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3" r:id="rId17"/>
    <p:sldId id="272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50000" saltData="i9qjForwxkl+q01Rnqy4nw" hashData="El9lD7kkHhZh46C+oXct7HadaCk" cryptProvider="" algIdExt="0" algIdExtSource="" cryptProviderTypeExt="0" cryptProviderTypeExtSource="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2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F01856-5A8D-419E-932A-DE5B598C9DD5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F0206D-8D8C-4FEC-9A31-0F327B1D6ED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D469D-24F3-4334-8891-138B55578DA0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88754-4D38-4A86-840A-F6BDC3D17541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53C66-D78F-4447-B37E-CBFB177447AB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4745E-8276-440E-A377-605C578DD562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F81F7-28C3-4B65-9C2A-E14DACFDD4AC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D47121-9A72-4D4A-B5B7-07F8ACFEAE02}" type="datetime1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D84A0-8776-43E2-B8CA-7356008F81B7}" type="datetime1">
              <a:rPr lang="en-US" smtClean="0"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673FC-93A7-4263-BF0B-65064B289D35}" type="datetime1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A909-75B5-4A9C-8AF2-2AD89E1BD64E}" type="datetime1">
              <a:rPr lang="en-US" smtClean="0"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20111-441C-4CAC-A4F2-98047064307E}" type="datetime1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C9A2B-1BE5-4D86-A998-F7A5BC3650BC}" type="datetime1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EF57B-07F4-4B55-9C17-7D894C777B94}" type="datetime1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Mizanur Rahman ( R.R.Textile Mills High School)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53.png"/><Relationship Id="rId7" Type="http://schemas.openxmlformats.org/officeDocument/2006/relationships/image" Target="../media/image5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54.png"/><Relationship Id="rId10" Type="http://schemas.openxmlformats.org/officeDocument/2006/relationships/image" Target="../media/image57.png"/><Relationship Id="rId4" Type="http://schemas.openxmlformats.org/officeDocument/2006/relationships/image" Target="../media/image3.png"/><Relationship Id="rId9" Type="http://schemas.openxmlformats.org/officeDocument/2006/relationships/image" Target="../media/image5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8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61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4.png"/><Relationship Id="rId10" Type="http://schemas.openxmlformats.org/officeDocument/2006/relationships/image" Target="../media/image65.png"/><Relationship Id="rId4" Type="http://schemas.openxmlformats.org/officeDocument/2006/relationships/image" Target="../media/image3.png"/><Relationship Id="rId9" Type="http://schemas.openxmlformats.org/officeDocument/2006/relationships/image" Target="../media/image6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.png"/><Relationship Id="rId7" Type="http://schemas.openxmlformats.org/officeDocument/2006/relationships/image" Target="../media/image6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66.png"/><Relationship Id="rId10" Type="http://schemas.openxmlformats.org/officeDocument/2006/relationships/image" Target="../media/image69.png"/><Relationship Id="rId4" Type="http://schemas.openxmlformats.org/officeDocument/2006/relationships/image" Target="../media/image32.png"/><Relationship Id="rId9" Type="http://schemas.openxmlformats.org/officeDocument/2006/relationships/image" Target="../media/image6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70.png"/><Relationship Id="rId7" Type="http://schemas.openxmlformats.org/officeDocument/2006/relationships/image" Target="../media/image5.png"/><Relationship Id="rId12" Type="http://schemas.openxmlformats.org/officeDocument/2006/relationships/image" Target="../media/image7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11" Type="http://schemas.openxmlformats.org/officeDocument/2006/relationships/image" Target="../media/image75.png"/><Relationship Id="rId5" Type="http://schemas.openxmlformats.org/officeDocument/2006/relationships/image" Target="../media/image4.png"/><Relationship Id="rId10" Type="http://schemas.openxmlformats.org/officeDocument/2006/relationships/image" Target="../media/image74.png"/><Relationship Id="rId4" Type="http://schemas.openxmlformats.org/officeDocument/2006/relationships/image" Target="../media/image3.png"/><Relationship Id="rId9" Type="http://schemas.openxmlformats.org/officeDocument/2006/relationships/image" Target="../media/image7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12" Type="http://schemas.openxmlformats.org/officeDocument/2006/relationships/image" Target="../media/image8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11" Type="http://schemas.openxmlformats.org/officeDocument/2006/relationships/image" Target="../media/image82.png"/><Relationship Id="rId5" Type="http://schemas.openxmlformats.org/officeDocument/2006/relationships/image" Target="../media/image78.png"/><Relationship Id="rId10" Type="http://schemas.openxmlformats.org/officeDocument/2006/relationships/image" Target="../media/image81.png"/><Relationship Id="rId4" Type="http://schemas.openxmlformats.org/officeDocument/2006/relationships/image" Target="../media/image77.png"/><Relationship Id="rId9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4.png"/><Relationship Id="rId7" Type="http://schemas.openxmlformats.org/officeDocument/2006/relationships/image" Target="../media/image8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8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png"/><Relationship Id="rId5" Type="http://schemas.openxmlformats.org/officeDocument/2006/relationships/image" Target="../media/image4.png"/><Relationship Id="rId4" Type="http://schemas.openxmlformats.org/officeDocument/2006/relationships/image" Target="../media/image32.png"/><Relationship Id="rId9" Type="http://schemas.openxmlformats.org/officeDocument/2006/relationships/image" Target="../media/image8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90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9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12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2.png"/><Relationship Id="rId5" Type="http://schemas.openxmlformats.org/officeDocument/2006/relationships/image" Target="../media/image8.png"/><Relationship Id="rId10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95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.png"/><Relationship Id="rId7" Type="http://schemas.openxmlformats.org/officeDocument/2006/relationships/image" Target="../media/image9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2.png"/><Relationship Id="rId10" Type="http://schemas.openxmlformats.org/officeDocument/2006/relationships/image" Target="../media/image99.png"/><Relationship Id="rId4" Type="http://schemas.openxmlformats.org/officeDocument/2006/relationships/image" Target="../media/image96.png"/><Relationship Id="rId9" Type="http://schemas.openxmlformats.org/officeDocument/2006/relationships/image" Target="../media/image9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100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.png"/><Relationship Id="rId7" Type="http://schemas.openxmlformats.org/officeDocument/2006/relationships/image" Target="../media/image10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03.png"/><Relationship Id="rId4" Type="http://schemas.openxmlformats.org/officeDocument/2006/relationships/image" Target="../media/image42.png"/><Relationship Id="rId9" Type="http://schemas.openxmlformats.org/officeDocument/2006/relationships/image" Target="../media/image10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image" Target="../media/image1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9.png"/><Relationship Id="rId5" Type="http://schemas.openxmlformats.org/officeDocument/2006/relationships/image" Target="../media/image15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4" Type="http://schemas.openxmlformats.org/officeDocument/2006/relationships/image" Target="../media/image14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9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36.png"/><Relationship Id="rId4" Type="http://schemas.openxmlformats.org/officeDocument/2006/relationships/image" Target="../media/image32.png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1.png"/><Relationship Id="rId5" Type="http://schemas.openxmlformats.org/officeDocument/2006/relationships/image" Target="../media/image37.png"/><Relationship Id="rId10" Type="http://schemas.openxmlformats.org/officeDocument/2006/relationships/image" Target="../media/image40.png"/><Relationship Id="rId4" Type="http://schemas.openxmlformats.org/officeDocument/2006/relationships/image" Target="../media/image32.png"/><Relationship Id="rId9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.png"/><Relationship Id="rId4" Type="http://schemas.openxmlformats.org/officeDocument/2006/relationships/image" Target="../media/image42.png"/><Relationship Id="rId9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12" Type="http://schemas.openxmlformats.org/officeDocument/2006/relationships/image" Target="../media/image5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image" Target="../media/image51.png"/><Relationship Id="rId5" Type="http://schemas.openxmlformats.org/officeDocument/2006/relationships/image" Target="../media/image47.png"/><Relationship Id="rId10" Type="http://schemas.openxmlformats.org/officeDocument/2006/relationships/image" Target="../media/image50.png"/><Relationship Id="rId4" Type="http://schemas.openxmlformats.org/officeDocument/2006/relationships/image" Target="../media/image46.png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1166812"/>
            <a:ext cx="11239500" cy="41910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1912" y="6505575"/>
            <a:ext cx="4448175" cy="2762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6250" y="2873473"/>
            <a:ext cx="11201400" cy="981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4800" b="1" i="0" u="none">
                <a:solidFill>
                  <a:srgbClr val="2DD4BF"/>
                </a:solidFill>
                <a:latin typeface="Hind Siliguri"/>
              </a:rPr>
              <a:t>আজকের পাঠে সবাইকে স্বাগতম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71912" y="6557962"/>
            <a:ext cx="142875" cy="171450"/>
          </a:xfrm>
          <a:prstGeom prst="rect">
            <a:avLst/>
          </a:prstGeom>
        </p:spPr>
      </p:pic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4556760" cy="365125"/>
          </a:xfrm>
        </p:spPr>
        <p:txBody>
          <a:bodyPr/>
          <a:lstStyle/>
          <a:p>
            <a:r>
              <a:rPr lang="en-US" dirty="0" err="1" smtClean="0"/>
              <a:t>Mizanur</a:t>
            </a:r>
            <a:r>
              <a:rPr lang="en-US" dirty="0" smtClean="0"/>
              <a:t> </a:t>
            </a:r>
            <a:r>
              <a:rPr lang="en-US" dirty="0" err="1" smtClean="0"/>
              <a:t>Rahman</a:t>
            </a:r>
            <a:r>
              <a:rPr lang="en-US" dirty="0" smtClean="0"/>
              <a:t> ( </a:t>
            </a:r>
            <a:r>
              <a:rPr lang="en-US" dirty="0" err="1" smtClean="0"/>
              <a:t>R.R.Textile</a:t>
            </a:r>
            <a:r>
              <a:rPr lang="en-US" dirty="0" smtClean="0"/>
              <a:t> Mills High School)</a:t>
            </a:r>
            <a:endParaRPr lang="en-US" dirty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1811465"/>
            <a:ext cx="11239500" cy="385375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1912" y="6505575"/>
            <a:ext cx="4448175" cy="2762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4487" y="4832002"/>
            <a:ext cx="1707833" cy="43815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85825" y="381000"/>
            <a:ext cx="11306175" cy="5905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0F172A"/>
                </a:solidFill>
                <a:latin typeface="Hind Siliguri"/>
              </a:rPr>
              <a:t>একক কাজ</a:t>
            </a:r>
          </a:p>
        </p:txBody>
      </p:sp>
      <p:sp>
        <p:nvSpPr>
          <p:cNvPr id="8" name="Rectangle 7"/>
          <p:cNvSpPr/>
          <p:nvPr/>
        </p:nvSpPr>
        <p:spPr>
          <a:xfrm>
            <a:off x="476250" y="1028700"/>
            <a:ext cx="11239500" cy="38100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6250" y="504825"/>
            <a:ext cx="266700" cy="3048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95312" y="3016597"/>
            <a:ext cx="11001375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400" b="1" i="0" u="none">
                <a:solidFill>
                  <a:srgbClr val="FFFFFF"/>
                </a:solidFill>
                <a:latin typeface="Hind Siliguri"/>
              </a:rPr>
              <a:t>তোমাদের জন্য একক কাজ: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7250" y="3702397"/>
            <a:ext cx="10477500" cy="89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509"/>
              </a:lnSpc>
            </a:pPr>
            <a:r>
              <a:rPr sz="1950" b="0" i="0" u="none">
                <a:solidFill>
                  <a:srgbClr val="FFFFFF"/>
                </a:solidFill>
                <a:latin typeface="Hind Siliguri"/>
              </a:rPr>
              <a:t>"আত্মকর্মসংস্থান কাকে বলে? তোমার মতে গ্রামীণ এলাকায় আত্মকর্মসংস্থানের ২টি সম্ভাবনাময় ক্ষেত্রের নাম খাতায় লেখ।"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1912" y="6557962"/>
            <a:ext cx="142875" cy="17145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81687" y="2283172"/>
            <a:ext cx="428625" cy="42862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4987" y="4965352"/>
            <a:ext cx="114300" cy="152400"/>
          </a:xfrm>
          <a:prstGeom prst="rect">
            <a:avLst/>
          </a:prstGeom>
        </p:spPr>
      </p:pic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064246"/>
            <a:ext cx="11239500" cy="332005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1912" y="6505575"/>
            <a:ext cx="4448175" cy="2762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85825" y="381000"/>
            <a:ext cx="11306175" cy="5905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0F172A"/>
                </a:solidFill>
                <a:latin typeface="Hind Siliguri"/>
              </a:rPr>
              <a:t>একক কাজের নমুনা উত্তর</a:t>
            </a:r>
          </a:p>
        </p:txBody>
      </p:sp>
      <p:sp>
        <p:nvSpPr>
          <p:cNvPr id="7" name="Rectangle 6"/>
          <p:cNvSpPr/>
          <p:nvPr/>
        </p:nvSpPr>
        <p:spPr>
          <a:xfrm>
            <a:off x="476250" y="1028700"/>
            <a:ext cx="11239500" cy="38100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504825"/>
            <a:ext cx="266700" cy="304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19150" y="2359521"/>
            <a:ext cx="11131391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15803D"/>
                </a:solidFill>
                <a:latin typeface="Hind Siliguri"/>
              </a:rPr>
              <a:t>নমুনায়িত সঠিক উত্তর: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19150" y="2873871"/>
            <a:ext cx="10601325" cy="6399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sz="1575" b="1" i="0" u="none">
                <a:solidFill>
                  <a:srgbClr val="334155"/>
                </a:solidFill>
                <a:latin typeface="Hind Siliguri"/>
              </a:rPr>
              <a:t>আত্মকর্মসংস্থান:</a:t>
            </a:r>
            <a:r>
              <a:rPr sz="1575" b="0" i="0" u="none">
                <a:solidFill>
                  <a:srgbClr val="334155"/>
                </a:solidFill>
                <a:latin typeface="Hind Siliguri"/>
              </a:rPr>
              <a:t> নিজের জ্ঞান, দক্ষতা ও সীমিত সম্পদকে কাজে লাগিয়ে সর্বনিম্ন ঝুঁকিতে আত্মউদ্যোগে জীবিকা অর্জনের কাজকে আত্মকর্মসংস্থান বলা হয়।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19150" y="3704332"/>
            <a:ext cx="11131391" cy="342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50" b="1" i="0" u="none">
                <a:solidFill>
                  <a:srgbClr val="0F172A"/>
                </a:solidFill>
                <a:latin typeface="Hind Siliguri"/>
              </a:rPr>
              <a:t>গ্রামাঞ্চলের ২টি সম্ভাবনাময় ক্ষেত্র: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71912" y="6557962"/>
            <a:ext cx="142875" cy="1714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152525" y="4142482"/>
            <a:ext cx="10267950" cy="33992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77"/>
              </a:lnSpc>
            </a:pPr>
            <a:r>
              <a:rPr sz="1575" b="0" i="0" u="none">
                <a:solidFill>
                  <a:srgbClr val="1E293B"/>
                </a:solidFill>
                <a:latin typeface="Hind Siliguri"/>
              </a:rPr>
              <a:t>১. পুকুরে বা বায়োফ্লক পদ্ধতিতে আধুনিক মৎস্য চাষ।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52525" y="4615755"/>
            <a:ext cx="10267950" cy="33992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77"/>
              </a:lnSpc>
            </a:pPr>
            <a:r>
              <a:rPr sz="1575" b="0" i="0" u="none">
                <a:solidFill>
                  <a:srgbClr val="1E293B"/>
                </a:solidFill>
                <a:latin typeface="Hind Siliguri"/>
              </a:rPr>
              <a:t>২. অর্গানিক বা উন্নত জাতের হাঁস-মুরগি ও গবাদিপশু পালন।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9150" y="4194869"/>
            <a:ext cx="190500" cy="20002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9150" y="4668142"/>
            <a:ext cx="190500" cy="200025"/>
          </a:xfrm>
          <a:prstGeom prst="rect">
            <a:avLst/>
          </a:prstGeom>
        </p:spPr>
      </p:pic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576066"/>
            <a:ext cx="11239500" cy="229641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1912" y="6505575"/>
            <a:ext cx="4448175" cy="2762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00125" y="381000"/>
            <a:ext cx="11191875" cy="5905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0F172A"/>
                </a:solidFill>
                <a:latin typeface="Hind Siliguri"/>
              </a:rPr>
              <a:t>জোড়ায় কাজ</a:t>
            </a:r>
          </a:p>
        </p:txBody>
      </p:sp>
      <p:sp>
        <p:nvSpPr>
          <p:cNvPr id="7" name="Rectangle 6"/>
          <p:cNvSpPr/>
          <p:nvPr/>
        </p:nvSpPr>
        <p:spPr>
          <a:xfrm>
            <a:off x="476250" y="1028700"/>
            <a:ext cx="11239500" cy="38100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504825"/>
            <a:ext cx="381000" cy="30480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71912" y="6557962"/>
            <a:ext cx="142875" cy="17145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8675" y="3452812"/>
            <a:ext cx="600075" cy="4762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619250" y="2928491"/>
            <a:ext cx="7620952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 i="0" u="none">
                <a:solidFill>
                  <a:srgbClr val="0F172A"/>
                </a:solidFill>
                <a:latin typeface="Hind Siliguri"/>
              </a:rPr>
              <a:t>তোমরা দুজন করে জোড়ায় আলোচনা করে লেখ: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19250" y="3499991"/>
            <a:ext cx="7258050" cy="37236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32"/>
              </a:lnSpc>
            </a:pPr>
            <a:r>
              <a:rPr sz="1725" b="0" i="0" u="none">
                <a:solidFill>
                  <a:srgbClr val="334155"/>
                </a:solidFill>
                <a:latin typeface="Hind Siliguri"/>
              </a:rPr>
              <a:t>"চাকরি প্রদান করা এবং আত্মকর্মসংস্থানের মধ্যে প্রধান ৩টি পার্থক্যের একটি ছক তৈরি করো।"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43100" y="4291458"/>
            <a:ext cx="1428750" cy="39052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71650" y="4120008"/>
            <a:ext cx="171450" cy="171450"/>
          </a:xfrm>
          <a:prstGeom prst="rect">
            <a:avLst/>
          </a:prstGeom>
        </p:spPr>
      </p:pic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1912" y="6505575"/>
            <a:ext cx="4448175" cy="2762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1914525"/>
            <a:ext cx="5453062" cy="3619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2399407"/>
            <a:ext cx="5453062" cy="2649587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00125" y="381000"/>
            <a:ext cx="11191875" cy="5905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0F172A"/>
                </a:solidFill>
                <a:latin typeface="Hind Siliguri"/>
              </a:rPr>
              <a:t>দলীয় কাজ</a:t>
            </a:r>
          </a:p>
        </p:txBody>
      </p:sp>
      <p:sp>
        <p:nvSpPr>
          <p:cNvPr id="8" name="Rectangle 7"/>
          <p:cNvSpPr/>
          <p:nvPr/>
        </p:nvSpPr>
        <p:spPr>
          <a:xfrm>
            <a:off x="476250" y="1028700"/>
            <a:ext cx="11239500" cy="38100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6250" y="504825"/>
            <a:ext cx="381000" cy="30480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1912" y="6557962"/>
            <a:ext cx="142875" cy="17145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91262" y="1943100"/>
            <a:ext cx="5395912" cy="356235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62000" y="2685157"/>
            <a:ext cx="5125640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FFFFFF"/>
                </a:solidFill>
                <a:latin typeface="Hind Siliguri"/>
              </a:rPr>
              <a:t>দলগত কাজ (দল 'ক' ও 'খ'):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2000" y="3228082"/>
            <a:ext cx="4881562" cy="106843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04"/>
              </a:lnSpc>
            </a:pPr>
            <a:r>
              <a:rPr sz="1650" b="0" i="0" u="none">
                <a:solidFill>
                  <a:srgbClr val="FFFFFF"/>
                </a:solidFill>
                <a:latin typeface="Hind Siliguri"/>
              </a:rPr>
              <a:t>"বাংলাদেশের যুবসমাজকে আত্মকর্মসংস্থানে উদ্বুদ্ধ করার জন্য ৫টি প্রয়োজনীয় পদক্ষেপের তালিকা পোস্টার পেপারে তৈরি করে উপস্থাপন করো।"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62000" y="4487019"/>
            <a:ext cx="4881562" cy="276225"/>
          </a:xfrm>
          <a:prstGeom prst="rect">
            <a:avLst/>
          </a:prstGeom>
          <a:noFill/>
        </p:spPr>
        <p:txBody>
          <a:bodyPr wrap="square" lIns="171450" tIns="0" rIns="0" bIns="0" anchor="t">
            <a:spAutoFit/>
          </a:bodyPr>
          <a:lstStyle/>
          <a:p>
            <a:pPr algn="l"/>
            <a:r>
              <a:rPr sz="1350" b="0" i="0" u="none">
                <a:solidFill>
                  <a:srgbClr val="CCFBF1"/>
                </a:solidFill>
                <a:latin typeface="Hind Siliguri"/>
              </a:rPr>
              <a:t>সময়: ১০ মিনিট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0" y="4534644"/>
            <a:ext cx="171450" cy="171450"/>
          </a:xfrm>
          <a:prstGeom prst="rect">
            <a:avLst/>
          </a:prstGeom>
        </p:spPr>
      </p:pic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3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036266"/>
            <a:ext cx="11239500" cy="337601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1912" y="6505575"/>
            <a:ext cx="4448175" cy="2762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23925" y="381000"/>
            <a:ext cx="11268075" cy="5905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0F172A"/>
                </a:solidFill>
                <a:latin typeface="Hind Siliguri"/>
              </a:rPr>
              <a:t>দলীয় কাজের নমুনা উত্তর</a:t>
            </a:r>
          </a:p>
        </p:txBody>
      </p:sp>
      <p:sp>
        <p:nvSpPr>
          <p:cNvPr id="7" name="Rectangle 6"/>
          <p:cNvSpPr/>
          <p:nvPr/>
        </p:nvSpPr>
        <p:spPr>
          <a:xfrm>
            <a:off x="476250" y="1028700"/>
            <a:ext cx="11239500" cy="38100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504825"/>
            <a:ext cx="304800" cy="304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71525" y="2283916"/>
            <a:ext cx="11231403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D97706"/>
                </a:solidFill>
                <a:latin typeface="Hind Siliguri"/>
              </a:rPr>
              <a:t>যুবসমাজকে উদ্বুদ্ধ করার প্রয়োজনীয় পদক্ষেপসমূহ: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71912" y="6557962"/>
            <a:ext cx="142875" cy="1714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104900" y="2798266"/>
            <a:ext cx="10363200" cy="33992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77"/>
              </a:lnSpc>
            </a:pPr>
            <a:r>
              <a:rPr sz="1575" b="1" i="0" u="none">
                <a:solidFill>
                  <a:srgbClr val="1E293B"/>
                </a:solidFill>
                <a:latin typeface="Hind Siliguri"/>
              </a:rPr>
              <a:t>সহজ শর্তে ঋণ সুবিধা:</a:t>
            </a:r>
            <a:r>
              <a:rPr sz="1575" b="0" i="0" u="none">
                <a:solidFill>
                  <a:srgbClr val="1E293B"/>
                </a:solidFill>
                <a:latin typeface="Hind Siliguri"/>
              </a:rPr>
              <a:t> স্বল্প সুদে ও জামানতবিহীন ব্যাংক ঋণের ব্যবস্থা করা।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04900" y="3271539"/>
            <a:ext cx="10363200" cy="33992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77"/>
              </a:lnSpc>
            </a:pPr>
            <a:r>
              <a:rPr sz="1575" b="1" i="0" u="none">
                <a:solidFill>
                  <a:srgbClr val="1E293B"/>
                </a:solidFill>
                <a:latin typeface="Hind Siliguri"/>
              </a:rPr>
              <a:t>ব্যবহারিক প্রশিক্ষণ প্রদান:</a:t>
            </a:r>
            <a:r>
              <a:rPr sz="1575" b="0" i="0" u="none">
                <a:solidFill>
                  <a:srgbClr val="1E293B"/>
                </a:solidFill>
                <a:latin typeface="Hind Siliguri"/>
              </a:rPr>
              <a:t> সরকারি ও বেসরকারি প্রশিক্ষণ কেন্দ্র গড়ে তোলা।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04900" y="3744813"/>
            <a:ext cx="10363200" cy="33992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77"/>
              </a:lnSpc>
            </a:pPr>
            <a:r>
              <a:rPr sz="1575" b="1" i="0" u="none">
                <a:solidFill>
                  <a:srgbClr val="1E293B"/>
                </a:solidFill>
                <a:latin typeface="Hind Siliguri"/>
              </a:rPr>
              <a:t>বাজারজাতকরণে সহায়তা:</a:t>
            </a:r>
            <a:r>
              <a:rPr sz="1575" b="0" i="0" u="none">
                <a:solidFill>
                  <a:srgbClr val="1E293B"/>
                </a:solidFill>
                <a:latin typeface="Hind Siliguri"/>
              </a:rPr>
              <a:t> উৎপাদিত পণ্য বিক্রয়ের জন্য সুনির্দিষ্ট বাজার গড়ে তোলা।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04900" y="4218086"/>
            <a:ext cx="10363200" cy="33992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77"/>
              </a:lnSpc>
            </a:pPr>
            <a:r>
              <a:rPr sz="1575" b="1" i="0" u="none">
                <a:solidFill>
                  <a:srgbClr val="1E293B"/>
                </a:solidFill>
                <a:latin typeface="Hind Siliguri"/>
              </a:rPr>
              <a:t>সফল উদ্যোক্তার গল্প প্রচার:</a:t>
            </a:r>
            <a:r>
              <a:rPr sz="1575" b="0" i="0" u="none">
                <a:solidFill>
                  <a:srgbClr val="1E293B"/>
                </a:solidFill>
                <a:latin typeface="Hind Siliguri"/>
              </a:rPr>
              <a:t> মিডিয়াতে সফলদের গল্প তুলে ধরে অনুপ্রাণিত করা।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04900" y="4691360"/>
            <a:ext cx="10363200" cy="33992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77"/>
              </a:lnSpc>
            </a:pPr>
            <a:r>
              <a:rPr sz="1575" b="1" i="0" u="none">
                <a:solidFill>
                  <a:srgbClr val="1E293B"/>
                </a:solidFill>
                <a:latin typeface="Hind Siliguri"/>
              </a:rPr>
              <a:t>কারিগরি শিক্ষা প্রসার:</a:t>
            </a:r>
            <a:r>
              <a:rPr sz="1575" b="0" i="0" u="none">
                <a:solidFill>
                  <a:srgbClr val="1E293B"/>
                </a:solidFill>
                <a:latin typeface="Hind Siliguri"/>
              </a:rPr>
              <a:t> বিদ্যালয় পর্যায়ে কারিগরি ও ব্যবসায়িক শিক্ষা অন্তর্ভুক্তকরণ।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1525" y="2850653"/>
            <a:ext cx="95250" cy="200025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1525" y="3323927"/>
            <a:ext cx="123825" cy="200025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1525" y="3797200"/>
            <a:ext cx="123825" cy="200025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71525" y="4270474"/>
            <a:ext cx="142875" cy="200025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71525" y="4743747"/>
            <a:ext cx="123825" cy="200025"/>
          </a:xfrm>
          <a:prstGeom prst="rect">
            <a:avLst/>
          </a:prstGeom>
        </p:spPr>
      </p:pic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1" grpId="0"/>
      <p:bldP spid="12" grpId="0"/>
      <p:bldP spid="13" grpId="0"/>
      <p:bldP spid="14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1912" y="6505575"/>
            <a:ext cx="4448175" cy="2762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551807"/>
            <a:ext cx="3587650" cy="2344787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2025" y="2551807"/>
            <a:ext cx="3587799" cy="2344787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7950" y="2551807"/>
            <a:ext cx="3587650" cy="2344787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23925" y="381000"/>
            <a:ext cx="11268075" cy="5905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0F172A"/>
                </a:solidFill>
                <a:latin typeface="Hind Siliguri"/>
              </a:rPr>
              <a:t>প্রশিক্ষণ ও সহায়তামূলক সংস্থাসমূহ</a:t>
            </a:r>
          </a:p>
        </p:txBody>
      </p:sp>
      <p:sp>
        <p:nvSpPr>
          <p:cNvPr id="9" name="Rectangle 8"/>
          <p:cNvSpPr/>
          <p:nvPr/>
        </p:nvSpPr>
        <p:spPr>
          <a:xfrm>
            <a:off x="476250" y="1028700"/>
            <a:ext cx="11239500" cy="38100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6250" y="504825"/>
            <a:ext cx="304800" cy="30480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71912" y="6557962"/>
            <a:ext cx="142875" cy="17145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95325" y="3323332"/>
            <a:ext cx="330697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0F172A"/>
                </a:solidFill>
                <a:latin typeface="Hind Siliguri"/>
              </a:rPr>
              <a:t>যুব উন্নয়ন অধিদপ্তর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5325" y="3809107"/>
            <a:ext cx="3149500" cy="5789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79"/>
              </a:lnSpc>
            </a:pPr>
            <a:r>
              <a:rPr sz="1425" b="0" i="0" u="none">
                <a:solidFill>
                  <a:srgbClr val="334155"/>
                </a:solidFill>
                <a:latin typeface="Hind Siliguri"/>
              </a:rPr>
              <a:t>যুবকদের বিভিন্ন কারিগরি ও বৃত্তিমূলক বিষয়ে বিনামূল্যে প্রশিক্ষণ ও ঋণ সহায়তা প্রদান করে।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21100" y="3323332"/>
            <a:ext cx="3307132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0F172A"/>
                </a:solidFill>
                <a:latin typeface="Hind Siliguri"/>
              </a:rPr>
              <a:t>বিসিক (BSCIC)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21100" y="3809107"/>
            <a:ext cx="3149649" cy="8684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79"/>
              </a:lnSpc>
            </a:pPr>
            <a:r>
              <a:rPr sz="1425" b="0" i="0" u="none">
                <a:solidFill>
                  <a:srgbClr val="334155"/>
                </a:solidFill>
                <a:latin typeface="Hind Siliguri"/>
              </a:rPr>
              <a:t>ক্ষুদ্র ও কুটির শিল্প কর্পোরেশন উদ্যোক্তাদের নকশা, প্রশিক্ষণ ও অবকাঠামোগত সাহায্য প্রদান করে।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47025" y="3323332"/>
            <a:ext cx="330697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0F172A"/>
                </a:solidFill>
                <a:latin typeface="Hind Siliguri"/>
              </a:rPr>
              <a:t>এনজিও (NGOs)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47025" y="3809107"/>
            <a:ext cx="3149500" cy="5789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79"/>
              </a:lnSpc>
            </a:pPr>
            <a:r>
              <a:rPr sz="1425" b="0" i="0" u="none">
                <a:solidFill>
                  <a:srgbClr val="334155"/>
                </a:solidFill>
                <a:latin typeface="Hind Siliguri"/>
              </a:rPr>
              <a:t>গ্রামীণ ব্যাংক, ব্র্যাক ও অন্যান্য বেসরকারি সংস্থা ক্ষুদ্রঋণ ও পরামর্শ দিয়ে থাকে।</a:t>
            </a:r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5325" y="2837557"/>
            <a:ext cx="285750" cy="285750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21100" y="2837557"/>
            <a:ext cx="323850" cy="285750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47025" y="2837557"/>
            <a:ext cx="361950" cy="285750"/>
          </a:xfrm>
          <a:prstGeom prst="rect">
            <a:avLst/>
          </a:prstGeom>
        </p:spPr>
      </p:pic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1771650"/>
            <a:ext cx="11239500" cy="9810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895600"/>
            <a:ext cx="11239500" cy="98107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4019550"/>
            <a:ext cx="11239500" cy="6858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4848225"/>
            <a:ext cx="11239500" cy="68580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71912" y="6505575"/>
            <a:ext cx="4448175" cy="27622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47725" y="381000"/>
            <a:ext cx="11344275" cy="5905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0F172A"/>
                </a:solidFill>
                <a:latin typeface="Hind Siliguri"/>
              </a:rPr>
              <a:t>মূল্যায়ন (প্রশ্নোত্তর)</a:t>
            </a:r>
          </a:p>
        </p:txBody>
      </p:sp>
      <p:sp>
        <p:nvSpPr>
          <p:cNvPr id="10" name="Rectangle 9"/>
          <p:cNvSpPr/>
          <p:nvPr/>
        </p:nvSpPr>
        <p:spPr>
          <a:xfrm>
            <a:off x="476250" y="1028700"/>
            <a:ext cx="11239500" cy="38100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6250" y="504825"/>
            <a:ext cx="228600" cy="3048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23900" y="1924050"/>
            <a:ext cx="11341417" cy="3238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75" b="1" i="0" u="none">
                <a:solidFill>
                  <a:srgbClr val="0F172A"/>
                </a:solidFill>
                <a:latin typeface="Hind Siliguri"/>
              </a:rPr>
              <a:t>১. আত্মকর্মসংস্থানের প্রধান মূলধন কোনটি?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23900" y="2305050"/>
            <a:ext cx="10801350" cy="2952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25" b="0" i="0" u="none">
                <a:solidFill>
                  <a:srgbClr val="0D9488"/>
                </a:solidFill>
                <a:latin typeface="Hind Siliguri SemiBold"/>
              </a:rPr>
              <a:t>(ক) ব্যাংক ঋণ (খ) নিজস্ব জ্ঞান ও দক্ষতা (গ) বন্ধুর সাহায্য (ঘ) জমি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23900" y="3048000"/>
            <a:ext cx="11341417" cy="3238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75" b="1" i="0" u="none">
                <a:solidFill>
                  <a:srgbClr val="0F172A"/>
                </a:solidFill>
                <a:latin typeface="Hind Siliguri"/>
              </a:rPr>
              <a:t>২. বিসিক (BSCIC) কোন ধরণের শিল্পে সহায়তা প্রদান করে?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23900" y="3429000"/>
            <a:ext cx="10801350" cy="2952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25" b="0" i="0" u="none">
                <a:solidFill>
                  <a:srgbClr val="0D9488"/>
                </a:solidFill>
                <a:latin typeface="Hind Siliguri SemiBold"/>
              </a:rPr>
              <a:t>(ক) ভারী শিল্প (খ) আন্তর্জাতিক বাণিজ্য (গ) ক্ষুদ্র ও কুটির শিল্প (ঘ) জাহাজ নির্মাণ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23900" y="4171950"/>
            <a:ext cx="11341417" cy="3238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75" b="1" i="0" u="none">
                <a:solidFill>
                  <a:srgbClr val="0F172A"/>
                </a:solidFill>
                <a:latin typeface="Hind Siliguri"/>
              </a:rPr>
              <a:t>৩. আত্মকর্মসংস্থানের একটি প্রধান সুফল লেখ।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23900" y="5000625"/>
            <a:ext cx="11341417" cy="3238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75" b="1" i="0" u="none">
                <a:solidFill>
                  <a:srgbClr val="0F172A"/>
                </a:solidFill>
                <a:latin typeface="Hind Siliguri"/>
              </a:rPr>
              <a:t>৪. হাঁস-মুরগি পালন কোন খাতের অন্তর্ভুক্ত?</a:t>
            </a:r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1912" y="6557962"/>
            <a:ext cx="142875" cy="171450"/>
          </a:xfrm>
          <a:prstGeom prst="rect">
            <a:avLst/>
          </a:prstGeom>
        </p:spPr>
      </p:pic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1912" y="6505575"/>
            <a:ext cx="4448175" cy="2762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1914525"/>
            <a:ext cx="5453062" cy="3619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23925" y="381000"/>
            <a:ext cx="11268075" cy="5905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0F172A"/>
                </a:solidFill>
                <a:latin typeface="Hind Siliguri"/>
              </a:rPr>
              <a:t>আত্মকর্মসংস্থানে সফলতার চাবিকাঠি</a:t>
            </a:r>
          </a:p>
        </p:txBody>
      </p:sp>
      <p:sp>
        <p:nvSpPr>
          <p:cNvPr id="7" name="Rectangle 6"/>
          <p:cNvSpPr/>
          <p:nvPr/>
        </p:nvSpPr>
        <p:spPr>
          <a:xfrm>
            <a:off x="476250" y="1028700"/>
            <a:ext cx="11239500" cy="38100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504825"/>
            <a:ext cx="304800" cy="30480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71912" y="6557962"/>
            <a:ext cx="142875" cy="17145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91262" y="1943100"/>
            <a:ext cx="5395912" cy="35623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09625" y="2777728"/>
            <a:ext cx="5119687" cy="33992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77"/>
              </a:lnSpc>
            </a:pPr>
            <a:r>
              <a:rPr sz="1575" b="1" i="0" u="none">
                <a:solidFill>
                  <a:srgbClr val="1E293B"/>
                </a:solidFill>
                <a:latin typeface="Hind Siliguri"/>
              </a:rPr>
              <a:t>সঠিক পণ্য নির্বাচন:</a:t>
            </a:r>
            <a:r>
              <a:rPr sz="1575" b="0" i="0" u="none">
                <a:solidFill>
                  <a:srgbClr val="1E293B"/>
                </a:solidFill>
                <a:latin typeface="Hind Siliguri"/>
              </a:rPr>
              <a:t> বাজারের চাহিদা অনুযায়ী পণ্য নির্বাচন করা।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09625" y="3251001"/>
            <a:ext cx="5119687" cy="33992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77"/>
              </a:lnSpc>
            </a:pPr>
            <a:r>
              <a:rPr sz="1575" b="1" i="0" u="none">
                <a:solidFill>
                  <a:srgbClr val="1E293B"/>
                </a:solidFill>
                <a:latin typeface="Hind Siliguri"/>
              </a:rPr>
              <a:t>কঠোর পরিশ্রম ও নিষ্ঠা:</a:t>
            </a:r>
            <a:r>
              <a:rPr sz="1575" b="0" i="0" u="none">
                <a:solidFill>
                  <a:srgbClr val="1E293B"/>
                </a:solidFill>
                <a:latin typeface="Hind Siliguri"/>
              </a:rPr>
              <a:t> বাধা অতিক্রম করার মানসিকতা রাখা।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9625" y="3724275"/>
            <a:ext cx="5119687" cy="33992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77"/>
              </a:lnSpc>
            </a:pPr>
            <a:r>
              <a:rPr sz="1575" b="1" i="0" u="none">
                <a:solidFill>
                  <a:srgbClr val="1E293B"/>
                </a:solidFill>
                <a:latin typeface="Hind Siliguri"/>
              </a:rPr>
              <a:t>সঠিক মূলধন ব্যবস্থাপনা:</a:t>
            </a:r>
            <a:r>
              <a:rPr sz="1575" b="0" i="0" u="none">
                <a:solidFill>
                  <a:srgbClr val="1E293B"/>
                </a:solidFill>
                <a:latin typeface="Hind Siliguri"/>
              </a:rPr>
              <a:t> আয়ের একটি অংশ পুনর্নিয়োগ করা।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9625" y="4197548"/>
            <a:ext cx="5119687" cy="33992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77"/>
              </a:lnSpc>
            </a:pPr>
            <a:r>
              <a:rPr sz="1575" b="1" i="0" u="none">
                <a:solidFill>
                  <a:srgbClr val="1E293B"/>
                </a:solidFill>
                <a:latin typeface="Hind Siliguri"/>
              </a:rPr>
              <a:t>সুনাম ও সততা:</a:t>
            </a:r>
            <a:r>
              <a:rPr sz="1575" b="0" i="0" u="none">
                <a:solidFill>
                  <a:srgbClr val="1E293B"/>
                </a:solidFill>
                <a:latin typeface="Hind Siliguri"/>
              </a:rPr>
              <a:t> গ্রাহকের সন্তুষ্টি অর্জন ও মান বজায় রাখা।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6250" y="2830115"/>
            <a:ext cx="219075" cy="20002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6250" y="3303389"/>
            <a:ext cx="219075" cy="200025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6250" y="3776662"/>
            <a:ext cx="219075" cy="200025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6250" y="4249935"/>
            <a:ext cx="219075" cy="200025"/>
          </a:xfrm>
          <a:prstGeom prst="rect">
            <a:avLst/>
          </a:prstGeom>
        </p:spPr>
      </p:pic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13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482453"/>
            <a:ext cx="11239500" cy="2483643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1912" y="6505575"/>
            <a:ext cx="4448175" cy="2762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62025" y="381000"/>
            <a:ext cx="11229975" cy="5905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0F172A"/>
                </a:solidFill>
                <a:latin typeface="Hind Siliguri"/>
              </a:rPr>
              <a:t>মূল্যায়নের উত্তরমালা</a:t>
            </a:r>
          </a:p>
        </p:txBody>
      </p:sp>
      <p:sp>
        <p:nvSpPr>
          <p:cNvPr id="7" name="Rectangle 6"/>
          <p:cNvSpPr/>
          <p:nvPr/>
        </p:nvSpPr>
        <p:spPr>
          <a:xfrm>
            <a:off x="476250" y="1028700"/>
            <a:ext cx="11239500" cy="38100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504825"/>
            <a:ext cx="342900" cy="30480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71912" y="6557962"/>
            <a:ext cx="142875" cy="1714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52525" y="2777728"/>
            <a:ext cx="10267950" cy="33992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77"/>
              </a:lnSpc>
            </a:pPr>
            <a:r>
              <a:rPr sz="1575" b="1" i="0" u="none">
                <a:solidFill>
                  <a:srgbClr val="1E293B"/>
                </a:solidFill>
                <a:latin typeface="Hind Siliguri"/>
              </a:rPr>
              <a:t>১ নম্বর প্রশ্নের উত্তর:</a:t>
            </a:r>
            <a:r>
              <a:rPr sz="1575" b="0" i="0" u="none">
                <a:solidFill>
                  <a:srgbClr val="1E293B"/>
                </a:solidFill>
                <a:latin typeface="Hind Siliguri"/>
              </a:rPr>
              <a:t> (খ) নিজস্ব জ্ঞান ও দক্ষতা।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52525" y="3251001"/>
            <a:ext cx="10267950" cy="33992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77"/>
              </a:lnSpc>
            </a:pPr>
            <a:r>
              <a:rPr sz="1575" b="1" i="0" u="none">
                <a:solidFill>
                  <a:srgbClr val="1E293B"/>
                </a:solidFill>
                <a:latin typeface="Hind Siliguri"/>
              </a:rPr>
              <a:t>২ নম্বর প্রশ্নের উত্তর:</a:t>
            </a:r>
            <a:r>
              <a:rPr sz="1575" b="0" i="0" u="none">
                <a:solidFill>
                  <a:srgbClr val="1E293B"/>
                </a:solidFill>
                <a:latin typeface="Hind Siliguri"/>
              </a:rPr>
              <a:t> (গ) ক্ষুদ্র ও কুটির শিল্প।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52525" y="3724275"/>
            <a:ext cx="10267950" cy="33992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77"/>
              </a:lnSpc>
            </a:pPr>
            <a:r>
              <a:rPr sz="1575" b="1" i="0" u="none">
                <a:solidFill>
                  <a:srgbClr val="1E293B"/>
                </a:solidFill>
                <a:latin typeface="Hind Siliguri"/>
              </a:rPr>
              <a:t>৩ নম্বর প্রশ্নের উত্তর:</a:t>
            </a:r>
            <a:r>
              <a:rPr sz="1575" b="0" i="0" u="none">
                <a:solidFill>
                  <a:srgbClr val="1E293B"/>
                </a:solidFill>
                <a:latin typeface="Hind Siliguri"/>
              </a:rPr>
              <a:t> বেকারত্ব দূরীকরণ ও অর্থনৈতিক স্বাধীনতা অর্জন।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52525" y="4197548"/>
            <a:ext cx="10267950" cy="33992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77"/>
              </a:lnSpc>
            </a:pPr>
            <a:r>
              <a:rPr sz="1575" b="1" i="0" u="none">
                <a:solidFill>
                  <a:srgbClr val="1E293B"/>
                </a:solidFill>
                <a:latin typeface="Hind Siliguri"/>
              </a:rPr>
              <a:t>৪ নম্বর প্রশ্নের উত্তর:</a:t>
            </a:r>
            <a:r>
              <a:rPr sz="1575" b="0" i="0" u="none">
                <a:solidFill>
                  <a:srgbClr val="1E293B"/>
                </a:solidFill>
                <a:latin typeface="Hind Siliguri"/>
              </a:rPr>
              <a:t> কৃষি ও পশুপালন খাত।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9150" y="2830115"/>
            <a:ext cx="190500" cy="20002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9150" y="3303389"/>
            <a:ext cx="190500" cy="20002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9150" y="3776662"/>
            <a:ext cx="190500" cy="200025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9150" y="4249935"/>
            <a:ext cx="190500" cy="200025"/>
          </a:xfrm>
          <a:prstGeom prst="rect">
            <a:avLst/>
          </a:prstGeom>
        </p:spPr>
      </p:pic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  <p:bldP spid="12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3016597"/>
            <a:ext cx="11239500" cy="141535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1912" y="6505575"/>
            <a:ext cx="4448175" cy="2762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85825" y="381000"/>
            <a:ext cx="11306175" cy="5905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0F172A"/>
                </a:solidFill>
                <a:latin typeface="Hind Siliguri"/>
              </a:rPr>
              <a:t>পাঠের সারসংক্ষেপ (অংশ - ১)</a:t>
            </a:r>
          </a:p>
        </p:txBody>
      </p:sp>
      <p:sp>
        <p:nvSpPr>
          <p:cNvPr id="7" name="Rectangle 6"/>
          <p:cNvSpPr/>
          <p:nvPr/>
        </p:nvSpPr>
        <p:spPr>
          <a:xfrm>
            <a:off x="476250" y="1028700"/>
            <a:ext cx="11239500" cy="38100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504825"/>
            <a:ext cx="266700" cy="304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52475" y="3292822"/>
            <a:ext cx="10687050" cy="360015"/>
          </a:xfrm>
          <a:prstGeom prst="rect">
            <a:avLst/>
          </a:prstGeom>
          <a:noFill/>
        </p:spPr>
        <p:txBody>
          <a:bodyPr wrap="square" lIns="180975" tIns="0" rIns="0" bIns="0" anchor="t">
            <a:spAutoFit/>
          </a:bodyPr>
          <a:lstStyle/>
          <a:p>
            <a:pPr algn="l">
              <a:lnSpc>
                <a:spcPts val="2835"/>
              </a:lnSpc>
            </a:pPr>
            <a:r>
              <a:rPr sz="1575" b="0" i="0" u="none">
                <a:solidFill>
                  <a:srgbClr val="1E293B"/>
                </a:solidFill>
                <a:latin typeface="Hind Siliguri"/>
              </a:rPr>
              <a:t>আত্মকর্মসংস্থান হলো এমন একটি ব্যবস্থা যেখানে ব্যক্তি নিজস্ব বুদ্ধি, কর্মক্ষমতা ও পুঁজি প্রয়োগ করে স্বাধীনভাবে জীবিকা নির্বাহ করে।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2475" y="3795712"/>
            <a:ext cx="10687050" cy="36001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35"/>
              </a:lnSpc>
            </a:pPr>
            <a:r>
              <a:rPr sz="1575" b="0" i="0" u="none">
                <a:solidFill>
                  <a:srgbClr val="1E293B"/>
                </a:solidFill>
                <a:latin typeface="Hind Siliguri"/>
              </a:rPr>
              <a:t>বাংলাদেশে চাকরির বাজার সীমিত হওয়ায় আত্মকর্মসংস্থান নতুন কর্মসংস্থান তৈরিতে ও বেকার সমস্যা নিরসনে সবচেয়ে বড় ভূমিকা রাখে।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71912" y="6557962"/>
            <a:ext cx="142875" cy="17145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2475" y="3349972"/>
            <a:ext cx="180975" cy="200025"/>
          </a:xfrm>
          <a:prstGeom prst="rect">
            <a:avLst/>
          </a:prstGeom>
        </p:spPr>
      </p:pic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5137844"/>
            <a:ext cx="11239500" cy="62091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1912" y="6505575"/>
            <a:ext cx="4448175" cy="2762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8126" y="1689794"/>
            <a:ext cx="2667000" cy="325755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14410" y="1689794"/>
            <a:ext cx="2667000" cy="32575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29758" y="1689794"/>
            <a:ext cx="2667000" cy="325755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62025" y="381000"/>
            <a:ext cx="11229975" cy="5905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0F172A"/>
                </a:solidFill>
                <a:latin typeface="Hind Siliguri"/>
              </a:rPr>
              <a:t>নিচের ছবিগুলো মনোযোগ দিয়ে লক্ষ্য করো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76250" y="1028700"/>
            <a:ext cx="11239500" cy="38100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6250" y="504825"/>
            <a:ext cx="342900" cy="3048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19125" y="5280719"/>
            <a:ext cx="10953750" cy="3351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640"/>
              </a:lnSpc>
            </a:pPr>
            <a:r>
              <a:rPr sz="1650" b="1" i="0" u="none">
                <a:solidFill>
                  <a:srgbClr val="FFFFFF"/>
                </a:solidFill>
                <a:latin typeface="Hind Siliguri"/>
              </a:rPr>
              <a:t>ছবিগুলো দেখে তোমরা নিশ্চয়ই বুঝতে পেরেছ আজকের পাঠের বিষয় কী হতে পারে?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71912" y="6557962"/>
            <a:ext cx="142875" cy="17145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293328" y="3985319"/>
            <a:ext cx="2580322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800" b="1" i="0" u="none">
                <a:solidFill>
                  <a:srgbClr val="0F172A"/>
                </a:solidFill>
                <a:latin typeface="Hind Siliguri"/>
              </a:rPr>
              <a:t>সেলাই কাজ / পোশাক তৈরি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857748" y="3985319"/>
            <a:ext cx="2580322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800" b="1" i="0" u="none">
                <a:solidFill>
                  <a:srgbClr val="0F172A"/>
                </a:solidFill>
                <a:latin typeface="Hind Siliguri"/>
              </a:rPr>
              <a:t>কম্পিউটার ও আইটি সেবা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73096" y="3985319"/>
            <a:ext cx="2580322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800" b="1" i="0" u="none" smtClean="0">
                <a:solidFill>
                  <a:srgbClr val="0F172A"/>
                </a:solidFill>
                <a:latin typeface="Hind Siliguri"/>
              </a:rPr>
              <a:t> </a:t>
            </a:r>
            <a:r>
              <a:rPr sz="1800" b="1" i="0" u="none">
                <a:solidFill>
                  <a:srgbClr val="0F172A"/>
                </a:solidFill>
                <a:latin typeface="Hind Siliguri"/>
              </a:rPr>
              <a:t>নার্সারি ও ফুল চাষ</a:t>
            </a:r>
          </a:p>
        </p:txBody>
      </p:sp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54765" y="1794569"/>
            <a:ext cx="2457450" cy="2095500"/>
          </a:xfrm>
          <a:prstGeom prst="rect">
            <a:avLst/>
          </a:prstGeom>
        </p:spPr>
      </p:pic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19185" y="1794569"/>
            <a:ext cx="2457450" cy="2095500"/>
          </a:xfrm>
          <a:prstGeom prst="rect">
            <a:avLst/>
          </a:prstGeom>
        </p:spPr>
      </p:pic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534533" y="1794569"/>
            <a:ext cx="2457450" cy="2095500"/>
          </a:xfrm>
          <a:prstGeom prst="rect">
            <a:avLst/>
          </a:prstGeom>
        </p:spPr>
      </p:pic>
      <p:sp>
        <p:nvSpPr>
          <p:cNvPr id="23" name="Footer Placeholder 2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5" grpId="0"/>
      <p:bldP spid="17" grpId="0"/>
      <p:bldP spid="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738139"/>
            <a:ext cx="11239500" cy="197227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1912" y="6505575"/>
            <a:ext cx="4448175" cy="2762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85825" y="381000"/>
            <a:ext cx="11306175" cy="5905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0F172A"/>
                </a:solidFill>
                <a:latin typeface="Hind Siliguri"/>
              </a:rPr>
              <a:t>পাঠের সারসংক্ষেপ (অংশ - ২)</a:t>
            </a:r>
          </a:p>
        </p:txBody>
      </p:sp>
      <p:sp>
        <p:nvSpPr>
          <p:cNvPr id="7" name="Rectangle 6"/>
          <p:cNvSpPr/>
          <p:nvPr/>
        </p:nvSpPr>
        <p:spPr>
          <a:xfrm>
            <a:off x="476250" y="1028700"/>
            <a:ext cx="11239500" cy="38100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504825"/>
            <a:ext cx="266700" cy="30480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71912" y="6557962"/>
            <a:ext cx="142875" cy="1714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085850" y="3014364"/>
            <a:ext cx="10353675" cy="33992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77"/>
              </a:lnSpc>
            </a:pPr>
            <a:r>
              <a:rPr sz="1575" b="0" i="0" u="none">
                <a:solidFill>
                  <a:srgbClr val="1E293B"/>
                </a:solidFill>
                <a:latin typeface="Hind Siliguri"/>
              </a:rPr>
              <a:t>কৃষি, পশুপালন, কুটির শিল্প, আইটি ও কারিগরি সেবা আত্মকর্মসংস্থানের অন্যতম ক্ষেত্র।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85850" y="3487638"/>
            <a:ext cx="10353675" cy="33992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77"/>
              </a:lnSpc>
            </a:pPr>
            <a:r>
              <a:rPr sz="1575" b="0" i="0" u="none">
                <a:solidFill>
                  <a:srgbClr val="1E293B"/>
                </a:solidFill>
                <a:latin typeface="Hind Siliguri"/>
              </a:rPr>
              <a:t>প্রশিক্ষণের মাধ্যমে যেকোনো ব্যক্তি নিজের দক্ষতা বাড়িয়ে সফল উদ্যোক্তা হতে পারে।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85850" y="3960911"/>
            <a:ext cx="10353675" cy="33992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77"/>
              </a:lnSpc>
            </a:pPr>
            <a:r>
              <a:rPr sz="1575" b="0" i="0" u="none">
                <a:solidFill>
                  <a:srgbClr val="1E293B"/>
                </a:solidFill>
                <a:latin typeface="Hind Siliguri"/>
              </a:rPr>
              <a:t>যুব উন্নয়ন অধিদপ্তর, বিসিক ও এনজিওসমূহ উদ্যোক্তাদের প্রশিক্ষণ ও অর্থায়ন করে।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2475" y="3066752"/>
            <a:ext cx="142875" cy="20002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2475" y="3540025"/>
            <a:ext cx="142875" cy="20002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2475" y="4013299"/>
            <a:ext cx="142875" cy="200025"/>
          </a:xfrm>
          <a:prstGeom prst="rect">
            <a:avLst/>
          </a:prstGeom>
        </p:spPr>
      </p:pic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1912" y="6505575"/>
            <a:ext cx="4448175" cy="2762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155626"/>
            <a:ext cx="5453062" cy="3137296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2687" y="1914525"/>
            <a:ext cx="5453062" cy="36195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23925" y="381000"/>
            <a:ext cx="11268075" cy="5905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0F172A"/>
                </a:solidFill>
                <a:latin typeface="Hind Siliguri"/>
              </a:rPr>
              <a:t>প্রশ্ন উত্তর পর্ব</a:t>
            </a:r>
          </a:p>
        </p:txBody>
      </p:sp>
      <p:sp>
        <p:nvSpPr>
          <p:cNvPr id="8" name="Rectangle 7"/>
          <p:cNvSpPr/>
          <p:nvPr/>
        </p:nvSpPr>
        <p:spPr>
          <a:xfrm>
            <a:off x="476250" y="1028700"/>
            <a:ext cx="11239500" cy="38100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6250" y="504825"/>
            <a:ext cx="304800" cy="30480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1912" y="6557962"/>
            <a:ext cx="142875" cy="1714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39973" y="3603426"/>
            <a:ext cx="4925615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400" b="1" i="0" u="none">
                <a:solidFill>
                  <a:srgbClr val="FFFFFF"/>
                </a:solidFill>
                <a:latin typeface="Hind Siliguri"/>
              </a:rPr>
              <a:t>তোমাদের মনে কোনো প্রশ্ন আছে কি?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7250" y="4241601"/>
            <a:ext cx="4691062" cy="6703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640"/>
              </a:lnSpc>
            </a:pPr>
            <a:r>
              <a:rPr sz="1650" b="0" i="0" u="none">
                <a:solidFill>
                  <a:srgbClr val="FFFFFF"/>
                </a:solidFill>
                <a:latin typeface="Hind Siliguri"/>
              </a:rPr>
              <a:t>পাঠ সম্পর্কিত যেকোনো অস্পষ্টতা বা প্রশ্ন থাকলে নির্দ্বিধায় জিজ্ঞাসা করো!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91262" y="1943100"/>
            <a:ext cx="5395912" cy="356235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45593" y="2679501"/>
            <a:ext cx="714375" cy="571500"/>
          </a:xfrm>
          <a:prstGeom prst="rect">
            <a:avLst/>
          </a:prstGeom>
        </p:spPr>
      </p:pic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201465"/>
            <a:ext cx="11239500" cy="3045618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1912" y="6505575"/>
            <a:ext cx="4448175" cy="2762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62025" y="381000"/>
            <a:ext cx="11229975" cy="5905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0F172A"/>
                </a:solidFill>
                <a:latin typeface="Hind Siliguri"/>
              </a:rPr>
              <a:t>বাড়ির কাজ</a:t>
            </a:r>
          </a:p>
        </p:txBody>
      </p:sp>
      <p:sp>
        <p:nvSpPr>
          <p:cNvPr id="7" name="Rectangle 6"/>
          <p:cNvSpPr/>
          <p:nvPr/>
        </p:nvSpPr>
        <p:spPr>
          <a:xfrm>
            <a:off x="476250" y="1028700"/>
            <a:ext cx="11239500" cy="38100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504825"/>
            <a:ext cx="342900" cy="304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19150" y="2496740"/>
            <a:ext cx="11131391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0F172A"/>
                </a:solidFill>
                <a:latin typeface="Hind Siliguri"/>
              </a:rPr>
              <a:t>নিচের প্রশ্নগুলোর উত্তর সুন্দর করে খাতায় লিখে আনবে: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71912" y="6557962"/>
            <a:ext cx="142875" cy="1714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152525" y="3058715"/>
            <a:ext cx="10267950" cy="33992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77"/>
              </a:lnSpc>
            </a:pPr>
            <a:r>
              <a:rPr sz="1575" b="0" i="0" u="none">
                <a:solidFill>
                  <a:srgbClr val="1E293B"/>
                </a:solidFill>
                <a:latin typeface="Hind Siliguri"/>
              </a:rPr>
              <a:t>১. আত্মকর্মসংস্থান বলতে কী বোঝায়?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52525" y="3531989"/>
            <a:ext cx="10267950" cy="33992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77"/>
              </a:lnSpc>
            </a:pPr>
            <a:r>
              <a:rPr sz="1575" b="0" i="0" u="none">
                <a:solidFill>
                  <a:srgbClr val="1E293B"/>
                </a:solidFill>
                <a:latin typeface="Hind Siliguri"/>
              </a:rPr>
              <a:t>২. বাংলাদেশে আত্মকর্মসংস্থানের ৫টি উপযুক্ত ক্ষেত্রের বর্ণনা দাও।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52525" y="4005262"/>
            <a:ext cx="10267950" cy="33992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77"/>
              </a:lnSpc>
            </a:pPr>
            <a:r>
              <a:rPr sz="1575" b="0" i="0" u="none">
                <a:solidFill>
                  <a:srgbClr val="1E293B"/>
                </a:solidFill>
                <a:latin typeface="Hind Siliguri"/>
              </a:rPr>
              <a:t>৩. "বেকারত্ব দূরীকরণে আত্মকর্মসংস্থানের গুরুত্ব অপরিসীম" —উক্তিটি বিশ্লেষণ করো।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52525" y="4478535"/>
            <a:ext cx="10267950" cy="33992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77"/>
              </a:lnSpc>
            </a:pPr>
            <a:r>
              <a:rPr sz="1575" b="0" i="0" u="none">
                <a:solidFill>
                  <a:srgbClr val="1E293B"/>
                </a:solidFill>
                <a:latin typeface="Hind Siliguri"/>
              </a:rPr>
              <a:t>৪. তোমার এলাকায় কোনো সফল আত্মকর্মসংস্থানকারীর কাজ দেখে একটি সংক্ষিপ্ত প্রতিবেদন তৈরি করো।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9150" y="3111103"/>
            <a:ext cx="190500" cy="20002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9150" y="3584376"/>
            <a:ext cx="190500" cy="200025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9150" y="4057650"/>
            <a:ext cx="190500" cy="200025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9150" y="4530923"/>
            <a:ext cx="190500" cy="200025"/>
          </a:xfrm>
          <a:prstGeom prst="rect">
            <a:avLst/>
          </a:prstGeom>
        </p:spPr>
      </p:pic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1" grpId="0"/>
      <p:bldP spid="12" grpId="0"/>
      <p:bldP spid="13" grpId="0"/>
      <p:bldP spid="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1912" y="6505575"/>
            <a:ext cx="4448175" cy="2762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1914525"/>
            <a:ext cx="5453062" cy="3619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2687" y="2618482"/>
            <a:ext cx="5453062" cy="2211437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23925" y="381000"/>
            <a:ext cx="11268075" cy="5905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0F172A"/>
                </a:solidFill>
                <a:latin typeface="Hind Siliguri"/>
              </a:rPr>
              <a:t>ভবিষ্যৎ উদ্যোক্তাদের প্রতি বার্তা</a:t>
            </a:r>
          </a:p>
        </p:txBody>
      </p:sp>
      <p:sp>
        <p:nvSpPr>
          <p:cNvPr id="8" name="Rectangle 7"/>
          <p:cNvSpPr/>
          <p:nvPr/>
        </p:nvSpPr>
        <p:spPr>
          <a:xfrm>
            <a:off x="476250" y="1028700"/>
            <a:ext cx="11239500" cy="38100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6250" y="504825"/>
            <a:ext cx="304800" cy="30480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1912" y="6557962"/>
            <a:ext cx="142875" cy="17145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4825" y="1943100"/>
            <a:ext cx="5395912" cy="356235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548437" y="2904232"/>
            <a:ext cx="5125640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100" b="1" i="0" u="none">
                <a:solidFill>
                  <a:srgbClr val="FFFFFF"/>
                </a:solidFill>
                <a:latin typeface="Hind Siliguri"/>
              </a:rPr>
              <a:t>উদ্যোক্তা হওয়ার মূলমন্ত্র: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48437" y="3475732"/>
            <a:ext cx="4881562" cy="106843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04"/>
              </a:lnSpc>
            </a:pPr>
            <a:r>
              <a:rPr sz="1650" b="0" i="0" u="none">
                <a:solidFill>
                  <a:srgbClr val="FFFFFF"/>
                </a:solidFill>
                <a:latin typeface="Hind Siliguri"/>
              </a:rPr>
              <a:t>"চাকরি খোঁজার চেয়ে চাকরিদাতা হওয়া অনেক বেশি সম্মানজনক। নিজের ইচ্ছা, দক্ষতা ও মেধা দিয়ে তুমিও হতে পারো একজন সফল উদ্যোক্তা।"</a:t>
            </a: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1095375"/>
            <a:ext cx="11239500" cy="43338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1912" y="6505575"/>
            <a:ext cx="4448175" cy="2762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5312" y="2971800"/>
            <a:ext cx="11001375" cy="10763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5250" b="1" i="0" u="none">
                <a:solidFill>
                  <a:srgbClr val="FFFFFF"/>
                </a:solidFill>
                <a:latin typeface="Hind Siliguri"/>
              </a:rPr>
              <a:t>ধন্যবাদ!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7250" y="4238625"/>
            <a:ext cx="10477500" cy="4286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100" b="0" i="0" u="none">
                <a:solidFill>
                  <a:srgbClr val="2DD4BF"/>
                </a:solidFill>
                <a:latin typeface="Hind Siliguri"/>
              </a:rPr>
              <a:t>সবাই ভালো থেকো, সুস্থ থেকো এবং পড়াশোনায় মনোযোগী হও।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71912" y="6557962"/>
            <a:ext cx="142875" cy="171450"/>
          </a:xfrm>
          <a:prstGeom prst="rect">
            <a:avLst/>
          </a:prstGeom>
        </p:spPr>
      </p:pic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1912" y="6505575"/>
            <a:ext cx="4448175" cy="2762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214264"/>
            <a:ext cx="5453062" cy="302002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2687" y="2214264"/>
            <a:ext cx="5453062" cy="302002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62025" y="381000"/>
            <a:ext cx="11229975" cy="5905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0F172A"/>
                </a:solidFill>
                <a:latin typeface="Hind Siliguri"/>
              </a:rPr>
              <a:t>শিক্ষক ও পাঠ পরিচিতি</a:t>
            </a:r>
          </a:p>
        </p:txBody>
      </p:sp>
      <p:sp>
        <p:nvSpPr>
          <p:cNvPr id="8" name="Rectangle 7"/>
          <p:cNvSpPr/>
          <p:nvPr/>
        </p:nvSpPr>
        <p:spPr>
          <a:xfrm>
            <a:off x="476250" y="1028700"/>
            <a:ext cx="11239500" cy="38100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6250" y="504825"/>
            <a:ext cx="342900" cy="30480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1912" y="6557962"/>
            <a:ext cx="142875" cy="1714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076325" y="3595389"/>
            <a:ext cx="4633912" cy="33992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77"/>
              </a:lnSpc>
            </a:pPr>
            <a:r>
              <a:rPr sz="1575" b="0" i="0" u="none">
                <a:solidFill>
                  <a:srgbClr val="1E293B"/>
                </a:solidFill>
                <a:latin typeface="Hind Siliguri"/>
              </a:rPr>
              <a:t>সহকারী শিক্ষক (ব্যবসায় শিক্ষা)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76325" y="4068663"/>
            <a:ext cx="4633912" cy="33992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77"/>
              </a:lnSpc>
            </a:pPr>
            <a:r>
              <a:rPr sz="1575" b="0" i="0" u="none">
                <a:solidFill>
                  <a:srgbClr val="1E293B"/>
                </a:solidFill>
                <a:latin typeface="Hind Siliguri"/>
              </a:rPr>
              <a:t>বি.এড, এম.এড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76325" y="4541936"/>
            <a:ext cx="4633912" cy="33992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77"/>
              </a:lnSpc>
            </a:pPr>
            <a:r>
              <a:rPr sz="1575" b="0" i="0" u="none">
                <a:solidFill>
                  <a:srgbClr val="1E293B"/>
                </a:solidFill>
                <a:latin typeface="Hind Siliguri"/>
              </a:rPr>
              <a:t>আর.আর. টেক্সটাইল মিলস্ উচ্চ বিদ্যালয়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62762" y="3595389"/>
            <a:ext cx="4633912" cy="33992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77"/>
              </a:lnSpc>
            </a:pPr>
            <a:r>
              <a:rPr sz="1575" b="0" i="0" u="none">
                <a:solidFill>
                  <a:srgbClr val="1E293B"/>
                </a:solidFill>
                <a:latin typeface="Hind Siliguri"/>
              </a:rPr>
              <a:t>শ্রেণি: নবম শ্রেণি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62762" y="4068663"/>
            <a:ext cx="4633912" cy="33992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77"/>
              </a:lnSpc>
            </a:pPr>
            <a:r>
              <a:rPr sz="1575" b="0" i="0" u="none">
                <a:solidFill>
                  <a:srgbClr val="1E293B"/>
                </a:solidFill>
                <a:latin typeface="Hind Siliguri"/>
              </a:rPr>
              <a:t>অধ্যায়: তৃতীয় অধ্যায় (আত্মকর্মসংস্থান)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62762" y="4541936"/>
            <a:ext cx="4633912" cy="33992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77"/>
              </a:lnSpc>
            </a:pPr>
            <a:r>
              <a:rPr sz="1575" b="0" i="0" u="none">
                <a:solidFill>
                  <a:srgbClr val="1E293B"/>
                </a:solidFill>
                <a:latin typeface="Hind Siliguri"/>
              </a:rPr>
              <a:t>সময়: ৫০ মিনিট</a:t>
            </a:r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2950" y="2728614"/>
            <a:ext cx="333375" cy="381000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19200" y="2433339"/>
            <a:ext cx="1371600" cy="39052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219200" y="2938164"/>
            <a:ext cx="3057378" cy="3000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0F172A"/>
                </a:solidFill>
                <a:latin typeface="Hind Siliguri"/>
              </a:rPr>
              <a:t>মোঃ মিজানুর রহমান</a:t>
            </a:r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29387" y="2728614"/>
            <a:ext cx="428625" cy="381000"/>
          </a:xfrm>
          <a:prstGeom prst="rect">
            <a:avLst/>
          </a:prstGeom>
        </p:spPr>
      </p:pic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100887" y="2433339"/>
            <a:ext cx="1152525" cy="390525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100887" y="2938164"/>
            <a:ext cx="3154461" cy="3000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0F172A"/>
                </a:solidFill>
                <a:latin typeface="Hind Siliguri"/>
              </a:rPr>
              <a:t>ব্যবসায় উদ্যোগ</a:t>
            </a:r>
          </a:p>
        </p:txBody>
      </p:sp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42950" y="3647777"/>
            <a:ext cx="190500" cy="200025"/>
          </a:xfrm>
          <a:prstGeom prst="rect">
            <a:avLst/>
          </a:prstGeom>
        </p:spPr>
      </p:pic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42950" y="4121050"/>
            <a:ext cx="238125" cy="200025"/>
          </a:xfrm>
          <a:prstGeom prst="rect">
            <a:avLst/>
          </a:prstGeom>
        </p:spPr>
      </p:pic>
      <p:pic>
        <p:nvPicPr>
          <p:cNvPr id="25" name="Picture 24" descr="image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42950" y="4594324"/>
            <a:ext cx="238125" cy="200025"/>
          </a:xfrm>
          <a:prstGeom prst="rect">
            <a:avLst/>
          </a:prstGeom>
        </p:spPr>
      </p:pic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29387" y="3647777"/>
            <a:ext cx="219075" cy="200025"/>
          </a:xfrm>
          <a:prstGeom prst="rect">
            <a:avLst/>
          </a:prstGeom>
        </p:spPr>
      </p:pic>
      <p:pic>
        <p:nvPicPr>
          <p:cNvPr id="27" name="Picture 26" descr="image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29387" y="4121050"/>
            <a:ext cx="142875" cy="200025"/>
          </a:xfrm>
          <a:prstGeom prst="rect">
            <a:avLst/>
          </a:prstGeom>
        </p:spPr>
      </p:pic>
      <p:pic>
        <p:nvPicPr>
          <p:cNvPr id="28" name="Picture 27" descr="image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29387" y="4594324"/>
            <a:ext cx="190500" cy="200025"/>
          </a:xfrm>
          <a:prstGeom prst="rect">
            <a:avLst/>
          </a:prstGeom>
        </p:spPr>
      </p:pic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  <p:bldP spid="13" grpId="0"/>
      <p:bldP spid="14" grpId="0"/>
      <p:bldP spid="15" grpId="0"/>
      <p:bldP spid="16" grpId="0"/>
      <p:bldP spid="19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1505842"/>
            <a:ext cx="11239500" cy="351279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1912" y="6505575"/>
            <a:ext cx="4448175" cy="2762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91087" y="2077342"/>
            <a:ext cx="2409825" cy="457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95312" y="2725042"/>
            <a:ext cx="11001375" cy="11049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5400" b="1" i="0" u="none">
                <a:solidFill>
                  <a:srgbClr val="FFFFFF"/>
                </a:solidFill>
                <a:latin typeface="Hind Siliguri"/>
              </a:rPr>
              <a:t>আত্মকর্মসংস্থান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71912" y="6557962"/>
            <a:ext cx="142875" cy="171450"/>
          </a:xfrm>
          <a:prstGeom prst="rect">
            <a:avLst/>
          </a:prstGeom>
        </p:spPr>
      </p:pic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2187178"/>
            <a:ext cx="11239500" cy="3074193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1912" y="6505575"/>
            <a:ext cx="4448175" cy="2762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23925" y="381000"/>
            <a:ext cx="11268075" cy="5905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0F172A"/>
                </a:solidFill>
                <a:latin typeface="Hind Siliguri"/>
              </a:rPr>
              <a:t>শিখনফল</a:t>
            </a:r>
          </a:p>
        </p:txBody>
      </p:sp>
      <p:sp>
        <p:nvSpPr>
          <p:cNvPr id="7" name="Rectangle 6"/>
          <p:cNvSpPr/>
          <p:nvPr/>
        </p:nvSpPr>
        <p:spPr>
          <a:xfrm>
            <a:off x="476250" y="1028700"/>
            <a:ext cx="11239500" cy="38100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504825"/>
            <a:ext cx="304800" cy="304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71525" y="2482453"/>
            <a:ext cx="11181397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0D9488"/>
                </a:solidFill>
                <a:latin typeface="Hind Siliguri"/>
              </a:rPr>
              <a:t>এই পাঠ শেষে তোমরা যা শিখবে ও করতে পারবে: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71912" y="6557962"/>
            <a:ext cx="142875" cy="1714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104900" y="3073003"/>
            <a:ext cx="10315575" cy="33992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77"/>
              </a:lnSpc>
            </a:pPr>
            <a:r>
              <a:rPr sz="1575" b="0" i="0" u="none">
                <a:solidFill>
                  <a:srgbClr val="1E293B"/>
                </a:solidFill>
                <a:latin typeface="Hind Siliguri"/>
              </a:rPr>
              <a:t>আত্মকর্মসংস্থানের সঠিক ধারণা ব্যাখ্যা করতে পারবে।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04900" y="3546276"/>
            <a:ext cx="10315575" cy="33992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77"/>
              </a:lnSpc>
            </a:pPr>
            <a:r>
              <a:rPr sz="1575" b="0" i="0" u="none">
                <a:solidFill>
                  <a:srgbClr val="1E293B"/>
                </a:solidFill>
                <a:latin typeface="Hind Siliguri"/>
              </a:rPr>
              <a:t>আত্মকর্মসংস্থানের উপযুক্ত ও সম্ভাবনাময় ক্ষেত্রসমূহ চিহ্নিত করতে পারবে।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04900" y="4019550"/>
            <a:ext cx="10315575" cy="33992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77"/>
              </a:lnSpc>
            </a:pPr>
            <a:r>
              <a:rPr sz="1575" b="0" i="0" u="none">
                <a:solidFill>
                  <a:srgbClr val="1E293B"/>
                </a:solidFill>
                <a:latin typeface="Hind Siliguri"/>
              </a:rPr>
              <a:t>বাংলাদেশ প্রেক্ষাপটে আত্মকর্মসংস্থানের প্রয়োজনীয়তা বিশ্লেষণ করতে পারবে।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04900" y="4492823"/>
            <a:ext cx="10315575" cy="33992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77"/>
              </a:lnSpc>
            </a:pPr>
            <a:r>
              <a:rPr sz="1575" b="0" i="0" u="none">
                <a:solidFill>
                  <a:srgbClr val="1E293B"/>
                </a:solidFill>
                <a:latin typeface="Hind Siliguri"/>
              </a:rPr>
              <a:t>আত্মকর্মসংস্থানে উৎসাহিত করার উপায় এবং সফলতার প্রধান উপাদানসমূহ বর্ণনা করতে পারবে।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1525" y="3125390"/>
            <a:ext cx="190500" cy="20002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1525" y="3598664"/>
            <a:ext cx="190500" cy="200025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1525" y="4071937"/>
            <a:ext cx="190500" cy="200025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1525" y="4545210"/>
            <a:ext cx="190500" cy="200025"/>
          </a:xfrm>
          <a:prstGeom prst="rect">
            <a:avLst/>
          </a:prstGeom>
        </p:spPr>
      </p:pic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1" grpId="0"/>
      <p:bldP spid="12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1912" y="6505575"/>
            <a:ext cx="4448175" cy="2762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1914525"/>
            <a:ext cx="5453062" cy="3619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2319337"/>
            <a:ext cx="5453062" cy="68580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3148012"/>
            <a:ext cx="5453062" cy="100965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4300537"/>
            <a:ext cx="5453062" cy="68580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00125" y="381000"/>
            <a:ext cx="11191875" cy="5905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0F172A"/>
                </a:solidFill>
                <a:latin typeface="Hind Siliguri"/>
              </a:rPr>
              <a:t>পূর্বজ্ঞান যাচাই</a:t>
            </a:r>
          </a:p>
        </p:txBody>
      </p:sp>
      <p:sp>
        <p:nvSpPr>
          <p:cNvPr id="10" name="Rectangle 9"/>
          <p:cNvSpPr/>
          <p:nvPr/>
        </p:nvSpPr>
        <p:spPr>
          <a:xfrm>
            <a:off x="476250" y="1028700"/>
            <a:ext cx="11239500" cy="38100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6250" y="504825"/>
            <a:ext cx="381000" cy="30480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71912" y="6557962"/>
            <a:ext cx="142875" cy="17145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91262" y="1943100"/>
            <a:ext cx="5395912" cy="35623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" name="TextBox 13"/>
          <p:cNvSpPr txBox="1"/>
          <p:nvPr/>
        </p:nvSpPr>
        <p:spPr>
          <a:xfrm>
            <a:off x="723900" y="2471737"/>
            <a:ext cx="5265658" cy="3238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75" b="1" i="0" u="none">
                <a:solidFill>
                  <a:srgbClr val="0F172A"/>
                </a:solidFill>
                <a:latin typeface="Hind Siliguri"/>
              </a:rPr>
              <a:t>১. নিজের বুদ্ধিমত্তা ও মূলধন দিয়ে সংস্থান করা কাজকে কী বলে?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23900" y="3300412"/>
            <a:ext cx="5265658" cy="6477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75" b="1" i="0" u="none">
                <a:solidFill>
                  <a:srgbClr val="0F172A"/>
                </a:solidFill>
                <a:latin typeface="Hind Siliguri"/>
              </a:rPr>
              <a:t>২. চাকরির পেছনে না ঘুরে নিজে কোনো স্বাধীন পেশা শুরু করার সুবিধা কী?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23900" y="4452937"/>
            <a:ext cx="5265658" cy="2423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75" b="1" i="0" u="none">
                <a:solidFill>
                  <a:srgbClr val="0F172A"/>
                </a:solidFill>
                <a:latin typeface="Hind Siliguri"/>
              </a:rPr>
              <a:t>৩. তোমাদের জানা ৩টি </a:t>
            </a:r>
            <a:r>
              <a:rPr sz="1575" b="1" i="0" u="none" smtClean="0">
                <a:solidFill>
                  <a:srgbClr val="0F172A"/>
                </a:solidFill>
                <a:latin typeface="Hind Siliguri"/>
              </a:rPr>
              <a:t>স্বান </a:t>
            </a:r>
            <a:r>
              <a:rPr sz="1575" b="1" i="0" u="none">
                <a:solidFill>
                  <a:srgbClr val="0F172A"/>
                </a:solidFill>
                <a:latin typeface="Hind Siliguri"/>
              </a:rPr>
              <a:t>পেশা বা ব্যবস্থার নাম বলো।</a:t>
            </a: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1912" y="6505575"/>
            <a:ext cx="4448175" cy="2762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687" y="1914525"/>
            <a:ext cx="5453062" cy="3619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2126902"/>
            <a:ext cx="5453062" cy="200397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4273748"/>
            <a:ext cx="5453062" cy="104775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47725" y="381000"/>
            <a:ext cx="11344275" cy="5905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0F172A"/>
                </a:solidFill>
                <a:latin typeface="Hind Siliguri"/>
              </a:rPr>
              <a:t>আত্মকর্মসংস্থানের ধারণা</a:t>
            </a:r>
          </a:p>
        </p:txBody>
      </p:sp>
      <p:sp>
        <p:nvSpPr>
          <p:cNvPr id="9" name="Rectangle 8"/>
          <p:cNvSpPr/>
          <p:nvPr/>
        </p:nvSpPr>
        <p:spPr>
          <a:xfrm>
            <a:off x="476250" y="1028700"/>
            <a:ext cx="11239500" cy="38100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6250" y="504825"/>
            <a:ext cx="228600" cy="30480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71912" y="6557962"/>
            <a:ext cx="142875" cy="17145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91262" y="1943100"/>
            <a:ext cx="5395912" cy="35623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TextBox 12"/>
          <p:cNvSpPr txBox="1"/>
          <p:nvPr/>
        </p:nvSpPr>
        <p:spPr>
          <a:xfrm>
            <a:off x="742950" y="2345977"/>
            <a:ext cx="5215651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0F172A"/>
                </a:solidFill>
                <a:latin typeface="Hind Siliguri"/>
              </a:rPr>
              <a:t>আত্মকর্মসংস্থান কী?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42950" y="2831752"/>
            <a:ext cx="4967287" cy="108004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35"/>
              </a:lnSpc>
            </a:pPr>
            <a:r>
              <a:rPr sz="1575" b="0" i="0" u="none">
                <a:solidFill>
                  <a:srgbClr val="1E293B"/>
                </a:solidFill>
                <a:latin typeface="Hind Siliguri"/>
              </a:rPr>
              <a:t>নিজস্ব মূলধন বা ঋণ করা স্বল্প সম্পদ, নিজস্ব জ্ঞান, বুদ্ধিমত্তা ও দক্ষতাকে কাজে লাগিয়ে সর্বনিম্ন ঝুঁকিতে নিজস্ব উদ্যোগে জীবিকা অর্জনের কাজকে </a:t>
            </a:r>
            <a:r>
              <a:rPr sz="1575" b="1" i="0" u="none">
                <a:solidFill>
                  <a:srgbClr val="1E293B"/>
                </a:solidFill>
                <a:latin typeface="Hind Siliguri"/>
              </a:rPr>
              <a:t>'আত্মকর্মসংস্থান'</a:t>
            </a:r>
            <a:r>
              <a:rPr sz="1575" b="0" i="0" u="none">
                <a:solidFill>
                  <a:srgbClr val="1E293B"/>
                </a:solidFill>
                <a:latin typeface="Hind Siliguri"/>
              </a:rPr>
              <a:t> বলে।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5325" y="4492823"/>
            <a:ext cx="5014912" cy="609600"/>
          </a:xfrm>
          <a:prstGeom prst="rect">
            <a:avLst/>
          </a:prstGeom>
          <a:noFill/>
        </p:spPr>
        <p:txBody>
          <a:bodyPr wrap="square" lIns="219075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66534"/>
                </a:solidFill>
                <a:latin typeface="Hind Siliguri"/>
              </a:rPr>
              <a:t>উদাহরণ: হস্তশিল্প, হাঁস-মুরগি পালন, নার্সারি করা, দরজিশিল্প, ফটোকপি ও কম্পিউটার সার্ভিসিং ইত্যাদি।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5325" y="4540448"/>
            <a:ext cx="219075" cy="190500"/>
          </a:xfrm>
          <a:prstGeom prst="rect">
            <a:avLst/>
          </a:prstGeom>
        </p:spPr>
      </p:pic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1912" y="6505575"/>
            <a:ext cx="4448175" cy="2762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1914525"/>
            <a:ext cx="5453062" cy="3619500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23925" y="381000"/>
            <a:ext cx="11268075" cy="5905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0F172A"/>
                </a:solidFill>
                <a:latin typeface="Hind Siliguri"/>
              </a:rPr>
              <a:t>আত্মকর্মসংস্থানের প্রয়োজনীয়তা</a:t>
            </a:r>
          </a:p>
        </p:txBody>
      </p:sp>
      <p:sp>
        <p:nvSpPr>
          <p:cNvPr id="7" name="Rectangle 6"/>
          <p:cNvSpPr/>
          <p:nvPr/>
        </p:nvSpPr>
        <p:spPr>
          <a:xfrm>
            <a:off x="476250" y="1028700"/>
            <a:ext cx="11239500" cy="38100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504825"/>
            <a:ext cx="304800" cy="30480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71912" y="6557962"/>
            <a:ext cx="142875" cy="17145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4825" y="1943100"/>
            <a:ext cx="5395912" cy="35623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TextBox 10"/>
          <p:cNvSpPr txBox="1"/>
          <p:nvPr/>
        </p:nvSpPr>
        <p:spPr>
          <a:xfrm>
            <a:off x="6596062" y="2267842"/>
            <a:ext cx="5119687" cy="67984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77"/>
              </a:lnSpc>
            </a:pPr>
            <a:r>
              <a:rPr sz="1575" b="1" i="0" u="none">
                <a:solidFill>
                  <a:srgbClr val="1E293B"/>
                </a:solidFill>
                <a:latin typeface="Hind Siliguri"/>
              </a:rPr>
              <a:t>বেকারত্ব হ্রাস:</a:t>
            </a:r>
            <a:r>
              <a:rPr sz="1575" b="0" i="0" u="none">
                <a:solidFill>
                  <a:srgbClr val="1E293B"/>
                </a:solidFill>
                <a:latin typeface="Hind Siliguri"/>
              </a:rPr>
              <a:t> দেশে ক্রমবর্ধমান বেকার তরুণ সমাজের জন্য কর্মসংস্থান সৃষ্টি করে।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96062" y="3081039"/>
            <a:ext cx="5119687" cy="67984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77"/>
              </a:lnSpc>
            </a:pPr>
            <a:r>
              <a:rPr sz="1575" b="1" i="0" u="none">
                <a:solidFill>
                  <a:srgbClr val="1E293B"/>
                </a:solidFill>
                <a:latin typeface="Hind Siliguri"/>
              </a:rPr>
              <a:t>স্বাধীন জীবিকা:</a:t>
            </a:r>
            <a:r>
              <a:rPr sz="1575" b="0" i="0" u="none">
                <a:solidFill>
                  <a:srgbClr val="1E293B"/>
                </a:solidFill>
                <a:latin typeface="Hind Siliguri"/>
              </a:rPr>
              <a:t> অন্যের অধীনে চাকরি না করে স্বাবলম্বী হওয়ার সুযোগ তৈরি হয়।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96062" y="3894236"/>
            <a:ext cx="5119687" cy="67984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77"/>
              </a:lnSpc>
            </a:pPr>
            <a:r>
              <a:rPr sz="1575" b="1" i="0" u="none">
                <a:solidFill>
                  <a:srgbClr val="1E293B"/>
                </a:solidFill>
                <a:latin typeface="Hind Siliguri"/>
              </a:rPr>
              <a:t>জাতীয় আয় বৃদ্ধি:</a:t>
            </a:r>
            <a:r>
              <a:rPr sz="1575" b="0" i="0" u="none">
                <a:solidFill>
                  <a:srgbClr val="1E293B"/>
                </a:solidFill>
                <a:latin typeface="Hind Siliguri"/>
              </a:rPr>
              <a:t> তরুণ উদ্যোক্তাদের আয় দেশের মোট জাতীয় উৎপাদনে (GDP) অবদান রাখে।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96062" y="4707433"/>
            <a:ext cx="5119687" cy="33992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677"/>
              </a:lnSpc>
            </a:pPr>
            <a:r>
              <a:rPr sz="1575" b="1" i="0" u="none">
                <a:solidFill>
                  <a:srgbClr val="1E293B"/>
                </a:solidFill>
                <a:latin typeface="Hind Siliguri"/>
              </a:rPr>
              <a:t>স্বল্প মূলধন:</a:t>
            </a:r>
            <a:r>
              <a:rPr sz="1575" b="0" i="0" u="none">
                <a:solidFill>
                  <a:srgbClr val="1E293B"/>
                </a:solidFill>
                <a:latin typeface="Hind Siliguri"/>
              </a:rPr>
              <a:t> কম পুঁজিতেও স্বাধীন ব্যবসা শুরু করা সম্ভব।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62687" y="2320230"/>
            <a:ext cx="171450" cy="20002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62687" y="3133427"/>
            <a:ext cx="171450" cy="200025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62687" y="3946624"/>
            <a:ext cx="171450" cy="200025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62687" y="4759821"/>
            <a:ext cx="171450" cy="200025"/>
          </a:xfrm>
          <a:prstGeom prst="rect">
            <a:avLst/>
          </a:prstGeom>
        </p:spPr>
      </p:pic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1912" y="6505575"/>
            <a:ext cx="4448175" cy="2762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2658516"/>
            <a:ext cx="3587650" cy="2131516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2025" y="2658516"/>
            <a:ext cx="3587799" cy="2131516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7950" y="2658516"/>
            <a:ext cx="3587650" cy="2131516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400800"/>
            <a:ext cx="12192000" cy="4572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62025" y="381000"/>
            <a:ext cx="11229975" cy="5905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700" b="1" i="0" u="none">
                <a:solidFill>
                  <a:srgbClr val="0F172A"/>
                </a:solidFill>
                <a:latin typeface="Hind Siliguri"/>
              </a:rPr>
              <a:t>আত্মকর্মসংস্থানের উপযুক্ত ক্ষেত্রসমূহ</a:t>
            </a:r>
          </a:p>
        </p:txBody>
      </p:sp>
      <p:sp>
        <p:nvSpPr>
          <p:cNvPr id="9" name="Rectangle 8"/>
          <p:cNvSpPr/>
          <p:nvPr/>
        </p:nvSpPr>
        <p:spPr>
          <a:xfrm>
            <a:off x="476250" y="1028700"/>
            <a:ext cx="11239500" cy="38100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6250" y="504825"/>
            <a:ext cx="342900" cy="30480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71912" y="6557962"/>
            <a:ext cx="142875" cy="17145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95325" y="3506241"/>
            <a:ext cx="330697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0F172A"/>
                </a:solidFill>
                <a:latin typeface="Hind Siliguri"/>
              </a:rPr>
              <a:t>কৃষি ও খামার শাখা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5325" y="3992016"/>
            <a:ext cx="3149500" cy="5789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79"/>
              </a:lnSpc>
            </a:pPr>
            <a:r>
              <a:rPr sz="1425" b="0" i="0" u="none">
                <a:solidFill>
                  <a:srgbClr val="334155"/>
                </a:solidFill>
                <a:latin typeface="Hind Siliguri"/>
              </a:rPr>
              <a:t>হাঁস-মুরগির খামার, গবাদিপশু পালন, মৎস্য চাষ, মাশরুম চাষ, নার্সারি ও শাকসবজি চাষ।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21100" y="3506241"/>
            <a:ext cx="3307132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0F172A"/>
                </a:solidFill>
                <a:latin typeface="Hind Siliguri"/>
              </a:rPr>
              <a:t>কুটির ও হস্তশিল্প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21100" y="3992016"/>
            <a:ext cx="3149649" cy="5789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79"/>
              </a:lnSpc>
            </a:pPr>
            <a:r>
              <a:rPr sz="1425" b="0" i="0" u="none">
                <a:solidFill>
                  <a:srgbClr val="334155"/>
                </a:solidFill>
                <a:latin typeface="Hind Siliguri"/>
              </a:rPr>
              <a:t>দরজি বিজ্ঞান, ব্লকের কাজ, মাটির পাত্র ও মৃৎশিল্প, বাঁশ ও বেতের কাজ, তাঁতশিল্প।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47025" y="3506241"/>
            <a:ext cx="3306975" cy="3714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1" i="0" u="none">
                <a:solidFill>
                  <a:srgbClr val="0F172A"/>
                </a:solidFill>
                <a:latin typeface="Hind Siliguri"/>
              </a:rPr>
              <a:t>সেবা ও তথ্যপ্রযুক্তি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47025" y="3992016"/>
            <a:ext cx="3149500" cy="5789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279"/>
              </a:lnSpc>
            </a:pPr>
            <a:r>
              <a:rPr sz="1425" b="0" i="0" u="none">
                <a:solidFill>
                  <a:srgbClr val="334155"/>
                </a:solidFill>
                <a:latin typeface="Hind Siliguri"/>
              </a:rPr>
              <a:t>কম্পিউটার প্রিন্টিং, ফটোকপি দোকান, ই-কমার্স, ফ্রিল্যান্সিং, মোবাইল ও ইলেকট্রনিক্স মেরামত।</a:t>
            </a:r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95325" y="2991891"/>
            <a:ext cx="304800" cy="304800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21100" y="2991891"/>
            <a:ext cx="304800" cy="304800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47025" y="2991891"/>
            <a:ext cx="381000" cy="304800"/>
          </a:xfrm>
          <a:prstGeom prst="rect">
            <a:avLst/>
          </a:prstGeom>
        </p:spPr>
      </p:pic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Mizanur Rahman ( R.R.Textile Mills High School)</a:t>
            </a:r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1191</Words>
  <Application>Microsoft Macintosh PowerPoint</Application>
  <PresentationFormat>Custom</PresentationFormat>
  <Paragraphs>134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dc:description>generated using python-pptx</dc:description>
  <cp:lastModifiedBy>User</cp:lastModifiedBy>
  <cp:revision>21</cp:revision>
  <dcterms:created xsi:type="dcterms:W3CDTF">2013-01-27T09:14:16Z</dcterms:created>
  <dcterms:modified xsi:type="dcterms:W3CDTF">2026-08-05T08:08:16Z</dcterms:modified>
</cp:coreProperties>
</file>