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3" r:id="rId17"/>
    <p:sldId id="274" r:id="rId18"/>
    <p:sldId id="282" r:id="rId19"/>
    <p:sldId id="284" r:id="rId20"/>
    <p:sldId id="277" r:id="rId21"/>
    <p:sldId id="278" r:id="rId22"/>
    <p:sldId id="279" r:id="rId23"/>
    <p:sldId id="280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50000" saltData="18A9ll1r1VRyRaKQfHbeAA" hashData="t65oBvbnUSypn+ly5TG3Rncocy4" cryptProvider="" algIdExt="0" algIdExtSource="" cryptProviderTypeExt="0" cryptProviderTypeExtSource="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24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0.png"/><Relationship Id="rId7" Type="http://schemas.openxmlformats.org/officeDocument/2006/relationships/image" Target="../media/image4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55457" y="2699444"/>
            <a:ext cx="8681085" cy="8572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6750"/>
              </a:lnSpc>
              <a:defRPr/>
            </a:pPr>
            <a:r>
              <a:rPr sz="5400" b="1" i="0" u="none">
                <a:solidFill>
                  <a:srgbClr val="FFFFFF"/>
                </a:solidFill>
                <a:latin typeface="Hind Siliguri"/>
              </a:rPr>
              <a:t>আজকের পাঠে সবাইকে স্বাগতম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524500" y="4615755"/>
            <a:ext cx="1143000" cy="57150"/>
          </a:xfrm>
          <a:prstGeom prst="roundRect">
            <a:avLst>
              <a:gd name="adj" fmla="val 50000"/>
            </a:avLst>
          </a:prstGeom>
          <a:solidFill>
            <a:srgbClr val="38BD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0" y="6505575"/>
            <a:ext cx="121920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200" b="1" i="0" u="none">
                <a:solidFill>
                  <a:srgbClr val="1E3A8A"/>
                </a:solidFill>
                <a:latin typeface="Poppins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489894"/>
            <a:ext cx="3555950" cy="283056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7950" y="2489894"/>
            <a:ext cx="3555950" cy="2830562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2025" y="2489894"/>
            <a:ext cx="3556099" cy="28305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3875" y="428625"/>
            <a:ext cx="11668125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>
                <a:solidFill>
                  <a:srgbClr val="1E3A8A"/>
                </a:solidFill>
                <a:latin typeface="Hind Siliguri"/>
              </a:rPr>
              <a:t>ব্যাংকের ক্ষেত্রে আমানতের উদ্দেশ্য</a:t>
            </a:r>
          </a:p>
        </p:txBody>
      </p:sp>
      <p:sp>
        <p:nvSpPr>
          <p:cNvPr id="7" name="Rectangle 6"/>
          <p:cNvSpPr/>
          <p:nvPr/>
        </p:nvSpPr>
        <p:spPr>
          <a:xfrm>
            <a:off x="523875" y="1152525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819150" y="3490019"/>
            <a:ext cx="3173677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F172A"/>
                </a:solidFill>
                <a:latin typeface="Hind Siliguri"/>
              </a:rPr>
              <a:t>তহবিলের মূল উৎস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9150" y="3985319"/>
            <a:ext cx="3022550" cy="10970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334155"/>
                </a:solidFill>
                <a:latin typeface="Hind Siliguri"/>
              </a:rPr>
              <a:t>গ্রাহকদের আমানতই হলো ব্যাংকের মূল কাঁচামাল ও ব্যবসার প্রাথমিক তহবিল।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13225" y="3490019"/>
            <a:ext cx="3173677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F172A"/>
                </a:solidFill>
                <a:latin typeface="Hind Siliguri"/>
              </a:rPr>
              <a:t>লাভজনক বিনিয়োগ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13225" y="3985319"/>
            <a:ext cx="3022550" cy="10970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334155"/>
                </a:solidFill>
                <a:latin typeface="Hind Siliguri"/>
              </a:rPr>
              <a:t>আমানতকৃত অর্থ অধিক সুদে ঋণ বা শেয়ারে বিনিয়োগ করে ব্যাংক মুনাফা অর্জন করে।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407300" y="3490019"/>
            <a:ext cx="3173834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F172A"/>
                </a:solidFill>
                <a:latin typeface="Hind Siliguri"/>
              </a:rPr>
              <a:t>বৈদেশিক বিনিময়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07300" y="3985319"/>
            <a:ext cx="3022699" cy="7313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334155"/>
                </a:solidFill>
                <a:latin typeface="Hind Siliguri"/>
              </a:rPr>
              <a:t>আন্তর্জাতিক বাণিজ্য সহজ করতে বৈদেশিক মুদ্রা বিনিময় সাহায্য করে।</a:t>
            </a:r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150" y="2823269"/>
            <a:ext cx="333375" cy="38100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13225" y="2823269"/>
            <a:ext cx="381000" cy="3810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07300" y="2823269"/>
            <a:ext cx="381000" cy="38100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0" y="6505575"/>
            <a:ext cx="121920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200" b="1" i="0" u="none">
                <a:solidFill>
                  <a:srgbClr val="1E3A8A"/>
                </a:solidFill>
                <a:latin typeface="Poppins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095500"/>
            <a:ext cx="5381625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3875" y="428625"/>
            <a:ext cx="11668125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>
                <a:solidFill>
                  <a:srgbClr val="1E3A8A"/>
                </a:solidFill>
                <a:latin typeface="Hind Siliguri"/>
              </a:rPr>
              <a:t>সামগ্রিক অর্থনৈতিক উন্নয়নে আমানত</a:t>
            </a:r>
          </a:p>
        </p:txBody>
      </p:sp>
      <p:sp>
        <p:nvSpPr>
          <p:cNvPr id="5" name="Rectangle 4"/>
          <p:cNvSpPr/>
          <p:nvPr/>
        </p:nvSpPr>
        <p:spPr>
          <a:xfrm>
            <a:off x="523875" y="1152525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095500"/>
            <a:ext cx="5381625" cy="3619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04875" y="2038350"/>
            <a:ext cx="5000625" cy="762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1" i="0" u="none">
                <a:solidFill>
                  <a:srgbClr val="334155"/>
                </a:solidFill>
                <a:latin typeface="Hind Siliguri"/>
              </a:rPr>
              <a:t>১. সঞ্চয়প্রবণতা সৃষ্টি:</a:t>
            </a:r>
            <a:r>
              <a:rPr sz="1875" b="0" i="0" u="none">
                <a:solidFill>
                  <a:srgbClr val="334155"/>
                </a:solidFill>
                <a:latin typeface="Hind Siliguri"/>
              </a:rPr>
              <a:t> ছোট ছোট সঞ্চয় ব্যাংকে আনতে উৎসাহিত করে।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4875" y="2971800"/>
            <a:ext cx="5000625" cy="762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1" i="0" u="none">
                <a:solidFill>
                  <a:srgbClr val="334155"/>
                </a:solidFill>
                <a:latin typeface="Hind Siliguri"/>
              </a:rPr>
              <a:t>২. পুঁজি বা মূলধন গঠন:</a:t>
            </a:r>
            <a:r>
              <a:rPr sz="1875" b="0" i="0" u="none">
                <a:solidFill>
                  <a:srgbClr val="334155"/>
                </a:solidFill>
                <a:latin typeface="Hind Siliguri"/>
              </a:rPr>
              <a:t> ছড়িয়ে থাকা অর্থ দিয়ে বিশাল জাতীয় পুঁজি গড়ে ওঠে।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04875" y="3905250"/>
            <a:ext cx="5000625" cy="762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1" i="0" u="none">
                <a:solidFill>
                  <a:srgbClr val="334155"/>
                </a:solidFill>
                <a:latin typeface="Hind Siliguri"/>
              </a:rPr>
              <a:t>৩. বিনিয়োগ ও উৎপাদন:</a:t>
            </a:r>
            <a:r>
              <a:rPr sz="1875" b="0" i="0" u="none">
                <a:solidFill>
                  <a:srgbClr val="334155"/>
                </a:solidFill>
                <a:latin typeface="Hind Siliguri"/>
              </a:rPr>
              <a:t> ব্যবসায়ে ঋণের মাধ্যমে নতুন শিল্প স্থাপন ও উৎপাদন বৃদ্ধি পায়।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04875" y="4838700"/>
            <a:ext cx="5000625" cy="762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1" i="0" u="none">
                <a:solidFill>
                  <a:srgbClr val="334155"/>
                </a:solidFill>
                <a:latin typeface="Hind Siliguri"/>
              </a:rPr>
              <a:t>৪. আন্তর্জাতিক বাণিজ্য:</a:t>
            </a:r>
            <a:r>
              <a:rPr sz="1875" b="0" i="0" u="none">
                <a:solidFill>
                  <a:srgbClr val="334155"/>
                </a:solidFill>
                <a:latin typeface="Hind Siliguri"/>
              </a:rPr>
              <a:t> আমদানি ও রপ্তানি বাণিজ্য সম্প্রসারিত হয়।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2085975"/>
            <a:ext cx="257175" cy="24765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75" y="3019425"/>
            <a:ext cx="228600" cy="2476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3952875"/>
            <a:ext cx="257175" cy="2476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3875" y="4886325"/>
            <a:ext cx="285750" cy="2476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0" y="6505575"/>
            <a:ext cx="121920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200" b="1" i="0" u="none">
                <a:solidFill>
                  <a:srgbClr val="1E3A8A"/>
                </a:solidFill>
                <a:latin typeface="Poppins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579340"/>
            <a:ext cx="11144250" cy="265167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075" y="2969865"/>
            <a:ext cx="1590675" cy="419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3875" y="428625"/>
            <a:ext cx="11668125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>
                <a:solidFill>
                  <a:srgbClr val="166534"/>
                </a:solidFill>
                <a:latin typeface="Hind Siliguri"/>
              </a:rPr>
              <a:t>একক কাজ</a:t>
            </a:r>
          </a:p>
        </p:txBody>
      </p:sp>
      <p:sp>
        <p:nvSpPr>
          <p:cNvPr id="6" name="Rectangle 5"/>
          <p:cNvSpPr/>
          <p:nvPr/>
        </p:nvSpPr>
        <p:spPr>
          <a:xfrm>
            <a:off x="523875" y="1152525"/>
            <a:ext cx="11144250" cy="38100"/>
          </a:xfrm>
          <a:prstGeom prst="rect">
            <a:avLst/>
          </a:prstGeom>
          <a:solidFill>
            <a:srgbClr val="22C55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81075" y="3674715"/>
            <a:ext cx="10811351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i="0" u="none">
                <a:solidFill>
                  <a:srgbClr val="14532D"/>
                </a:solidFill>
                <a:latin typeface="Hind Siliguri"/>
              </a:rPr>
              <a:t>তোমাদের খাতায় উত্তর লেখ: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81075" y="4360515"/>
            <a:ext cx="10296525" cy="4799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sz="2100" b="1" i="0" u="none">
                <a:solidFill>
                  <a:srgbClr val="166534"/>
                </a:solidFill>
                <a:latin typeface="Hind Siliguri"/>
              </a:rPr>
              <a:t>প্রশ্ন:</a:t>
            </a:r>
            <a:r>
              <a:rPr sz="2100" b="0" i="0" u="none">
                <a:solidFill>
                  <a:srgbClr val="166534"/>
                </a:solidFill>
                <a:latin typeface="Hind Siliguri"/>
              </a:rPr>
              <a:t> ব্যাংক আমানত বলতে কী বোঝায়? গ্রাহকের দৃষ্টিতে আমানতের ২টি প্রধান উদ্দেশ্য লেখ।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3475" y="3074640"/>
            <a:ext cx="171450" cy="1905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6505575"/>
            <a:ext cx="121920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200" b="1" i="0" u="none">
                <a:solidFill>
                  <a:srgbClr val="1E3A8A"/>
                </a:solidFill>
                <a:latin typeface="Poppins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464296"/>
            <a:ext cx="11144250" cy="288190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3875" y="428625"/>
            <a:ext cx="11668125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>
                <a:solidFill>
                  <a:srgbClr val="1E3A8A"/>
                </a:solidFill>
                <a:latin typeface="Hind Siliguri"/>
              </a:rPr>
              <a:t>একক কাজের নমুনা উত্তর</a:t>
            </a:r>
          </a:p>
        </p:txBody>
      </p:sp>
      <p:sp>
        <p:nvSpPr>
          <p:cNvPr id="5" name="Rectangle 4"/>
          <p:cNvSpPr/>
          <p:nvPr/>
        </p:nvSpPr>
        <p:spPr>
          <a:xfrm>
            <a:off x="523875" y="1152525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76300" y="2816721"/>
            <a:ext cx="10961370" cy="428625"/>
          </a:xfrm>
          <a:prstGeom prst="rect">
            <a:avLst/>
          </a:prstGeom>
          <a:noFill/>
        </p:spPr>
        <p:txBody>
          <a:bodyPr wrap="square" lIns="26670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1E3A8A"/>
                </a:solidFill>
                <a:latin typeface="Hind Siliguri"/>
              </a:rPr>
              <a:t>মিলিয়ে নাও: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76300" y="3388221"/>
            <a:ext cx="10439400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334155"/>
                </a:solidFill>
                <a:latin typeface="Hind Siliguri"/>
              </a:rPr>
              <a:t>ব্যাংক আমানত:</a:t>
            </a:r>
            <a:r>
              <a:rPr sz="1800" b="0" i="0" u="none">
                <a:solidFill>
                  <a:srgbClr val="334155"/>
                </a:solidFill>
                <a:latin typeface="Hind Siliguri"/>
              </a:rPr>
              <a:t> গ্রাহক কর্তৃক নির্দিষ্ট শর্তে ব্যাংকে অর্থ জমা রাখাই হলো ব্যাংক আমানত। এটি ব্যাংকের তহবিলের মূল উৎস।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76300" y="3896766"/>
            <a:ext cx="10439400" cy="109701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1" i="0" u="none">
                <a:solidFill>
                  <a:srgbClr val="334155"/>
                </a:solidFill>
                <a:latin typeface="Hind Siliguri"/>
              </a:rPr>
              <a:t>গ্রাহকের ২টি উদ্দেশ্য:</a:t>
            </a:r>
            <a:r>
              <a:t>
</a:t>
            </a:r>
            <a:r>
              <a:rPr sz="1800" b="0" i="0" u="none">
                <a:solidFill>
                  <a:srgbClr val="334155"/>
                </a:solidFill>
                <a:latin typeface="Hind Siliguri"/>
              </a:rPr>
              <a:t> ১. জমাকৃত অর্থের পূর্ণ নিরাপত্তা নিশ্চিত করা।</a:t>
            </a:r>
            <a:r>
              <a:t>
</a:t>
            </a:r>
            <a:r>
              <a:rPr sz="1800" b="0" i="0" u="none">
                <a:solidFill>
                  <a:srgbClr val="334155"/>
                </a:solidFill>
                <a:latin typeface="Hind Siliguri"/>
              </a:rPr>
              <a:t> ২. প্রয়োজনের সময় ব্যাংক থেকে সহজ শর্তে ঋণের সুবিধা পাওয়া।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300" y="2883396"/>
            <a:ext cx="266700" cy="2667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6505575"/>
            <a:ext cx="121920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200" b="1" i="0" u="none">
                <a:solidFill>
                  <a:srgbClr val="1E3A8A"/>
                </a:solidFill>
                <a:latin typeface="Poppins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505075"/>
            <a:ext cx="3555950" cy="280020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7950" y="2505075"/>
            <a:ext cx="3555950" cy="2800201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2025" y="2505075"/>
            <a:ext cx="3556099" cy="28002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3875" y="428625"/>
            <a:ext cx="11668125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>
                <a:solidFill>
                  <a:srgbClr val="1E3A8A"/>
                </a:solidFill>
                <a:latin typeface="Hind Siliguri"/>
              </a:rPr>
              <a:t>ব্যাংক হিসাবের প্রকারভেদ</a:t>
            </a:r>
          </a:p>
        </p:txBody>
      </p:sp>
      <p:sp>
        <p:nvSpPr>
          <p:cNvPr id="7" name="Rectangle 6"/>
          <p:cNvSpPr/>
          <p:nvPr/>
        </p:nvSpPr>
        <p:spPr>
          <a:xfrm>
            <a:off x="523875" y="1152525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685007" y="3562350"/>
            <a:ext cx="323368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950" b="1" i="0" u="none">
                <a:solidFill>
                  <a:srgbClr val="0F172A"/>
                </a:solidFill>
                <a:latin typeface="Hind Siliguri"/>
              </a:rPr>
              <a:t>১. চলতি হিসাব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62000" y="4057650"/>
            <a:ext cx="3079700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0" i="0" u="none">
                <a:solidFill>
                  <a:srgbClr val="334155"/>
                </a:solidFill>
                <a:latin typeface="Hind Siliguri"/>
              </a:rPr>
              <a:t>(Current Account)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62000" y="4518570"/>
            <a:ext cx="3079700" cy="274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দিনে যতবার খুশি টাকা জমা ও উত্তোলন করা যায়।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79082" y="3562350"/>
            <a:ext cx="323368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950" b="1" i="0" u="none">
                <a:solidFill>
                  <a:srgbClr val="0F172A"/>
                </a:solidFill>
                <a:latin typeface="Hind Siliguri"/>
              </a:rPr>
              <a:t>২. সঞ্চয়ী হিসাব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56075" y="4057650"/>
            <a:ext cx="3079700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0" i="0" u="none">
                <a:solidFill>
                  <a:srgbClr val="334155"/>
                </a:solidFill>
                <a:latin typeface="Hind Siliguri"/>
              </a:rPr>
              <a:t>(Savings Account)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556075" y="4518570"/>
            <a:ext cx="3079700" cy="5485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যেকোনো সময় জমা এবং সপ্তাহে নির্দিষ্ট বার উত্তোলন।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273154" y="3562350"/>
            <a:ext cx="3233841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950" b="1" i="0" u="none">
                <a:solidFill>
                  <a:srgbClr val="0F172A"/>
                </a:solidFill>
                <a:latin typeface="Hind Siliguri"/>
              </a:rPr>
              <a:t>৩. স্থায়ী হিসাব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50150" y="4057650"/>
            <a:ext cx="3079849" cy="3656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879"/>
              </a:lnSpc>
            </a:pPr>
            <a:r>
              <a:rPr sz="1800" b="0" i="0" u="none">
                <a:solidFill>
                  <a:srgbClr val="334155"/>
                </a:solidFill>
                <a:latin typeface="Hind Siliguri"/>
              </a:rPr>
              <a:t>(Fixed Account)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50150" y="4518570"/>
            <a:ext cx="3079849" cy="2742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160"/>
              </a:lnSpc>
            </a:pPr>
            <a:r>
              <a:rPr sz="1350" b="0" i="0" u="none">
                <a:solidFill>
                  <a:srgbClr val="334155"/>
                </a:solidFill>
                <a:latin typeface="Hind Siliguri"/>
              </a:rPr>
              <a:t>নির্দিষ্ট মেয়াদের জন্য টাকা জমা রাখা হয়।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11275" y="2895600"/>
            <a:ext cx="381000" cy="38100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81538" y="2895600"/>
            <a:ext cx="428625" cy="38100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23387" y="2895600"/>
            <a:ext cx="333375" cy="38100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0" y="6505575"/>
            <a:ext cx="121920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200" b="1" i="0" u="none">
                <a:solidFill>
                  <a:srgbClr val="1E3A8A"/>
                </a:solidFill>
                <a:latin typeface="Poppins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579340"/>
            <a:ext cx="11144250" cy="265167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0225" y="2969865"/>
            <a:ext cx="1638300" cy="419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3875" y="428625"/>
            <a:ext cx="11668125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>
                <a:solidFill>
                  <a:srgbClr val="C2410C"/>
                </a:solidFill>
                <a:latin typeface="Hind Siliguri"/>
              </a:rPr>
              <a:t>জোড়ায় কাজ</a:t>
            </a:r>
          </a:p>
        </p:txBody>
      </p:sp>
      <p:sp>
        <p:nvSpPr>
          <p:cNvPr id="6" name="Rectangle 5"/>
          <p:cNvSpPr/>
          <p:nvPr/>
        </p:nvSpPr>
        <p:spPr>
          <a:xfrm>
            <a:off x="523875" y="1152525"/>
            <a:ext cx="11144250" cy="381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81075" y="3674715"/>
            <a:ext cx="10811351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i="0" u="none">
                <a:solidFill>
                  <a:srgbClr val="9A3412"/>
                </a:solidFill>
                <a:latin typeface="Hind Siliguri"/>
              </a:rPr>
              <a:t>পাশের সহপাঠীর সাথে আলোচনা করে লেখ: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81075" y="4360515"/>
            <a:ext cx="10296525" cy="4799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sz="2100" b="1" i="0" u="none">
                <a:solidFill>
                  <a:srgbClr val="C2410C"/>
                </a:solidFill>
                <a:latin typeface="Hind Siliguri"/>
              </a:rPr>
              <a:t>প্রশ্ন:</a:t>
            </a:r>
            <a:r>
              <a:rPr sz="2100" b="0" i="0" u="none">
                <a:solidFill>
                  <a:srgbClr val="C2410C"/>
                </a:solidFill>
                <a:latin typeface="Hind Siliguri"/>
              </a:rPr>
              <a:t> চলতি হিসাব এবং সঞ্চয়ী হিসাবের মধ্যে ৩টি মৌলিক পার্থক্য তৈরি করে খাতায় সাজিয়ে লেখ।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3475" y="3074640"/>
            <a:ext cx="238125" cy="1905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6505575"/>
            <a:ext cx="121920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200" b="1" i="0" u="none">
                <a:solidFill>
                  <a:srgbClr val="1E3A8A"/>
                </a:solidFill>
                <a:latin typeface="Poppins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9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339429"/>
            <a:ext cx="11144250" cy="313164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2775" y="2729954"/>
            <a:ext cx="1657350" cy="419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3875" y="428625"/>
            <a:ext cx="11668125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>
                <a:solidFill>
                  <a:srgbClr val="0369A1"/>
                </a:solidFill>
                <a:latin typeface="Hind Siliguri"/>
              </a:rPr>
              <a:t>দলীয় কাজ</a:t>
            </a:r>
          </a:p>
        </p:txBody>
      </p:sp>
      <p:sp>
        <p:nvSpPr>
          <p:cNvPr id="6" name="Rectangle 5"/>
          <p:cNvSpPr/>
          <p:nvPr/>
        </p:nvSpPr>
        <p:spPr>
          <a:xfrm>
            <a:off x="523875" y="1152525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81075" y="3434804"/>
            <a:ext cx="10811351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i="0" u="none">
                <a:solidFill>
                  <a:srgbClr val="0C4A6E"/>
                </a:solidFill>
                <a:latin typeface="Hind Siliguri"/>
              </a:rPr>
              <a:t>দলে আলোচনা করে উপস্থাপন করো: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81075" y="4120604"/>
            <a:ext cx="10296525" cy="9599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779"/>
              </a:lnSpc>
            </a:pPr>
            <a:r>
              <a:rPr sz="2100" b="1" i="0" u="none">
                <a:solidFill>
                  <a:srgbClr val="0369A1"/>
                </a:solidFill>
                <a:latin typeface="Hind Siliguri"/>
              </a:rPr>
              <a:t>প্রশ্ন:</a:t>
            </a:r>
            <a:r>
              <a:rPr sz="2100" b="0" i="0" u="none">
                <a:solidFill>
                  <a:srgbClr val="0369A1"/>
                </a:solidFill>
                <a:latin typeface="Hind Siliguri"/>
              </a:rPr>
              <a:t> একটি দেশের সামগ্রিক অর্থনৈতিক উন্নয়নে ব্যাংক আমানত কীভাবে ভূমিকা পালন করে? ৪টি পয়েন্টে ব্যাখ্যা করো।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3475" y="2834729"/>
            <a:ext cx="238125" cy="1905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6505575"/>
            <a:ext cx="121920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200" b="1" i="0" u="none">
                <a:solidFill>
                  <a:srgbClr val="1E3A8A"/>
                </a:solidFill>
                <a:latin typeface="Poppins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433637"/>
            <a:ext cx="11144250" cy="29432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3875" y="428625"/>
            <a:ext cx="11668125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>
                <a:solidFill>
                  <a:srgbClr val="1E3A8A"/>
                </a:solidFill>
                <a:latin typeface="Hind Siliguri"/>
              </a:rPr>
              <a:t>দলীয় কাজের নমুনা উত্তর</a:t>
            </a:r>
          </a:p>
        </p:txBody>
      </p:sp>
      <p:sp>
        <p:nvSpPr>
          <p:cNvPr id="5" name="Rectangle 4"/>
          <p:cNvSpPr/>
          <p:nvPr/>
        </p:nvSpPr>
        <p:spPr>
          <a:xfrm>
            <a:off x="523875" y="1152525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247775" y="2824162"/>
            <a:ext cx="10077450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1" i="0" u="none">
                <a:solidFill>
                  <a:srgbClr val="334155"/>
                </a:solidFill>
                <a:latin typeface="Hind Siliguri"/>
              </a:rPr>
              <a:t>১. সঞ্চয় সংগ্রহ:</a:t>
            </a:r>
            <a:r>
              <a:rPr sz="1875" b="0" i="0" u="none">
                <a:solidFill>
                  <a:srgbClr val="334155"/>
                </a:solidFill>
                <a:latin typeface="Hind Siliguri"/>
              </a:rPr>
              <a:t> দেশের ছড়িয়ে থাকা ক্ষুদ্র সঞ্চয় একত্রিত করে বিশাল তহবিল গড়ে তোলে।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47775" y="3376612"/>
            <a:ext cx="10077450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1" i="0" u="none">
                <a:solidFill>
                  <a:srgbClr val="334155"/>
                </a:solidFill>
                <a:latin typeface="Hind Siliguri"/>
              </a:rPr>
              <a:t>২. মূলধন গঠন:</a:t>
            </a:r>
            <a:r>
              <a:rPr sz="1875" b="0" i="0" u="none">
                <a:solidFill>
                  <a:srgbClr val="334155"/>
                </a:solidFill>
                <a:latin typeface="Hind Siliguri"/>
              </a:rPr>
              <a:t> শিল্প ও ব্যবসায় বিনিয়োগের জন্য প্রয়োজনীয় মূলধন সরবরাহ করে।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47775" y="3929062"/>
            <a:ext cx="10077450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1" i="0" u="none">
                <a:solidFill>
                  <a:srgbClr val="334155"/>
                </a:solidFill>
                <a:latin typeface="Hind Siliguri"/>
              </a:rPr>
              <a:t>৩. কর্মসংস্থান:</a:t>
            </a:r>
            <a:r>
              <a:rPr sz="1875" b="0" i="0" u="none">
                <a:solidFill>
                  <a:srgbClr val="334155"/>
                </a:solidFill>
                <a:latin typeface="Hind Siliguri"/>
              </a:rPr>
              <a:t> নতুন শিল্প ও কারখানা স্থাপনের ফলে কর্মসংস্থান সৃষ্টি হয়।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47775" y="4481512"/>
            <a:ext cx="10077450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1" i="0" u="none">
                <a:solidFill>
                  <a:srgbClr val="334155"/>
                </a:solidFill>
                <a:latin typeface="Hind Siliguri"/>
              </a:rPr>
              <a:t>৪. বাণিজ্য বৃদ্ধি:</a:t>
            </a:r>
            <a:r>
              <a:rPr sz="1875" b="0" i="0" u="none">
                <a:solidFill>
                  <a:srgbClr val="334155"/>
                </a:solidFill>
                <a:latin typeface="Hind Siliguri"/>
              </a:rPr>
              <a:t> এলসি (LC) খোলার মাধ্যমে বৈদেশিক বাণিজ্যে সহায়তা করে।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775" y="2871787"/>
            <a:ext cx="228600" cy="24765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775" y="3424237"/>
            <a:ext cx="228600" cy="24765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775" y="3976687"/>
            <a:ext cx="228600" cy="2476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775" y="4529137"/>
            <a:ext cx="228600" cy="2476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6505575"/>
            <a:ext cx="121920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200" b="1" i="0" u="none">
                <a:solidFill>
                  <a:srgbClr val="1E3A8A"/>
                </a:solidFill>
                <a:latin typeface="Poppins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5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185987"/>
            <a:ext cx="11144250" cy="34385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3875" y="428625"/>
            <a:ext cx="11668125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>
                <a:solidFill>
                  <a:srgbClr val="1E3A8A"/>
                </a:solidFill>
                <a:latin typeface="Hind Siliguri"/>
              </a:rPr>
              <a:t>পাঠ মূল্যায়ন</a:t>
            </a:r>
          </a:p>
        </p:txBody>
      </p:sp>
      <p:sp>
        <p:nvSpPr>
          <p:cNvPr id="5" name="Rectangle 4"/>
          <p:cNvSpPr/>
          <p:nvPr/>
        </p:nvSpPr>
        <p:spPr>
          <a:xfrm>
            <a:off x="523875" y="1152525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8675" y="2490787"/>
            <a:ext cx="11061382" cy="428625"/>
          </a:xfrm>
          <a:prstGeom prst="rect">
            <a:avLst/>
          </a:prstGeom>
          <a:noFill/>
        </p:spPr>
        <p:txBody>
          <a:bodyPr wrap="square" lIns="26670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B45309"/>
                </a:solidFill>
                <a:latin typeface="Hind Siliguri"/>
              </a:rPr>
              <a:t>ঝটপট উত্তর দাও: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675" y="2557462"/>
            <a:ext cx="266700" cy="2667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09675" y="3109912"/>
            <a:ext cx="10153650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0" i="0" u="none">
                <a:solidFill>
                  <a:srgbClr val="334155"/>
                </a:solidFill>
                <a:latin typeface="Hind Siliguri"/>
              </a:rPr>
              <a:t>১. ব্যাংকিং ব্যবসায়ের প্রধান কাঁচামাল বা তহবিলের উৎস কী?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09675" y="3662362"/>
            <a:ext cx="10153650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0" i="0" u="none">
                <a:solidFill>
                  <a:srgbClr val="334155"/>
                </a:solidFill>
                <a:latin typeface="Hind Siliguri"/>
              </a:rPr>
              <a:t>২. একজন ব্যবসায়ীর জন্য সবচেয়ে উপযোগী ব্যাংক হিসাব কোনটি?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09675" y="4214812"/>
            <a:ext cx="10153650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0" i="0" u="none">
                <a:solidFill>
                  <a:srgbClr val="334155"/>
                </a:solidFill>
                <a:latin typeface="Hind Siliguri"/>
              </a:rPr>
              <a:t>৩. কোন জাতীয় ব্যাংক হিসাবে ব্যাংক গ্রাহককে কোনো সুদ প্রদান করে না?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09675" y="4767262"/>
            <a:ext cx="10153650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0" i="0" u="none">
                <a:solidFill>
                  <a:srgbClr val="334155"/>
                </a:solidFill>
                <a:latin typeface="Hind Siliguri"/>
              </a:rPr>
              <a:t>৪. দীর্ঘমেয়াদের সঞ্চয়ের জন্য কোন হিসাব খোলা সুবিধাজনক?</a:t>
            </a:r>
          </a:p>
        </p:txBody>
      </p:sp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675" y="3157537"/>
            <a:ext cx="142875" cy="2476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675" y="3709987"/>
            <a:ext cx="142875" cy="2476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675" y="4262437"/>
            <a:ext cx="142875" cy="24765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675" y="4814887"/>
            <a:ext cx="142875" cy="24765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0" y="6505575"/>
            <a:ext cx="121920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200" b="1" i="0" u="none">
                <a:solidFill>
                  <a:srgbClr val="1E3A8A"/>
                </a:solidFill>
                <a:latin typeface="Poppins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  <p:bldP spid="10" grpId="0"/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447925"/>
            <a:ext cx="11144250" cy="29146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3875" y="428625"/>
            <a:ext cx="11668125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>
                <a:solidFill>
                  <a:srgbClr val="1E3A8A"/>
                </a:solidFill>
                <a:latin typeface="Hind Siliguri"/>
              </a:rPr>
              <a:t>মূল্যায়নের উত্তরমালা</a:t>
            </a:r>
          </a:p>
        </p:txBody>
      </p:sp>
      <p:sp>
        <p:nvSpPr>
          <p:cNvPr id="5" name="Rectangle 4"/>
          <p:cNvSpPr/>
          <p:nvPr/>
        </p:nvSpPr>
        <p:spPr>
          <a:xfrm>
            <a:off x="523875" y="1152525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257300" y="2800350"/>
            <a:ext cx="10058400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1" i="0" u="none">
                <a:solidFill>
                  <a:srgbClr val="334155"/>
                </a:solidFill>
                <a:latin typeface="Hind Siliguri"/>
              </a:rPr>
              <a:t>১. উত্তর:</a:t>
            </a:r>
            <a:r>
              <a:rPr sz="1875" b="0" i="0" u="none">
                <a:solidFill>
                  <a:srgbClr val="334155"/>
                </a:solidFill>
                <a:latin typeface="Hind Siliguri"/>
              </a:rPr>
              <a:t> ব্যাংক আমানত (Bank Deposit)।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57300" y="3352800"/>
            <a:ext cx="10058400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1" i="0" u="none">
                <a:solidFill>
                  <a:srgbClr val="334155"/>
                </a:solidFill>
                <a:latin typeface="Hind Siliguri"/>
              </a:rPr>
              <a:t>২. উত্তর:</a:t>
            </a:r>
            <a:r>
              <a:rPr sz="1875" b="0" i="0" u="none">
                <a:solidFill>
                  <a:srgbClr val="334155"/>
                </a:solidFill>
                <a:latin typeface="Hind Siliguri"/>
              </a:rPr>
              <a:t> চলতি হিসাব (Current Account)।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57300" y="3905250"/>
            <a:ext cx="10058400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1" i="0" u="none">
                <a:solidFill>
                  <a:srgbClr val="334155"/>
                </a:solidFill>
                <a:latin typeface="Hind Siliguri"/>
              </a:rPr>
              <a:t>৩. উত্তর:</a:t>
            </a:r>
            <a:r>
              <a:rPr sz="1875" b="0" i="0" u="none">
                <a:solidFill>
                  <a:srgbClr val="334155"/>
                </a:solidFill>
                <a:latin typeface="Hind Siliguri"/>
              </a:rPr>
              <a:t> চলতি হিসাব (Current Account)।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57300" y="4457700"/>
            <a:ext cx="10058400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1" i="0" u="none">
                <a:solidFill>
                  <a:srgbClr val="334155"/>
                </a:solidFill>
                <a:latin typeface="Hind Siliguri"/>
              </a:rPr>
              <a:t>৪. উত্তর:</a:t>
            </a:r>
            <a:r>
              <a:rPr sz="1875" b="0" i="0" u="none">
                <a:solidFill>
                  <a:srgbClr val="334155"/>
                </a:solidFill>
                <a:latin typeface="Hind Siliguri"/>
              </a:rPr>
              <a:t> স্থায়ী হিসাব (Fixed Deposit Account)।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300" y="2847975"/>
            <a:ext cx="200025" cy="24765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300" y="3400425"/>
            <a:ext cx="200025" cy="24765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300" y="3952875"/>
            <a:ext cx="200025" cy="2476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6300" y="4505325"/>
            <a:ext cx="200025" cy="2476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6505575"/>
            <a:ext cx="121920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200" b="1" i="0" u="none">
                <a:solidFill>
                  <a:srgbClr val="1E3A8A"/>
                </a:solidFill>
                <a:latin typeface="Poppins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307133"/>
            <a:ext cx="5381625" cy="3196232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133600"/>
            <a:ext cx="5381625" cy="35433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3875" y="428625"/>
            <a:ext cx="11668125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>
                <a:solidFill>
                  <a:srgbClr val="1E3A8A"/>
                </a:solidFill>
                <a:latin typeface="Hind Siliguri"/>
              </a:rPr>
              <a:t>শিক্ষক ও পাঠ পরিচিতি</a:t>
            </a:r>
          </a:p>
        </p:txBody>
      </p:sp>
      <p:sp>
        <p:nvSpPr>
          <p:cNvPr id="6" name="Rectangle 5"/>
          <p:cNvSpPr/>
          <p:nvPr/>
        </p:nvSpPr>
        <p:spPr>
          <a:xfrm>
            <a:off x="523875" y="1152525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57250" y="2640508"/>
            <a:ext cx="4714875" cy="552450"/>
          </a:xfrm>
          <a:prstGeom prst="rect">
            <a:avLst/>
          </a:prstGeom>
          <a:noFill/>
        </p:spPr>
        <p:txBody>
          <a:bodyPr wrap="square" lIns="304800" tIns="0" rIns="0" bIns="0" anchor="t">
            <a:spAutoFit/>
          </a:bodyPr>
          <a:lstStyle/>
          <a:p>
            <a:pPr algn="l"/>
            <a:r>
              <a:rPr sz="2700" b="0" i="0" u="none">
                <a:solidFill>
                  <a:srgbClr val="FFFFFF"/>
                </a:solidFill>
                <a:latin typeface="Hind Siliguri"/>
              </a:rPr>
              <a:t>শিক্ষক পরিচিতি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7250" y="3335833"/>
            <a:ext cx="4950618" cy="4572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250" b="1" i="0" u="none">
                <a:solidFill>
                  <a:srgbClr val="FEF08A"/>
                </a:solidFill>
                <a:latin typeface="Hind Siliguri"/>
              </a:rPr>
              <a:t>মোঃ মিজানুর রহমান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7250" y="3935908"/>
            <a:ext cx="4714875" cy="123408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sz="1800" b="0" i="0" u="none">
                <a:solidFill>
                  <a:srgbClr val="FFFFFF"/>
                </a:solidFill>
                <a:latin typeface="Hind Siliguri"/>
              </a:rPr>
              <a:t>সহকারী শিক্ষক (ব্যবসায় শিক্ষা)</a:t>
            </a:r>
            <a:r>
              <a:t>
</a:t>
            </a:r>
            <a:r>
              <a:rPr sz="1800" b="0" i="0" u="none">
                <a:solidFill>
                  <a:srgbClr val="FFFFFF"/>
                </a:solidFill>
                <a:latin typeface="Hind Siliguri"/>
              </a:rPr>
              <a:t> বি.এড, এম.এড</a:t>
            </a:r>
            <a:r>
              <a:t>
</a:t>
            </a:r>
            <a:r>
              <a:rPr sz="1800" b="1" i="0" u="none">
                <a:solidFill>
                  <a:srgbClr val="FFFFFF"/>
                </a:solidFill>
                <a:latin typeface="Hind Siliguri"/>
              </a:rPr>
              <a:t>আর.আর. টেক্সটাইল মিলস্ উচ্চ বিদ্যালয়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81775" y="2476500"/>
            <a:ext cx="4791075" cy="552450"/>
          </a:xfrm>
          <a:prstGeom prst="rect">
            <a:avLst/>
          </a:prstGeom>
          <a:noFill/>
        </p:spPr>
        <p:txBody>
          <a:bodyPr wrap="square" lIns="390525" tIns="0" rIns="0" bIns="0" anchor="t">
            <a:spAutoFit/>
          </a:bodyPr>
          <a:lstStyle/>
          <a:p>
            <a:pPr algn="l"/>
            <a:r>
              <a:rPr sz="2700" b="0" i="0" u="none">
                <a:solidFill>
                  <a:srgbClr val="1E3A8A"/>
                </a:solidFill>
                <a:latin typeface="Hind Siliguri"/>
              </a:rPr>
              <a:t>পাঠ পরিচিতি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250" y="2726233"/>
            <a:ext cx="304800" cy="34290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1775" y="2562225"/>
            <a:ext cx="390525" cy="3429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6962775" y="3171825"/>
            <a:ext cx="4410075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1" i="0" u="none">
                <a:solidFill>
                  <a:srgbClr val="334155"/>
                </a:solidFill>
                <a:latin typeface="Hind Siliguri"/>
              </a:rPr>
              <a:t>বিষয়:</a:t>
            </a:r>
            <a:r>
              <a:rPr sz="1875" b="0" i="0" u="none">
                <a:solidFill>
                  <a:srgbClr val="334155"/>
                </a:solidFill>
                <a:latin typeface="Hind Siliguri"/>
              </a:rPr>
              <a:t> ফিন্যান্স ও ব্যাংকিং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62775" y="3724275"/>
            <a:ext cx="4410075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1" i="0" u="none">
                <a:solidFill>
                  <a:srgbClr val="334155"/>
                </a:solidFill>
                <a:latin typeface="Hind Siliguri"/>
              </a:rPr>
              <a:t>শ্রেণি:</a:t>
            </a:r>
            <a:r>
              <a:rPr sz="1875" b="0" i="0" u="none">
                <a:solidFill>
                  <a:srgbClr val="334155"/>
                </a:solidFill>
                <a:latin typeface="Hind Siliguri"/>
              </a:rPr>
              <a:t> ১০ম শ্রেণি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62775" y="4276725"/>
            <a:ext cx="4410075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1" i="0" u="none">
                <a:solidFill>
                  <a:srgbClr val="334155"/>
                </a:solidFill>
                <a:latin typeface="Hind Siliguri"/>
              </a:rPr>
              <a:t>অধ্যায়:</a:t>
            </a:r>
            <a:r>
              <a:rPr sz="1875" b="0" i="0" u="none">
                <a:solidFill>
                  <a:srgbClr val="334155"/>
                </a:solidFill>
                <a:latin typeface="Hind Siliguri"/>
              </a:rPr>
              <a:t> </a:t>
            </a:r>
            <a:r>
              <a:rPr sz="1875" b="0" i="0" u="none" smtClean="0">
                <a:solidFill>
                  <a:srgbClr val="334155"/>
                </a:solidFill>
                <a:latin typeface="Hind Siliguri"/>
              </a:rPr>
              <a:t>১১ </a:t>
            </a:r>
            <a:r>
              <a:rPr sz="1875" b="0" i="0" u="none">
                <a:solidFill>
                  <a:srgbClr val="334155"/>
                </a:solidFill>
                <a:latin typeface="Hind Siliguri"/>
              </a:rPr>
              <a:t>অধ্যায় (ব্যাংকের আমানত)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962775" y="4829175"/>
            <a:ext cx="4410075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1" i="0" u="none">
                <a:solidFill>
                  <a:srgbClr val="334155"/>
                </a:solidFill>
                <a:latin typeface="Hind Siliguri"/>
              </a:rPr>
              <a:t>সময়:</a:t>
            </a:r>
            <a:r>
              <a:rPr sz="1875" b="0" i="0" u="none">
                <a:solidFill>
                  <a:srgbClr val="334155"/>
                </a:solidFill>
                <a:latin typeface="Hind Siliguri"/>
              </a:rPr>
              <a:t> ৫০ মিনিট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1775" y="3219450"/>
            <a:ext cx="142875" cy="24765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1775" y="3771900"/>
            <a:ext cx="142875" cy="24765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1775" y="4324350"/>
            <a:ext cx="142875" cy="247650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1775" y="4876800"/>
            <a:ext cx="142875" cy="24765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0" y="6505575"/>
            <a:ext cx="121920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200" b="1" i="0" u="none">
                <a:solidFill>
                  <a:srgbClr val="1E3A8A"/>
                </a:solidFill>
                <a:latin typeface="Poppins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3" grpId="0"/>
      <p:bldP spid="14" grpId="0"/>
      <p:bldP spid="15" grpId="0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219622"/>
            <a:ext cx="5381625" cy="3371254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095500"/>
            <a:ext cx="5381625" cy="3619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3875" y="428625"/>
            <a:ext cx="11668125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>
                <a:solidFill>
                  <a:srgbClr val="1E3A8A"/>
                </a:solidFill>
                <a:latin typeface="Hind Siliguri"/>
              </a:rPr>
              <a:t>পাঠের সারসংক্ষেপ</a:t>
            </a:r>
          </a:p>
        </p:txBody>
      </p:sp>
      <p:sp>
        <p:nvSpPr>
          <p:cNvPr id="6" name="Rectangle 5"/>
          <p:cNvSpPr/>
          <p:nvPr/>
        </p:nvSpPr>
        <p:spPr>
          <a:xfrm>
            <a:off x="523875" y="1152525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57250" y="2552997"/>
            <a:ext cx="4950618" cy="457200"/>
          </a:xfrm>
          <a:prstGeom prst="rect">
            <a:avLst/>
          </a:prstGeom>
          <a:noFill/>
        </p:spPr>
        <p:txBody>
          <a:bodyPr wrap="square" lIns="219075" tIns="0" rIns="0" bIns="0" anchor="t">
            <a:spAutoFit/>
          </a:bodyPr>
          <a:lstStyle/>
          <a:p>
            <a:pPr algn="l"/>
            <a:r>
              <a:rPr sz="2250" b="1" i="0" u="none">
                <a:solidFill>
                  <a:srgbClr val="FEF08A"/>
                </a:solidFill>
                <a:latin typeface="Hind Siliguri"/>
              </a:rPr>
              <a:t>মূলকথা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57250" y="3200697"/>
            <a:ext cx="4714875" cy="20568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240"/>
              </a:lnSpc>
            </a:pPr>
            <a:r>
              <a:rPr sz="1800" b="0" i="0" u="none">
                <a:solidFill>
                  <a:srgbClr val="FFFFFF"/>
                </a:solidFill>
                <a:latin typeface="Hind Siliguri"/>
              </a:rPr>
              <a:t>• ব্যাংক আমানত ব্যাংকিং ব্যবসায়ের অস্তিত্ব রক্ষা করে।</a:t>
            </a:r>
            <a:r>
              <a:t>
</a:t>
            </a:r>
            <a:r>
              <a:rPr sz="1800" b="0" i="0" u="none">
                <a:solidFill>
                  <a:srgbClr val="FFFFFF"/>
                </a:solidFill>
                <a:latin typeface="Hind Siliguri"/>
              </a:rPr>
              <a:t> • আমানত গ্রাহকের অর্থের নিরাপত্তা দেয় ও সুদের সুযোগ সৃষ্টি করে।</a:t>
            </a:r>
            <a:r>
              <a:t>
</a:t>
            </a:r>
            <a:r>
              <a:rPr sz="1800" b="0" i="0" u="none">
                <a:solidFill>
                  <a:srgbClr val="FFFFFF"/>
                </a:solidFill>
                <a:latin typeface="Hind Siliguri"/>
              </a:rPr>
              <a:t> • আমানত দেশের শিল্পায়ন ও মূলধন গঠনে গুরুত্বপূর্ণ ভূমিকা পালন করে।</a:t>
            </a:r>
          </a:p>
        </p:txBody>
      </p:sp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6500" y="2095500"/>
            <a:ext cx="5381625" cy="361950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7250" y="2619672"/>
            <a:ext cx="219075" cy="28575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6505575"/>
            <a:ext cx="121920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200" b="1" i="0" u="none">
                <a:solidFill>
                  <a:srgbClr val="1E3A8A"/>
                </a:solidFill>
                <a:latin typeface="Poppins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86000" y="3281362"/>
            <a:ext cx="7265963" cy="7143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5625"/>
              </a:lnSpc>
            </a:pPr>
            <a:r>
              <a:rPr sz="4500" b="1" i="0" u="none">
                <a:solidFill>
                  <a:srgbClr val="0C4A6E"/>
                </a:solidFill>
                <a:latin typeface="Hind Siliguri"/>
              </a:rPr>
              <a:t>তোমাদের কোনো প্রশ্ন আছে?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0" y="4186237"/>
            <a:ext cx="7620000" cy="914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sz="2250" b="0" i="0" u="none">
                <a:solidFill>
                  <a:srgbClr val="0369A1"/>
                </a:solidFill>
                <a:latin typeface="Hind Siliguri"/>
              </a:rPr>
              <a:t>আজকের পাঠের কোনো বিষয় বুঝতে অসুবিধা হলে নির্দ্বিধায় জিজ্ঞেস করো!</a:t>
            </a:r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7837" y="1909762"/>
            <a:ext cx="1076325" cy="8572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6505575"/>
            <a:ext cx="121920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200" b="1" i="0" u="none">
                <a:solidFill>
                  <a:srgbClr val="1E3A8A"/>
                </a:solidFill>
                <a:latin typeface="Poppins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1800225"/>
            <a:ext cx="11144250" cy="42100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3875" y="428625"/>
            <a:ext cx="11668125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>
                <a:solidFill>
                  <a:srgbClr val="1E3A8A"/>
                </a:solidFill>
                <a:latin typeface="Hind Siliguri"/>
              </a:rPr>
              <a:t>বাড়ির কাজ</a:t>
            </a:r>
          </a:p>
        </p:txBody>
      </p:sp>
      <p:sp>
        <p:nvSpPr>
          <p:cNvPr id="5" name="Rectangle 4"/>
          <p:cNvSpPr/>
          <p:nvPr/>
        </p:nvSpPr>
        <p:spPr>
          <a:xfrm>
            <a:off x="523875" y="1152525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14400" y="2238375"/>
            <a:ext cx="10881360" cy="428625"/>
          </a:xfrm>
          <a:prstGeom prst="rect">
            <a:avLst/>
          </a:prstGeom>
          <a:noFill/>
        </p:spPr>
        <p:txBody>
          <a:bodyPr wrap="square" lIns="266700" tIns="0" rIns="0" bIns="0" anchor="t">
            <a:spAutoFit/>
          </a:bodyPr>
          <a:lstStyle/>
          <a:p>
            <a:pPr algn="l"/>
            <a:r>
              <a:rPr sz="2100" b="1" i="0" u="none">
                <a:solidFill>
                  <a:srgbClr val="1E3A8A"/>
                </a:solidFill>
                <a:latin typeface="Hind Siliguri"/>
              </a:rPr>
              <a:t>প্রশ্নগুলো খাতায় সুন্দর করে লিখে আনবে: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2305050"/>
            <a:ext cx="266700" cy="2667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95400" y="2857500"/>
            <a:ext cx="9982200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0" i="0" u="none">
                <a:solidFill>
                  <a:srgbClr val="334155"/>
                </a:solidFill>
                <a:latin typeface="Hind Siliguri"/>
              </a:rPr>
              <a:t>১. ব্যাংক আমানত কাকে বলে?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95400" y="3409950"/>
            <a:ext cx="9982200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0" i="0" u="none">
                <a:solidFill>
                  <a:srgbClr val="334155"/>
                </a:solidFill>
                <a:latin typeface="Hind Siliguri"/>
              </a:rPr>
              <a:t>২. "আমানত ছাড়া ব্যাংক চলতে পারে না"— কথাটি ব্যাখ্যা করো।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95400" y="3962400"/>
            <a:ext cx="9982200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0" i="0" u="none">
                <a:solidFill>
                  <a:srgbClr val="334155"/>
                </a:solidFill>
                <a:latin typeface="Hind Siliguri"/>
              </a:rPr>
              <a:t>৩. গ্রাহকের দৃষ্টিকোণ থেকে আমানতের ৩টি গুরুত্বপূর্ণ উদ্দেশ্য লেখ।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95400" y="4514850"/>
            <a:ext cx="9982200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0" i="0" u="none">
                <a:solidFill>
                  <a:srgbClr val="334155"/>
                </a:solidFill>
                <a:latin typeface="Hind Siliguri"/>
              </a:rPr>
              <a:t>৪. দেশের অর্থনৈতিক উন্নয়নে ব্যাংক আমানতের গুরুত্ব আলোচনা করো।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95400" y="5067300"/>
            <a:ext cx="9982200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0" i="0" u="none">
                <a:solidFill>
                  <a:srgbClr val="334155"/>
                </a:solidFill>
                <a:latin typeface="Hind Siliguri"/>
              </a:rPr>
              <a:t>৫. তোমার পরিবারের ভবিষ্যৎ নিরাপত্তার জন্য কোন ব্যাংক হিসাবটি সেরা এবং কেন?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2905125"/>
            <a:ext cx="228600" cy="2476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3457575"/>
            <a:ext cx="228600" cy="24765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4010025"/>
            <a:ext cx="228600" cy="24765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4562475"/>
            <a:ext cx="228600" cy="24765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5114925"/>
            <a:ext cx="228600" cy="24765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0" y="6505575"/>
            <a:ext cx="121920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200" b="1" i="0" u="none">
                <a:solidFill>
                  <a:srgbClr val="1E3A8A"/>
                </a:solidFill>
                <a:latin typeface="Poppins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  <p:bldP spid="10" grpId="0"/>
      <p:bldP spid="11" grpId="0"/>
      <p:bldP spid="1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052661"/>
            <a:ext cx="3048000" cy="1714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093698" y="3005286"/>
            <a:ext cx="3242457" cy="952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7500"/>
              </a:lnSpc>
              <a:defRPr/>
            </a:pPr>
            <a:r>
              <a:rPr sz="6000" b="1" i="0" u="none">
                <a:solidFill>
                  <a:srgbClr val="FEF08A"/>
                </a:solidFill>
                <a:latin typeface="Hind Siliguri"/>
              </a:rPr>
              <a:t>ধন্যবাদ!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47875" y="4148286"/>
            <a:ext cx="8096250" cy="9751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840"/>
              </a:lnSpc>
            </a:pPr>
            <a:r>
              <a:rPr sz="2400" b="0" i="0" u="none">
                <a:solidFill>
                  <a:srgbClr val="E2E8F0"/>
                </a:solidFill>
                <a:latin typeface="Hind Siliguri"/>
              </a:rPr>
              <a:t>আজকের পাঠে মনোযোগ সহকারে অংশগ্রহণের জন্য সবাইকে অনেক অনেক ধন্যবাদ।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86162" y="5361533"/>
            <a:ext cx="5019675" cy="39618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120"/>
              </a:lnSpc>
            </a:pPr>
            <a:r>
              <a:rPr sz="1950" b="0" i="0" u="none">
                <a:solidFill>
                  <a:srgbClr val="38BDF8"/>
                </a:solidFill>
                <a:latin typeface="Hind Siliguri SemiBold"/>
              </a:rPr>
              <a:t>ভালো থাকো, সুস্থ থাকো এবং নিয়মিত পড়াশোনা করো।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6505575"/>
            <a:ext cx="121920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200" b="1" i="0" u="none">
                <a:solidFill>
                  <a:srgbClr val="1E3A8A"/>
                </a:solidFill>
                <a:latin typeface="Poppins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095351"/>
            <a:ext cx="5381625" cy="3619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1602134"/>
            <a:ext cx="5381625" cy="46060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3875" y="428625"/>
            <a:ext cx="11668125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>
                <a:solidFill>
                  <a:srgbClr val="1E3A8A"/>
                </a:solidFill>
                <a:latin typeface="Hind Siliguri"/>
              </a:rPr>
              <a:t>ছবিগুলো লক্ষ্য করো</a:t>
            </a:r>
          </a:p>
        </p:txBody>
      </p:sp>
      <p:sp>
        <p:nvSpPr>
          <p:cNvPr id="6" name="Rectangle 5"/>
          <p:cNvSpPr/>
          <p:nvPr/>
        </p:nvSpPr>
        <p:spPr>
          <a:xfrm>
            <a:off x="523875" y="1152525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2095351"/>
            <a:ext cx="5381625" cy="36195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686550" y="2002184"/>
            <a:ext cx="4810601" cy="495300"/>
          </a:xfrm>
          <a:prstGeom prst="rect">
            <a:avLst/>
          </a:prstGeom>
          <a:noFill/>
        </p:spPr>
        <p:txBody>
          <a:bodyPr wrap="square" lIns="228600" tIns="0" rIns="0" bIns="0" anchor="t">
            <a:spAutoFit/>
          </a:bodyPr>
          <a:lstStyle/>
          <a:p>
            <a:pPr algn="l"/>
            <a:r>
              <a:rPr sz="2400" b="1" i="0" u="none">
                <a:solidFill>
                  <a:srgbClr val="0369A1"/>
                </a:solidFill>
                <a:latin typeface="Hind Siliguri"/>
              </a:rPr>
              <a:t>ছবিতে কী দেখতে পাচ্ছো?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86550" y="2687984"/>
            <a:ext cx="4581525" cy="312018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509"/>
              </a:lnSpc>
            </a:pPr>
            <a:r>
              <a:rPr sz="1950" b="0" i="0" u="none">
                <a:solidFill>
                  <a:srgbClr val="334155"/>
                </a:solidFill>
                <a:latin typeface="Hind Siliguri"/>
              </a:rPr>
              <a:t>• একজন গ্রাহক ব্যাংকের কাউন্টারে টাকা জমা দিচ্ছেন।</a:t>
            </a:r>
            <a:r>
              <a:t>
</a:t>
            </a:r>
            <a:r>
              <a:rPr sz="1950" b="0" i="0" u="none">
                <a:solidFill>
                  <a:srgbClr val="334155"/>
                </a:solidFill>
                <a:latin typeface="Hind Siliguri"/>
              </a:rPr>
              <a:t> • মানুষ তার কষ্টার্জিত সঞ্চয় নিরাপদে রাখার জন্য ব্যাংকে আমানত রাখে।</a:t>
            </a:r>
            <a:r>
              <a:t>
</a:t>
            </a:r>
            <a:r>
              <a:rPr sz="1950" b="1" i="0" u="none">
                <a:solidFill>
                  <a:srgbClr val="334155"/>
                </a:solidFill>
                <a:latin typeface="Hind Siliguri"/>
              </a:rPr>
              <a:t>চিন্তা করে বলো তো— আজকের পাঠের বিষয় কী হতে পারে?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6550" y="2078384"/>
            <a:ext cx="228600" cy="3048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0" y="6505575"/>
            <a:ext cx="121920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200" b="1" i="0" u="none">
                <a:solidFill>
                  <a:srgbClr val="1E3A8A"/>
                </a:solidFill>
                <a:latin typeface="Poppins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750" y="3691830"/>
            <a:ext cx="4762500" cy="20955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1685" y="1819128"/>
            <a:ext cx="1419225" cy="419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32955" y="3215580"/>
            <a:ext cx="6493926" cy="9525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7500"/>
              </a:lnSpc>
            </a:pPr>
            <a:r>
              <a:rPr sz="6000" b="1" i="0" u="none">
                <a:solidFill>
                  <a:srgbClr val="1E3A8A"/>
                </a:solidFill>
                <a:latin typeface="Hind Siliguri"/>
              </a:rPr>
              <a:t>ব্যাংকের আমানত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6505575"/>
            <a:ext cx="121920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200" b="1" i="0" u="none">
                <a:solidFill>
                  <a:srgbClr val="1E3A8A"/>
                </a:solidFill>
                <a:latin typeface="Poppins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043112"/>
            <a:ext cx="11144250" cy="37242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3875" y="428625"/>
            <a:ext cx="11668125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>
                <a:solidFill>
                  <a:srgbClr val="1E3A8A"/>
                </a:solidFill>
                <a:latin typeface="Hind Siliguri"/>
              </a:rPr>
              <a:t>শিখনফল</a:t>
            </a:r>
          </a:p>
        </p:txBody>
      </p:sp>
      <p:sp>
        <p:nvSpPr>
          <p:cNvPr id="5" name="Rectangle 4"/>
          <p:cNvSpPr/>
          <p:nvPr/>
        </p:nvSpPr>
        <p:spPr>
          <a:xfrm>
            <a:off x="523875" y="1152525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81075" y="2433637"/>
            <a:ext cx="10811351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2400" b="1" i="0" u="none">
                <a:solidFill>
                  <a:srgbClr val="0F172A"/>
                </a:solidFill>
                <a:latin typeface="Hind Siliguri"/>
              </a:rPr>
              <a:t>এই পাঠ শেষে তোমরা—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62075" y="3167062"/>
            <a:ext cx="9915525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0" i="0" u="none">
                <a:solidFill>
                  <a:srgbClr val="334155"/>
                </a:solidFill>
                <a:latin typeface="Hind Siliguri"/>
              </a:rPr>
              <a:t>ব্যাংক আমানতের ধারণা ব্যাখ্যা করতে পারবে।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62075" y="3719512"/>
            <a:ext cx="9915525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0" i="0" u="none">
                <a:solidFill>
                  <a:srgbClr val="334155"/>
                </a:solidFill>
                <a:latin typeface="Hind Siliguri"/>
              </a:rPr>
              <a:t>ব্যাংক আমানতের উদ্দেশ্য ও গুরুত্ব বর্ণনা করতে পারবে।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62075" y="4271962"/>
            <a:ext cx="9915525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0" i="0" u="none">
                <a:solidFill>
                  <a:srgbClr val="334155"/>
                </a:solidFill>
                <a:latin typeface="Hind Siliguri"/>
              </a:rPr>
              <a:t>গ্রাহক, ব্যাংক ও অর্থনৈতিক উন্নয়নে আমানতের ভূমিকা বিশ্লেষণ করতে পারবে।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62075" y="4824412"/>
            <a:ext cx="9915525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0" i="0" u="none">
                <a:solidFill>
                  <a:srgbClr val="334155"/>
                </a:solidFill>
                <a:latin typeface="Hind Siliguri"/>
              </a:rPr>
              <a:t>ব্যাংকের বিভিন্ন প্রকার হিসাবের মৌলিক পার্থক্য চিহ্নিত করতে পারবে।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075" y="3214687"/>
            <a:ext cx="228600" cy="24765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075" y="3767137"/>
            <a:ext cx="228600" cy="2476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075" y="4319587"/>
            <a:ext cx="228600" cy="2476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075" y="4872037"/>
            <a:ext cx="228600" cy="2476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0" y="6505575"/>
            <a:ext cx="121920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200" b="1" i="0" u="none">
                <a:solidFill>
                  <a:srgbClr val="1E3A8A"/>
                </a:solidFill>
                <a:latin typeface="Poppins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424112"/>
            <a:ext cx="11144250" cy="29622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3875" y="428625"/>
            <a:ext cx="11668125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>
                <a:solidFill>
                  <a:srgbClr val="1E3A8A"/>
                </a:solidFill>
                <a:latin typeface="Hind Siliguri"/>
              </a:rPr>
              <a:t>পূর্বজ্ঞান যাচাই</a:t>
            </a:r>
          </a:p>
        </p:txBody>
      </p:sp>
      <p:sp>
        <p:nvSpPr>
          <p:cNvPr id="5" name="Rectangle 4"/>
          <p:cNvSpPr/>
          <p:nvPr/>
        </p:nvSpPr>
        <p:spPr>
          <a:xfrm>
            <a:off x="523875" y="1152525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8675" y="2728912"/>
            <a:ext cx="11061382" cy="457200"/>
          </a:xfrm>
          <a:prstGeom prst="rect">
            <a:avLst/>
          </a:prstGeom>
          <a:noFill/>
        </p:spPr>
        <p:txBody>
          <a:bodyPr wrap="square" lIns="361950" tIns="0" rIns="0" bIns="0" anchor="t">
            <a:spAutoFit/>
          </a:bodyPr>
          <a:lstStyle/>
          <a:p>
            <a:pPr algn="l"/>
            <a:r>
              <a:rPr sz="2250" b="1" i="0" u="none">
                <a:solidFill>
                  <a:srgbClr val="B45309"/>
                </a:solidFill>
                <a:latin typeface="Hind Siliguri"/>
              </a:rPr>
              <a:t>এসো চিন্তা করে উত্তর বলি: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675" y="2795587"/>
            <a:ext cx="361950" cy="2857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09675" y="3424237"/>
            <a:ext cx="10153650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0" i="0" u="none">
                <a:solidFill>
                  <a:srgbClr val="334155"/>
                </a:solidFill>
                <a:latin typeface="Hind Siliguri"/>
              </a:rPr>
              <a:t>১. সাধারণ মানুষ উদ্বৃত্ত টাকা কোথায় জমা রাখে?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09675" y="3976687"/>
            <a:ext cx="10153650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0" i="0" u="none">
                <a:solidFill>
                  <a:srgbClr val="334155"/>
                </a:solidFill>
                <a:latin typeface="Hind Siliguri"/>
              </a:rPr>
              <a:t>২. ব্যাংকে জমাকৃত টাকাকে ব্যাংকিং পরিভাষায় কী বলা হয়?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09675" y="4529137"/>
            <a:ext cx="10153650" cy="381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0" i="0" u="none">
                <a:solidFill>
                  <a:srgbClr val="334155"/>
                </a:solidFill>
                <a:latin typeface="Hind Siliguri"/>
              </a:rPr>
              <a:t>৩. তোমাদের পরিবারে কি কারও ব্যাংকে সঞ্চয়ী হিসাব আছে?</a:t>
            </a:r>
          </a:p>
        </p:txBody>
      </p:sp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675" y="3471862"/>
            <a:ext cx="228600" cy="24765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675" y="4024312"/>
            <a:ext cx="228600" cy="2476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675" y="4576762"/>
            <a:ext cx="228600" cy="24765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0" y="6505575"/>
            <a:ext cx="121920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200" b="1" i="0" u="none">
                <a:solidFill>
                  <a:srgbClr val="1E3A8A"/>
                </a:solidFill>
                <a:latin typeface="Poppins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095500"/>
            <a:ext cx="5381625" cy="36195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3875" y="428625"/>
            <a:ext cx="11668125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>
                <a:solidFill>
                  <a:srgbClr val="1E3A8A"/>
                </a:solidFill>
                <a:latin typeface="Hind Siliguri"/>
              </a:rPr>
              <a:t>১১.০ ব্যাংক আমানতের ধারণা</a:t>
            </a:r>
          </a:p>
        </p:txBody>
      </p:sp>
      <p:sp>
        <p:nvSpPr>
          <p:cNvPr id="5" name="Rectangle 4"/>
          <p:cNvSpPr/>
          <p:nvPr/>
        </p:nvSpPr>
        <p:spPr>
          <a:xfrm>
            <a:off x="523875" y="1152525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6500" y="2095500"/>
            <a:ext cx="5381625" cy="36195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04875" y="2314575"/>
            <a:ext cx="5000625" cy="762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1" i="0" u="none">
                <a:solidFill>
                  <a:srgbClr val="334155"/>
                </a:solidFill>
                <a:latin typeface="Hind Siliguri"/>
              </a:rPr>
              <a:t>তহবিলের মূল উৎস:</a:t>
            </a:r>
            <a:r>
              <a:rPr sz="1875" b="0" i="0" u="none">
                <a:solidFill>
                  <a:srgbClr val="334155"/>
                </a:solidFill>
                <a:latin typeface="Hind Siliguri"/>
              </a:rPr>
              <a:t> ব্যাংকিং ব্যবসায় তহবিলের প্রধান ও মূল উৎস হলো আমানত।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04875" y="3248025"/>
            <a:ext cx="5000625" cy="762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1" i="0" u="none">
                <a:solidFill>
                  <a:srgbClr val="334155"/>
                </a:solidFill>
                <a:latin typeface="Hind Siliguri"/>
              </a:rPr>
              <a:t>আমানত সংগ্রহ:</a:t>
            </a:r>
            <a:r>
              <a:rPr sz="1875" b="0" i="0" u="none">
                <a:solidFill>
                  <a:srgbClr val="334155"/>
                </a:solidFill>
                <a:latin typeface="Hind Siliguri"/>
              </a:rPr>
              <a:t> বাণিজ্যিক ব্যাংকগুলো বিভিন্ন প্রকার হিসাব খোলার মাধ্যমে আমানত সংগ্রহ করে।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04875" y="4181475"/>
            <a:ext cx="5000625" cy="1143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1" i="0" u="none">
                <a:solidFill>
                  <a:srgbClr val="334155"/>
                </a:solidFill>
                <a:latin typeface="Hind Siliguri"/>
              </a:rPr>
              <a:t>প্রয়োজন অনুযায়ী হিসাব:</a:t>
            </a:r>
            <a:r>
              <a:rPr sz="1875" b="0" i="0" u="none">
                <a:solidFill>
                  <a:srgbClr val="334155"/>
                </a:solidFill>
                <a:latin typeface="Hind Siliguri"/>
              </a:rPr>
              <a:t> ব্যক্তি ও প্রতিষ্ঠানের ধরন অনুযায়ী বাণিজ্যিক ব্যাংকগুলো চলতি, সঞ্চয়ী ও স্থায়ী হিসাব খুলে প্রয়োজনীয় আমানত সংগ্রহ ও ব্যবহার করে।</a:t>
            </a:r>
          </a:p>
        </p:txBody>
      </p:sp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875" y="2362200"/>
            <a:ext cx="257175" cy="24765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875" y="3295650"/>
            <a:ext cx="171450" cy="24765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3875" y="4229100"/>
            <a:ext cx="285750" cy="24765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6505575"/>
            <a:ext cx="121920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200" b="1" i="0" u="none">
                <a:solidFill>
                  <a:srgbClr val="1E3A8A"/>
                </a:solidFill>
                <a:latin typeface="Poppins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3028950"/>
            <a:ext cx="3555950" cy="2464891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7950" y="3028950"/>
            <a:ext cx="3555950" cy="2464891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12025" y="3028950"/>
            <a:ext cx="3556099" cy="246489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3875" y="428625"/>
            <a:ext cx="11668125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>
                <a:solidFill>
                  <a:srgbClr val="1E3A8A"/>
                </a:solidFill>
                <a:latin typeface="Hind Siliguri"/>
              </a:rPr>
              <a:t>১১.১ ব্যাংক আমানতের উদ্দেশ্য ও গুরুত্ব</a:t>
            </a:r>
          </a:p>
        </p:txBody>
      </p:sp>
      <p:sp>
        <p:nvSpPr>
          <p:cNvPr id="7" name="Rectangle 6"/>
          <p:cNvSpPr/>
          <p:nvPr/>
        </p:nvSpPr>
        <p:spPr>
          <a:xfrm>
            <a:off x="523875" y="1152525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23875" y="2316509"/>
            <a:ext cx="11144250" cy="42669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sz="2100" b="0" i="0" u="none">
                <a:solidFill>
                  <a:srgbClr val="334155"/>
                </a:solidFill>
                <a:latin typeface="Hind Siliguri"/>
              </a:rPr>
              <a:t>ব্যাংক আমানতের উদ্দেশ্য ও গুরুত্বকে ৩টি ভিন্ন দৃষ্টিকোণ থেকে আলোচনা করা যায়: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19150" y="4029075"/>
            <a:ext cx="3173677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F172A"/>
                </a:solidFill>
                <a:latin typeface="Hind Siliguri"/>
              </a:rPr>
              <a:t>১. গ্রাহকের ক্ষেত্রে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9150" y="4524375"/>
            <a:ext cx="3022550" cy="7313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334155"/>
                </a:solidFill>
                <a:latin typeface="Hind Siliguri"/>
              </a:rPr>
              <a:t>অর্থের নিরাপত্তা, ব্যবসায়িক লেনদেন ও সুদের মাধ্যমে মুনাফা অর্জন।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13225" y="4029075"/>
            <a:ext cx="3173677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F172A"/>
                </a:solidFill>
                <a:latin typeface="Hind Siliguri"/>
              </a:rPr>
              <a:t>২. ব্যাংকের ক্ষেত্রে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13225" y="4524375"/>
            <a:ext cx="3022550" cy="7313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334155"/>
                </a:solidFill>
                <a:latin typeface="Hind Siliguri"/>
              </a:rPr>
              <a:t>তহবিল গঠন, বিনিয়োগ ও বৈদেশিক বিনিময় পরিচালনা।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07300" y="4029075"/>
            <a:ext cx="3173834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950" b="1" i="0" u="none">
                <a:solidFill>
                  <a:srgbClr val="0F172A"/>
                </a:solidFill>
                <a:latin typeface="Hind Siliguri"/>
              </a:rPr>
              <a:t>৩. সামগ্রিক অর্থনীতিতে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407300" y="4524375"/>
            <a:ext cx="3022699" cy="73134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879"/>
              </a:lnSpc>
            </a:pPr>
            <a:r>
              <a:rPr sz="1800" b="0" i="0" u="none">
                <a:solidFill>
                  <a:srgbClr val="334155"/>
                </a:solidFill>
                <a:latin typeface="Hind Siliguri"/>
              </a:rPr>
              <a:t>সঞ্চয় বৃদ্ধি, জাতীয় মূলধন গঠন ও কর্মসংস্থান সৃষ্টি।</a:t>
            </a:r>
          </a:p>
        </p:txBody>
      </p:sp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9150" y="3362325"/>
            <a:ext cx="476250" cy="38100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13225" y="3362325"/>
            <a:ext cx="381000" cy="38100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07300" y="3362325"/>
            <a:ext cx="381000" cy="3810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0" y="6505575"/>
            <a:ext cx="121920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200" b="1" i="0" u="none">
                <a:solidFill>
                  <a:srgbClr val="1E3A8A"/>
                </a:solidFill>
                <a:latin typeface="Poppins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2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875" y="2209800"/>
            <a:ext cx="5381625" cy="3390900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209800"/>
            <a:ext cx="5381625" cy="33909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23875" y="428625"/>
            <a:ext cx="11668125" cy="6858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150" b="1" i="0" u="none">
                <a:solidFill>
                  <a:srgbClr val="1E3A8A"/>
                </a:solidFill>
                <a:latin typeface="Hind Siliguri"/>
              </a:rPr>
              <a:t>গ্রাহকের ক্ষেত্রে আমানতের উদ্দেশ্য</a:t>
            </a:r>
          </a:p>
        </p:txBody>
      </p:sp>
      <p:sp>
        <p:nvSpPr>
          <p:cNvPr id="6" name="Rectangle 5"/>
          <p:cNvSpPr/>
          <p:nvPr/>
        </p:nvSpPr>
        <p:spPr>
          <a:xfrm>
            <a:off x="523875" y="1152525"/>
            <a:ext cx="11144250" cy="38100"/>
          </a:xfrm>
          <a:prstGeom prst="rect">
            <a:avLst/>
          </a:prstGeom>
          <a:solidFill>
            <a:srgbClr val="0284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247775" y="2505075"/>
            <a:ext cx="4362450" cy="762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1" i="0" u="none">
                <a:solidFill>
                  <a:srgbClr val="334155"/>
                </a:solidFill>
                <a:latin typeface="Hind Siliguri"/>
              </a:rPr>
              <a:t>১. অর্থের নিরাপত্তা:</a:t>
            </a:r>
            <a:r>
              <a:rPr sz="1875" b="0" i="0" u="none">
                <a:solidFill>
                  <a:srgbClr val="334155"/>
                </a:solidFill>
                <a:latin typeface="Hind Siliguri"/>
              </a:rPr>
              <a:t> চুরি বা ক্ষতি থেকে নিরাপদ রাখা।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47775" y="3438525"/>
            <a:ext cx="4362450" cy="762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1" i="0" u="none">
                <a:solidFill>
                  <a:srgbClr val="334155"/>
                </a:solidFill>
                <a:latin typeface="Hind Siliguri"/>
              </a:rPr>
              <a:t>২. ব্যবসায়িক লেনদেন:</a:t>
            </a:r>
            <a:r>
              <a:rPr sz="1875" b="0" i="0" u="none">
                <a:solidFill>
                  <a:srgbClr val="334155"/>
                </a:solidFill>
                <a:latin typeface="Hind Siliguri"/>
              </a:rPr>
              <a:t> চেক বা কার্ড দিয়ে সহজ লেনদেন।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47775" y="4371975"/>
            <a:ext cx="4362450" cy="762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1" i="0" u="none">
                <a:solidFill>
                  <a:srgbClr val="334155"/>
                </a:solidFill>
                <a:latin typeface="Hind Siliguri"/>
              </a:rPr>
              <a:t>৩. ঋণের সুবিধা:</a:t>
            </a:r>
            <a:r>
              <a:rPr sz="1875" b="0" i="0" u="none">
                <a:solidFill>
                  <a:srgbClr val="334155"/>
                </a:solidFill>
                <a:latin typeface="Hind Siliguri"/>
              </a:rPr>
              <a:t> জমা টাকার বিপরীতে ব্যাংক ঋণ পাওয়া।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010400" y="2505075"/>
            <a:ext cx="4362450" cy="762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1" i="0" u="none">
                <a:solidFill>
                  <a:srgbClr val="334155"/>
                </a:solidFill>
                <a:latin typeface="Hind Siliguri"/>
              </a:rPr>
              <a:t>৪. ঝুঁকিমুক্ত বিনিয়োগ:</a:t>
            </a:r>
            <a:r>
              <a:rPr sz="1875" b="0" i="0" u="none">
                <a:solidFill>
                  <a:srgbClr val="334155"/>
                </a:solidFill>
                <a:latin typeface="Hind Siliguri"/>
              </a:rPr>
              <a:t> নির্দিষ্ট হারে সুদ বা মুনাফা লাভ।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10400" y="3438525"/>
            <a:ext cx="4362450" cy="762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1" i="0" u="none">
                <a:solidFill>
                  <a:srgbClr val="334155"/>
                </a:solidFill>
                <a:latin typeface="Hind Siliguri"/>
              </a:rPr>
              <a:t>৫. সেবা অর্জন:</a:t>
            </a:r>
            <a:r>
              <a:rPr sz="1875" b="0" i="0" u="none">
                <a:solidFill>
                  <a:srgbClr val="334155"/>
                </a:solidFill>
                <a:latin typeface="Hind Siliguri"/>
              </a:rPr>
              <a:t> লকার সুবিধা ও অন্যান্য ব্যাংকিং সেবা।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010400" y="4371975"/>
            <a:ext cx="4362450" cy="762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3000"/>
              </a:lnSpc>
            </a:pPr>
            <a:r>
              <a:rPr sz="1875" b="1" i="0" u="none">
                <a:solidFill>
                  <a:srgbClr val="334155"/>
                </a:solidFill>
                <a:latin typeface="Hind Siliguri"/>
              </a:rPr>
              <a:t>৬. অতিরিক্ত অর্থের সংস্থান:</a:t>
            </a:r>
            <a:r>
              <a:rPr sz="1875" b="0" i="0" u="none">
                <a:solidFill>
                  <a:srgbClr val="334155"/>
                </a:solidFill>
                <a:latin typeface="Hind Siliguri"/>
              </a:rPr>
              <a:t> ভবিষ্যতের প্রয়োজন মেটানো।</a:t>
            </a:r>
          </a:p>
        </p:txBody>
      </p:sp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775" y="2552700"/>
            <a:ext cx="228600" cy="2476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6775" y="3486150"/>
            <a:ext cx="228600" cy="24765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6775" y="4419600"/>
            <a:ext cx="257175" cy="24765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9400" y="2552700"/>
            <a:ext cx="257175" cy="247650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29400" y="3486150"/>
            <a:ext cx="228600" cy="247650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29400" y="4419600"/>
            <a:ext cx="257175" cy="24765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0" y="6505575"/>
            <a:ext cx="12192000" cy="2381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defRPr/>
            </a:pPr>
            <a:r>
              <a:rPr sz="1200" b="1" i="0" u="none">
                <a:solidFill>
                  <a:srgbClr val="1E3A8A"/>
                </a:solidFill>
                <a:latin typeface="Poppins"/>
              </a:rPr>
              <a:t>Mizanur Rahman ( R.R.Textile Mills High School)</a:t>
            </a:r>
          </a:p>
        </p:txBody>
      </p:sp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1070</Words>
  <Application>Microsoft Macintosh PowerPoint</Application>
  <PresentationFormat>Custom</PresentationFormat>
  <Paragraphs>133</Paragraphs>
  <Slides>23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dc:description>generated using python-pptx</dc:description>
  <cp:lastModifiedBy>User</cp:lastModifiedBy>
  <cp:revision>17</cp:revision>
  <dcterms:created xsi:type="dcterms:W3CDTF">2013-01-27T09:14:16Z</dcterms:created>
  <dcterms:modified xsi:type="dcterms:W3CDTF">2026-08-05T08:37:35Z</dcterms:modified>
</cp:coreProperties>
</file>