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3"/>
  </p:notesMasterIdLst>
  <p:sldIdLst>
    <p:sldId id="273" r:id="rId2"/>
    <p:sldId id="274" r:id="rId3"/>
    <p:sldId id="275" r:id="rId4"/>
    <p:sldId id="294" r:id="rId5"/>
    <p:sldId id="277" r:id="rId6"/>
    <p:sldId id="278" r:id="rId7"/>
    <p:sldId id="295" r:id="rId8"/>
    <p:sldId id="313" r:id="rId9"/>
    <p:sldId id="297" r:id="rId10"/>
    <p:sldId id="298" r:id="rId11"/>
    <p:sldId id="301" r:id="rId12"/>
    <p:sldId id="304" r:id="rId13"/>
    <p:sldId id="305" r:id="rId14"/>
    <p:sldId id="306" r:id="rId15"/>
    <p:sldId id="310" r:id="rId16"/>
    <p:sldId id="311" r:id="rId17"/>
    <p:sldId id="293" r:id="rId18"/>
    <p:sldId id="286" r:id="rId19"/>
    <p:sldId id="312" r:id="rId20"/>
    <p:sldId id="289" r:id="rId21"/>
    <p:sldId id="290" r:id="rId22"/>
  </p:sldIdLst>
  <p:sldSz cx="11887200" cy="6218238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CCC00"/>
    <a:srgbClr val="990033"/>
    <a:srgbClr val="800080"/>
    <a:srgbClr val="372EAA"/>
    <a:srgbClr val="FF0066"/>
    <a:srgbClr val="339933"/>
    <a:srgbClr val="DCE199"/>
    <a:srgbClr val="D553D8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4" autoAdjust="0"/>
    <p:restoredTop sz="94660"/>
  </p:normalViewPr>
  <p:slideViewPr>
    <p:cSldViewPr snapToGrid="0">
      <p:cViewPr varScale="1">
        <p:scale>
          <a:sx n="66" d="100"/>
          <a:sy n="66" d="100"/>
        </p:scale>
        <p:origin x="58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83FAED-4329-4D53-AD9B-F66DFA957C8C}" type="datetimeFigureOut">
              <a:rPr lang="en-US" smtClean="0"/>
              <a:t>12-Aug-26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57250"/>
            <a:ext cx="44227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339151-9915-4B82-85D6-A0F51C3E1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25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1pPr>
    <a:lvl2pPr marL="438912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2pPr>
    <a:lvl3pPr marL="877824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3pPr>
    <a:lvl4pPr marL="1316736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4pPr>
    <a:lvl5pPr marL="1755648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5pPr>
    <a:lvl6pPr marL="2194560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6pPr>
    <a:lvl7pPr marL="2633472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7pPr>
    <a:lvl8pPr marL="3072384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8pPr>
    <a:lvl9pPr marL="3511296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857250"/>
            <a:ext cx="4422775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39151-9915-4B82-85D6-A0F51C3E11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885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39151-9915-4B82-85D6-A0F51C3E113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44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39151-9915-4B82-85D6-A0F51C3E113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351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39151-9915-4B82-85D6-A0F51C3E113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970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E22C3-04D1-EF60-8A5E-CA392B2CBF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017661"/>
            <a:ext cx="8915400" cy="2164868"/>
          </a:xfrm>
        </p:spPr>
        <p:txBody>
          <a:bodyPr anchor="b"/>
          <a:lstStyle>
            <a:lvl1pPr algn="ctr">
              <a:defRPr sz="54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1D8134-5C44-9A4F-DF87-BB1E68FFF3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266015"/>
            <a:ext cx="8915400" cy="1501301"/>
          </a:xfrm>
        </p:spPr>
        <p:txBody>
          <a:bodyPr/>
          <a:lstStyle>
            <a:lvl1pPr marL="0" indent="0" algn="ctr">
              <a:buNone/>
              <a:defRPr sz="2176"/>
            </a:lvl1pPr>
            <a:lvl2pPr marL="414543" indent="0" algn="ctr">
              <a:buNone/>
              <a:defRPr sz="1813"/>
            </a:lvl2pPr>
            <a:lvl3pPr marL="829086" indent="0" algn="ctr">
              <a:buNone/>
              <a:defRPr sz="1632"/>
            </a:lvl3pPr>
            <a:lvl4pPr marL="1243630" indent="0" algn="ctr">
              <a:buNone/>
              <a:defRPr sz="1451"/>
            </a:lvl4pPr>
            <a:lvl5pPr marL="1658173" indent="0" algn="ctr">
              <a:buNone/>
              <a:defRPr sz="1451"/>
            </a:lvl5pPr>
            <a:lvl6pPr marL="2072716" indent="0" algn="ctr">
              <a:buNone/>
              <a:defRPr sz="1451"/>
            </a:lvl6pPr>
            <a:lvl7pPr marL="2487259" indent="0" algn="ctr">
              <a:buNone/>
              <a:defRPr sz="1451"/>
            </a:lvl7pPr>
            <a:lvl8pPr marL="2901803" indent="0" algn="ctr">
              <a:buNone/>
              <a:defRPr sz="1451"/>
            </a:lvl8pPr>
            <a:lvl9pPr marL="3316346" indent="0" algn="ctr">
              <a:buNone/>
              <a:defRPr sz="145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50990-5471-5DBF-E377-671DABEE2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12-Aug-26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02DD0-7484-0116-E91E-2B2BBB522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B1DF1-8A44-7FD0-EBC0-852595D4D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570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14BAD-86D8-8CC3-7591-17CB47A7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6131D6-9EF1-D8D9-5FEF-322EF3B635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5E3B6-3EDD-A207-68FB-3BB406D94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12-Aug-26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219ED-B2C4-9F55-80FE-5E2764B43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4F8DB-CD79-142B-1E43-43711D198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9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C9265D-D807-8F99-7520-0277746061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06777" y="331064"/>
            <a:ext cx="2563178" cy="52696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211A05-2538-C600-FCE7-73C12D2EFC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17245" y="331064"/>
            <a:ext cx="7540943" cy="526966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5A233D-4461-F31C-187A-46442F99A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12-Aug-26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D262D-22D5-14F7-8F69-A2F520FFD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B1E39-F32E-7DD6-A067-35FD9BE69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9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0078-825A-DCC7-E267-06EB47541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33040-C542-C7BC-9083-ACF55B291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0C06E-49E3-780F-A89D-448FEB40E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12-Aug-26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E00BC-5C77-4F69-3C82-82280183E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66C2A-8731-5A6D-6DC4-4C6DDC353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04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08982-D43E-2C96-2548-31C395D95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054" y="1550242"/>
            <a:ext cx="10252710" cy="2586614"/>
          </a:xfrm>
        </p:spPr>
        <p:txBody>
          <a:bodyPr anchor="b"/>
          <a:lstStyle>
            <a:lvl1pPr>
              <a:defRPr sz="54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3F052-84F1-9818-35F6-86861EDA0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054" y="4161326"/>
            <a:ext cx="10252710" cy="1360239"/>
          </a:xfrm>
        </p:spPr>
        <p:txBody>
          <a:bodyPr/>
          <a:lstStyle>
            <a:lvl1pPr marL="0" indent="0">
              <a:buNone/>
              <a:defRPr sz="2176">
                <a:solidFill>
                  <a:schemeClr val="tx1">
                    <a:tint val="75000"/>
                  </a:schemeClr>
                </a:solidFill>
              </a:defRPr>
            </a:lvl1pPr>
            <a:lvl2pPr marL="414543" indent="0">
              <a:buNone/>
              <a:defRPr sz="1813">
                <a:solidFill>
                  <a:schemeClr val="tx1">
                    <a:tint val="75000"/>
                  </a:schemeClr>
                </a:solidFill>
              </a:defRPr>
            </a:lvl2pPr>
            <a:lvl3pPr marL="829086" indent="0">
              <a:buNone/>
              <a:defRPr sz="1632">
                <a:solidFill>
                  <a:schemeClr val="tx1">
                    <a:tint val="75000"/>
                  </a:schemeClr>
                </a:solidFill>
              </a:defRPr>
            </a:lvl3pPr>
            <a:lvl4pPr marL="1243630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4pPr>
            <a:lvl5pPr marL="1658173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5pPr>
            <a:lvl6pPr marL="2072716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6pPr>
            <a:lvl7pPr marL="2487259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7pPr>
            <a:lvl8pPr marL="2901803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8pPr>
            <a:lvl9pPr marL="3316346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BC691-304D-22C5-A0A0-A13A0A5D7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12-Aug-26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E2136-18D9-A14A-E51D-F3F095D21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0D1E9-6A6D-1526-EA12-1CA8FBB7A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197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9F2D7-D20B-9141-8F30-749E9049D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1378C-A073-0D31-497C-6F581C99B3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7245" y="1655318"/>
            <a:ext cx="5052060" cy="3945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4A5AF3-89FC-3F92-E463-CD01C0C3F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7895" y="1655318"/>
            <a:ext cx="5052060" cy="3945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BCB9AF-D7D0-8E67-7E8B-C88F0B440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12-Aug-26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D690EF-E97B-AAFE-5578-F17E2F0B1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042CBF-ABD3-249E-1206-7B116EF94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71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68967-05F5-6613-18B2-CAB006CCB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3" y="331064"/>
            <a:ext cx="10252710" cy="12019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19F77E-58C6-B372-101F-726B83322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8794" y="1524332"/>
            <a:ext cx="5028842" cy="747052"/>
          </a:xfrm>
        </p:spPr>
        <p:txBody>
          <a:bodyPr anchor="b"/>
          <a:lstStyle>
            <a:lvl1pPr marL="0" indent="0">
              <a:buNone/>
              <a:defRPr sz="2176" b="1"/>
            </a:lvl1pPr>
            <a:lvl2pPr marL="414543" indent="0">
              <a:buNone/>
              <a:defRPr sz="1813" b="1"/>
            </a:lvl2pPr>
            <a:lvl3pPr marL="829086" indent="0">
              <a:buNone/>
              <a:defRPr sz="1632" b="1"/>
            </a:lvl3pPr>
            <a:lvl4pPr marL="1243630" indent="0">
              <a:buNone/>
              <a:defRPr sz="1451" b="1"/>
            </a:lvl4pPr>
            <a:lvl5pPr marL="1658173" indent="0">
              <a:buNone/>
              <a:defRPr sz="1451" b="1"/>
            </a:lvl5pPr>
            <a:lvl6pPr marL="2072716" indent="0">
              <a:buNone/>
              <a:defRPr sz="1451" b="1"/>
            </a:lvl6pPr>
            <a:lvl7pPr marL="2487259" indent="0">
              <a:buNone/>
              <a:defRPr sz="1451" b="1"/>
            </a:lvl7pPr>
            <a:lvl8pPr marL="2901803" indent="0">
              <a:buNone/>
              <a:defRPr sz="1451" b="1"/>
            </a:lvl8pPr>
            <a:lvl9pPr marL="3316346" indent="0">
              <a:buNone/>
              <a:defRPr sz="145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41060C-A2B1-3F56-9F8C-F5C54F09B5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794" y="2271384"/>
            <a:ext cx="5028842" cy="33408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F2DC2-0732-DFDB-DA4E-FC461794A3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17895" y="1524332"/>
            <a:ext cx="5053608" cy="747052"/>
          </a:xfrm>
        </p:spPr>
        <p:txBody>
          <a:bodyPr anchor="b"/>
          <a:lstStyle>
            <a:lvl1pPr marL="0" indent="0">
              <a:buNone/>
              <a:defRPr sz="2176" b="1"/>
            </a:lvl1pPr>
            <a:lvl2pPr marL="414543" indent="0">
              <a:buNone/>
              <a:defRPr sz="1813" b="1"/>
            </a:lvl2pPr>
            <a:lvl3pPr marL="829086" indent="0">
              <a:buNone/>
              <a:defRPr sz="1632" b="1"/>
            </a:lvl3pPr>
            <a:lvl4pPr marL="1243630" indent="0">
              <a:buNone/>
              <a:defRPr sz="1451" b="1"/>
            </a:lvl4pPr>
            <a:lvl5pPr marL="1658173" indent="0">
              <a:buNone/>
              <a:defRPr sz="1451" b="1"/>
            </a:lvl5pPr>
            <a:lvl6pPr marL="2072716" indent="0">
              <a:buNone/>
              <a:defRPr sz="1451" b="1"/>
            </a:lvl6pPr>
            <a:lvl7pPr marL="2487259" indent="0">
              <a:buNone/>
              <a:defRPr sz="1451" b="1"/>
            </a:lvl7pPr>
            <a:lvl8pPr marL="2901803" indent="0">
              <a:buNone/>
              <a:defRPr sz="1451" b="1"/>
            </a:lvl8pPr>
            <a:lvl9pPr marL="3316346" indent="0">
              <a:buNone/>
              <a:defRPr sz="145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FEA46A-416A-4036-E252-6330EB863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17895" y="2271384"/>
            <a:ext cx="5053608" cy="33408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3E5E25-A87F-FB8C-F28A-A6D4871F2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12-Aug-26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799D1A-1D15-39E5-E316-B75105D05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ACB2BD-2B1A-B875-5A67-EDF6396DF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49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88685-207B-8F0F-FFF7-15639CEEE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946EB4-7AB9-20BE-D6CC-D2D509616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12-Aug-26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522315-EA7E-DB67-1A46-A5AA9F1BB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729DC7-8486-4328-8352-95EFEE92C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359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0A52DB-0D77-C26B-A1DF-ECA16E71C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12-Aug-26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135DD7-F2DF-DF6E-C04B-90AEBA2E8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40B9A4-7963-BEEB-2B7E-98DD8F08B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66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59" userDrawn="1">
          <p15:clr>
            <a:srgbClr val="FBAE40"/>
          </p15:clr>
        </p15:guide>
        <p15:guide id="2" pos="374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C7AB5-1EC1-B9D2-03AA-55E6F1824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4" y="414549"/>
            <a:ext cx="3833931" cy="1450922"/>
          </a:xfrm>
        </p:spPr>
        <p:txBody>
          <a:bodyPr anchor="b"/>
          <a:lstStyle>
            <a:lvl1pPr>
              <a:defRPr sz="29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C7F28-EE76-DECD-B9CB-DF0C1936F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608" y="895312"/>
            <a:ext cx="6017895" cy="4418979"/>
          </a:xfrm>
        </p:spPr>
        <p:txBody>
          <a:bodyPr/>
          <a:lstStyle>
            <a:lvl1pPr>
              <a:defRPr sz="2901"/>
            </a:lvl1pPr>
            <a:lvl2pPr>
              <a:defRPr sz="2539"/>
            </a:lvl2pPr>
            <a:lvl3pPr>
              <a:defRPr sz="2176"/>
            </a:lvl3pPr>
            <a:lvl4pPr>
              <a:defRPr sz="1813"/>
            </a:lvl4pPr>
            <a:lvl5pPr>
              <a:defRPr sz="1813"/>
            </a:lvl5pPr>
            <a:lvl6pPr>
              <a:defRPr sz="1813"/>
            </a:lvl6pPr>
            <a:lvl7pPr>
              <a:defRPr sz="1813"/>
            </a:lvl7pPr>
            <a:lvl8pPr>
              <a:defRPr sz="1813"/>
            </a:lvl8pPr>
            <a:lvl9pPr>
              <a:defRPr sz="18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B7EA8-7EF6-878D-02BD-005688223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794" y="1865471"/>
            <a:ext cx="3833931" cy="3456017"/>
          </a:xfrm>
        </p:spPr>
        <p:txBody>
          <a:bodyPr/>
          <a:lstStyle>
            <a:lvl1pPr marL="0" indent="0">
              <a:buNone/>
              <a:defRPr sz="1451"/>
            </a:lvl1pPr>
            <a:lvl2pPr marL="414543" indent="0">
              <a:buNone/>
              <a:defRPr sz="1269"/>
            </a:lvl2pPr>
            <a:lvl3pPr marL="829086" indent="0">
              <a:buNone/>
              <a:defRPr sz="1088"/>
            </a:lvl3pPr>
            <a:lvl4pPr marL="1243630" indent="0">
              <a:buNone/>
              <a:defRPr sz="907"/>
            </a:lvl4pPr>
            <a:lvl5pPr marL="1658173" indent="0">
              <a:buNone/>
              <a:defRPr sz="907"/>
            </a:lvl5pPr>
            <a:lvl6pPr marL="2072716" indent="0">
              <a:buNone/>
              <a:defRPr sz="907"/>
            </a:lvl6pPr>
            <a:lvl7pPr marL="2487259" indent="0">
              <a:buNone/>
              <a:defRPr sz="907"/>
            </a:lvl7pPr>
            <a:lvl8pPr marL="2901803" indent="0">
              <a:buNone/>
              <a:defRPr sz="907"/>
            </a:lvl8pPr>
            <a:lvl9pPr marL="3316346" indent="0">
              <a:buNone/>
              <a:defRPr sz="9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8DF2A9-7EE0-DCC3-A712-009946E3B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12-Aug-26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E51237-F216-18BF-E143-01401544A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5D2738-DDCD-09E4-207C-3D31F29A0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25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D3A69-CDCE-C825-7FCF-7FFC7E9E9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4" y="414549"/>
            <a:ext cx="3833931" cy="1450922"/>
          </a:xfrm>
        </p:spPr>
        <p:txBody>
          <a:bodyPr anchor="b"/>
          <a:lstStyle>
            <a:lvl1pPr>
              <a:defRPr sz="29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6E2705-8A40-829E-DBF9-BC0002714A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53608" y="895312"/>
            <a:ext cx="6017895" cy="4418979"/>
          </a:xfrm>
        </p:spPr>
        <p:txBody>
          <a:bodyPr/>
          <a:lstStyle>
            <a:lvl1pPr marL="0" indent="0">
              <a:buNone/>
              <a:defRPr sz="2901"/>
            </a:lvl1pPr>
            <a:lvl2pPr marL="414543" indent="0">
              <a:buNone/>
              <a:defRPr sz="2539"/>
            </a:lvl2pPr>
            <a:lvl3pPr marL="829086" indent="0">
              <a:buNone/>
              <a:defRPr sz="2176"/>
            </a:lvl3pPr>
            <a:lvl4pPr marL="1243630" indent="0">
              <a:buNone/>
              <a:defRPr sz="1813"/>
            </a:lvl4pPr>
            <a:lvl5pPr marL="1658173" indent="0">
              <a:buNone/>
              <a:defRPr sz="1813"/>
            </a:lvl5pPr>
            <a:lvl6pPr marL="2072716" indent="0">
              <a:buNone/>
              <a:defRPr sz="1813"/>
            </a:lvl6pPr>
            <a:lvl7pPr marL="2487259" indent="0">
              <a:buNone/>
              <a:defRPr sz="1813"/>
            </a:lvl7pPr>
            <a:lvl8pPr marL="2901803" indent="0">
              <a:buNone/>
              <a:defRPr sz="1813"/>
            </a:lvl8pPr>
            <a:lvl9pPr marL="3316346" indent="0">
              <a:buNone/>
              <a:defRPr sz="1813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4D2869-E27F-5149-D99E-E04075C8E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794" y="1865471"/>
            <a:ext cx="3833931" cy="3456017"/>
          </a:xfrm>
        </p:spPr>
        <p:txBody>
          <a:bodyPr/>
          <a:lstStyle>
            <a:lvl1pPr marL="0" indent="0">
              <a:buNone/>
              <a:defRPr sz="1451"/>
            </a:lvl1pPr>
            <a:lvl2pPr marL="414543" indent="0">
              <a:buNone/>
              <a:defRPr sz="1269"/>
            </a:lvl2pPr>
            <a:lvl3pPr marL="829086" indent="0">
              <a:buNone/>
              <a:defRPr sz="1088"/>
            </a:lvl3pPr>
            <a:lvl4pPr marL="1243630" indent="0">
              <a:buNone/>
              <a:defRPr sz="907"/>
            </a:lvl4pPr>
            <a:lvl5pPr marL="1658173" indent="0">
              <a:buNone/>
              <a:defRPr sz="907"/>
            </a:lvl5pPr>
            <a:lvl6pPr marL="2072716" indent="0">
              <a:buNone/>
              <a:defRPr sz="907"/>
            </a:lvl6pPr>
            <a:lvl7pPr marL="2487259" indent="0">
              <a:buNone/>
              <a:defRPr sz="907"/>
            </a:lvl7pPr>
            <a:lvl8pPr marL="2901803" indent="0">
              <a:buNone/>
              <a:defRPr sz="907"/>
            </a:lvl8pPr>
            <a:lvl9pPr marL="3316346" indent="0">
              <a:buNone/>
              <a:defRPr sz="9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17E7C6-F5F0-3DDA-A9D7-C6A52EE2D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12-Aug-26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37C83E-CEF3-C58C-1E32-897D97AA5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E889FD-ED8F-F7CA-95DA-CD5DA7184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726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499446-CD64-FD62-4C4C-FAB52F01E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" y="331064"/>
            <a:ext cx="10252710" cy="1201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343CC2-4B3A-9F03-3E4B-E4224206A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7245" y="1655318"/>
            <a:ext cx="10252710" cy="3945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F69D9-A9B3-1F59-B997-CA3AA6617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7245" y="5763386"/>
            <a:ext cx="2674620" cy="3310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12-Aug-26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250B7-A8D5-7D15-1C66-5B93263ED0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635" y="5763386"/>
            <a:ext cx="4011930" cy="3310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5FADF-D5E4-4E10-3460-93A2624490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5335" y="5763386"/>
            <a:ext cx="2674620" cy="3310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D3D5B7-3E58-3031-2636-352C3F38ED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4"/>
          <a:stretch/>
        </p:blipFill>
        <p:spPr>
          <a:xfrm>
            <a:off x="-14152" y="5901744"/>
            <a:ext cx="6503173" cy="4632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2B791B-1850-8B04-DDC1-60A0CD484A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9"/>
          <a:stretch/>
        </p:blipFill>
        <p:spPr>
          <a:xfrm>
            <a:off x="4726577" y="5946402"/>
            <a:ext cx="7174774" cy="418598"/>
          </a:xfrm>
          <a:prstGeom prst="rect">
            <a:avLst/>
          </a:prstGeom>
        </p:spPr>
      </p:pic>
      <p:sp>
        <p:nvSpPr>
          <p:cNvPr id="9" name="Frame 8">
            <a:extLst>
              <a:ext uri="{FF2B5EF4-FFF2-40B4-BE49-F238E27FC236}">
                <a16:creationId xmlns:a16="http://schemas.microsoft.com/office/drawing/2014/main" id="{1DF85C19-313A-D7F5-7A13-19E1626FA1FE}"/>
              </a:ext>
            </a:extLst>
          </p:cNvPr>
          <p:cNvSpPr/>
          <p:nvPr userDrawn="1"/>
        </p:nvSpPr>
        <p:spPr>
          <a:xfrm>
            <a:off x="0" y="-74274"/>
            <a:ext cx="11887200" cy="6384058"/>
          </a:xfrm>
          <a:prstGeom prst="frame">
            <a:avLst>
              <a:gd name="adj1" fmla="val 2342"/>
            </a:avLst>
          </a:prstGeom>
          <a:solidFill>
            <a:srgbClr val="CCCC00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D2AD4FE-B60B-0804-F17D-2B5BB57E6390}"/>
              </a:ext>
            </a:extLst>
          </p:cNvPr>
          <p:cNvSpPr/>
          <p:nvPr userDrawn="1"/>
        </p:nvSpPr>
        <p:spPr>
          <a:xfrm>
            <a:off x="-21227" y="5997640"/>
            <a:ext cx="407117" cy="418597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47BD0B-84F2-D1EB-7105-A87B5079F37E}"/>
              </a:ext>
            </a:extLst>
          </p:cNvPr>
          <p:cNvSpPr txBox="1"/>
          <p:nvPr userDrawn="1"/>
        </p:nvSpPr>
        <p:spPr>
          <a:xfrm>
            <a:off x="-104235" y="6049678"/>
            <a:ext cx="573133" cy="36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14" b="1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৯০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9E1F4E-941C-2928-6A1C-5DA17EC24AF8}"/>
              </a:ext>
            </a:extLst>
          </p:cNvPr>
          <p:cNvSpPr txBox="1"/>
          <p:nvPr userDrawn="1"/>
        </p:nvSpPr>
        <p:spPr>
          <a:xfrm>
            <a:off x="297064" y="6063229"/>
            <a:ext cx="1541739" cy="340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632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মোবারক হোসেন</a:t>
            </a:r>
            <a:endParaRPr lang="en-US" sz="1632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539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xStyles>
    <p:titleStyle>
      <a:lvl1pPr algn="l" defTabSz="829086" rtl="0" eaLnBrk="1" latinLnBrk="0" hangingPunct="1">
        <a:lnSpc>
          <a:spcPct val="90000"/>
        </a:lnSpc>
        <a:spcBef>
          <a:spcPct val="0"/>
        </a:spcBef>
        <a:buNone/>
        <a:defRPr sz="39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7272" indent="-207272" algn="l" defTabSz="829086" rtl="0" eaLnBrk="1" latinLnBrk="0" hangingPunct="1">
        <a:lnSpc>
          <a:spcPct val="90000"/>
        </a:lnSpc>
        <a:spcBef>
          <a:spcPts val="907"/>
        </a:spcBef>
        <a:buFont typeface="Arial" panose="020B0604020202020204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1pPr>
      <a:lvl2pPr marL="621815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6" kern="1200">
          <a:solidFill>
            <a:schemeClr val="tx1"/>
          </a:solidFill>
          <a:latin typeface="+mn-lt"/>
          <a:ea typeface="+mn-ea"/>
          <a:cs typeface="+mn-cs"/>
        </a:defRPr>
      </a:lvl2pPr>
      <a:lvl3pPr marL="1036358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3" kern="1200">
          <a:solidFill>
            <a:schemeClr val="tx1"/>
          </a:solidFill>
          <a:latin typeface="+mn-lt"/>
          <a:ea typeface="+mn-ea"/>
          <a:cs typeface="+mn-cs"/>
        </a:defRPr>
      </a:lvl3pPr>
      <a:lvl4pPr marL="1450901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865445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279988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694531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3109074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523618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1pPr>
      <a:lvl2pPr marL="414543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2pPr>
      <a:lvl3pPr marL="829086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3pPr>
      <a:lvl4pPr marL="1243630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658173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072716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487259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2901803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316346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959" userDrawn="1">
          <p15:clr>
            <a:srgbClr val="F26B43"/>
          </p15:clr>
        </p15:guide>
        <p15:guide id="2" pos="374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gif"/><Relationship Id="rId5" Type="http://schemas.openxmlformats.org/officeDocument/2006/relationships/image" Target="../media/image10.gif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gif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pngimg.com/png/85408-jeep-car-wrangler-vehicle-free-transparent-image-hq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74637E-35FB-4872-A95B-BF3C3F0DDF32}"/>
              </a:ext>
            </a:extLst>
          </p:cNvPr>
          <p:cNvSpPr/>
          <p:nvPr/>
        </p:nvSpPr>
        <p:spPr>
          <a:xfrm>
            <a:off x="1685002" y="233211"/>
            <a:ext cx="8517197" cy="110799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 err="1">
                <a:ln w="11430"/>
                <a:solidFill>
                  <a:srgbClr val="372EA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আজকের</a:t>
            </a:r>
            <a:r>
              <a:rPr lang="bn-BD" sz="6600" b="1" dirty="0">
                <a:ln w="11430"/>
                <a:solidFill>
                  <a:srgbClr val="372EA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মাল্টিমিডিয়া</a:t>
            </a:r>
            <a:r>
              <a:rPr lang="en-US" sz="6600" b="1" dirty="0">
                <a:ln w="11430"/>
                <a:solidFill>
                  <a:srgbClr val="372EA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6600" b="1" dirty="0" err="1">
                <a:ln w="11430"/>
                <a:solidFill>
                  <a:srgbClr val="372EA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ক্লাসে</a:t>
            </a:r>
            <a:r>
              <a:rPr lang="en-US" sz="6600" b="1" dirty="0">
                <a:ln w="11430"/>
                <a:solidFill>
                  <a:srgbClr val="372EA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FDA8520-3961-E4DF-2311-6895E48F7C16}"/>
              </a:ext>
            </a:extLst>
          </p:cNvPr>
          <p:cNvSpPr/>
          <p:nvPr/>
        </p:nvSpPr>
        <p:spPr>
          <a:xfrm>
            <a:off x="3820332" y="1441965"/>
            <a:ext cx="4246536" cy="4138047"/>
          </a:xfrm>
          <a:prstGeom prst="ellipse">
            <a:avLst/>
          </a:prstGeom>
          <a:solidFill>
            <a:srgbClr val="002060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15AA407-94FD-EB50-C313-A072CC657317}"/>
              </a:ext>
            </a:extLst>
          </p:cNvPr>
          <p:cNvSpPr/>
          <p:nvPr/>
        </p:nvSpPr>
        <p:spPr>
          <a:xfrm>
            <a:off x="4119320" y="1718755"/>
            <a:ext cx="3648560" cy="3584467"/>
          </a:xfrm>
          <a:prstGeom prst="ellipse">
            <a:avLst/>
          </a:prstGeom>
          <a:solidFill>
            <a:srgbClr val="990033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64236E-FA1A-737D-EA9B-B3BC534CB9AE}"/>
              </a:ext>
            </a:extLst>
          </p:cNvPr>
          <p:cNvSpPr txBox="1"/>
          <p:nvPr/>
        </p:nvSpPr>
        <p:spPr>
          <a:xfrm>
            <a:off x="5002306" y="1441965"/>
            <a:ext cx="188258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b="1" dirty="0">
                <a:ln w="285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FCC577-325B-E120-E806-9B145E333417}"/>
              </a:ext>
            </a:extLst>
          </p:cNvPr>
          <p:cNvSpPr txBox="1"/>
          <p:nvPr/>
        </p:nvSpPr>
        <p:spPr>
          <a:xfrm>
            <a:off x="5002306" y="1476806"/>
            <a:ext cx="188258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b="1" dirty="0">
                <a:ln w="285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F7EA19-D61C-831F-5D5E-A283F5DBD811}"/>
              </a:ext>
            </a:extLst>
          </p:cNvPr>
          <p:cNvSpPr txBox="1"/>
          <p:nvPr/>
        </p:nvSpPr>
        <p:spPr>
          <a:xfrm>
            <a:off x="5002306" y="1498579"/>
            <a:ext cx="188258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b="1" dirty="0">
                <a:ln w="285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D5E452-15C7-82C9-1458-92D43893A926}"/>
              </a:ext>
            </a:extLst>
          </p:cNvPr>
          <p:cNvSpPr txBox="1"/>
          <p:nvPr/>
        </p:nvSpPr>
        <p:spPr>
          <a:xfrm>
            <a:off x="5002306" y="1444152"/>
            <a:ext cx="188258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b="1" dirty="0">
                <a:ln w="285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200BC5-E76C-DF19-B257-5D9C6181EAB4}"/>
              </a:ext>
            </a:extLst>
          </p:cNvPr>
          <p:cNvSpPr txBox="1"/>
          <p:nvPr/>
        </p:nvSpPr>
        <p:spPr>
          <a:xfrm>
            <a:off x="5002306" y="1378836"/>
            <a:ext cx="188258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0" b="1" dirty="0">
                <a:ln w="285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E9D6C46-A84A-0EAA-9010-DF41BC1F8CD0}"/>
              </a:ext>
            </a:extLst>
          </p:cNvPr>
          <p:cNvSpPr txBox="1"/>
          <p:nvPr/>
        </p:nvSpPr>
        <p:spPr>
          <a:xfrm>
            <a:off x="2045216" y="1529950"/>
            <a:ext cx="7796769" cy="393954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-US" sz="25000" b="1" dirty="0" err="1">
                <a:ln w="38100">
                  <a:solidFill>
                    <a:srgbClr val="FFFF00"/>
                  </a:solidFill>
                </a:ln>
                <a:solidFill>
                  <a:srgbClr val="80008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 Sweet Shreyam Unicode" panose="02000500000000000000" pitchFamily="2" charset="0"/>
                <a:cs typeface="Li Sweet Shreyam Unicode" panose="02000500000000000000" pitchFamily="2" charset="0"/>
              </a:rPr>
              <a:t>স্বাগত</a:t>
            </a:r>
            <a:endParaRPr lang="en-US" sz="25000" b="1" dirty="0">
              <a:ln w="38100">
                <a:solidFill>
                  <a:srgbClr val="FFFF00"/>
                </a:solidFill>
              </a:ln>
              <a:solidFill>
                <a:srgbClr val="80008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 Sweet Shreyam Unicode" panose="02000500000000000000" pitchFamily="2" charset="0"/>
              <a:cs typeface="Li Sweet Shreyam Unicode" panose="02000500000000000000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74A0B35-3409-7275-C7E4-6452B1D3E2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2718029"/>
            <a:ext cx="1748404" cy="349680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84F23FB-93F4-B0B1-70E7-CB21C7334649}"/>
              </a:ext>
            </a:extLst>
          </p:cNvPr>
          <p:cNvSpPr/>
          <p:nvPr/>
        </p:nvSpPr>
        <p:spPr>
          <a:xfrm>
            <a:off x="8540449" y="5425956"/>
            <a:ext cx="3050918" cy="565967"/>
          </a:xfrm>
          <a:prstGeom prst="roundRect">
            <a:avLst>
              <a:gd name="adj" fmla="val 50000"/>
            </a:avLst>
          </a:prstGeom>
          <a:solidFill>
            <a:srgbClr val="99003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CD012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 Sweet Shreyam Unicode" panose="02000500000000000000" pitchFamily="2" charset="0"/>
                <a:cs typeface="Li Sweet Shreyam Unicode" panose="02000500000000000000" pitchFamily="2" charset="0"/>
              </a:rPr>
              <a:t>সবাইকে শুভেচ্ছা</a:t>
            </a:r>
          </a:p>
          <a:p>
            <a:pPr algn="ctr"/>
            <a:endParaRPr lang="en-US" sz="2800" dirty="0">
              <a:solidFill>
                <a:srgbClr val="CD012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27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repeatCount="5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7" presetClass="entr" presetSubtype="1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animBg="1"/>
      <p:bldP spid="5" grpId="0" animBg="1"/>
      <p:bldP spid="6" grpId="0"/>
      <p:bldP spid="6" grpId="1"/>
      <p:bldP spid="7" grpId="0"/>
      <p:bldP spid="7" grpId="1"/>
      <p:bldP spid="11" grpId="0"/>
      <p:bldP spid="11" grpId="1"/>
      <p:bldP spid="19" grpId="0"/>
      <p:bldP spid="19" grpId="1"/>
      <p:bldP spid="24" grpId="0"/>
      <p:bldP spid="24" grpId="1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AF53244-A6A9-5529-6A84-732FA3E4129E}"/>
              </a:ext>
            </a:extLst>
          </p:cNvPr>
          <p:cNvSpPr txBox="1"/>
          <p:nvPr/>
        </p:nvSpPr>
        <p:spPr>
          <a:xfrm>
            <a:off x="1720575" y="133759"/>
            <a:ext cx="844605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এসো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সমস্যাটি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চিত্রের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মাধ্যমে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ব্যাখ্যা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bn-IN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74AB2ED-1A1C-DFF8-4E78-7E7451A1F5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778081"/>
              </p:ext>
            </p:extLst>
          </p:nvPr>
        </p:nvGraphicFramePr>
        <p:xfrm>
          <a:off x="345492" y="3489309"/>
          <a:ext cx="9798633" cy="9182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7414">
                  <a:extLst>
                    <a:ext uri="{9D8B030D-6E8A-4147-A177-3AD203B41FA5}">
                      <a16:colId xmlns:a16="http://schemas.microsoft.com/office/drawing/2014/main" val="3382896793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1510476203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3255996796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735743128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1077243641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3846274456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4077515600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179432453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283253035"/>
                    </a:ext>
                  </a:extLst>
                </a:gridCol>
                <a:gridCol w="1001907">
                  <a:extLst>
                    <a:ext uri="{9D8B030D-6E8A-4147-A177-3AD203B41FA5}">
                      <a16:colId xmlns:a16="http://schemas.microsoft.com/office/drawing/2014/main" val="3129461558"/>
                    </a:ext>
                  </a:extLst>
                </a:gridCol>
              </a:tblGrid>
              <a:tr h="9182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033899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62AAB12-2F5A-117F-6CC8-32BE4C7742F9}"/>
              </a:ext>
            </a:extLst>
          </p:cNvPr>
          <p:cNvSpPr/>
          <p:nvPr/>
        </p:nvSpPr>
        <p:spPr>
          <a:xfrm>
            <a:off x="268401" y="796183"/>
            <a:ext cx="11274198" cy="9541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সমস্যা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: 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পেঁপে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৫০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ক্রয়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৫৫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বিক্রয়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করা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এতে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      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কত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বা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? 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F485596-3002-B6F7-210F-D9932CC301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085184"/>
              </p:ext>
            </p:extLst>
          </p:nvPr>
        </p:nvGraphicFramePr>
        <p:xfrm>
          <a:off x="345492" y="2337847"/>
          <a:ext cx="4887070" cy="9182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7414">
                  <a:extLst>
                    <a:ext uri="{9D8B030D-6E8A-4147-A177-3AD203B41FA5}">
                      <a16:colId xmlns:a16="http://schemas.microsoft.com/office/drawing/2014/main" val="3382896793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1510476203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3255996796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735743128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1077243641"/>
                    </a:ext>
                  </a:extLst>
                </a:gridCol>
              </a:tblGrid>
              <a:tr h="9182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C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03389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2892360-A7E6-91C7-DB35-017960C99C8B}"/>
              </a:ext>
            </a:extLst>
          </p:cNvPr>
          <p:cNvSpPr txBox="1"/>
          <p:nvPr/>
        </p:nvSpPr>
        <p:spPr>
          <a:xfrm>
            <a:off x="5338082" y="2504591"/>
            <a:ext cx="47625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৫০ </a:t>
            </a:r>
            <a:r>
              <a:rPr lang="en-US" sz="32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৫ </a:t>
            </a:r>
            <a:r>
              <a:rPr lang="en-US" sz="32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।  </a:t>
            </a:r>
            <a:r>
              <a:rPr lang="bn-IN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53B842-AE58-849A-0961-4A53215739E9}"/>
              </a:ext>
            </a:extLst>
          </p:cNvPr>
          <p:cNvSpPr txBox="1"/>
          <p:nvPr/>
        </p:nvSpPr>
        <p:spPr>
          <a:xfrm>
            <a:off x="244181" y="4564753"/>
            <a:ext cx="10299993" cy="10618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r>
              <a:rPr lang="en-US" sz="31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৫০ </a:t>
            </a:r>
            <a:r>
              <a:rPr lang="en-US" sz="31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1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31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31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৫ </a:t>
            </a:r>
            <a:r>
              <a:rPr lang="en-US" sz="31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31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sz="31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আরো</a:t>
            </a:r>
            <a:r>
              <a:rPr lang="en-US" sz="31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৫০ </a:t>
            </a:r>
            <a:r>
              <a:rPr lang="en-US" sz="31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1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31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31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৫ </a:t>
            </a:r>
            <a:r>
              <a:rPr lang="en-US" sz="31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31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r>
              <a:rPr lang="en-US" sz="32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মোট</a:t>
            </a:r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১০০ </a:t>
            </a:r>
            <a:r>
              <a:rPr lang="en-US" sz="32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১০ </a:t>
            </a:r>
            <a:r>
              <a:rPr lang="en-US" sz="32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অর্থা</a:t>
            </a:r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ৎ </a:t>
            </a:r>
            <a:r>
              <a:rPr lang="en-US" sz="32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১০ % </a:t>
            </a:r>
            <a:r>
              <a:rPr lang="en-US" sz="32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 </a:t>
            </a:r>
            <a:r>
              <a:rPr lang="bn-IN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3285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6E17AEF6-DB10-01E6-C2DE-7D25CA66BA7E}"/>
              </a:ext>
            </a:extLst>
          </p:cNvPr>
          <p:cNvSpPr txBox="1"/>
          <p:nvPr/>
        </p:nvSpPr>
        <p:spPr>
          <a:xfrm>
            <a:off x="281298" y="862317"/>
            <a:ext cx="1132460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ক্রয়মূল্য</a:t>
            </a:r>
            <a:r>
              <a:rPr lang="en-US" sz="3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:</a:t>
            </a:r>
            <a:r>
              <a:rPr lang="en-US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যে মূল্যে বা যে দাম দিয়ে কোনো পণ্য বা দ্রব্য ক্রয় করা হয় </a:t>
            </a:r>
            <a:endParaRPr lang="en-US" sz="3500" b="1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          </a:t>
            </a:r>
            <a:r>
              <a:rPr lang="as-IN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তাকে ক্রয়মূল্য বলে।</a:t>
            </a:r>
          </a:p>
          <a:p>
            <a:r>
              <a:rPr lang="as-IN" sz="3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বিক্রয়মূল্য</a:t>
            </a:r>
            <a:r>
              <a:rPr lang="en-US" sz="3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:</a:t>
            </a:r>
            <a:r>
              <a:rPr lang="en-US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যে মুল্যে বা যে দাম দিয়ে কোনো পণ্য বা দ্রব্য বিক্রয় করা </a:t>
            </a:r>
            <a:endParaRPr lang="en-US" sz="3500" b="1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            </a:t>
            </a:r>
            <a:r>
              <a:rPr lang="as-IN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হয় তাকে বিক্রয়মূল্য বলে।</a:t>
            </a:r>
          </a:p>
          <a:p>
            <a:r>
              <a:rPr lang="as-IN" sz="3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 </a:t>
            </a:r>
            <a:r>
              <a:rPr lang="en-US" sz="3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r>
              <a:rPr lang="en-US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কোনো জিনিসের ক্রয়মুল্যের চেয়ে বিক্রয়মূল্য বেশি হলে লাভ হয়।</a:t>
            </a:r>
          </a:p>
          <a:p>
            <a:r>
              <a:rPr lang="as-IN" sz="3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en-US" sz="3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:</a:t>
            </a:r>
            <a:r>
              <a:rPr lang="en-US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কোনো জিনিসের ক্রয়মুল্যের চেয়ে বিক্রয়মূল্য কম হলে ক্ষতি হয়।</a:t>
            </a:r>
            <a:endParaRPr lang="en-US" sz="3500" b="1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endParaRPr lang="en-US" sz="1200" b="1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    </a:t>
            </a:r>
            <a:r>
              <a:rPr lang="en-US" sz="35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সূত্র</a:t>
            </a:r>
            <a:r>
              <a:rPr lang="en-US" sz="3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:   </a:t>
            </a:r>
            <a:r>
              <a:rPr lang="en-US" sz="35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 = </a:t>
            </a:r>
            <a:r>
              <a:rPr lang="en-US" sz="35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বিক্রয়মূল্য</a:t>
            </a:r>
            <a:r>
              <a:rPr lang="en-US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 – </a:t>
            </a:r>
            <a:r>
              <a:rPr lang="en-US" sz="35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ক্রয়মূল্য</a:t>
            </a:r>
            <a:r>
              <a:rPr lang="en-US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US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           </a:t>
            </a:r>
            <a:r>
              <a:rPr lang="en-US" sz="35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en-US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 = </a:t>
            </a:r>
            <a:r>
              <a:rPr lang="en-US" sz="35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ক্রয়মূল্য</a:t>
            </a:r>
            <a:r>
              <a:rPr lang="en-US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 – </a:t>
            </a:r>
            <a:r>
              <a:rPr lang="en-US" sz="35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বিক্রয়মূল্য</a:t>
            </a:r>
            <a:r>
              <a:rPr lang="en-US" sz="3500" b="1" dirty="0"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endParaRPr lang="as-IN" sz="35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786835-BBCC-7BCD-E546-B8834FB5663C}"/>
              </a:ext>
            </a:extLst>
          </p:cNvPr>
          <p:cNvSpPr txBox="1"/>
          <p:nvPr/>
        </p:nvSpPr>
        <p:spPr>
          <a:xfrm>
            <a:off x="293914" y="192527"/>
            <a:ext cx="5671457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তাহলে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এসো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জেনে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…</a:t>
            </a:r>
            <a:r>
              <a:rPr lang="bn-IN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0DFB150-E694-C973-1439-A24400FD0CED}"/>
              </a:ext>
            </a:extLst>
          </p:cNvPr>
          <p:cNvSpPr/>
          <p:nvPr/>
        </p:nvSpPr>
        <p:spPr>
          <a:xfrm>
            <a:off x="10527712" y="4868532"/>
            <a:ext cx="1198304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937557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16EEF5-C95B-0E24-D6CC-CBF36E1A8283}"/>
              </a:ext>
            </a:extLst>
          </p:cNvPr>
          <p:cNvSpPr/>
          <p:nvPr/>
        </p:nvSpPr>
        <p:spPr bwMode="auto">
          <a:xfrm>
            <a:off x="3377493" y="529828"/>
            <a:ext cx="4892720" cy="8901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Plain">
              <a:avLst/>
            </a:prstTxWarp>
            <a:scene3d>
              <a:camera prst="orthographicFront"/>
              <a:lightRig rig="threePt" dir="t"/>
            </a:scene3d>
            <a:sp3d extrusionH="57150">
              <a:bevelT w="349250" h="38100" prst="coolSlant"/>
            </a:sp3d>
          </a:bodyPr>
          <a:lstStyle/>
          <a:p>
            <a:pPr marR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bn-IN" sz="1200" dirty="0">
                <a:ln>
                  <a:solidFill>
                    <a:srgbClr val="260ED8"/>
                  </a:solidFill>
                </a:ln>
                <a:gradFill flip="none" rotWithShape="1">
                  <a:gsLst>
                    <a:gs pos="24000">
                      <a:srgbClr val="FF0066"/>
                    </a:gs>
                    <a:gs pos="50000">
                      <a:srgbClr val="0033CC"/>
                    </a:gs>
                    <a:gs pos="75000">
                      <a:srgbClr val="990033"/>
                    </a:gs>
                    <a:gs pos="93000">
                      <a:srgbClr val="FFC000"/>
                    </a:gs>
                  </a:gsLst>
                  <a:lin ang="5400000" scaled="1"/>
                  <a:tileRect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একক</a:t>
            </a:r>
            <a:r>
              <a:rPr lang="bn-IN" sz="1200" dirty="0">
                <a:gradFill flip="none" rotWithShape="1">
                  <a:gsLst>
                    <a:gs pos="24000">
                      <a:srgbClr val="FF0066"/>
                    </a:gs>
                    <a:gs pos="50000">
                      <a:srgbClr val="0033CC"/>
                    </a:gs>
                    <a:gs pos="75000">
                      <a:srgbClr val="990033"/>
                    </a:gs>
                    <a:gs pos="93000">
                      <a:srgbClr val="FFC000"/>
                    </a:gs>
                  </a:gsLst>
                  <a:lin ang="5400000" scaled="1"/>
                  <a:tileRect/>
                </a:gra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1200" dirty="0">
                <a:ln>
                  <a:solidFill>
                    <a:srgbClr val="260ED8"/>
                  </a:solidFill>
                </a:ln>
                <a:gradFill flip="none" rotWithShape="1">
                  <a:gsLst>
                    <a:gs pos="24000">
                      <a:srgbClr val="FF0066"/>
                    </a:gs>
                    <a:gs pos="50000">
                      <a:srgbClr val="0033CC"/>
                    </a:gs>
                    <a:gs pos="75000">
                      <a:srgbClr val="990033"/>
                    </a:gs>
                    <a:gs pos="93000">
                      <a:srgbClr val="FFC000"/>
                    </a:gs>
                  </a:gsLst>
                  <a:lin ang="5400000" scaled="1"/>
                  <a:tileRect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কাজ</a:t>
            </a:r>
            <a:r>
              <a:rPr lang="bn-IN" sz="1200" dirty="0">
                <a:gradFill flip="none" rotWithShape="1">
                  <a:gsLst>
                    <a:gs pos="24000">
                      <a:srgbClr val="FF0066"/>
                    </a:gs>
                    <a:gs pos="50000">
                      <a:srgbClr val="0033CC"/>
                    </a:gs>
                    <a:gs pos="75000">
                      <a:srgbClr val="990033"/>
                    </a:gs>
                    <a:gs pos="93000">
                      <a:srgbClr val="FFC000"/>
                    </a:gs>
                  </a:gsLst>
                  <a:lin ang="5400000" scaled="1"/>
                  <a:tileRect/>
                </a:gra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kumimoji="0" lang="en-US" sz="1200" b="0" i="0" u="none" strike="noStrike" cap="none" normalizeH="0" baseline="0" dirty="0">
              <a:ln>
                <a:noFill/>
              </a:ln>
              <a:gradFill flip="none" rotWithShape="1">
                <a:gsLst>
                  <a:gs pos="24000">
                    <a:srgbClr val="FF0066"/>
                  </a:gs>
                  <a:gs pos="50000">
                    <a:srgbClr val="0033CC"/>
                  </a:gs>
                  <a:gs pos="75000">
                    <a:srgbClr val="990033"/>
                  </a:gs>
                  <a:gs pos="93000">
                    <a:srgbClr val="FFC000"/>
                  </a:gs>
                </a:gsLst>
                <a:lin ang="5400000" scaled="1"/>
                <a:tileRect/>
              </a:gradFill>
              <a:effectLst/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012815-E779-D81E-7B65-84D7A7A1E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30184" y="2114054"/>
            <a:ext cx="3602968" cy="29695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4A042C-EB67-75C8-65D4-1EE058307F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16143" y="278012"/>
            <a:ext cx="2159410" cy="177432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852B17F-9247-332A-AB71-E0506E922C28}"/>
              </a:ext>
            </a:extLst>
          </p:cNvPr>
          <p:cNvSpPr/>
          <p:nvPr/>
        </p:nvSpPr>
        <p:spPr>
          <a:xfrm>
            <a:off x="4575280" y="2684663"/>
            <a:ext cx="6881736" cy="2192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bn-BD" sz="4800" b="1" dirty="0">
                <a:ln w="0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বের</a:t>
            </a: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করার</a:t>
            </a: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সূত্র</a:t>
            </a:r>
            <a:r>
              <a:rPr lang="bn-IN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লেখ।</a:t>
            </a:r>
            <a:endParaRPr lang="en-US" sz="48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bn-BD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ক্রয়মূল্য</a:t>
            </a: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কাকে</a:t>
            </a: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বলে</a:t>
            </a: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? </a:t>
            </a:r>
            <a:endParaRPr lang="bn-BD" sz="4800" b="1" dirty="0">
              <a:ln w="0"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45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789517-E738-5EF1-22D7-EEBB0AA86533}"/>
              </a:ext>
            </a:extLst>
          </p:cNvPr>
          <p:cNvSpPr txBox="1"/>
          <p:nvPr/>
        </p:nvSpPr>
        <p:spPr>
          <a:xfrm>
            <a:off x="2142565" y="172758"/>
            <a:ext cx="7602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এসো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আরো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গাণিতিক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সমস্যা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সমাধান</a:t>
            </a:r>
            <a:r>
              <a:rPr lang="bn-IN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endParaRPr lang="en-US" sz="32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49FE67-C49E-AF56-2F3C-9670BA39D5AD}"/>
              </a:ext>
            </a:extLst>
          </p:cNvPr>
          <p:cNvSpPr/>
          <p:nvPr/>
        </p:nvSpPr>
        <p:spPr>
          <a:xfrm>
            <a:off x="268401" y="796183"/>
            <a:ext cx="11274198" cy="9541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সমস্যা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আলালপুর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গ্রামের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গত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বছর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জনসংখ্যা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ছিল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২৮০০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জন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। এ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বছর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মোট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জনসংখ্যার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     ৩%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বৃদ্ধি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পেলে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বর্তমান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জনসংখ্যা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কত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50F083-D13B-A2A8-0811-F2690403C6A6}"/>
                  </a:ext>
                </a:extLst>
              </p:cNvPr>
              <p:cNvSpPr txBox="1"/>
              <p:nvPr/>
            </p:nvSpPr>
            <p:spPr>
              <a:xfrm>
                <a:off x="274060" y="1704568"/>
                <a:ext cx="7668666" cy="425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সমাধান: 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  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গত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বছরের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জনসংখ্যা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ছিল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২৮০০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জন</a:t>
                </a:r>
                <a:endParaRPr lang="en-US" sz="2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  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জনসংখ্যা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বৃদ্ধি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পেল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= ২৮০০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জনের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৩ %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                       = (২৮০০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Kalpurush" panose="02000600000000000000" pitchFamily="2" charset="0"/>
                      </a:rPr>
                      <m:t>×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৩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)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জন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                       = ৮৪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জন</a:t>
                </a:r>
                <a:endParaRPr lang="en-US" sz="2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</a:t>
                </a:r>
                <a:r>
                  <a:rPr lang="en-US" sz="32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⸫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বর্তমান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জনসংখ্যা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= ( ২৮০০ + ৮৪ )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জন</a:t>
                </a:r>
                <a:endParaRPr lang="en-US" sz="2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                   =  ২৮৮৪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জন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।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    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উত্তর</a:t>
                </a:r>
                <a:r>
                  <a:rPr lang="en-US" sz="28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:  ২৮৮৪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জন</a:t>
                </a:r>
                <a:r>
                  <a:rPr lang="en-US" sz="28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। </a:t>
                </a:r>
                <a:endParaRPr lang="en-US" sz="2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50F083-D13B-A2A8-0811-F2690403C6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060" y="1704568"/>
                <a:ext cx="7668666" cy="4258538"/>
              </a:xfrm>
              <a:prstGeom prst="rect">
                <a:avLst/>
              </a:prstGeom>
              <a:blipFill>
                <a:blip r:embed="rId3"/>
                <a:stretch>
                  <a:fillRect l="-1669" t="-1719" b="-3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CCBE7B-802C-7E24-B20C-4371A085CB96}"/>
              </a:ext>
            </a:extLst>
          </p:cNvPr>
          <p:cNvCxnSpPr>
            <a:cxnSpLocks/>
          </p:cNvCxnSpPr>
          <p:nvPr/>
        </p:nvCxnSpPr>
        <p:spPr>
          <a:xfrm flipV="1">
            <a:off x="5827061" y="3463737"/>
            <a:ext cx="622487" cy="1938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33F0D74-BE6C-9052-FC81-2B9F61F7EB54}"/>
              </a:ext>
            </a:extLst>
          </p:cNvPr>
          <p:cNvSpPr txBox="1"/>
          <p:nvPr/>
        </p:nvSpPr>
        <p:spPr>
          <a:xfrm>
            <a:off x="6001873" y="3630704"/>
            <a:ext cx="447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১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C43E840-CA3E-66A9-1FCE-A8FFC6C5BFC3}"/>
              </a:ext>
            </a:extLst>
          </p:cNvPr>
          <p:cNvCxnSpPr>
            <a:cxnSpLocks/>
          </p:cNvCxnSpPr>
          <p:nvPr/>
        </p:nvCxnSpPr>
        <p:spPr>
          <a:xfrm flipV="1">
            <a:off x="4455457" y="3245224"/>
            <a:ext cx="945467" cy="2284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3BBE43A-AEA6-ADEA-3654-275FE972DFD2}"/>
              </a:ext>
            </a:extLst>
          </p:cNvPr>
          <p:cNvSpPr txBox="1"/>
          <p:nvPr/>
        </p:nvSpPr>
        <p:spPr>
          <a:xfrm>
            <a:off x="4486835" y="2923435"/>
            <a:ext cx="622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২৮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3CC6F7-2879-F8DD-2025-94FC14A2B87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30050" y="1373528"/>
            <a:ext cx="2512549" cy="529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022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0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10A07B-EB51-B876-BD0A-D6B97922F595}"/>
              </a:ext>
            </a:extLst>
          </p:cNvPr>
          <p:cNvSpPr txBox="1"/>
          <p:nvPr/>
        </p:nvSpPr>
        <p:spPr>
          <a:xfrm>
            <a:off x="3903823" y="224153"/>
            <a:ext cx="4859177" cy="132343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8000" b="1" kern="0" dirty="0">
                <a:ln w="11430"/>
                <a:solidFill>
                  <a:srgbClr val="002060"/>
                </a:solidFill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জোড়ায় কাজ</a:t>
            </a:r>
            <a:endParaRPr lang="en-US" sz="8000" b="1" kern="0" dirty="0">
              <a:ln w="11430"/>
              <a:solidFill>
                <a:srgbClr val="002060"/>
              </a:solidFill>
              <a:effectLst>
                <a:outerShdw blurRad="60007" dist="200025" dir="15000000" sy="30000" kx="-1800000" algn="bl" rotWithShape="0">
                  <a:schemeClr val="accent1">
                    <a:lumMod val="75000"/>
                    <a:alpha val="32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53E832-49E8-B990-DAC3-78ED81A15B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206"/>
          <a:stretch/>
        </p:blipFill>
        <p:spPr>
          <a:xfrm>
            <a:off x="1334201" y="456881"/>
            <a:ext cx="1234628" cy="17335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D77EC0-E7E4-815D-7688-B6113F275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6"/>
          <a:stretch/>
        </p:blipFill>
        <p:spPr>
          <a:xfrm>
            <a:off x="10066813" y="506783"/>
            <a:ext cx="1394718" cy="1733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C6C2B6-2E7B-58E7-D343-3AB1DC8818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5" r="20371"/>
          <a:stretch/>
        </p:blipFill>
        <p:spPr>
          <a:xfrm>
            <a:off x="655711" y="3274897"/>
            <a:ext cx="1356981" cy="22850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557248-89B3-7CEF-3F02-A503FD9330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5" r="20371"/>
          <a:stretch/>
        </p:blipFill>
        <p:spPr>
          <a:xfrm>
            <a:off x="2012692" y="3415638"/>
            <a:ext cx="1356981" cy="2285069"/>
          </a:xfrm>
          <a:prstGeom prst="rect">
            <a:avLst/>
          </a:prstGeom>
        </p:spPr>
      </p:pic>
      <p:pic>
        <p:nvPicPr>
          <p:cNvPr id="8" name="Picture 7" descr="16-165650_45-reading-books-clipart-png-removebg-preview.png">
            <a:extLst>
              <a:ext uri="{FF2B5EF4-FFF2-40B4-BE49-F238E27FC236}">
                <a16:creationId xmlns:a16="http://schemas.microsoft.com/office/drawing/2014/main" id="{95B174A2-BA36-0F1E-6FA9-C5B538782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6813" y="5113380"/>
            <a:ext cx="1541895" cy="89317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3C54A99-6FFE-3E46-D747-AA0252CD29DE}"/>
              </a:ext>
            </a:extLst>
          </p:cNvPr>
          <p:cNvSpPr txBox="1"/>
          <p:nvPr/>
        </p:nvSpPr>
        <p:spPr>
          <a:xfrm>
            <a:off x="3496235" y="2554008"/>
            <a:ext cx="79652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নিচের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গাণিতিক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সমস্যাটি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সমাধান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:</a:t>
            </a:r>
          </a:p>
          <a:p>
            <a:endParaRPr lang="en-US" sz="1400" b="1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 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সমস্যা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: ১৫০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জিনিস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ক্রয়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          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কত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দামে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বিক্রয়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করলে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৩০%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           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হবে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1992837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-0.63255 -0.00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4976BD-88D1-DFDD-1AD4-DF8F1F84C934}"/>
              </a:ext>
            </a:extLst>
          </p:cNvPr>
          <p:cNvSpPr txBox="1"/>
          <p:nvPr/>
        </p:nvSpPr>
        <p:spPr>
          <a:xfrm>
            <a:off x="1824318" y="145863"/>
            <a:ext cx="8238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এসো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জোড়ায়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কাজের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গাণিতিক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সমস্যাটির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সমাধান</a:t>
            </a:r>
            <a:r>
              <a:rPr lang="bn-IN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দেখি</a:t>
            </a:r>
            <a:endParaRPr lang="en-US" sz="32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FDB7F3-1DE5-A189-11BD-CCE822B418EB}"/>
              </a:ext>
            </a:extLst>
          </p:cNvPr>
          <p:cNvSpPr/>
          <p:nvPr/>
        </p:nvSpPr>
        <p:spPr>
          <a:xfrm>
            <a:off x="268401" y="724463"/>
            <a:ext cx="11274198" cy="52322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সমস্যা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: ১৫০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জিনিস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ক্রয়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কত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দামে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বিক্রয়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করলে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৩০%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হবে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3747FA6-6D5A-9982-3C58-534E01BD595D}"/>
                  </a:ext>
                </a:extLst>
              </p:cNvPr>
              <p:cNvSpPr txBox="1"/>
              <p:nvPr/>
            </p:nvSpPr>
            <p:spPr>
              <a:xfrm>
                <a:off x="283027" y="1319084"/>
                <a:ext cx="7928644" cy="4508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সমাধান: 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ক্রয়মূল্য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১০০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টাকা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হলে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,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    ৩০%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লাভে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বিক্রয়মূল্য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(১০০ + ৩০)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টাকা</a:t>
                </a:r>
                <a:endParaRPr lang="en-US" sz="2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                         =  ১৩০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টাকা</a:t>
                </a:r>
                <a:endParaRPr lang="en-US" sz="2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endParaRPr lang="en-US" sz="105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ক্রয়মূল্য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১০০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টাকা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হলে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বিক্রয়মূল্য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১৩০ </a:t>
                </a:r>
                <a:r>
                  <a:rPr lang="en-US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টাকা</a:t>
                </a:r>
                <a:endParaRPr lang="en-US" sz="2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⸫    </a:t>
                </a:r>
                <a:r>
                  <a:rPr lang="en-US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⸴⸴        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১    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⸴⸴       ⸴⸴         ⸴⸴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১৩০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⸴⸴ </a:t>
                </a:r>
              </a:p>
              <a:p>
                <a:endParaRPr lang="en-US" sz="1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⸫    </a:t>
                </a:r>
                <a:r>
                  <a:rPr lang="en-US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⸴⸴      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১৫০   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⸴⸴       ⸴⸴        ⸴⸴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১৩০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 ×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১৫০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১০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⸴⸴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</a:p>
              <a:p>
                <a:endParaRPr lang="en-US" sz="1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           </a:t>
                </a:r>
                <a:endParaRPr lang="en-US" sz="2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3747FA6-6D5A-9982-3C58-534E01BD5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27" y="1319084"/>
                <a:ext cx="7928644" cy="4508029"/>
              </a:xfrm>
              <a:prstGeom prst="rect">
                <a:avLst/>
              </a:prstGeom>
              <a:blipFill>
                <a:blip r:embed="rId2"/>
                <a:stretch>
                  <a:fillRect l="-1614" t="-1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A426B6-8C6F-A0D6-618D-DA13187F545C}"/>
              </a:ext>
            </a:extLst>
          </p:cNvPr>
          <p:cNvCxnSpPr>
            <a:cxnSpLocks/>
          </p:cNvCxnSpPr>
          <p:nvPr/>
        </p:nvCxnSpPr>
        <p:spPr>
          <a:xfrm flipV="1">
            <a:off x="5885328" y="4559111"/>
            <a:ext cx="622487" cy="1938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A93A9E9-486D-3A93-18A7-7D72B70C7554}"/>
              </a:ext>
            </a:extLst>
          </p:cNvPr>
          <p:cNvSpPr txBox="1"/>
          <p:nvPr/>
        </p:nvSpPr>
        <p:spPr>
          <a:xfrm>
            <a:off x="6001873" y="4697511"/>
            <a:ext cx="632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১০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D67A5BE-3A7A-465D-4C80-5F07A9ECE50E}"/>
              </a:ext>
            </a:extLst>
          </p:cNvPr>
          <p:cNvCxnSpPr>
            <a:cxnSpLocks/>
          </p:cNvCxnSpPr>
          <p:nvPr/>
        </p:nvCxnSpPr>
        <p:spPr>
          <a:xfrm flipV="1">
            <a:off x="5468475" y="4136092"/>
            <a:ext cx="622487" cy="1938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30E55FC-61AE-16C7-1BB6-6908DB19E73F}"/>
              </a:ext>
            </a:extLst>
          </p:cNvPr>
          <p:cNvSpPr txBox="1"/>
          <p:nvPr/>
        </p:nvSpPr>
        <p:spPr>
          <a:xfrm>
            <a:off x="5271258" y="3826851"/>
            <a:ext cx="6320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১৩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AF0CD4E-D6C0-B7E6-3C59-98C6CB66147F}"/>
              </a:ext>
            </a:extLst>
          </p:cNvPr>
          <p:cNvCxnSpPr>
            <a:cxnSpLocks/>
          </p:cNvCxnSpPr>
          <p:nvPr/>
        </p:nvCxnSpPr>
        <p:spPr>
          <a:xfrm flipV="1">
            <a:off x="6046137" y="4826372"/>
            <a:ext cx="510987" cy="15240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01C5DFF-90E5-C5F2-99F7-6B7E24302999}"/>
              </a:ext>
            </a:extLst>
          </p:cNvPr>
          <p:cNvSpPr txBox="1"/>
          <p:nvPr/>
        </p:nvSpPr>
        <p:spPr>
          <a:xfrm>
            <a:off x="5974981" y="4984379"/>
            <a:ext cx="6320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১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22CEA8F-EE83-9526-6F36-CD22B3441854}"/>
              </a:ext>
            </a:extLst>
          </p:cNvPr>
          <p:cNvCxnSpPr>
            <a:cxnSpLocks/>
          </p:cNvCxnSpPr>
          <p:nvPr/>
        </p:nvCxnSpPr>
        <p:spPr>
          <a:xfrm flipV="1">
            <a:off x="6329090" y="4127129"/>
            <a:ext cx="622487" cy="1938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E1F9929-0D6E-DE54-7A0E-471B4C3D4661}"/>
              </a:ext>
            </a:extLst>
          </p:cNvPr>
          <p:cNvSpPr txBox="1"/>
          <p:nvPr/>
        </p:nvSpPr>
        <p:spPr>
          <a:xfrm>
            <a:off x="6400813" y="3826851"/>
            <a:ext cx="6320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১৫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3DDA06-6CBA-5A4B-0598-0179E45FA4AB}"/>
              </a:ext>
            </a:extLst>
          </p:cNvPr>
          <p:cNvSpPr txBox="1"/>
          <p:nvPr/>
        </p:nvSpPr>
        <p:spPr>
          <a:xfrm>
            <a:off x="5167592" y="5375294"/>
            <a:ext cx="2057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= ১৯৫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85B2E6-02E0-BC68-1D83-E74B26921530}"/>
              </a:ext>
            </a:extLst>
          </p:cNvPr>
          <p:cNvSpPr txBox="1"/>
          <p:nvPr/>
        </p:nvSpPr>
        <p:spPr>
          <a:xfrm>
            <a:off x="1739154" y="5464939"/>
            <a:ext cx="2357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উত্তরঃ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১৯৫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DC577B-9B68-5FA2-57E5-1E233C92252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86614" y="1373528"/>
            <a:ext cx="2512549" cy="529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241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  <p:bldP spid="11" grpId="0"/>
      <p:bldP spid="17" grpId="0"/>
      <p:bldP spid="19" grpId="0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B46BAD-AEAB-49AC-8046-8B18A95E7F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24" y="237756"/>
            <a:ext cx="1910335" cy="15237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789705-535F-4D45-96A5-3FEF59CDD3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953" y="137270"/>
            <a:ext cx="1733328" cy="146434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8020667-D8F7-46C8-8E24-3A310E5AAC17}"/>
              </a:ext>
            </a:extLst>
          </p:cNvPr>
          <p:cNvSpPr txBox="1"/>
          <p:nvPr/>
        </p:nvSpPr>
        <p:spPr>
          <a:xfrm>
            <a:off x="3920634" y="278177"/>
            <a:ext cx="4045934" cy="132343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8000" b="1" kern="0" dirty="0">
                <a:ln w="11430"/>
                <a:gradFill flip="none" rotWithShape="1">
                  <a:gsLst>
                    <a:gs pos="16000">
                      <a:schemeClr val="accent6">
                        <a:lumMod val="50000"/>
                      </a:schemeClr>
                    </a:gs>
                    <a:gs pos="85000">
                      <a:srgbClr val="AC1525"/>
                    </a:gs>
                    <a:gs pos="99000">
                      <a:srgbClr val="FF0000"/>
                    </a:gs>
                    <a:gs pos="0">
                      <a:srgbClr val="FFFF00"/>
                    </a:gs>
                    <a:gs pos="42000">
                      <a:schemeClr val="accent5">
                        <a:lumMod val="5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দলীয় কাজ</a:t>
            </a:r>
            <a:r>
              <a:rPr lang="bn-IN" sz="8000" b="1" kern="0" dirty="0">
                <a:ln w="11430"/>
                <a:gradFill flip="none" rotWithShape="1">
                  <a:gsLst>
                    <a:gs pos="16000">
                      <a:schemeClr val="accent6">
                        <a:lumMod val="50000"/>
                      </a:schemeClr>
                    </a:gs>
                    <a:gs pos="85000">
                      <a:srgbClr val="AC1525"/>
                    </a:gs>
                    <a:gs pos="99000">
                      <a:srgbClr val="FF0000"/>
                    </a:gs>
                    <a:gs pos="0">
                      <a:srgbClr val="FFFF00"/>
                    </a:gs>
                    <a:gs pos="42000">
                      <a:schemeClr val="accent5">
                        <a:lumMod val="5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8000" b="1" kern="0" dirty="0">
                <a:ln w="11430"/>
                <a:gradFill flip="none" rotWithShape="1">
                  <a:gsLst>
                    <a:gs pos="16000">
                      <a:schemeClr val="accent6">
                        <a:lumMod val="50000"/>
                      </a:schemeClr>
                    </a:gs>
                    <a:gs pos="85000">
                      <a:srgbClr val="AC1525"/>
                    </a:gs>
                    <a:gs pos="99000">
                      <a:srgbClr val="FF0000"/>
                    </a:gs>
                    <a:gs pos="0">
                      <a:srgbClr val="FFFF00"/>
                    </a:gs>
                    <a:gs pos="42000">
                      <a:schemeClr val="accent5">
                        <a:lumMod val="5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2800" b="1" kern="0" dirty="0">
              <a:ln w="11430"/>
              <a:gradFill flip="none" rotWithShape="1">
                <a:gsLst>
                  <a:gs pos="16000">
                    <a:schemeClr val="accent6">
                      <a:lumMod val="50000"/>
                    </a:schemeClr>
                  </a:gs>
                  <a:gs pos="85000">
                    <a:srgbClr val="AC1525"/>
                  </a:gs>
                  <a:gs pos="99000">
                    <a:srgbClr val="FF0000"/>
                  </a:gs>
                  <a:gs pos="0">
                    <a:srgbClr val="FFFF00"/>
                  </a:gs>
                  <a:gs pos="42000">
                    <a:schemeClr val="accent5">
                      <a:lumMod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60007" dist="200025" dir="15000000" sy="30000" kx="-1800000" algn="bl" rotWithShape="0">
                  <a:schemeClr val="accent1">
                    <a:lumMod val="75000"/>
                    <a:alpha val="32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EF3041-2EDC-4F02-919A-8E8F9889E167}"/>
              </a:ext>
            </a:extLst>
          </p:cNvPr>
          <p:cNvSpPr txBox="1"/>
          <p:nvPr/>
        </p:nvSpPr>
        <p:spPr>
          <a:xfrm>
            <a:off x="457199" y="2641053"/>
            <a:ext cx="1695352" cy="584775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দল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নং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১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DDA45F-3476-5C87-95EA-61F422B903B6}"/>
              </a:ext>
            </a:extLst>
          </p:cNvPr>
          <p:cNvSpPr txBox="1"/>
          <p:nvPr/>
        </p:nvSpPr>
        <p:spPr>
          <a:xfrm>
            <a:off x="457199" y="4456755"/>
            <a:ext cx="1695352" cy="584775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দল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নং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২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2473FD-7051-900B-EB45-2D80B8D01DD7}"/>
              </a:ext>
            </a:extLst>
          </p:cNvPr>
          <p:cNvSpPr/>
          <p:nvPr/>
        </p:nvSpPr>
        <p:spPr>
          <a:xfrm>
            <a:off x="2268067" y="2418792"/>
            <a:ext cx="9341224" cy="1077218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সমস্যা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: ১৫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খাতা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ক্রয়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১২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বিক্রয়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করা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  </a:t>
            </a:r>
          </a:p>
          <a:p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      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হলে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কত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%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হবে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?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A5F2F0-154A-889B-5A4A-8E238962B617}"/>
              </a:ext>
            </a:extLst>
          </p:cNvPr>
          <p:cNvSpPr/>
          <p:nvPr/>
        </p:nvSpPr>
        <p:spPr>
          <a:xfrm>
            <a:off x="2268067" y="4247594"/>
            <a:ext cx="9341224" cy="1077218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সমস্যা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: ২৫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কলম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ক্রয়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৩০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বিক্রয়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  </a:t>
            </a:r>
          </a:p>
          <a:p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      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করা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হলে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কত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%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হবে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4233029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870A267-E9D2-4CA0-A46F-2F088D1532C7}"/>
              </a:ext>
            </a:extLst>
          </p:cNvPr>
          <p:cNvSpPr txBox="1"/>
          <p:nvPr/>
        </p:nvSpPr>
        <p:spPr>
          <a:xfrm>
            <a:off x="3324282" y="249198"/>
            <a:ext cx="5238636" cy="7037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399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চলো </a:t>
            </a:r>
            <a:r>
              <a:rPr lang="en-US" sz="399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পাঠ্যবইটা</a:t>
            </a:r>
            <a:r>
              <a:rPr lang="en-US" sz="399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99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একটু</a:t>
            </a:r>
            <a:r>
              <a:rPr lang="en-US" sz="399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99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দেখি</a:t>
            </a:r>
            <a:endParaRPr lang="en-US" sz="399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C990BC-70D1-444F-94DE-90520781AF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34" y="174239"/>
            <a:ext cx="912248" cy="9115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A71A69-4D57-D572-D7EF-12449DF8F414}"/>
              </a:ext>
            </a:extLst>
          </p:cNvPr>
          <p:cNvSpPr txBox="1"/>
          <p:nvPr/>
        </p:nvSpPr>
        <p:spPr>
          <a:xfrm>
            <a:off x="9484659" y="174239"/>
            <a:ext cx="2079812" cy="1037091"/>
          </a:xfrm>
          <a:prstGeom prst="ellipse">
            <a:avLst/>
          </a:prstGeom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 err="1">
                <a:solidFill>
                  <a:srgbClr val="000000"/>
                </a:solidFill>
                <a:latin typeface="Kalpurush" panose="02000600000000000000" pitchFamily="2" charset="0"/>
                <a:ea typeface="+mj-ea"/>
                <a:cs typeface="Kalpurush" panose="02000600000000000000" pitchFamily="2" charset="0"/>
              </a:rPr>
              <a:t>পাঠ্য</a:t>
            </a:r>
            <a:r>
              <a:rPr lang="en-US" b="1" dirty="0">
                <a:solidFill>
                  <a:srgbClr val="000000"/>
                </a:solidFill>
                <a:latin typeface="Kalpurush" panose="02000600000000000000" pitchFamily="2" charset="0"/>
                <a:ea typeface="+mj-ea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Kalpurush" panose="02000600000000000000" pitchFamily="2" charset="0"/>
                <a:ea typeface="+mj-ea"/>
                <a:cs typeface="Kalpurush" panose="02000600000000000000" pitchFamily="2" charset="0"/>
              </a:rPr>
              <a:t>বইয়ের</a:t>
            </a:r>
            <a:r>
              <a:rPr lang="en-US" b="1" dirty="0">
                <a:solidFill>
                  <a:srgbClr val="000000"/>
                </a:solidFill>
                <a:latin typeface="Kalpurush" panose="02000600000000000000" pitchFamily="2" charset="0"/>
                <a:ea typeface="+mj-ea"/>
                <a:cs typeface="Kalpurush" panose="02000600000000000000" pitchFamily="2" charset="0"/>
              </a:rPr>
              <a:t> ৯৫, ৯৬ ও ৯৭ </a:t>
            </a:r>
            <a:r>
              <a:rPr lang="en-US" b="1" dirty="0" err="1">
                <a:solidFill>
                  <a:srgbClr val="000000"/>
                </a:solidFill>
                <a:latin typeface="Kalpurush" panose="02000600000000000000" pitchFamily="2" charset="0"/>
                <a:ea typeface="+mj-ea"/>
                <a:cs typeface="Kalpurush" panose="02000600000000000000" pitchFamily="2" charset="0"/>
              </a:rPr>
              <a:t>পৃষ্ঠা</a:t>
            </a:r>
            <a:r>
              <a:rPr lang="en-US" b="1" dirty="0">
                <a:solidFill>
                  <a:srgbClr val="000000"/>
                </a:solidFill>
                <a:latin typeface="Kalpurush" panose="02000600000000000000" pitchFamily="2" charset="0"/>
                <a:ea typeface="+mj-ea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Kalpurush" panose="02000600000000000000" pitchFamily="2" charset="0"/>
                <a:ea typeface="+mj-ea"/>
                <a:cs typeface="Kalpurush" panose="02000600000000000000" pitchFamily="2" charset="0"/>
              </a:rPr>
              <a:t>দেখো</a:t>
            </a:r>
            <a:endParaRPr lang="en-US" sz="2400" b="1" dirty="0">
              <a:solidFill>
                <a:srgbClr val="000000"/>
              </a:solidFill>
              <a:latin typeface="Kalpurush" panose="02000600000000000000" pitchFamily="2" charset="0"/>
              <a:ea typeface="+mj-ea"/>
              <a:cs typeface="Kalpurush" panose="020006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E9E10B-8A78-EF02-5FD6-137C890C98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108" y="1275567"/>
            <a:ext cx="3353062" cy="4730952"/>
          </a:xfrm>
          <a:prstGeom prst="rect">
            <a:avLst/>
          </a:prstGeom>
          <a:ln w="28575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132494-0839-25C0-88B9-C892EF55C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544" y="1248956"/>
            <a:ext cx="3418113" cy="4784175"/>
          </a:xfrm>
          <a:prstGeom prst="rect">
            <a:avLst/>
          </a:prstGeom>
          <a:ln w="28575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9A230A-8F59-2D38-0D85-992FAF5603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45" y="1243042"/>
            <a:ext cx="3418113" cy="4796003"/>
          </a:xfrm>
          <a:prstGeom prst="rect">
            <a:avLst/>
          </a:prstGeom>
          <a:ln w="28575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6633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B794B43-395D-409D-AFA9-8DADC0CEB630}"/>
              </a:ext>
            </a:extLst>
          </p:cNvPr>
          <p:cNvSpPr txBox="1"/>
          <p:nvPr/>
        </p:nvSpPr>
        <p:spPr>
          <a:xfrm>
            <a:off x="4508870" y="212011"/>
            <a:ext cx="2869460" cy="1039337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prstTxWarp prst="textPlain">
              <a:avLst>
                <a:gd name="adj" fmla="val 50625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800" b="1" kern="0" dirty="0">
                <a:ln w="11430"/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মূল্যায়ন</a:t>
            </a:r>
            <a:endParaRPr lang="en-US" sz="4800" b="1" kern="0" dirty="0">
              <a:ln w="11430"/>
              <a:effectLst>
                <a:outerShdw blurRad="60007" dist="200025" dir="15000000" sy="30000" kx="-1800000" algn="bl" rotWithShape="0">
                  <a:schemeClr val="accent1">
                    <a:lumMod val="75000"/>
                    <a:alpha val="32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4DC699-7D2A-AA93-E262-F3B3F88627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666" y="200267"/>
            <a:ext cx="2147472" cy="1610604"/>
          </a:xfrm>
          <a:prstGeom prst="roundRect">
            <a:avLst>
              <a:gd name="adj" fmla="val 3969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1B1D756-AEB2-45CE-2462-7CB6AF69428F}"/>
              </a:ext>
            </a:extLst>
          </p:cNvPr>
          <p:cNvSpPr/>
          <p:nvPr/>
        </p:nvSpPr>
        <p:spPr>
          <a:xfrm>
            <a:off x="4252547" y="2008093"/>
            <a:ext cx="7345281" cy="2549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4000" b="1" dirty="0">
                <a:ln w="0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ln w="0">
                  <a:noFill/>
                </a:ln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4000" b="1" dirty="0">
                <a:ln w="0">
                  <a:noFill/>
                </a:ln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4000" b="1" dirty="0" err="1">
                <a:ln w="0">
                  <a:noFill/>
                </a:ln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bn-IN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কী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বের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করার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সূত্র</a:t>
            </a:r>
            <a:r>
              <a:rPr lang="bn-IN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লেখ।</a:t>
            </a:r>
            <a:endParaRPr lang="en-US" sz="40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bn-BD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ক্রয়মূল্য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কাকে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বলে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?</a:t>
            </a: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বিক্রয়মূল্য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কাকে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বলে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E6706C-F5D8-13BD-7F87-8EC010D893E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2826" y="1942496"/>
            <a:ext cx="1873089" cy="42521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4A3C46-C634-8078-5EE6-F4F12B567AF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710" y="1602004"/>
            <a:ext cx="2602160" cy="4933169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2EF1404-2304-BAB9-3020-E76A85FA81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13" y="122361"/>
            <a:ext cx="1979172" cy="14484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847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4B8239-8570-42FB-C97E-71AFCE539353}"/>
              </a:ext>
            </a:extLst>
          </p:cNvPr>
          <p:cNvSpPr txBox="1"/>
          <p:nvPr/>
        </p:nvSpPr>
        <p:spPr>
          <a:xfrm>
            <a:off x="3029562" y="2529594"/>
            <a:ext cx="662853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২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প্রতীক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কোনটি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? </a:t>
            </a:r>
            <a:endParaRPr lang="en-GB" sz="3200" dirty="0">
              <a:ln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49A46E-9E4C-5937-150A-A9E0F2CBD20C}"/>
              </a:ext>
            </a:extLst>
          </p:cNvPr>
          <p:cNvSpPr txBox="1"/>
          <p:nvPr/>
        </p:nvSpPr>
        <p:spPr>
          <a:xfrm>
            <a:off x="2962466" y="4224052"/>
            <a:ext cx="614343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২৪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জন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লোক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৬০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জন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লোকের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…%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D44C65-1EC1-AF71-C701-3A9D021F00C7}"/>
              </a:ext>
            </a:extLst>
          </p:cNvPr>
          <p:cNvSpPr txBox="1"/>
          <p:nvPr/>
        </p:nvSpPr>
        <p:spPr>
          <a:xfrm>
            <a:off x="3036096" y="858382"/>
            <a:ext cx="561545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b="1" dirty="0">
                <a:ln w="0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১</a:t>
            </a:r>
            <a:r>
              <a:rPr lang="en-US" sz="3200" b="1" dirty="0">
                <a:ln w="0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r>
              <a:rPr lang="bn-IN" sz="3200" b="1" dirty="0">
                <a:ln w="0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=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বিক্রয়মূল্য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- </a:t>
            </a:r>
            <a:r>
              <a:rPr lang="en-US" sz="32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……………. ? </a:t>
            </a:r>
            <a:endParaRPr lang="en-GB" sz="32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C5F427-0323-8E21-81DA-6A20E4C9E4DD}"/>
              </a:ext>
            </a:extLst>
          </p:cNvPr>
          <p:cNvSpPr txBox="1"/>
          <p:nvPr/>
        </p:nvSpPr>
        <p:spPr>
          <a:xfrm>
            <a:off x="3417483" y="1397369"/>
            <a:ext cx="2133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(ক)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4660E7-5D8B-ACBB-1F05-80722493DB28}"/>
              </a:ext>
            </a:extLst>
          </p:cNvPr>
          <p:cNvSpPr txBox="1"/>
          <p:nvPr/>
        </p:nvSpPr>
        <p:spPr>
          <a:xfrm>
            <a:off x="6191044" y="1397370"/>
            <a:ext cx="2168483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(খ)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ক্রয়মূল্য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503219-B44C-B7BB-9DBF-C4831DB92507}"/>
              </a:ext>
            </a:extLst>
          </p:cNvPr>
          <p:cNvSpPr txBox="1"/>
          <p:nvPr/>
        </p:nvSpPr>
        <p:spPr>
          <a:xfrm>
            <a:off x="3435412" y="1958646"/>
            <a:ext cx="193183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(গ)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7BB658-1869-9AA7-A00C-35E72CE5C618}"/>
              </a:ext>
            </a:extLst>
          </p:cNvPr>
          <p:cNvSpPr txBox="1"/>
          <p:nvPr/>
        </p:nvSpPr>
        <p:spPr>
          <a:xfrm>
            <a:off x="3465848" y="4758427"/>
            <a:ext cx="257899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(ক)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৪০%</a:t>
            </a:r>
            <a:endParaRPr lang="bn-BD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FBB7B0-FF67-CE52-C4F6-90D2624E2556}"/>
              </a:ext>
            </a:extLst>
          </p:cNvPr>
          <p:cNvSpPr txBox="1"/>
          <p:nvPr/>
        </p:nvSpPr>
        <p:spPr>
          <a:xfrm>
            <a:off x="6174416" y="1953515"/>
            <a:ext cx="251113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(ঘ)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বিক্রয়মূল্য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F50A5A-42C4-D443-0864-FEA8D9C3ABD6}"/>
              </a:ext>
            </a:extLst>
          </p:cNvPr>
          <p:cNvSpPr/>
          <p:nvPr/>
        </p:nvSpPr>
        <p:spPr>
          <a:xfrm>
            <a:off x="3439100" y="3071028"/>
            <a:ext cx="2656900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(ক)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%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B454B4-EED3-E619-E7CD-0D3272E398E4}"/>
              </a:ext>
            </a:extLst>
          </p:cNvPr>
          <p:cNvSpPr/>
          <p:nvPr/>
        </p:nvSpPr>
        <p:spPr>
          <a:xfrm>
            <a:off x="6708265" y="3088230"/>
            <a:ext cx="2469062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(খ)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@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D0AE2F-5FBB-22A0-5A6F-5ECEC3668D42}"/>
              </a:ext>
            </a:extLst>
          </p:cNvPr>
          <p:cNvSpPr/>
          <p:nvPr/>
        </p:nvSpPr>
        <p:spPr>
          <a:xfrm>
            <a:off x="3449935" y="3655177"/>
            <a:ext cx="1512589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(গ)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#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8D1914-D809-55CA-2325-D896D28701D8}"/>
              </a:ext>
            </a:extLst>
          </p:cNvPr>
          <p:cNvSpPr/>
          <p:nvPr/>
        </p:nvSpPr>
        <p:spPr>
          <a:xfrm>
            <a:off x="6740304" y="3661849"/>
            <a:ext cx="2917791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(ঘ)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&amp;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BE2608-4C60-4E7C-F67D-79462F10CF74}"/>
              </a:ext>
            </a:extLst>
          </p:cNvPr>
          <p:cNvSpPr/>
          <p:nvPr/>
        </p:nvSpPr>
        <p:spPr>
          <a:xfrm>
            <a:off x="6199344" y="4763598"/>
            <a:ext cx="1893871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(খ)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৫০%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F358C9-3F4D-656F-948B-6A2C1FEE0B15}"/>
              </a:ext>
            </a:extLst>
          </p:cNvPr>
          <p:cNvSpPr/>
          <p:nvPr/>
        </p:nvSpPr>
        <p:spPr>
          <a:xfrm>
            <a:off x="3473371" y="5353254"/>
            <a:ext cx="1893871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(গ)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৬০%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0E3C8E-CE4E-1BC7-70F5-181E1B14EBAD}"/>
              </a:ext>
            </a:extLst>
          </p:cNvPr>
          <p:cNvSpPr/>
          <p:nvPr/>
        </p:nvSpPr>
        <p:spPr>
          <a:xfrm>
            <a:off x="6170563" y="5355018"/>
            <a:ext cx="2188965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(ঘ)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৭০%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7" name="Cloud 34">
            <a:extLst>
              <a:ext uri="{FF2B5EF4-FFF2-40B4-BE49-F238E27FC236}">
                <a16:creationId xmlns:a16="http://schemas.microsoft.com/office/drawing/2014/main" id="{14FBFD19-3202-E45C-7823-43A35DD78A39}"/>
              </a:ext>
            </a:extLst>
          </p:cNvPr>
          <p:cNvSpPr/>
          <p:nvPr/>
        </p:nvSpPr>
        <p:spPr>
          <a:xfrm>
            <a:off x="8489622" y="4103281"/>
            <a:ext cx="3158933" cy="1926044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8153 w 43256"/>
              <a:gd name="connsiteY9" fmla="*/ 33490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3747 w 43256"/>
              <a:gd name="connsiteY0" fmla="*/ 26744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8153 w 43256"/>
              <a:gd name="connsiteY9" fmla="*/ 33490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3747 w 43256"/>
              <a:gd name="connsiteY0" fmla="*/ 26744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6375 w 43256"/>
              <a:gd name="connsiteY8" fmla="*/ 27770 h 43219"/>
              <a:gd name="connsiteX9" fmla="*/ 38153 w 43256"/>
              <a:gd name="connsiteY9" fmla="*/ 33490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3747 w 43256"/>
              <a:gd name="connsiteY0" fmla="*/ 26744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6375 w 43256"/>
              <a:gd name="connsiteY8" fmla="*/ 27770 h 43219"/>
              <a:gd name="connsiteX9" fmla="*/ 38153 w 43256"/>
              <a:gd name="connsiteY9" fmla="*/ 34198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3747 w 43256"/>
              <a:gd name="connsiteY0" fmla="*/ 26744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8339 w 43256"/>
              <a:gd name="connsiteY8" fmla="*/ 32019 h 43219"/>
              <a:gd name="connsiteX9" fmla="*/ 38153 w 43256"/>
              <a:gd name="connsiteY9" fmla="*/ 34198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3747" y="26744"/>
                </a:moveTo>
                <a:cubicBezTo>
                  <a:pt x="2863" y="26838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38339" y="32019"/>
                </a:moveTo>
                <a:cubicBezTo>
                  <a:pt x="40343" y="33347"/>
                  <a:pt x="38171" y="31166"/>
                  <a:pt x="38153" y="34198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accent2"/>
          </a:solidFill>
          <a:ln w="444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9C2C76-4F96-FED7-6DBE-6058A28B933A}"/>
              </a:ext>
            </a:extLst>
          </p:cNvPr>
          <p:cNvSpPr/>
          <p:nvPr/>
        </p:nvSpPr>
        <p:spPr>
          <a:xfrm>
            <a:off x="8840016" y="4473657"/>
            <a:ext cx="2678446" cy="1077218"/>
          </a:xfrm>
          <a:prstGeom prst="rect">
            <a:avLst/>
          </a:prstGeom>
          <a:ln w="635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সঠিক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উত্তরের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জন্য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ক্লিক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করুন।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AEC3858-881D-40FF-71D2-A04E94C82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90" b="96610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0563" y="1161907"/>
            <a:ext cx="996540" cy="816608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18342E8-87C3-9941-207B-10B980A84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90" b="96610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3372" y="2833167"/>
            <a:ext cx="996540" cy="816608"/>
          </a:xfrm>
          <a:prstGeom prst="rect">
            <a:avLst/>
          </a:prstGeom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872B67E-4988-72F3-BA6D-E3509C25F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90" b="96610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3372" y="4528829"/>
            <a:ext cx="996540" cy="816608"/>
          </a:xfrm>
          <a:prstGeom prst="rect">
            <a:avLst/>
          </a:prstGeom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4079B32-115A-2671-B110-FDC6D2679F50}"/>
              </a:ext>
            </a:extLst>
          </p:cNvPr>
          <p:cNvSpPr txBox="1"/>
          <p:nvPr/>
        </p:nvSpPr>
        <p:spPr>
          <a:xfrm>
            <a:off x="8801396" y="146728"/>
            <a:ext cx="2849058" cy="120032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7200" b="1" kern="0" dirty="0">
                <a:ln w="11430"/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মূল্যায়ন </a:t>
            </a:r>
            <a:endParaRPr lang="en-US" sz="2400" b="1" kern="0" dirty="0">
              <a:ln w="11430"/>
              <a:effectLst>
                <a:outerShdw blurRad="60007" dist="200025" dir="15000000" sy="30000" kx="-1800000" algn="bl" rotWithShape="0">
                  <a:schemeClr val="accent1">
                    <a:lumMod val="75000"/>
                    <a:alpha val="32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3" name="Content Placeholder 4">
            <a:extLst>
              <a:ext uri="{FF2B5EF4-FFF2-40B4-BE49-F238E27FC236}">
                <a16:creationId xmlns:a16="http://schemas.microsoft.com/office/drawing/2014/main" id="{67A1EF9C-441A-C267-3FD0-BDB0FA3DEA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50" y="276684"/>
            <a:ext cx="2036021" cy="16592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6090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>
            <a:extLst>
              <a:ext uri="{FF2B5EF4-FFF2-40B4-BE49-F238E27FC236}">
                <a16:creationId xmlns:a16="http://schemas.microsoft.com/office/drawing/2014/main" id="{6902D250-C9ED-4683-B930-C287DBDD5CA0}"/>
              </a:ext>
            </a:extLst>
          </p:cNvPr>
          <p:cNvSpPr/>
          <p:nvPr/>
        </p:nvSpPr>
        <p:spPr>
          <a:xfrm rot="19254086" flipV="1">
            <a:off x="4669182" y="1486216"/>
            <a:ext cx="1991107" cy="239356"/>
          </a:xfrm>
          <a:prstGeom prst="flowChartTerminator">
            <a:avLst/>
          </a:prstGeom>
          <a:solidFill>
            <a:srgbClr val="FF33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/>
          </a:p>
        </p:txBody>
      </p:sp>
      <p:sp>
        <p:nvSpPr>
          <p:cNvPr id="5" name="Flowchart: Terminator 4">
            <a:extLst>
              <a:ext uri="{FF2B5EF4-FFF2-40B4-BE49-F238E27FC236}">
                <a16:creationId xmlns:a16="http://schemas.microsoft.com/office/drawing/2014/main" id="{54A3E0F1-CCD6-4F84-86B8-A6836FCB0B04}"/>
              </a:ext>
            </a:extLst>
          </p:cNvPr>
          <p:cNvSpPr/>
          <p:nvPr/>
        </p:nvSpPr>
        <p:spPr>
          <a:xfrm rot="19254086" flipV="1">
            <a:off x="3822960" y="1412853"/>
            <a:ext cx="1882744" cy="233159"/>
          </a:xfrm>
          <a:prstGeom prst="flowChartTerminator">
            <a:avLst/>
          </a:prstGeom>
          <a:solidFill>
            <a:srgbClr val="CE20C6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/>
          </a:p>
        </p:txBody>
      </p:sp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39367969-3D31-48CD-9F1D-399CA5BFD304}"/>
              </a:ext>
            </a:extLst>
          </p:cNvPr>
          <p:cNvSpPr/>
          <p:nvPr/>
        </p:nvSpPr>
        <p:spPr>
          <a:xfrm rot="19254086" flipV="1">
            <a:off x="4146961" y="1399034"/>
            <a:ext cx="1882744" cy="233159"/>
          </a:xfrm>
          <a:prstGeom prst="flowChartTerminator">
            <a:avLst/>
          </a:prstGeom>
          <a:solidFill>
            <a:srgbClr val="0080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/>
          </a:p>
        </p:txBody>
      </p: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696F0B90-8CB3-4E47-95FB-76B7EFD15304}"/>
              </a:ext>
            </a:extLst>
          </p:cNvPr>
          <p:cNvSpPr/>
          <p:nvPr/>
        </p:nvSpPr>
        <p:spPr>
          <a:xfrm rot="19254086" flipV="1">
            <a:off x="4483072" y="1399034"/>
            <a:ext cx="1882744" cy="233159"/>
          </a:xfrm>
          <a:prstGeom prst="flowChartTerminator">
            <a:avLst/>
          </a:prstGeom>
          <a:solidFill>
            <a:srgbClr val="3038E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1018D9-7142-491F-9DEF-11113C5C5DC0}"/>
              </a:ext>
            </a:extLst>
          </p:cNvPr>
          <p:cNvSpPr txBox="1"/>
          <p:nvPr/>
        </p:nvSpPr>
        <p:spPr>
          <a:xfrm>
            <a:off x="6815086" y="908683"/>
            <a:ext cx="3201146" cy="92689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171450">
              <a:bevelT w="419100" h="342900" prst="angle"/>
              <a:bevelB w="266700" h="298450"/>
            </a:sp3d>
          </a:bodyPr>
          <a:lstStyle/>
          <a:p>
            <a:pPr algn="ctr"/>
            <a:r>
              <a:rPr lang="bn-BD" sz="5440" b="1" dirty="0">
                <a:gradFill flip="none" rotWithShape="1">
                  <a:gsLst>
                    <a:gs pos="16000">
                      <a:srgbClr val="3F43DD"/>
                    </a:gs>
                    <a:gs pos="38000">
                      <a:srgbClr val="FFC000"/>
                    </a:gs>
                    <a:gs pos="78000">
                      <a:srgbClr val="FF0000"/>
                    </a:gs>
                    <a:gs pos="56000">
                      <a:srgbClr val="E40EE4"/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উপস্থাপনায়</a:t>
            </a:r>
            <a:endParaRPr lang="en-US" sz="5440" b="1" dirty="0">
              <a:gradFill flip="none" rotWithShape="1">
                <a:gsLst>
                  <a:gs pos="16000">
                    <a:srgbClr val="3F43DD"/>
                  </a:gs>
                  <a:gs pos="38000">
                    <a:srgbClr val="FFC000"/>
                  </a:gs>
                  <a:gs pos="78000">
                    <a:srgbClr val="FF0000"/>
                  </a:gs>
                  <a:gs pos="56000">
                    <a:srgbClr val="E40EE4"/>
                  </a:gs>
                </a:gsLst>
                <a:lin ang="162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Donut 13">
            <a:extLst>
              <a:ext uri="{FF2B5EF4-FFF2-40B4-BE49-F238E27FC236}">
                <a16:creationId xmlns:a16="http://schemas.microsoft.com/office/drawing/2014/main" id="{0A611A58-5CAA-41C2-A51E-781DB1037C61}"/>
              </a:ext>
            </a:extLst>
          </p:cNvPr>
          <p:cNvSpPr/>
          <p:nvPr/>
        </p:nvSpPr>
        <p:spPr>
          <a:xfrm>
            <a:off x="1083442" y="1202321"/>
            <a:ext cx="4370039" cy="4370039"/>
          </a:xfrm>
          <a:prstGeom prst="donut">
            <a:avLst>
              <a:gd name="adj" fmla="val 4736"/>
            </a:avLst>
          </a:prstGeom>
          <a:solidFill>
            <a:srgbClr val="CE20C6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 dirty="0">
              <a:solidFill>
                <a:schemeClr val="tx1"/>
              </a:solidFill>
            </a:endParaRPr>
          </a:p>
        </p:txBody>
      </p:sp>
      <p:sp>
        <p:nvSpPr>
          <p:cNvPr id="10" name="Donut 14">
            <a:extLst>
              <a:ext uri="{FF2B5EF4-FFF2-40B4-BE49-F238E27FC236}">
                <a16:creationId xmlns:a16="http://schemas.microsoft.com/office/drawing/2014/main" id="{A43E41FF-A5C9-417F-B6BD-BC38070FF16E}"/>
              </a:ext>
            </a:extLst>
          </p:cNvPr>
          <p:cNvSpPr/>
          <p:nvPr/>
        </p:nvSpPr>
        <p:spPr>
          <a:xfrm>
            <a:off x="1274480" y="1392323"/>
            <a:ext cx="3987963" cy="3990036"/>
          </a:xfrm>
          <a:prstGeom prst="donut">
            <a:avLst>
              <a:gd name="adj" fmla="val 4736"/>
            </a:avLst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>
              <a:solidFill>
                <a:schemeClr val="tx1"/>
              </a:solidFill>
            </a:endParaRPr>
          </a:p>
        </p:txBody>
      </p:sp>
      <p:sp>
        <p:nvSpPr>
          <p:cNvPr id="11" name="Donut 15">
            <a:extLst>
              <a:ext uri="{FF2B5EF4-FFF2-40B4-BE49-F238E27FC236}">
                <a16:creationId xmlns:a16="http://schemas.microsoft.com/office/drawing/2014/main" id="{E8E51565-74F5-4A39-B65A-5B16F6B04C54}"/>
              </a:ext>
            </a:extLst>
          </p:cNvPr>
          <p:cNvSpPr/>
          <p:nvPr/>
        </p:nvSpPr>
        <p:spPr>
          <a:xfrm>
            <a:off x="1448591" y="1567325"/>
            <a:ext cx="3639742" cy="3640033"/>
          </a:xfrm>
          <a:prstGeom prst="donut">
            <a:avLst>
              <a:gd name="adj" fmla="val 4736"/>
            </a:avLst>
          </a:prstGeom>
          <a:solidFill>
            <a:srgbClr val="3038E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>
              <a:solidFill>
                <a:schemeClr val="tx1"/>
              </a:solidFill>
            </a:endParaRPr>
          </a:p>
        </p:txBody>
      </p:sp>
      <p:sp>
        <p:nvSpPr>
          <p:cNvPr id="12" name="Donut 16">
            <a:extLst>
              <a:ext uri="{FF2B5EF4-FFF2-40B4-BE49-F238E27FC236}">
                <a16:creationId xmlns:a16="http://schemas.microsoft.com/office/drawing/2014/main" id="{05568292-9553-4AA9-9197-201868E57149}"/>
              </a:ext>
            </a:extLst>
          </p:cNvPr>
          <p:cNvSpPr/>
          <p:nvPr/>
        </p:nvSpPr>
        <p:spPr>
          <a:xfrm>
            <a:off x="1610265" y="1729144"/>
            <a:ext cx="3316393" cy="3316393"/>
          </a:xfrm>
          <a:prstGeom prst="donut">
            <a:avLst>
              <a:gd name="adj" fmla="val 4736"/>
            </a:avLst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 dirty="0">
              <a:solidFill>
                <a:schemeClr val="tx1"/>
              </a:solidFill>
            </a:endParaRPr>
          </a:p>
        </p:txBody>
      </p:sp>
      <p:sp>
        <p:nvSpPr>
          <p:cNvPr id="13" name="Donut 17">
            <a:extLst>
              <a:ext uri="{FF2B5EF4-FFF2-40B4-BE49-F238E27FC236}">
                <a16:creationId xmlns:a16="http://schemas.microsoft.com/office/drawing/2014/main" id="{0FF31C3E-CD9A-4626-9274-0117FB63109A}"/>
              </a:ext>
            </a:extLst>
          </p:cNvPr>
          <p:cNvSpPr/>
          <p:nvPr/>
        </p:nvSpPr>
        <p:spPr>
          <a:xfrm>
            <a:off x="1734630" y="1853509"/>
            <a:ext cx="3067664" cy="3067664"/>
          </a:xfrm>
          <a:prstGeom prst="donut">
            <a:avLst>
              <a:gd name="adj" fmla="val 4169"/>
            </a:avLst>
          </a:prstGeom>
          <a:solidFill>
            <a:srgbClr val="FF33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618DED-96FE-4A03-946A-7A407D38D6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33" y="1915818"/>
            <a:ext cx="2906260" cy="2943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AA894C0-6F98-4BE3-B4D8-B1DB798829BA}"/>
              </a:ext>
            </a:extLst>
          </p:cNvPr>
          <p:cNvSpPr txBox="1"/>
          <p:nvPr/>
        </p:nvSpPr>
        <p:spPr>
          <a:xfrm>
            <a:off x="5618173" y="2066655"/>
            <a:ext cx="5868820" cy="319016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5984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মোবারক</a:t>
            </a:r>
            <a:r>
              <a:rPr lang="en-US" sz="5984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5984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হোসেন</a:t>
            </a:r>
            <a:endParaRPr lang="en-US" sz="5984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399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সহকারী</a:t>
            </a:r>
            <a:r>
              <a:rPr lang="en-US" sz="399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99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শিক্ষক</a:t>
            </a:r>
            <a:endParaRPr lang="en-US" sz="399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bn-BD" sz="399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ফরিদপুর আলালপুর</a:t>
            </a:r>
            <a:r>
              <a:rPr lang="en-US" sz="399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990" b="1" dirty="0" err="1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সপ্রাবি</a:t>
            </a:r>
            <a:endParaRPr lang="en-US" sz="399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bn-BD" sz="3264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কুলিয়ারচর, কিশোরগঞ্জ।</a:t>
            </a:r>
          </a:p>
          <a:p>
            <a:pPr algn="ctr"/>
            <a:r>
              <a:rPr lang="bn-BD" sz="2902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E-mail: mhossainmsc@gmail.com</a:t>
            </a:r>
            <a:endParaRPr lang="bn-IN" sz="2902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837A87F-3AE7-4366-9900-0C82ED5F8B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80369" y="292722"/>
            <a:ext cx="308393" cy="3077598"/>
          </a:xfrm>
          <a:prstGeom prst="rect">
            <a:avLst/>
          </a:prstGeom>
        </p:spPr>
      </p:pic>
      <p:pic>
        <p:nvPicPr>
          <p:cNvPr id="17" name="Picture 16" descr="KijRbMriq.png">
            <a:extLst>
              <a:ext uri="{FF2B5EF4-FFF2-40B4-BE49-F238E27FC236}">
                <a16:creationId xmlns:a16="http://schemas.microsoft.com/office/drawing/2014/main" id="{FE162BEA-C270-46CA-A79D-8EF689DB7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661748" y="-418082"/>
            <a:ext cx="2442172" cy="2527301"/>
          </a:xfrm>
          <a:prstGeom prst="rect">
            <a:avLst/>
          </a:prstGeom>
        </p:spPr>
      </p:pic>
      <p:pic>
        <p:nvPicPr>
          <p:cNvPr id="18" name="Picture 17" descr="KijRbMriq.png">
            <a:extLst>
              <a:ext uri="{FF2B5EF4-FFF2-40B4-BE49-F238E27FC236}">
                <a16:creationId xmlns:a16="http://schemas.microsoft.com/office/drawing/2014/main" id="{29DC187B-C71B-4542-8E1C-54550DCEE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-261191" y="-432192"/>
            <a:ext cx="2442170" cy="2527300"/>
          </a:xfrm>
          <a:prstGeom prst="rect">
            <a:avLst/>
          </a:prstGeom>
        </p:spPr>
      </p:pic>
      <p:pic>
        <p:nvPicPr>
          <p:cNvPr id="2" name="Picture 1" descr="KijRbMriq.png">
            <a:extLst>
              <a:ext uri="{FF2B5EF4-FFF2-40B4-BE49-F238E27FC236}">
                <a16:creationId xmlns:a16="http://schemas.microsoft.com/office/drawing/2014/main" id="{9C753978-7C6E-6A93-F1C0-BE8EA77C7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 flipH="1">
            <a:off x="-322929" y="4092734"/>
            <a:ext cx="2442170" cy="2527300"/>
          </a:xfrm>
          <a:prstGeom prst="rect">
            <a:avLst/>
          </a:prstGeom>
        </p:spPr>
      </p:pic>
      <p:pic>
        <p:nvPicPr>
          <p:cNvPr id="3" name="Picture 2" descr="KijRbMriq.png">
            <a:extLst>
              <a:ext uri="{FF2B5EF4-FFF2-40B4-BE49-F238E27FC236}">
                <a16:creationId xmlns:a16="http://schemas.microsoft.com/office/drawing/2014/main" id="{6D4258DE-6A0D-D72C-C410-4A24D168AD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>
            <a:off x="9721578" y="4207034"/>
            <a:ext cx="244217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31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E09F09-B28F-4C49-8B26-A5AD9BA4E3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" y="133124"/>
            <a:ext cx="2563968" cy="16135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F4B4EF0-DAB0-4545-B0E9-4FBFD91C751B}"/>
              </a:ext>
            </a:extLst>
          </p:cNvPr>
          <p:cNvSpPr/>
          <p:nvPr/>
        </p:nvSpPr>
        <p:spPr>
          <a:xfrm>
            <a:off x="3815540" y="454974"/>
            <a:ext cx="4256120" cy="6909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10" tIns="41455" rIns="82910" bIns="41455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7200" b="1" dirty="0">
                <a:solidFill>
                  <a:srgbClr val="990033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বাড়ির</a:t>
            </a:r>
            <a:r>
              <a:rPr lang="bn-IN" sz="7200" b="1" dirty="0">
                <a:solidFill>
                  <a:srgbClr val="990033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কাজ </a:t>
            </a:r>
            <a:endParaRPr lang="en-US" sz="7200" b="1" dirty="0" err="1">
              <a:solidFill>
                <a:srgbClr val="990033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12731C-B8B8-5CF4-C39B-4A37EFFBEBBE}"/>
              </a:ext>
            </a:extLst>
          </p:cNvPr>
          <p:cNvSpPr txBox="1"/>
          <p:nvPr/>
        </p:nvSpPr>
        <p:spPr>
          <a:xfrm>
            <a:off x="5181601" y="2052302"/>
            <a:ext cx="64898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১. 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তোমার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বই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২৫০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কিনে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  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কত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দামে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বিক্রি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করলে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৪০%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হবে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  <a:p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২. 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তুমি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কলম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২০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কিনে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   ১৫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বিক্রি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করেছো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এতে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তোমার</a:t>
            </a:r>
            <a:endParaRPr lang="en-US" sz="3200" b="1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  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কত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%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? </a:t>
            </a:r>
            <a:endParaRPr lang="bn-IN" sz="32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738195-8FA4-6EC3-88D3-7EA3E57C89C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808" y="1935594"/>
            <a:ext cx="5318851" cy="3744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839530-C350-09A0-5FE6-43C5E5E411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07458" y="133124"/>
            <a:ext cx="2563968" cy="161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02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9843C9D1-AAAB-41B1-BC68-3AA1FCA9415F}"/>
              </a:ext>
            </a:extLst>
          </p:cNvPr>
          <p:cNvSpPr txBox="1"/>
          <p:nvPr/>
        </p:nvSpPr>
        <p:spPr>
          <a:xfrm>
            <a:off x="3050392" y="315715"/>
            <a:ext cx="6316159" cy="92689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40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আজকের </a:t>
            </a:r>
            <a:r>
              <a:rPr lang="en-US" sz="5440" b="1" dirty="0" err="1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মত</a:t>
            </a:r>
            <a:r>
              <a:rPr lang="en-US" sz="5440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5440" b="1" dirty="0" err="1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সবাইকে</a:t>
            </a:r>
            <a:r>
              <a:rPr lang="bn-BD" sz="5440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...</a:t>
            </a:r>
            <a:endParaRPr lang="en-US" sz="5440" b="1" dirty="0">
              <a:ln w="11430"/>
              <a:solidFill>
                <a:srgbClr val="80008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EAA86F2D-6A49-4E1F-80C6-142DC3D71B17}"/>
              </a:ext>
            </a:extLst>
          </p:cNvPr>
          <p:cNvSpPr/>
          <p:nvPr/>
        </p:nvSpPr>
        <p:spPr>
          <a:xfrm>
            <a:off x="2085952" y="1404892"/>
            <a:ext cx="1744561" cy="2072746"/>
          </a:xfrm>
          <a:prstGeom prst="round2SameRect">
            <a:avLst>
              <a:gd name="adj1" fmla="val 25578"/>
              <a:gd name="adj2" fmla="val 0"/>
            </a:avLst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781A925-3F37-40CB-BC3C-9A16B756641A}"/>
              </a:ext>
            </a:extLst>
          </p:cNvPr>
          <p:cNvSpPr/>
          <p:nvPr/>
        </p:nvSpPr>
        <p:spPr>
          <a:xfrm flipV="1">
            <a:off x="2085952" y="2794232"/>
            <a:ext cx="1744561" cy="2746388"/>
          </a:xfrm>
          <a:custGeom>
            <a:avLst/>
            <a:gdLst>
              <a:gd name="connsiteX0" fmla="*/ 0 w 1924050"/>
              <a:gd name="connsiteY0" fmla="*/ 3028950 h 3028950"/>
              <a:gd name="connsiteX1" fmla="*/ 225636 w 1924050"/>
              <a:gd name="connsiteY1" fmla="*/ 3028950 h 3028950"/>
              <a:gd name="connsiteX2" fmla="*/ 230267 w 1924050"/>
              <a:gd name="connsiteY2" fmla="*/ 2998605 h 3028950"/>
              <a:gd name="connsiteX3" fmla="*/ 962025 w 1924050"/>
              <a:gd name="connsiteY3" fmla="*/ 2402205 h 3028950"/>
              <a:gd name="connsiteX4" fmla="*/ 1693783 w 1924050"/>
              <a:gd name="connsiteY4" fmla="*/ 2998605 h 3028950"/>
              <a:gd name="connsiteX5" fmla="*/ 1698414 w 1924050"/>
              <a:gd name="connsiteY5" fmla="*/ 3028950 h 3028950"/>
              <a:gd name="connsiteX6" fmla="*/ 1924050 w 1924050"/>
              <a:gd name="connsiteY6" fmla="*/ 3028950 h 3028950"/>
              <a:gd name="connsiteX7" fmla="*/ 1924050 w 1924050"/>
              <a:gd name="connsiteY7" fmla="*/ 511182 h 3028950"/>
              <a:gd name="connsiteX8" fmla="*/ 1412868 w 1924050"/>
              <a:gd name="connsiteY8" fmla="*/ 0 h 3028950"/>
              <a:gd name="connsiteX9" fmla="*/ 511182 w 1924050"/>
              <a:gd name="connsiteY9" fmla="*/ 0 h 3028950"/>
              <a:gd name="connsiteX10" fmla="*/ 0 w 1924050"/>
              <a:gd name="connsiteY10" fmla="*/ 511182 h 302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24050" h="3028950">
                <a:moveTo>
                  <a:pt x="0" y="3028950"/>
                </a:moveTo>
                <a:lnTo>
                  <a:pt x="225636" y="3028950"/>
                </a:lnTo>
                <a:lnTo>
                  <a:pt x="230267" y="2998605"/>
                </a:lnTo>
                <a:cubicBezTo>
                  <a:pt x="299916" y="2658240"/>
                  <a:pt x="601070" y="2402205"/>
                  <a:pt x="962025" y="2402205"/>
                </a:cubicBezTo>
                <a:cubicBezTo>
                  <a:pt x="1322980" y="2402205"/>
                  <a:pt x="1624135" y="2658240"/>
                  <a:pt x="1693783" y="2998605"/>
                </a:cubicBezTo>
                <a:lnTo>
                  <a:pt x="1698414" y="3028950"/>
                </a:lnTo>
                <a:lnTo>
                  <a:pt x="1924050" y="3028950"/>
                </a:lnTo>
                <a:lnTo>
                  <a:pt x="1924050" y="511182"/>
                </a:lnTo>
                <a:cubicBezTo>
                  <a:pt x="1924050" y="228864"/>
                  <a:pt x="1695186" y="0"/>
                  <a:pt x="1412868" y="0"/>
                </a:cubicBezTo>
                <a:lnTo>
                  <a:pt x="511182" y="0"/>
                </a:lnTo>
                <a:cubicBezTo>
                  <a:pt x="228864" y="0"/>
                  <a:pt x="0" y="228864"/>
                  <a:pt x="0" y="511182"/>
                </a:cubicBezTo>
                <a:close/>
              </a:path>
            </a:pathLst>
          </a:custGeom>
          <a:solidFill>
            <a:srgbClr val="FFFF00"/>
          </a:solidFill>
          <a:ln w="38100">
            <a:noFill/>
          </a:ln>
          <a:effectLst>
            <a:outerShdw blurRad="127000" sx="108000" sy="108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bn-BD" sz="1567" dirty="0"/>
              <a:t>  </a:t>
            </a:r>
            <a:endParaRPr lang="en-US" sz="1567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CD8336-07A1-42F6-A20B-64E9B0B1923A}"/>
              </a:ext>
            </a:extLst>
          </p:cNvPr>
          <p:cNvSpPr txBox="1"/>
          <p:nvPr/>
        </p:nvSpPr>
        <p:spPr>
          <a:xfrm>
            <a:off x="2290348" y="1458820"/>
            <a:ext cx="1243648" cy="20152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12513" b="1" dirty="0"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ধ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B5F3E5-7A62-429C-86A9-C0E2279B5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951" y="3680030"/>
            <a:ext cx="1683848" cy="16572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4E38D64C-BC8D-4DA9-87FE-D86A7CD3ACE2}"/>
              </a:ext>
            </a:extLst>
          </p:cNvPr>
          <p:cNvSpPr/>
          <p:nvPr/>
        </p:nvSpPr>
        <p:spPr>
          <a:xfrm>
            <a:off x="4159295" y="1404892"/>
            <a:ext cx="1744561" cy="2072746"/>
          </a:xfrm>
          <a:prstGeom prst="round2SameRect">
            <a:avLst>
              <a:gd name="adj1" fmla="val 25578"/>
              <a:gd name="adj2" fmla="val 0"/>
            </a:avLst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A1618C8-ACBA-4F11-931D-5C37AB329E0A}"/>
              </a:ext>
            </a:extLst>
          </p:cNvPr>
          <p:cNvSpPr/>
          <p:nvPr/>
        </p:nvSpPr>
        <p:spPr>
          <a:xfrm flipV="1">
            <a:off x="4159295" y="2794232"/>
            <a:ext cx="1744561" cy="2746388"/>
          </a:xfrm>
          <a:custGeom>
            <a:avLst/>
            <a:gdLst>
              <a:gd name="connsiteX0" fmla="*/ 0 w 1924050"/>
              <a:gd name="connsiteY0" fmla="*/ 3028950 h 3028950"/>
              <a:gd name="connsiteX1" fmla="*/ 225636 w 1924050"/>
              <a:gd name="connsiteY1" fmla="*/ 3028950 h 3028950"/>
              <a:gd name="connsiteX2" fmla="*/ 230267 w 1924050"/>
              <a:gd name="connsiteY2" fmla="*/ 2998605 h 3028950"/>
              <a:gd name="connsiteX3" fmla="*/ 962025 w 1924050"/>
              <a:gd name="connsiteY3" fmla="*/ 2402205 h 3028950"/>
              <a:gd name="connsiteX4" fmla="*/ 1693783 w 1924050"/>
              <a:gd name="connsiteY4" fmla="*/ 2998605 h 3028950"/>
              <a:gd name="connsiteX5" fmla="*/ 1698414 w 1924050"/>
              <a:gd name="connsiteY5" fmla="*/ 3028950 h 3028950"/>
              <a:gd name="connsiteX6" fmla="*/ 1924050 w 1924050"/>
              <a:gd name="connsiteY6" fmla="*/ 3028950 h 3028950"/>
              <a:gd name="connsiteX7" fmla="*/ 1924050 w 1924050"/>
              <a:gd name="connsiteY7" fmla="*/ 511182 h 3028950"/>
              <a:gd name="connsiteX8" fmla="*/ 1412868 w 1924050"/>
              <a:gd name="connsiteY8" fmla="*/ 0 h 3028950"/>
              <a:gd name="connsiteX9" fmla="*/ 511182 w 1924050"/>
              <a:gd name="connsiteY9" fmla="*/ 0 h 3028950"/>
              <a:gd name="connsiteX10" fmla="*/ 0 w 1924050"/>
              <a:gd name="connsiteY10" fmla="*/ 511182 h 302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24050" h="3028950">
                <a:moveTo>
                  <a:pt x="0" y="3028950"/>
                </a:moveTo>
                <a:lnTo>
                  <a:pt x="225636" y="3028950"/>
                </a:lnTo>
                <a:lnTo>
                  <a:pt x="230267" y="2998605"/>
                </a:lnTo>
                <a:cubicBezTo>
                  <a:pt x="299916" y="2658240"/>
                  <a:pt x="601070" y="2402205"/>
                  <a:pt x="962025" y="2402205"/>
                </a:cubicBezTo>
                <a:cubicBezTo>
                  <a:pt x="1322980" y="2402205"/>
                  <a:pt x="1624135" y="2658240"/>
                  <a:pt x="1693783" y="2998605"/>
                </a:cubicBezTo>
                <a:lnTo>
                  <a:pt x="1698414" y="3028950"/>
                </a:lnTo>
                <a:lnTo>
                  <a:pt x="1924050" y="3028950"/>
                </a:lnTo>
                <a:lnTo>
                  <a:pt x="1924050" y="511182"/>
                </a:lnTo>
                <a:cubicBezTo>
                  <a:pt x="1924050" y="228864"/>
                  <a:pt x="1695186" y="0"/>
                  <a:pt x="1412868" y="0"/>
                </a:cubicBezTo>
                <a:lnTo>
                  <a:pt x="511182" y="0"/>
                </a:lnTo>
                <a:cubicBezTo>
                  <a:pt x="228864" y="0"/>
                  <a:pt x="0" y="228864"/>
                  <a:pt x="0" y="511182"/>
                </a:cubicBezTo>
                <a:close/>
              </a:path>
            </a:pathLst>
          </a:custGeom>
          <a:solidFill>
            <a:srgbClr val="FFFF00"/>
          </a:solidFill>
          <a:ln w="38100">
            <a:noFill/>
          </a:ln>
          <a:effectLst>
            <a:outerShdw blurRad="127000" sx="108000" sy="108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bn-BD" sz="1567" dirty="0"/>
              <a:t>  </a:t>
            </a:r>
            <a:endParaRPr lang="en-US" sz="1567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A78D68-78E3-4966-906B-A4E8AFA43A71}"/>
              </a:ext>
            </a:extLst>
          </p:cNvPr>
          <p:cNvSpPr txBox="1"/>
          <p:nvPr/>
        </p:nvSpPr>
        <p:spPr>
          <a:xfrm>
            <a:off x="4394398" y="1458820"/>
            <a:ext cx="1243648" cy="20152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12513" b="1" dirty="0"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ন্য</a:t>
            </a:r>
            <a:endParaRPr lang="en-US" sz="12513" b="1" dirty="0">
              <a:solidFill>
                <a:srgbClr val="FFFF00"/>
              </a:solidFill>
              <a:effectLst>
                <a:reflection blurRad="6350" stA="60000" endA="900" endPos="60000" dist="29997" dir="5400000" sy="-100000" algn="bl" rotWithShape="0"/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3A4C5344-229E-4ED9-8D2C-AA8BB478EA3C}"/>
              </a:ext>
            </a:extLst>
          </p:cNvPr>
          <p:cNvSpPr/>
          <p:nvPr/>
        </p:nvSpPr>
        <p:spPr>
          <a:xfrm>
            <a:off x="6232638" y="1404892"/>
            <a:ext cx="1744561" cy="2072746"/>
          </a:xfrm>
          <a:prstGeom prst="round2SameRect">
            <a:avLst>
              <a:gd name="adj1" fmla="val 25578"/>
              <a:gd name="adj2" fmla="val 0"/>
            </a:avLst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0AA72BE-97E3-4E5E-8750-59754AA7243A}"/>
              </a:ext>
            </a:extLst>
          </p:cNvPr>
          <p:cNvSpPr/>
          <p:nvPr/>
        </p:nvSpPr>
        <p:spPr>
          <a:xfrm flipV="1">
            <a:off x="6232638" y="2794232"/>
            <a:ext cx="1744561" cy="2746388"/>
          </a:xfrm>
          <a:custGeom>
            <a:avLst/>
            <a:gdLst>
              <a:gd name="connsiteX0" fmla="*/ 0 w 1924050"/>
              <a:gd name="connsiteY0" fmla="*/ 3028950 h 3028950"/>
              <a:gd name="connsiteX1" fmla="*/ 225636 w 1924050"/>
              <a:gd name="connsiteY1" fmla="*/ 3028950 h 3028950"/>
              <a:gd name="connsiteX2" fmla="*/ 230267 w 1924050"/>
              <a:gd name="connsiteY2" fmla="*/ 2998605 h 3028950"/>
              <a:gd name="connsiteX3" fmla="*/ 962025 w 1924050"/>
              <a:gd name="connsiteY3" fmla="*/ 2402205 h 3028950"/>
              <a:gd name="connsiteX4" fmla="*/ 1693783 w 1924050"/>
              <a:gd name="connsiteY4" fmla="*/ 2998605 h 3028950"/>
              <a:gd name="connsiteX5" fmla="*/ 1698414 w 1924050"/>
              <a:gd name="connsiteY5" fmla="*/ 3028950 h 3028950"/>
              <a:gd name="connsiteX6" fmla="*/ 1924050 w 1924050"/>
              <a:gd name="connsiteY6" fmla="*/ 3028950 h 3028950"/>
              <a:gd name="connsiteX7" fmla="*/ 1924050 w 1924050"/>
              <a:gd name="connsiteY7" fmla="*/ 511182 h 3028950"/>
              <a:gd name="connsiteX8" fmla="*/ 1412868 w 1924050"/>
              <a:gd name="connsiteY8" fmla="*/ 0 h 3028950"/>
              <a:gd name="connsiteX9" fmla="*/ 511182 w 1924050"/>
              <a:gd name="connsiteY9" fmla="*/ 0 h 3028950"/>
              <a:gd name="connsiteX10" fmla="*/ 0 w 1924050"/>
              <a:gd name="connsiteY10" fmla="*/ 511182 h 302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24050" h="3028950">
                <a:moveTo>
                  <a:pt x="0" y="3028950"/>
                </a:moveTo>
                <a:lnTo>
                  <a:pt x="225636" y="3028950"/>
                </a:lnTo>
                <a:lnTo>
                  <a:pt x="230267" y="2998605"/>
                </a:lnTo>
                <a:cubicBezTo>
                  <a:pt x="299916" y="2658240"/>
                  <a:pt x="601070" y="2402205"/>
                  <a:pt x="962025" y="2402205"/>
                </a:cubicBezTo>
                <a:cubicBezTo>
                  <a:pt x="1322980" y="2402205"/>
                  <a:pt x="1624135" y="2658240"/>
                  <a:pt x="1693783" y="2998605"/>
                </a:cubicBezTo>
                <a:lnTo>
                  <a:pt x="1698414" y="3028950"/>
                </a:lnTo>
                <a:lnTo>
                  <a:pt x="1924050" y="3028950"/>
                </a:lnTo>
                <a:lnTo>
                  <a:pt x="1924050" y="511182"/>
                </a:lnTo>
                <a:cubicBezTo>
                  <a:pt x="1924050" y="228864"/>
                  <a:pt x="1695186" y="0"/>
                  <a:pt x="1412868" y="0"/>
                </a:cubicBezTo>
                <a:lnTo>
                  <a:pt x="511182" y="0"/>
                </a:lnTo>
                <a:cubicBezTo>
                  <a:pt x="228864" y="0"/>
                  <a:pt x="0" y="228864"/>
                  <a:pt x="0" y="511182"/>
                </a:cubicBezTo>
                <a:close/>
              </a:path>
            </a:pathLst>
          </a:custGeom>
          <a:solidFill>
            <a:srgbClr val="FFFF00"/>
          </a:solidFill>
          <a:ln w="38100">
            <a:noFill/>
          </a:ln>
          <a:effectLst>
            <a:outerShdw blurRad="127000" sx="108000" sy="108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bn-BD" sz="1567" dirty="0"/>
              <a:t>  </a:t>
            </a:r>
            <a:endParaRPr lang="en-US" sz="1567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1C165F-531C-4AD0-AFD5-FBA905D31BD7}"/>
              </a:ext>
            </a:extLst>
          </p:cNvPr>
          <p:cNvSpPr txBox="1"/>
          <p:nvPr/>
        </p:nvSpPr>
        <p:spPr>
          <a:xfrm>
            <a:off x="6452388" y="1458820"/>
            <a:ext cx="1243648" cy="20152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12513" b="1" dirty="0"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বা</a:t>
            </a:r>
            <a:endParaRPr lang="en-US" sz="12513" b="1" dirty="0">
              <a:solidFill>
                <a:srgbClr val="FFFF00"/>
              </a:solidFill>
              <a:effectLst>
                <a:reflection blurRad="6350" stA="60000" endA="900" endPos="60000" dist="29997" dir="5400000" sy="-100000" algn="bl" rotWithShape="0"/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6" name="Rectangle: Top Corners Rounded 15">
            <a:extLst>
              <a:ext uri="{FF2B5EF4-FFF2-40B4-BE49-F238E27FC236}">
                <a16:creationId xmlns:a16="http://schemas.microsoft.com/office/drawing/2014/main" id="{73BED595-6028-4E55-830C-A598F83093F7}"/>
              </a:ext>
            </a:extLst>
          </p:cNvPr>
          <p:cNvSpPr/>
          <p:nvPr/>
        </p:nvSpPr>
        <p:spPr>
          <a:xfrm>
            <a:off x="8305981" y="1404892"/>
            <a:ext cx="1744561" cy="2072746"/>
          </a:xfrm>
          <a:prstGeom prst="round2SameRect">
            <a:avLst>
              <a:gd name="adj1" fmla="val 25578"/>
              <a:gd name="adj2" fmla="val 0"/>
            </a:avLst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0CC0129-6C1D-49F2-B49C-DD183046C131}"/>
              </a:ext>
            </a:extLst>
          </p:cNvPr>
          <p:cNvSpPr/>
          <p:nvPr/>
        </p:nvSpPr>
        <p:spPr>
          <a:xfrm flipV="1">
            <a:off x="8305981" y="2794232"/>
            <a:ext cx="1744561" cy="2746388"/>
          </a:xfrm>
          <a:custGeom>
            <a:avLst/>
            <a:gdLst>
              <a:gd name="connsiteX0" fmla="*/ 0 w 1924050"/>
              <a:gd name="connsiteY0" fmla="*/ 3028950 h 3028950"/>
              <a:gd name="connsiteX1" fmla="*/ 225636 w 1924050"/>
              <a:gd name="connsiteY1" fmla="*/ 3028950 h 3028950"/>
              <a:gd name="connsiteX2" fmla="*/ 230267 w 1924050"/>
              <a:gd name="connsiteY2" fmla="*/ 2998605 h 3028950"/>
              <a:gd name="connsiteX3" fmla="*/ 962025 w 1924050"/>
              <a:gd name="connsiteY3" fmla="*/ 2402205 h 3028950"/>
              <a:gd name="connsiteX4" fmla="*/ 1693783 w 1924050"/>
              <a:gd name="connsiteY4" fmla="*/ 2998605 h 3028950"/>
              <a:gd name="connsiteX5" fmla="*/ 1698414 w 1924050"/>
              <a:gd name="connsiteY5" fmla="*/ 3028950 h 3028950"/>
              <a:gd name="connsiteX6" fmla="*/ 1924050 w 1924050"/>
              <a:gd name="connsiteY6" fmla="*/ 3028950 h 3028950"/>
              <a:gd name="connsiteX7" fmla="*/ 1924050 w 1924050"/>
              <a:gd name="connsiteY7" fmla="*/ 511182 h 3028950"/>
              <a:gd name="connsiteX8" fmla="*/ 1412868 w 1924050"/>
              <a:gd name="connsiteY8" fmla="*/ 0 h 3028950"/>
              <a:gd name="connsiteX9" fmla="*/ 511182 w 1924050"/>
              <a:gd name="connsiteY9" fmla="*/ 0 h 3028950"/>
              <a:gd name="connsiteX10" fmla="*/ 0 w 1924050"/>
              <a:gd name="connsiteY10" fmla="*/ 511182 h 302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24050" h="3028950">
                <a:moveTo>
                  <a:pt x="0" y="3028950"/>
                </a:moveTo>
                <a:lnTo>
                  <a:pt x="225636" y="3028950"/>
                </a:lnTo>
                <a:lnTo>
                  <a:pt x="230267" y="2998605"/>
                </a:lnTo>
                <a:cubicBezTo>
                  <a:pt x="299916" y="2658240"/>
                  <a:pt x="601070" y="2402205"/>
                  <a:pt x="962025" y="2402205"/>
                </a:cubicBezTo>
                <a:cubicBezTo>
                  <a:pt x="1322980" y="2402205"/>
                  <a:pt x="1624135" y="2658240"/>
                  <a:pt x="1693783" y="2998605"/>
                </a:cubicBezTo>
                <a:lnTo>
                  <a:pt x="1698414" y="3028950"/>
                </a:lnTo>
                <a:lnTo>
                  <a:pt x="1924050" y="3028950"/>
                </a:lnTo>
                <a:lnTo>
                  <a:pt x="1924050" y="511182"/>
                </a:lnTo>
                <a:cubicBezTo>
                  <a:pt x="1924050" y="228864"/>
                  <a:pt x="1695186" y="0"/>
                  <a:pt x="1412868" y="0"/>
                </a:cubicBezTo>
                <a:lnTo>
                  <a:pt x="511182" y="0"/>
                </a:lnTo>
                <a:cubicBezTo>
                  <a:pt x="228864" y="0"/>
                  <a:pt x="0" y="228864"/>
                  <a:pt x="0" y="511182"/>
                </a:cubicBezTo>
                <a:close/>
              </a:path>
            </a:pathLst>
          </a:custGeom>
          <a:solidFill>
            <a:srgbClr val="FFFF00"/>
          </a:solidFill>
          <a:ln w="38100">
            <a:noFill/>
          </a:ln>
          <a:effectLst>
            <a:outerShdw blurRad="127000" sx="108000" sy="108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bn-BD" sz="1567" dirty="0"/>
              <a:t>  </a:t>
            </a:r>
            <a:endParaRPr lang="en-US" sz="1567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3752B7-3D27-42B3-9C98-7F5104BFD81A}"/>
              </a:ext>
            </a:extLst>
          </p:cNvPr>
          <p:cNvSpPr txBox="1"/>
          <p:nvPr/>
        </p:nvSpPr>
        <p:spPr>
          <a:xfrm>
            <a:off x="8571791" y="1458820"/>
            <a:ext cx="1243648" cy="20152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12513" b="1" dirty="0"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endParaRPr lang="en-US" sz="12513" b="1" dirty="0">
              <a:solidFill>
                <a:srgbClr val="FFFF00"/>
              </a:solidFill>
              <a:effectLst>
                <a:reflection blurRad="6350" stA="60000" endA="900" endPos="60000" dist="29997" dir="5400000" sy="-100000" algn="bl" rotWithShape="0"/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EB6FA20-EACC-4F87-B3FC-FC346ECC96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5025" y="3912708"/>
            <a:ext cx="1367457" cy="1458222"/>
          </a:xfrm>
          <a:prstGeom prst="ellipse">
            <a:avLst/>
          </a:prstGeom>
          <a:ln w="19050" cap="rnd">
            <a:solidFill>
              <a:srgbClr val="0033CC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1E7145-CE4A-43B8-A00D-273DB8B94B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339" y="3792198"/>
            <a:ext cx="1701956" cy="15450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D9B81D9-1662-46E0-B568-8B2881AB34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528" y="3792198"/>
            <a:ext cx="1701956" cy="1545057"/>
          </a:xfrm>
          <a:prstGeom prst="rect">
            <a:avLst/>
          </a:prstGeom>
        </p:spPr>
      </p:pic>
      <p:pic>
        <p:nvPicPr>
          <p:cNvPr id="29" name="Picture 4" descr="J:\ataur picture\vc4op.gif">
            <a:extLst>
              <a:ext uri="{FF2B5EF4-FFF2-40B4-BE49-F238E27FC236}">
                <a16:creationId xmlns:a16="http://schemas.microsoft.com/office/drawing/2014/main" id="{1A286AC7-F51B-4D61-8F08-2F119A91A0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2407" y="315715"/>
            <a:ext cx="1009683" cy="5285747"/>
          </a:xfrm>
          <a:prstGeom prst="rect">
            <a:avLst/>
          </a:prstGeom>
          <a:noFill/>
        </p:spPr>
      </p:pic>
      <p:pic>
        <p:nvPicPr>
          <p:cNvPr id="30" name="Picture 4" descr="J:\ataur picture\vc4op.gif">
            <a:extLst>
              <a:ext uri="{FF2B5EF4-FFF2-40B4-BE49-F238E27FC236}">
                <a16:creationId xmlns:a16="http://schemas.microsoft.com/office/drawing/2014/main" id="{8E43E91E-CA7A-4438-B06F-18D2E4F96A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43699" y="315715"/>
            <a:ext cx="1009683" cy="52857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4562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75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5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"/>
                            </p:stCondLst>
                            <p:childTnLst>
                              <p:par>
                                <p:cTn id="92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5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 animBg="1"/>
      <p:bldP spid="5" grpId="0" animBg="1"/>
      <p:bldP spid="6" grpId="0"/>
      <p:bldP spid="8" grpId="0" animBg="1"/>
      <p:bldP spid="9" grpId="0" animBg="1"/>
      <p:bldP spid="10" grpId="0"/>
      <p:bldP spid="12" grpId="0" animBg="1"/>
      <p:bldP spid="13" grpId="0" animBg="1"/>
      <p:bldP spid="14" grpId="0"/>
      <p:bldP spid="16" grpId="0" animBg="1"/>
      <p:bldP spid="17" grpId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2A6F79-6167-4912-B935-FFB9AD49E4B9}"/>
              </a:ext>
            </a:extLst>
          </p:cNvPr>
          <p:cNvSpPr txBox="1"/>
          <p:nvPr/>
        </p:nvSpPr>
        <p:spPr>
          <a:xfrm>
            <a:off x="5943601" y="1066065"/>
            <a:ext cx="3730943" cy="101061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171450">
              <a:bevelT w="419100" h="342900"/>
              <a:bevelB w="266700" h="298450"/>
            </a:sp3d>
          </a:bodyPr>
          <a:lstStyle/>
          <a:p>
            <a:r>
              <a:rPr lang="en-US" sz="5984" b="1" dirty="0" err="1">
                <a:gradFill flip="none" rotWithShape="1">
                  <a:gsLst>
                    <a:gs pos="16000">
                      <a:srgbClr val="FF0000"/>
                    </a:gs>
                    <a:gs pos="38000">
                      <a:srgbClr val="008000"/>
                    </a:gs>
                    <a:gs pos="78000">
                      <a:srgbClr val="FF0000"/>
                    </a:gs>
                    <a:gs pos="56000">
                      <a:srgbClr val="E40EE4"/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5984" b="1" dirty="0">
                <a:gradFill flip="none" rotWithShape="1">
                  <a:gsLst>
                    <a:gs pos="16000">
                      <a:srgbClr val="FF0000"/>
                    </a:gs>
                    <a:gs pos="38000">
                      <a:srgbClr val="008000"/>
                    </a:gs>
                    <a:gs pos="78000">
                      <a:srgbClr val="FF0000"/>
                    </a:gs>
                    <a:gs pos="56000">
                      <a:srgbClr val="E40EE4"/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5984" b="1" dirty="0" err="1">
                <a:gradFill flip="none" rotWithShape="1">
                  <a:gsLst>
                    <a:gs pos="16000">
                      <a:srgbClr val="FF0000"/>
                    </a:gs>
                    <a:gs pos="38000">
                      <a:srgbClr val="008000"/>
                    </a:gs>
                    <a:gs pos="78000">
                      <a:srgbClr val="FF0000"/>
                    </a:gs>
                    <a:gs pos="56000">
                      <a:srgbClr val="E40EE4"/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পরিচিতি</a:t>
            </a:r>
            <a:endParaRPr lang="en-US" sz="5984" b="1" dirty="0">
              <a:gradFill flip="none" rotWithShape="1">
                <a:gsLst>
                  <a:gs pos="16000">
                    <a:srgbClr val="FF0000"/>
                  </a:gs>
                  <a:gs pos="38000">
                    <a:srgbClr val="008000"/>
                  </a:gs>
                  <a:gs pos="78000">
                    <a:srgbClr val="FF0000"/>
                  </a:gs>
                  <a:gs pos="56000">
                    <a:srgbClr val="E40EE4"/>
                  </a:gs>
                </a:gsLst>
                <a:lin ang="162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 descr="KijRbMriq.png">
            <a:extLst>
              <a:ext uri="{FF2B5EF4-FFF2-40B4-BE49-F238E27FC236}">
                <a16:creationId xmlns:a16="http://schemas.microsoft.com/office/drawing/2014/main" id="{69891DA7-1DD0-4AA0-90A1-30BFF9C99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9646110" y="-403838"/>
            <a:ext cx="2442172" cy="2527301"/>
          </a:xfrm>
          <a:prstGeom prst="rect">
            <a:avLst/>
          </a:prstGeom>
        </p:spPr>
      </p:pic>
      <p:pic>
        <p:nvPicPr>
          <p:cNvPr id="4" name="Picture 3" descr="KijRbMriq.png">
            <a:extLst>
              <a:ext uri="{FF2B5EF4-FFF2-40B4-BE49-F238E27FC236}">
                <a16:creationId xmlns:a16="http://schemas.microsoft.com/office/drawing/2014/main" id="{8765CC9D-0823-4864-803B-CE7283D5A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-258817" y="-432039"/>
            <a:ext cx="2442170" cy="2527300"/>
          </a:xfrm>
          <a:prstGeom prst="rect">
            <a:avLst/>
          </a:prstGeom>
        </p:spPr>
      </p:pic>
      <p:sp>
        <p:nvSpPr>
          <p:cNvPr id="7" name="Frame 6">
            <a:extLst>
              <a:ext uri="{FF2B5EF4-FFF2-40B4-BE49-F238E27FC236}">
                <a16:creationId xmlns:a16="http://schemas.microsoft.com/office/drawing/2014/main" id="{C2F321C3-FAE6-40D5-AACD-548D35E508EB}"/>
              </a:ext>
            </a:extLst>
          </p:cNvPr>
          <p:cNvSpPr/>
          <p:nvPr/>
        </p:nvSpPr>
        <p:spPr>
          <a:xfrm>
            <a:off x="1987174" y="1235826"/>
            <a:ext cx="3247262" cy="4005620"/>
          </a:xfrm>
          <a:prstGeom prst="frame">
            <a:avLst>
              <a:gd name="adj1" fmla="val 2383"/>
            </a:avLst>
          </a:prstGeom>
          <a:solidFill>
            <a:srgbClr val="80008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>
              <a:solidFill>
                <a:schemeClr val="tx1"/>
              </a:solidFill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038296F2-5F00-4463-84E1-84FC3B522E52}"/>
              </a:ext>
            </a:extLst>
          </p:cNvPr>
          <p:cNvSpPr/>
          <p:nvPr/>
        </p:nvSpPr>
        <p:spPr>
          <a:xfrm>
            <a:off x="1809805" y="1060390"/>
            <a:ext cx="3597320" cy="4353132"/>
          </a:xfrm>
          <a:prstGeom prst="frame">
            <a:avLst>
              <a:gd name="adj1" fmla="val 3462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>
              <a:solidFill>
                <a:schemeClr val="tx1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2A27736-BDB6-4181-97D7-BCE74EB49D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77129"/>
              </p:ext>
            </p:extLst>
          </p:nvPr>
        </p:nvGraphicFramePr>
        <p:xfrm>
          <a:off x="5897541" y="2116758"/>
          <a:ext cx="5245587" cy="329676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32078">
                  <a:extLst>
                    <a:ext uri="{9D8B030D-6E8A-4147-A177-3AD203B41FA5}">
                      <a16:colId xmlns:a16="http://schemas.microsoft.com/office/drawing/2014/main" val="189604312"/>
                    </a:ext>
                  </a:extLst>
                </a:gridCol>
                <a:gridCol w="3713509">
                  <a:extLst>
                    <a:ext uri="{9D8B030D-6E8A-4147-A177-3AD203B41FA5}">
                      <a16:colId xmlns:a16="http://schemas.microsoft.com/office/drawing/2014/main" val="1452276987"/>
                    </a:ext>
                  </a:extLst>
                </a:gridCol>
              </a:tblGrid>
              <a:tr h="824191">
                <a:tc>
                  <a:txBody>
                    <a:bodyPr/>
                    <a:lstStyle/>
                    <a:p>
                      <a:pPr algn="r"/>
                      <a:r>
                        <a:rPr lang="bn-BD" sz="3600" b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শ্রেণি</a:t>
                      </a:r>
                      <a:r>
                        <a:rPr lang="en-US" sz="3600" b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:</a:t>
                      </a:r>
                      <a:endParaRPr lang="en-US" sz="3600" b="1" dirty="0"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পঞ্চম</a:t>
                      </a:r>
                      <a:endParaRPr lang="bn-BD" sz="3600" b="1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5110822"/>
                  </a:ext>
                </a:extLst>
              </a:tr>
              <a:tr h="82419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72EA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বিষয়</a:t>
                      </a: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72EA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 :            </a:t>
                      </a:r>
                      <a:endParaRPr kumimoji="0" lang="bn-BD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72EA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Kalpurush" panose="02000600000000000000" pitchFamily="2" charset="0"/>
                        <a:ea typeface="+mn-ea"/>
                        <a:cs typeface="Kalpurush" panose="02000600000000000000" pitchFamily="2" charset="0"/>
                      </a:endParaRP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>
                          <a:solidFill>
                            <a:srgbClr val="372EA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প্রাথমিক</a:t>
                      </a:r>
                      <a:r>
                        <a:rPr lang="en-US" sz="3600" b="1" dirty="0">
                          <a:solidFill>
                            <a:srgbClr val="372EA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kumimoji="0" lang="bn-BD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72EA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গণিত</a:t>
                      </a: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72EA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          </a:t>
                      </a:r>
                      <a:endParaRPr kumimoji="0" lang="bn-BD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72EA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Kalpurush" panose="02000600000000000000" pitchFamily="2" charset="0"/>
                        <a:ea typeface="+mn-ea"/>
                        <a:cs typeface="Kalpurush" panose="02000600000000000000" pitchFamily="2" charset="0"/>
                      </a:endParaRP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1125894"/>
                  </a:ext>
                </a:extLst>
              </a:tr>
              <a:tr h="82419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সময়</a:t>
                      </a: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 </a:t>
                      </a:r>
                      <a:r>
                        <a:rPr kumimoji="0" lang="bn-BD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:</a:t>
                      </a: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৫০ মিনিট</a:t>
                      </a: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1117999"/>
                  </a:ext>
                </a:extLst>
              </a:tr>
              <a:tr h="824191">
                <a:tc>
                  <a:txBody>
                    <a:bodyPr/>
                    <a:lstStyle/>
                    <a:p>
                      <a:pPr algn="r"/>
                      <a:r>
                        <a:rPr lang="bn-BD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তারিখ</a:t>
                      </a:r>
                      <a:r>
                        <a:rPr lang="en-US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:</a:t>
                      </a:r>
                      <a:r>
                        <a:rPr lang="bn-BD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endParaRPr lang="en-US" sz="3600" b="1" dirty="0"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১২</a:t>
                      </a:r>
                      <a:r>
                        <a:rPr lang="bn-BD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-</a:t>
                      </a:r>
                      <a:r>
                        <a:rPr lang="en-US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০৮</a:t>
                      </a:r>
                      <a:r>
                        <a:rPr lang="bn-BD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-২০২</a:t>
                      </a:r>
                      <a:r>
                        <a:rPr lang="en-US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৬</a:t>
                      </a:r>
                      <a:r>
                        <a:rPr lang="bn-BD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খ্রি.</a:t>
                      </a:r>
                      <a:endParaRPr lang="en-US" sz="3600" b="1" dirty="0">
                        <a:solidFill>
                          <a:srgbClr val="990033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3776295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97BEB7FA-99A8-F143-B519-485166E183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36" y="1289616"/>
            <a:ext cx="3049473" cy="3870369"/>
          </a:xfrm>
          <a:prstGeom prst="rect">
            <a:avLst/>
          </a:prstGeom>
          <a:ln w="28575">
            <a:solidFill>
              <a:srgbClr val="80008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34F8C7-C80F-333D-5759-0193AE46B5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01227" y="200896"/>
            <a:ext cx="308393" cy="331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717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910697-68DD-4433-8323-6C93B8B476A8}"/>
              </a:ext>
            </a:extLst>
          </p:cNvPr>
          <p:cNvSpPr txBox="1"/>
          <p:nvPr/>
        </p:nvSpPr>
        <p:spPr>
          <a:xfrm>
            <a:off x="3411750" y="141203"/>
            <a:ext cx="506370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এসো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মনোযোগ সহকার</a:t>
            </a:r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ে দেখি</a:t>
            </a:r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0409BA-7105-4AB2-671B-C833197D0BA4}"/>
              </a:ext>
            </a:extLst>
          </p:cNvPr>
          <p:cNvSpPr/>
          <p:nvPr/>
        </p:nvSpPr>
        <p:spPr>
          <a:xfrm>
            <a:off x="2005013" y="5268619"/>
            <a:ext cx="7877175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উপরের</a:t>
            </a:r>
            <a:r>
              <a:rPr lang="bn-IN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চিত্রে আমরা কী দেখতে পাচ্ছি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66FD74-0BE5-30F3-B897-87E0784851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2938307" y="969524"/>
            <a:ext cx="6010586" cy="38355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19A3252-E9E8-65C7-4D4A-EB3EB8280CAC}"/>
              </a:ext>
            </a:extLst>
          </p:cNvPr>
          <p:cNvSpPr/>
          <p:nvPr/>
        </p:nvSpPr>
        <p:spPr>
          <a:xfrm>
            <a:off x="3576917" y="5110319"/>
            <a:ext cx="3971365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খেলনা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গাড়ি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812185-2F03-4A85-5BA6-D9781EFD0737}"/>
              </a:ext>
            </a:extLst>
          </p:cNvPr>
          <p:cNvSpPr/>
          <p:nvPr/>
        </p:nvSpPr>
        <p:spPr>
          <a:xfrm>
            <a:off x="6879174" y="1168638"/>
            <a:ext cx="4709554" cy="21228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ধরি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</a:t>
            </a:r>
          </a:p>
          <a:p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খেলনা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গাড়িটি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৫০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কিনে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৬০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বিক্রি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করা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।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তাহলে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91A938-ED95-07C6-AB86-05D0219EE932}"/>
              </a:ext>
            </a:extLst>
          </p:cNvPr>
          <p:cNvSpPr txBox="1"/>
          <p:nvPr/>
        </p:nvSpPr>
        <p:spPr>
          <a:xfrm>
            <a:off x="7855828" y="4024657"/>
            <a:ext cx="32492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Kalpurush" panose="02000600000000000000" pitchFamily="2" charset="0"/>
                <a:cs typeface="Kalpurush" panose="02000600000000000000" pitchFamily="2" charset="0"/>
              </a:rPr>
              <a:t> ১০ </a:t>
            </a:r>
            <a:r>
              <a:rPr lang="en-US" sz="44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44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endParaRPr lang="en-US" sz="4400" b="1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44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বা</a:t>
            </a:r>
            <a:r>
              <a:rPr lang="en-US" sz="4400" b="1" dirty="0">
                <a:latin typeface="Kalpurush" panose="02000600000000000000" pitchFamily="2" charset="0"/>
                <a:cs typeface="Kalpurush" panose="02000600000000000000" pitchFamily="2" charset="0"/>
              </a:rPr>
              <a:t> ২০% </a:t>
            </a:r>
            <a:r>
              <a:rPr lang="en-US" sz="44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bn-IN" sz="44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44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FEE0EB-327F-D0D4-66A0-91791D04E782}"/>
              </a:ext>
            </a:extLst>
          </p:cNvPr>
          <p:cNvSpPr/>
          <p:nvPr/>
        </p:nvSpPr>
        <p:spPr>
          <a:xfrm>
            <a:off x="6848760" y="1251071"/>
            <a:ext cx="4673972" cy="21228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আবার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যদি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</a:t>
            </a:r>
          </a:p>
          <a:p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খেলনা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গাড়িটি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৫০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কিনে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৪৫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বিক্রি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করা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হতো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।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তাহলে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হতো</a:t>
            </a:r>
            <a:r>
              <a:rPr lang="en-US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9A95AD-B6E7-FF33-46C5-5AEE7E295116}"/>
              </a:ext>
            </a:extLst>
          </p:cNvPr>
          <p:cNvSpPr txBox="1"/>
          <p:nvPr/>
        </p:nvSpPr>
        <p:spPr>
          <a:xfrm>
            <a:off x="7911743" y="3986934"/>
            <a:ext cx="31373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৫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বা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১০%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854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2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9903E-6 L -0.21301 0.0084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57" y="4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25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2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2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55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25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  <p:bldP spid="6" grpId="1"/>
      <p:bldP spid="7" grpId="0" uiExpand="1"/>
      <p:bldP spid="7" grpId="1"/>
      <p:bldP spid="8" grpId="0"/>
      <p:bldP spid="8" grpId="1"/>
      <p:bldP spid="9" grpId="0" uiExpand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E22F5B-61B8-43C9-9038-1C5501B267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108" y="1162050"/>
            <a:ext cx="6430353" cy="50561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06C506-F856-44FB-9C89-63F0A86C57EA}"/>
              </a:ext>
            </a:extLst>
          </p:cNvPr>
          <p:cNvSpPr txBox="1"/>
          <p:nvPr/>
        </p:nvSpPr>
        <p:spPr>
          <a:xfrm>
            <a:off x="2381684" y="299628"/>
            <a:ext cx="7123833" cy="92689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bn-BD" sz="5440" b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আমাদের </a:t>
            </a:r>
            <a:r>
              <a:rPr lang="bn-IN" sz="5440" b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</a:t>
            </a:r>
            <a:r>
              <a:rPr lang="bn-BD" sz="5440" b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জকের </a:t>
            </a:r>
            <a:r>
              <a:rPr lang="en-US" sz="5440" b="1" dirty="0" err="1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bn-BD" sz="5440" b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5440" b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...</a:t>
            </a:r>
            <a:r>
              <a:rPr lang="bn-BD" sz="5440" b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..</a:t>
            </a:r>
            <a:endParaRPr lang="en-US" sz="5440" b="1" dirty="0">
              <a:ln w="0">
                <a:solidFill>
                  <a:srgbClr val="002060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D50F75-9DB8-4977-B8B2-37853D5C9EDB}"/>
              </a:ext>
            </a:extLst>
          </p:cNvPr>
          <p:cNvSpPr/>
          <p:nvPr/>
        </p:nvSpPr>
        <p:spPr>
          <a:xfrm>
            <a:off x="1882647" y="1341803"/>
            <a:ext cx="5831287" cy="2853709"/>
          </a:xfrm>
          <a:prstGeom prst="rect">
            <a:avLst/>
          </a:prstGeom>
          <a:noFill/>
          <a:ln w="28575">
            <a:noFill/>
          </a:ln>
        </p:spPr>
        <p:txBody>
          <a:bodyPr wrap="square" lIns="82910" tIns="41455" rIns="82910" bIns="41455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60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6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60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লাভ-ক্ষতি</a:t>
            </a:r>
            <a:r>
              <a:rPr lang="en-US" sz="6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60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সংক্রান্ত</a:t>
            </a:r>
            <a:r>
              <a:rPr lang="en-US" sz="6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60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সমস্যা</a:t>
            </a:r>
            <a:r>
              <a:rPr lang="en-US" sz="6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pPr algn="ctr"/>
            <a:r>
              <a:rPr lang="bn-BD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অধ্যায়: </a:t>
            </a:r>
            <a:r>
              <a:rPr lang="en-US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bn-BD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bn-IN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BC1B02-D3DB-454C-8183-189845C7BB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152" y="2845511"/>
            <a:ext cx="3756990" cy="33480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142541-7771-46A1-9FDF-CF0F9E8EBF7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622081" y="666794"/>
            <a:ext cx="2812640" cy="59285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560477-642A-4389-97F3-292272ED02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165" y="29752"/>
            <a:ext cx="1326905" cy="12765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3B92F7D4-4F7B-12B5-5B82-6C67AA5A0EFC}"/>
              </a:ext>
            </a:extLst>
          </p:cNvPr>
          <p:cNvSpPr/>
          <p:nvPr/>
        </p:nvSpPr>
        <p:spPr>
          <a:xfrm>
            <a:off x="261130" y="125852"/>
            <a:ext cx="1217867" cy="1276516"/>
          </a:xfrm>
          <a:prstGeom prst="roundRect">
            <a:avLst>
              <a:gd name="adj" fmla="val 30745"/>
            </a:avLst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913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4835CA-8B14-4CC8-8DD4-CEA4449886A8}"/>
              </a:ext>
            </a:extLst>
          </p:cNvPr>
          <p:cNvSpPr txBox="1"/>
          <p:nvPr/>
        </p:nvSpPr>
        <p:spPr>
          <a:xfrm>
            <a:off x="857250" y="2650486"/>
            <a:ext cx="106834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bn-IN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bn-IN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৪</a:t>
            </a:r>
            <a:r>
              <a:rPr lang="bn-BD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দৈনন্দিন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জীবনে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জনসংখ্যা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লাভ-ক্ষতি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সংক্রান্ত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সমস্যা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     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সমাধানে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ব্যবহার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bn-IN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।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8F63AC-0EBA-4428-A5E4-37703CD009DC}"/>
              </a:ext>
            </a:extLst>
          </p:cNvPr>
          <p:cNvSpPr txBox="1"/>
          <p:nvPr/>
        </p:nvSpPr>
        <p:spPr>
          <a:xfrm>
            <a:off x="4155815" y="366090"/>
            <a:ext cx="357557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171450">
              <a:bevelT w="419100" h="342900" prst="riblet"/>
              <a:bevelB w="266700" h="298450"/>
            </a:sp3d>
          </a:bodyPr>
          <a:lstStyle/>
          <a:p>
            <a:pPr algn="ctr"/>
            <a:r>
              <a:rPr lang="en-US" sz="8000" b="1" dirty="0" err="1">
                <a:gradFill flip="none" rotWithShape="1">
                  <a:gsLst>
                    <a:gs pos="22000">
                      <a:srgbClr val="FF0066"/>
                    </a:gs>
                    <a:gs pos="56000">
                      <a:srgbClr val="C00000"/>
                    </a:gs>
                    <a:gs pos="75000">
                      <a:srgbClr val="00B050"/>
                    </a:gs>
                    <a:gs pos="93000">
                      <a:srgbClr val="0033CC"/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শিখনফল</a:t>
            </a:r>
            <a:endParaRPr lang="en-US" sz="8000" b="1" dirty="0">
              <a:gradFill flip="none" rotWithShape="1">
                <a:gsLst>
                  <a:gs pos="22000">
                    <a:srgbClr val="FF0066"/>
                  </a:gs>
                  <a:gs pos="56000">
                    <a:srgbClr val="C00000"/>
                  </a:gs>
                  <a:gs pos="75000">
                    <a:srgbClr val="00B050"/>
                  </a:gs>
                  <a:gs pos="93000">
                    <a:srgbClr val="0033CC"/>
                  </a:gs>
                </a:gsLst>
                <a:lin ang="54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B446420-DC9F-4E15-BCD4-4ED4FBB3FCC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4025" y="104332"/>
            <a:ext cx="2344831" cy="20886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A5909E2-05C6-4FE1-8AB8-1C93E97B48FE}"/>
              </a:ext>
            </a:extLst>
          </p:cNvPr>
          <p:cNvSpPr txBox="1"/>
          <p:nvPr/>
        </p:nvSpPr>
        <p:spPr>
          <a:xfrm>
            <a:off x="260677" y="1736742"/>
            <a:ext cx="5502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এই পাঠ শেষে শিক্ষার্থীরা..</a:t>
            </a:r>
            <a:r>
              <a:rPr lang="bn-IN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endParaRPr lang="en-US" sz="5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F4AA85-7E0C-1B61-6045-85E3A207BA10}"/>
              </a:ext>
            </a:extLst>
          </p:cNvPr>
          <p:cNvSpPr txBox="1"/>
          <p:nvPr/>
        </p:nvSpPr>
        <p:spPr>
          <a:xfrm>
            <a:off x="857250" y="3995118"/>
            <a:ext cx="106834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bn-IN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bn-IN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৫</a:t>
            </a:r>
            <a:r>
              <a:rPr lang="bn-BD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জনসংখ্যা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লাভ-ক্ষতি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সংক্রান্ত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সমস্যা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তৈরি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     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যৌক্তিকতা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ব্যাখ্যা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bn-IN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।  </a:t>
            </a:r>
            <a:r>
              <a:rPr lang="en-US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bn-IN" sz="3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C19D79-29B9-4DC4-19CE-BFB09B7A23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60677" y="117486"/>
            <a:ext cx="1468530" cy="130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94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279452-4FF0-4282-8BE6-B5828FD40E91}"/>
              </a:ext>
            </a:extLst>
          </p:cNvPr>
          <p:cNvSpPr txBox="1"/>
          <p:nvPr/>
        </p:nvSpPr>
        <p:spPr>
          <a:xfrm>
            <a:off x="2298563" y="126489"/>
            <a:ext cx="7290074" cy="64776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এসো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মনোযোগ সহকার</a:t>
            </a:r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ে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লক্ষ্য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080854-72B5-8620-C410-6FC26A8766F9}"/>
              </a:ext>
            </a:extLst>
          </p:cNvPr>
          <p:cNvSpPr/>
          <p:nvPr/>
        </p:nvSpPr>
        <p:spPr>
          <a:xfrm>
            <a:off x="2564762" y="5363834"/>
            <a:ext cx="67576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পেঁপেটির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বিক্রয়মূল্য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১০০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endParaRPr lang="en-US" sz="40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1804CF4-E691-07EF-5F98-3EFA50CAF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530" y="671069"/>
            <a:ext cx="5512140" cy="402407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BBBE28B-4718-F215-8375-B9197FC01270}"/>
              </a:ext>
            </a:extLst>
          </p:cNvPr>
          <p:cNvSpPr/>
          <p:nvPr/>
        </p:nvSpPr>
        <p:spPr>
          <a:xfrm>
            <a:off x="1848027" y="4677508"/>
            <a:ext cx="81911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মনেকরি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পেঁপের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ক্রয়মূল্য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৮০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40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56FA40-F329-FE1D-9A43-A0FFFC495A4D}"/>
              </a:ext>
            </a:extLst>
          </p:cNvPr>
          <p:cNvSpPr/>
          <p:nvPr/>
        </p:nvSpPr>
        <p:spPr>
          <a:xfrm>
            <a:off x="6851221" y="1868890"/>
            <a:ext cx="4178461" cy="17441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ক্রয়মূল্য </a:t>
            </a:r>
            <a:r>
              <a:rPr lang="bn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বেশি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? </a:t>
            </a:r>
          </a:p>
          <a:p>
            <a:pPr algn="ctr"/>
            <a:r>
              <a:rPr lang="bn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না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কি</a:t>
            </a:r>
            <a:r>
              <a:rPr lang="bn-BD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বিক্রয়মূল্য</a:t>
            </a:r>
            <a:r>
              <a:rPr lang="bn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বেশি</a:t>
            </a:r>
            <a:r>
              <a:rPr lang="bn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  <a:endParaRPr lang="bn-BD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E072C5-74EE-8F7B-9E78-4EB6E21F5D92}"/>
              </a:ext>
            </a:extLst>
          </p:cNvPr>
          <p:cNvSpPr/>
          <p:nvPr/>
        </p:nvSpPr>
        <p:spPr>
          <a:xfrm>
            <a:off x="1388962" y="4926494"/>
            <a:ext cx="9109276" cy="786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ক্রয়মূল্য অপেক্ষা বিক্রয়মূল্য</a:t>
            </a:r>
            <a:r>
              <a:rPr lang="bn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বেশি হলে_____হয়।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9DB741-FBB8-C1BF-F171-807AD0C935D5}"/>
              </a:ext>
            </a:extLst>
          </p:cNvPr>
          <p:cNvSpPr txBox="1"/>
          <p:nvPr/>
        </p:nvSpPr>
        <p:spPr>
          <a:xfrm>
            <a:off x="8253662" y="4951228"/>
            <a:ext cx="1301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 </a:t>
            </a:r>
            <a:endParaRPr lang="en-US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758160-BC6C-4276-FAD4-54967C528037}"/>
              </a:ext>
            </a:extLst>
          </p:cNvPr>
          <p:cNvSpPr/>
          <p:nvPr/>
        </p:nvSpPr>
        <p:spPr>
          <a:xfrm>
            <a:off x="1438275" y="4842857"/>
            <a:ext cx="9109276" cy="786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ক্রয়মূল্য অপেক্ষা বিক্রয়মূল্য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কম</a:t>
            </a:r>
            <a:r>
              <a:rPr lang="bn-BD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হলে_____হয়।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1F5CFE-0A4E-DEB0-3EF0-BA2DD8A66073}"/>
              </a:ext>
            </a:extLst>
          </p:cNvPr>
          <p:cNvSpPr txBox="1"/>
          <p:nvPr/>
        </p:nvSpPr>
        <p:spPr>
          <a:xfrm>
            <a:off x="8204349" y="4791478"/>
            <a:ext cx="1301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bn-BD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819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7" grpId="0"/>
      <p:bldP spid="17" grpId="1"/>
      <p:bldP spid="3" grpId="0"/>
      <p:bldP spid="4" grpId="0" animBg="1"/>
      <p:bldP spid="4" grpId="1" animBg="1"/>
      <p:bldP spid="5" grpId="0"/>
      <p:bldP spid="5" grpId="1"/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273B1A-5FD8-4CF0-312E-8ECE933C90EB}"/>
              </a:ext>
            </a:extLst>
          </p:cNvPr>
          <p:cNvSpPr txBox="1"/>
          <p:nvPr/>
        </p:nvSpPr>
        <p:spPr>
          <a:xfrm>
            <a:off x="2989656" y="149639"/>
            <a:ext cx="5907888" cy="64776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এসো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কিছু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নিয়ম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জেনে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নিই</a:t>
            </a:r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270C1B-EB04-C2BE-B741-EF11F3C4038F}"/>
              </a:ext>
            </a:extLst>
          </p:cNvPr>
          <p:cNvSpPr/>
          <p:nvPr/>
        </p:nvSpPr>
        <p:spPr>
          <a:xfrm>
            <a:off x="5943600" y="1933576"/>
            <a:ext cx="5495924" cy="1671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ব্যবসায়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আমরা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যখন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কোনো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কিছু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ক্রয়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বিক্রয়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তখন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সাধারণত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হয়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।</a:t>
            </a:r>
            <a:endParaRPr lang="bn-BD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5" name="Picture 3" descr="C:\Users\Hello Sir\Downloads\1540573519_19.jpg">
            <a:extLst>
              <a:ext uri="{FF2B5EF4-FFF2-40B4-BE49-F238E27FC236}">
                <a16:creationId xmlns:a16="http://schemas.microsoft.com/office/drawing/2014/main" id="{4A616313-285B-EDAE-C425-F92ADC8F6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16" y="1254274"/>
            <a:ext cx="5212080" cy="32322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5223806-78B5-A18A-1126-F2CA9A8DB66C}"/>
              </a:ext>
            </a:extLst>
          </p:cNvPr>
          <p:cNvSpPr/>
          <p:nvPr/>
        </p:nvSpPr>
        <p:spPr>
          <a:xfrm>
            <a:off x="1388962" y="4762718"/>
            <a:ext cx="9109276" cy="786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ক্রয়মূল্য অপেক্ষা বিক্রয়মূল্য</a:t>
            </a:r>
            <a:r>
              <a:rPr lang="bn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বেশি হলে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হয়।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7DCC13-C788-EE28-6F5F-F2B0C6FC90E8}"/>
              </a:ext>
            </a:extLst>
          </p:cNvPr>
          <p:cNvSpPr/>
          <p:nvPr/>
        </p:nvSpPr>
        <p:spPr>
          <a:xfrm>
            <a:off x="1388962" y="4867493"/>
            <a:ext cx="9109276" cy="786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ক্রয়মূল্য অপেক্ষা বিক্রয়মূল্য</a:t>
            </a:r>
            <a:r>
              <a:rPr lang="bn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কম</a:t>
            </a:r>
            <a:r>
              <a:rPr lang="bn-BD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হলে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হয়।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7DF869-1D7D-384D-83E8-BBAC8F29363B}"/>
              </a:ext>
            </a:extLst>
          </p:cNvPr>
          <p:cNvSpPr/>
          <p:nvPr/>
        </p:nvSpPr>
        <p:spPr>
          <a:xfrm>
            <a:off x="790575" y="4856254"/>
            <a:ext cx="10306050" cy="11470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%)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বা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%) </a:t>
            </a:r>
          </a:p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সবসময়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ক্রয়মূল্যের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উপর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হিসাব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করা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হয়।</a:t>
            </a:r>
          </a:p>
        </p:txBody>
      </p:sp>
    </p:spTree>
    <p:extLst>
      <p:ext uri="{BB962C8B-B14F-4D97-AF65-F5344CB8AC3E}">
        <p14:creationId xmlns:p14="http://schemas.microsoft.com/office/powerpoint/2010/main" val="2755625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6" grpId="1"/>
      <p:bldP spid="7" grpId="0"/>
      <p:bldP spid="7" grpId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8D830A-E33E-9DF3-A2DA-54E31CD3DDCD}"/>
              </a:ext>
            </a:extLst>
          </p:cNvPr>
          <p:cNvSpPr txBox="1"/>
          <p:nvPr/>
        </p:nvSpPr>
        <p:spPr>
          <a:xfrm>
            <a:off x="1720575" y="133759"/>
            <a:ext cx="844605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bn-BD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এসো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সমস্যাটি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গাণিতিকভাবে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ব্যাখ্যা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bn-IN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32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78E061-85E5-4D21-5BE6-595C4A4D227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143999" y="1458537"/>
            <a:ext cx="2512549" cy="52959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F9C25BB-FEF7-F35A-282E-40BB06D186BF}"/>
              </a:ext>
            </a:extLst>
          </p:cNvPr>
          <p:cNvSpPr/>
          <p:nvPr/>
        </p:nvSpPr>
        <p:spPr>
          <a:xfrm>
            <a:off x="268401" y="691408"/>
            <a:ext cx="11274198" cy="9541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সমস্যা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: 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পেঁপে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৫০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ক্রয়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৫৫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বিক্রয়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করা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এতে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      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কত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বা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?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3B337E5-80D9-2534-63AE-F0354F3C0087}"/>
                  </a:ext>
                </a:extLst>
              </p:cNvPr>
              <p:cNvSpPr txBox="1"/>
              <p:nvPr/>
            </p:nvSpPr>
            <p:spPr>
              <a:xfrm>
                <a:off x="283028" y="1704568"/>
                <a:ext cx="5832022" cy="42082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সমাধান: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দেওয়া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আছে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,</a:t>
                </a:r>
              </a:p>
              <a:p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       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ক্রয়মূল্য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৫০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টাকা</a:t>
                </a:r>
                <a:endPara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       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বিক্রয়মূল্য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৫৫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টাকা</a:t>
                </a:r>
                <a:endPara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     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⸫ 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লাভ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= ৫৫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টাকা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– ৫০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টাকা</a:t>
                </a:r>
                <a:endPara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             = ৫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টাকা</a:t>
                </a:r>
                <a:endPara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 ৫০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টাকায়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লাভ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হয়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৫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টাকা</a:t>
                </a:r>
                <a:endPara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⸫    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১    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⸴⸴       ⸴⸴    ⸴⸴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৫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⸴⸴ </a:t>
                </a:r>
              </a:p>
              <a:p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⸫   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১০০   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⸴⸴       ⸴⸴    ⸴⸴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৫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 × 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১০০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৫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⸴⸴</a:t>
                </a:r>
              </a:p>
              <a:p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</a:p>
              <a:p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= </a:t>
                </a:r>
                <a:r>
                  <a:rPr lang="en-US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১০ </a:t>
                </a:r>
                <a:r>
                  <a:rPr lang="en-US" sz="24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টাকা</a:t>
                </a:r>
                <a:endPara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3B337E5-80D9-2534-63AE-F0354F3C00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28" y="1704568"/>
                <a:ext cx="5832022" cy="4208203"/>
              </a:xfrm>
              <a:prstGeom prst="rect">
                <a:avLst/>
              </a:prstGeom>
              <a:blipFill>
                <a:blip r:embed="rId3"/>
                <a:stretch>
                  <a:fillRect l="-1672" t="-1304" b="-31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1E366B4-8B3F-7EA7-DA50-36212063D0D1}"/>
              </a:ext>
            </a:extLst>
          </p:cNvPr>
          <p:cNvCxnSpPr>
            <a:cxnSpLocks/>
          </p:cNvCxnSpPr>
          <p:nvPr/>
        </p:nvCxnSpPr>
        <p:spPr>
          <a:xfrm flipV="1">
            <a:off x="3790950" y="4933950"/>
            <a:ext cx="542925" cy="1619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F47A900-A366-6798-F21E-C2EED6821E24}"/>
              </a:ext>
            </a:extLst>
          </p:cNvPr>
          <p:cNvSpPr txBox="1"/>
          <p:nvPr/>
        </p:nvSpPr>
        <p:spPr>
          <a:xfrm>
            <a:off x="3895725" y="5065165"/>
            <a:ext cx="447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</a:t>
            </a:r>
            <a:endParaRPr lang="en-US" sz="2400" dirty="0">
              <a:solidFill>
                <a:srgbClr val="002060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9096C77-2104-2962-D6F5-B304A1AD6B12}"/>
              </a:ext>
            </a:extLst>
          </p:cNvPr>
          <p:cNvCxnSpPr>
            <a:cxnSpLocks/>
          </p:cNvCxnSpPr>
          <p:nvPr/>
        </p:nvCxnSpPr>
        <p:spPr>
          <a:xfrm flipV="1">
            <a:off x="4029075" y="4581525"/>
            <a:ext cx="542925" cy="16192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0B61006-EF24-31D2-240D-9211902E0FAE}"/>
              </a:ext>
            </a:extLst>
          </p:cNvPr>
          <p:cNvSpPr txBox="1"/>
          <p:nvPr/>
        </p:nvSpPr>
        <p:spPr>
          <a:xfrm>
            <a:off x="4205287" y="4236490"/>
            <a:ext cx="447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২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EE9530-9D2D-37F2-CA69-F9F775CE6C1D}"/>
              </a:ext>
            </a:extLst>
          </p:cNvPr>
          <p:cNvSpPr txBox="1"/>
          <p:nvPr/>
        </p:nvSpPr>
        <p:spPr>
          <a:xfrm>
            <a:off x="5491842" y="5140827"/>
            <a:ext cx="4395109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উত্তর</a:t>
            </a:r>
            <a:r>
              <a:rPr lang="en-US" sz="24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: ১০ % </a:t>
            </a:r>
            <a:r>
              <a:rPr lang="en-US" sz="24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24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24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r>
              <a:rPr lang="en-US" sz="24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অথবা</a:t>
            </a:r>
            <a:r>
              <a:rPr lang="en-US" sz="24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 </a:t>
            </a:r>
            <a:r>
              <a:rPr lang="en-US" sz="24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24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১০ </a:t>
            </a:r>
            <a:r>
              <a:rPr lang="en-US" sz="24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24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24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24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 </a:t>
            </a:r>
            <a:r>
              <a:rPr lang="bn-IN" sz="24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8606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5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4393</TotalTime>
  <Words>970</Words>
  <Application>Microsoft Office PowerPoint</Application>
  <PresentationFormat>Custom</PresentationFormat>
  <Paragraphs>189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Amasis MT Pro Black</vt:lpstr>
      <vt:lpstr>Arial</vt:lpstr>
      <vt:lpstr>Calibri</vt:lpstr>
      <vt:lpstr>Calibri Light</vt:lpstr>
      <vt:lpstr>Cambria Math</vt:lpstr>
      <vt:lpstr>Kalpurush</vt:lpstr>
      <vt:lpstr>Li Sweet Shreyam Unicode</vt:lpstr>
      <vt:lpstr>NikoshBAN</vt:lpstr>
      <vt:lpstr>Poppins</vt:lpstr>
      <vt:lpstr>SutonnyMJ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Mubarak</dc:creator>
  <cp:lastModifiedBy>Mubarak Hossain</cp:lastModifiedBy>
  <cp:revision>623</cp:revision>
  <dcterms:created xsi:type="dcterms:W3CDTF">2021-08-04T05:09:48Z</dcterms:created>
  <dcterms:modified xsi:type="dcterms:W3CDTF">2026-08-12T12:04:23Z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6106574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