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91" r:id="rId3"/>
    <p:sldId id="289" r:id="rId4"/>
    <p:sldId id="259" r:id="rId5"/>
    <p:sldId id="293" r:id="rId6"/>
    <p:sldId id="276" r:id="rId7"/>
    <p:sldId id="292" r:id="rId8"/>
    <p:sldId id="260" r:id="rId9"/>
    <p:sldId id="277" r:id="rId10"/>
    <p:sldId id="278" r:id="rId11"/>
    <p:sldId id="285" r:id="rId12"/>
    <p:sldId id="273" r:id="rId13"/>
    <p:sldId id="280" r:id="rId14"/>
    <p:sldId id="279" r:id="rId15"/>
    <p:sldId id="281" r:id="rId16"/>
    <p:sldId id="275" r:id="rId17"/>
    <p:sldId id="284" r:id="rId18"/>
    <p:sldId id="282" r:id="rId19"/>
    <p:sldId id="283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737"/>
    <a:srgbClr val="3333FF"/>
    <a:srgbClr val="FFFF00"/>
    <a:srgbClr val="00FFCC"/>
    <a:srgbClr val="00FFFF"/>
    <a:srgbClr val="66FF33"/>
    <a:srgbClr val="CAFFB9"/>
    <a:srgbClr val="FFB7FF"/>
    <a:srgbClr val="ECE7F1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2" autoAdjust="0"/>
    <p:restoredTop sz="94660"/>
  </p:normalViewPr>
  <p:slideViewPr>
    <p:cSldViewPr>
      <p:cViewPr varScale="1">
        <p:scale>
          <a:sx n="101" d="100"/>
          <a:sy n="101" d="100"/>
        </p:scale>
        <p:origin x="12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5D58F-12CF-41AE-8C79-2A0740C7C86A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8AEBA-3B64-4272-A35E-EE881A9269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4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81CAF-55BB-4387-80E7-2E02C804E2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71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77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67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95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8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01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90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43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70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65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95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92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uli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81000"/>
            <a:ext cx="8458200" cy="609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87883" y="4831140"/>
            <a:ext cx="6968233" cy="1341060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>
                <a:gd name="adj" fmla="val 16018"/>
              </a:avLst>
            </a:prstTxWarp>
            <a:spAutoFit/>
          </a:bodyPr>
          <a:lstStyle/>
          <a:p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W</a:t>
            </a:r>
            <a:r>
              <a:rPr lang="en-US" sz="96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en-US" sz="96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96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E</a:t>
            </a:r>
            <a:endParaRPr lang="en-US" sz="96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8966" y="762000"/>
            <a:ext cx="6968233" cy="1569660"/>
          </a:xfrm>
          <a:prstGeom prst="rect">
            <a:avLst/>
          </a:prstGeom>
          <a:noFill/>
        </p:spPr>
        <p:txBody>
          <a:bodyPr wrap="none" rtlCol="0">
            <a:prstTxWarp prst="textWave4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96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28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6436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en-US" sz="44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আফজাল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শিক্ষক(গণিত)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নান্দাশ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বি,কে,আই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পত্নীতলা,নওগাঁ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b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০১৭১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৮৪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৪২৩১ </a:t>
            </a:r>
            <a:b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afjalhossain04@gmail.com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436" y="0"/>
            <a:ext cx="2327564" cy="22098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5400" dirty="0" err="1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১০ ম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শাখাঃ ক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           শিক্ষার্থী </a:t>
            </a:r>
            <a:r>
              <a:rPr lang="en-US" sz="5400" dirty="0" err="1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সংখ্যাঃ</a:t>
            </a: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bn-BD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5400" dirty="0" smtClean="0">
              <a:solidFill>
                <a:srgbClr val="123A8A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        বিষয়ঃ     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৫ মিনিট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5400" dirty="0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 ০৬/০৮/২০১৭ </a:t>
            </a:r>
            <a:r>
              <a:rPr lang="en-US" sz="5400" dirty="0" err="1" smtClean="0">
                <a:solidFill>
                  <a:srgbClr val="123A8A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endParaRPr lang="en-US" sz="5400" dirty="0" smtClean="0">
              <a:solidFill>
                <a:srgbClr val="123A8A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83880" cy="1051560"/>
          </a:xfrm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80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33400"/>
            <a:ext cx="6806221" cy="5156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035283" y="4063425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0817" y="5820179"/>
            <a:ext cx="6864087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বইয়ের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2588" y="5820179"/>
            <a:ext cx="6864087" cy="584775"/>
          </a:xfrm>
          <a:prstGeom prst="rect">
            <a:avLst/>
          </a:prstGeom>
          <a:solidFill>
            <a:srgbClr val="FFC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IN" sz="32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8930" y="5180975"/>
            <a:ext cx="1935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কীসের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320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4" grpId="1" animBg="1"/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371600"/>
            <a:ext cx="5373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তোমাদের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উত্তর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সঠিক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হয়েছে</a:t>
            </a:r>
            <a:r>
              <a:rPr lang="en-US" sz="2400" dirty="0" smtClean="0"/>
              <a:t>। </a:t>
            </a:r>
            <a:br>
              <a:rPr lang="en-US" sz="2400" dirty="0" smtClean="0"/>
            </a:br>
            <a:r>
              <a:rPr lang="en-US" sz="2400" dirty="0" err="1" smtClean="0"/>
              <a:t>আজ</a:t>
            </a:r>
            <a:r>
              <a:rPr lang="en-US" sz="2400" dirty="0" smtClean="0"/>
              <a:t> </a:t>
            </a:r>
            <a:r>
              <a:rPr lang="en-US" sz="2400" dirty="0" err="1" smtClean="0"/>
              <a:t>আমরা</a:t>
            </a:r>
            <a:r>
              <a:rPr lang="en-US" sz="2400" dirty="0" smtClean="0"/>
              <a:t> </a:t>
            </a:r>
            <a:r>
              <a:rPr lang="en-US" sz="2400" dirty="0" err="1" smtClean="0"/>
              <a:t>যা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আলোচনা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করবো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2819400"/>
            <a:ext cx="17636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তা</a:t>
            </a:r>
            <a:r>
              <a:rPr lang="en-US" sz="3200" dirty="0" smtClean="0"/>
              <a:t> </a:t>
            </a:r>
            <a:r>
              <a:rPr lang="en-US" sz="3200" dirty="0" err="1" smtClean="0"/>
              <a:t>হলোঃ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dirty="0" err="1" smtClean="0"/>
              <a:t>সেট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5043572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143000"/>
            <a:ext cx="7984878" cy="4339650"/>
          </a:xfrm>
          <a:prstGeom prst="rect">
            <a:avLst/>
          </a:prstGeom>
          <a:solidFill>
            <a:srgbClr val="CAFFB9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2200" dirty="0" smtClean="0">
                <a:latin typeface="NikoshBAN" pitchFamily="2" charset="0"/>
                <a:cs typeface="NikoshBAN" pitchFamily="2" charset="0"/>
              </a:rPr>
              <a:t>১। বিভিন্ন প্রকার সেট ব্যাখ্যা করতে পারবে;</a:t>
            </a:r>
          </a:p>
          <a:p>
            <a:r>
              <a:rPr lang="bn-IN" sz="2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200" dirty="0" smtClean="0">
                <a:latin typeface="NikoshBAN" pitchFamily="2" charset="0"/>
                <a:cs typeface="NikoshBAN" pitchFamily="2" charset="0"/>
              </a:rPr>
              <a:t>। সেট প্রক্রিয়া বর্ণনা করতে পারবে;</a:t>
            </a:r>
          </a:p>
          <a:p>
            <a:r>
              <a:rPr lang="bn-IN" sz="2200" dirty="0" smtClean="0">
                <a:latin typeface="NikoshBAN" pitchFamily="2" charset="0"/>
                <a:cs typeface="NikoshBAN" pitchFamily="2" charset="0"/>
              </a:rPr>
              <a:t>৩। ভেনচিত্রের সাহায্যে সেট প্রক্রিয়ার ধর্মাবলি যাচাই করতে পারবে;</a:t>
            </a:r>
          </a:p>
          <a:p>
            <a:r>
              <a:rPr lang="bn-IN" sz="2200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  <a:p>
            <a:endParaRPr lang="bn-IN" sz="22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0663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447800"/>
            <a:ext cx="7543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dirty="0"/>
              <a:t>বাস্তব বা চিন্তা জগতের বস্তুর যেকোনো সুনির্ধারিত সংগ্রহকে সেট (</a:t>
            </a:r>
            <a:r>
              <a:rPr lang="en-US" dirty="0"/>
              <a:t>Set) </a:t>
            </a:r>
            <a:r>
              <a:rPr lang="as-IN" dirty="0"/>
              <a:t>বলে। যেমন: প্রথম দশটি বিজোড় সংখ্যার সেট, নবম শ্রেণীর পাঠ্যবইয়ের সেট ইত্যাদি। সেটকে সাধারণত ইংরেজি বড় হাতের অক্ষর (</a:t>
            </a:r>
            <a:r>
              <a:rPr lang="en-US" dirty="0"/>
              <a:t>A, B, C... </a:t>
            </a:r>
            <a:r>
              <a:rPr lang="as-IN" dirty="0"/>
              <a:t>ইত্যাদি) দ্বারা প্রকাশ করা হয়</a:t>
            </a:r>
            <a:r>
              <a:rPr lang="as-IN" dirty="0" smtClean="0"/>
              <a:t>।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s-IN" dirty="0" smtClean="0"/>
              <a:t>সেটকে </a:t>
            </a:r>
            <a:r>
              <a:rPr lang="as-IN" dirty="0"/>
              <a:t>প্রধানত ২ (দুই) ভাবে প্রকাশ করা হয়</a:t>
            </a:r>
            <a:r>
              <a:rPr lang="as-IN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s-IN" dirty="0" smtClean="0"/>
              <a:t>তালিকা </a:t>
            </a:r>
            <a:r>
              <a:rPr lang="as-IN" dirty="0"/>
              <a:t>পদ্ধতি (</a:t>
            </a:r>
            <a:r>
              <a:rPr lang="en-US" dirty="0"/>
              <a:t>Tabular Method </a:t>
            </a:r>
            <a:r>
              <a:rPr lang="as-IN" dirty="0"/>
              <a:t>বা </a:t>
            </a:r>
            <a:r>
              <a:rPr lang="en-US" dirty="0"/>
              <a:t>Roster Method):</a:t>
            </a:r>
          </a:p>
          <a:p>
            <a:r>
              <a:rPr lang="as-IN" dirty="0"/>
              <a:t>এই পদ্ধতিতে সেটের উপাদানগুলোকে সুনির্দিষ্টভাবে উল্লেখ করে দ্বিতীয় বন্ধনী { } এর মধ্যে কমা </a:t>
            </a:r>
            <a:r>
              <a:rPr lang="en-US" dirty="0"/>
              <a:t>(</a:t>
            </a:r>
            <a:r>
              <a:rPr lang="as-IN" dirty="0" smtClean="0"/>
              <a:t>,</a:t>
            </a:r>
            <a:r>
              <a:rPr lang="en-US" dirty="0" smtClean="0"/>
              <a:t>)</a:t>
            </a:r>
            <a:r>
              <a:rPr lang="as-IN" dirty="0" smtClean="0"/>
              <a:t> </a:t>
            </a:r>
            <a:r>
              <a:rPr lang="as-IN" dirty="0"/>
              <a:t>দিয়ে আলাদা করে লেখা হয়।উদাহরণ: </a:t>
            </a:r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 smtClean="0"/>
              <a:t>{</a:t>
            </a:r>
            <a:r>
              <a:rPr lang="en-US" dirty="0"/>
              <a:t>1, 3, 5, 7, </a:t>
            </a:r>
            <a:r>
              <a:rPr lang="en-US" dirty="0" smtClean="0"/>
              <a:t>9}</a:t>
            </a:r>
            <a:br>
              <a:rPr lang="en-US" dirty="0" smtClean="0"/>
            </a:br>
            <a:r>
              <a:rPr lang="as-IN" dirty="0" smtClean="0"/>
              <a:t>সেট </a:t>
            </a:r>
            <a:r>
              <a:rPr lang="as-IN" dirty="0"/>
              <a:t>গঠন পদ্ধতি (</a:t>
            </a:r>
            <a:r>
              <a:rPr lang="en-US" dirty="0"/>
              <a:t>Set Builder Method):</a:t>
            </a:r>
          </a:p>
          <a:p>
            <a:r>
              <a:rPr lang="as-IN" dirty="0"/>
              <a:t>এই পদ্ধতিতে সেটের উপাদানগুলোর সুনির্দিষ্ট মান উল্লেখ না করে, উপাদান নির্ধারণের জন্য সাধারণ ধর্মের বা শর্তের উল্লেখ থাকে।উদাহরণ: </a:t>
            </a:r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 smtClean="0"/>
              <a:t>{x€ N</a:t>
            </a:r>
            <a:r>
              <a:rPr lang="en-US" dirty="0"/>
              <a:t>} : x </a:t>
            </a:r>
            <a:r>
              <a:rPr lang="en-US" dirty="0" smtClean="0"/>
              <a:t> </a:t>
            </a:r>
            <a:r>
              <a:rPr lang="as-IN" dirty="0"/>
              <a:t>বিজোড় সংখ্যা এবং </a:t>
            </a:r>
            <a:r>
              <a:rPr lang="en-US" dirty="0" smtClean="0"/>
              <a:t>x </a:t>
            </a:r>
            <a:r>
              <a:rPr lang="en-US" dirty="0"/>
              <a:t>&lt; </a:t>
            </a:r>
            <a:r>
              <a:rPr lang="en-US" dirty="0" smtClean="0"/>
              <a:t>10} (</a:t>
            </a:r>
            <a:r>
              <a:rPr lang="as-IN" dirty="0"/>
              <a:t>এখানে </a:t>
            </a:r>
            <a:r>
              <a:rPr lang="en-US" dirty="0" smtClean="0"/>
              <a:t>N </a:t>
            </a:r>
            <a:r>
              <a:rPr lang="as-IN" dirty="0"/>
              <a:t>হলো স্বাভাবিক সংখ্যার সেট)।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6038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00400" y="1295400"/>
            <a:ext cx="2454624" cy="2448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36" y="1305752"/>
            <a:ext cx="2439358" cy="24384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95400"/>
            <a:ext cx="2785577" cy="27855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390" y="4042877"/>
            <a:ext cx="1900249" cy="1569660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কলমের সংখ্যা 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3365" y="4147696"/>
            <a:ext cx="2667000" cy="830997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নক্ষত্রের সংখ্যা অনির্দিষ্ট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947" y="533400"/>
            <a:ext cx="8047653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সেটের প্রকারভেদ ও সেট প্রক্রিয়া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3987244"/>
            <a:ext cx="2226024" cy="1569660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উপাদান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0888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75361" y="3217277"/>
            <a:ext cx="4419600" cy="2895600"/>
          </a:xfrm>
          <a:prstGeom prst="roundRect">
            <a:avLst>
              <a:gd name="adj" fmla="val 0"/>
            </a:avLst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১।উপাদান সংখ্যা গণনা করে নির্ধারণ</a:t>
            </a:r>
          </a:p>
          <a:p>
            <a:r>
              <a:rPr lang="bn-IN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bn-IN" sz="2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২।উপাদান সংখ্যা গণনা করে নির্ধারণ</a:t>
            </a:r>
          </a:p>
          <a:p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না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কোনো উপাদান নেই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09523" y="4094574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সসীম সেট</a:t>
            </a:r>
          </a:p>
        </p:txBody>
      </p:sp>
      <p:sp>
        <p:nvSpPr>
          <p:cNvPr id="3" name="Rectangle 2"/>
          <p:cNvSpPr/>
          <p:nvPr/>
        </p:nvSpPr>
        <p:spPr>
          <a:xfrm>
            <a:off x="6248400" y="4784660"/>
            <a:ext cx="1518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অসীম সেট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63213" y="5248713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2000" b="1" dirty="0">
              <a:solidFill>
                <a:srgbClr val="3333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577"/>
          <a:stretch/>
        </p:blipFill>
        <p:spPr>
          <a:xfrm>
            <a:off x="468086" y="457200"/>
            <a:ext cx="3712028" cy="291651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3" t="9064" r="15451" b="11472"/>
          <a:stretch/>
        </p:blipFill>
        <p:spPr>
          <a:xfrm>
            <a:off x="468087" y="3516086"/>
            <a:ext cx="3712028" cy="288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r="8192" b="30451"/>
          <a:stretch/>
        </p:blipFill>
        <p:spPr>
          <a:xfrm>
            <a:off x="609600" y="3505200"/>
            <a:ext cx="34290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457200"/>
            <a:ext cx="4397829" cy="29165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68086" y="2952690"/>
            <a:ext cx="37120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পেন্সিলগুলোকে কীভাবে নির্ধারন করা যায়?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1752600"/>
            <a:ext cx="1143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গণনা করে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0099" y="533400"/>
            <a:ext cx="3712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পানির ঢেউয়ের সংখ্যা কত?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7200" y="282958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1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8085" y="376951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উপাদান সংখ্যা কত?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087" y="5943600"/>
            <a:ext cx="1360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600" dirty="0" smtClean="0">
                <a:latin typeface="NikoshBAN" pitchFamily="2" charset="0"/>
                <a:cs typeface="NikoshBAN" pitchFamily="2" charset="0"/>
              </a:rPr>
              <a:t>উপাদান নেই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3475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2" grpId="0" uiExpand="1"/>
      <p:bldP spid="3" grpId="0" uiExpand="1"/>
      <p:bldP spid="4" grpId="0"/>
      <p:bldP spid="6" grpId="0" animBg="1"/>
      <p:bldP spid="12" grpId="0" animBg="1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8077198" cy="707886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2,4,6,8,10,…………..40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2514600"/>
            <a:ext cx="8077199" cy="584775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1,3,5, 7, 9,………………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1" y="3352800"/>
            <a:ext cx="8077200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C =       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 (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ডেনিশের বর্ণ ওরি 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372103" y="1796722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96566" y="1771623"/>
            <a:ext cx="1787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সসীম সেট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6094770" y="2634922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419233" y="2621578"/>
            <a:ext cx="1880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সীম সেট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5400000">
            <a:off x="6094769" y="3421746"/>
            <a:ext cx="228596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09708" y="3408403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4147810"/>
            <a:ext cx="8686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3737"/>
                </a:solidFill>
                <a:latin typeface="NikoshBAN" pitchFamily="2" charset="0"/>
                <a:cs typeface="NikoshBAN" pitchFamily="2" charset="0"/>
              </a:rPr>
              <a:t>যে সেটের উপাদান সংখ্যা নির্দিষ্ট সসীম সেট বলে।</a:t>
            </a:r>
            <a:endParaRPr lang="en-US" sz="2800" dirty="0">
              <a:solidFill>
                <a:srgbClr val="FF373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481078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3737"/>
                </a:solidFill>
                <a:latin typeface="NikoshBAN" pitchFamily="2" charset="0"/>
                <a:cs typeface="NikoshBAN" pitchFamily="2" charset="0"/>
              </a:rPr>
              <a:t>যে সেটের উপাদান সংখ্যা অনির্দিষ্ট অসসীম সেট বলে।</a:t>
            </a:r>
            <a:endParaRPr lang="en-US" sz="2800" dirty="0">
              <a:solidFill>
                <a:srgbClr val="FF373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5334000"/>
            <a:ext cx="7467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3737"/>
                </a:solidFill>
                <a:latin typeface="NikoshBAN" pitchFamily="2" charset="0"/>
                <a:cs typeface="NikoshBAN" pitchFamily="2" charset="0"/>
              </a:rPr>
              <a:t>যে সেটে কোন উপাদান থাকেনা </a:t>
            </a:r>
            <a:r>
              <a:rPr lang="bn-IN" sz="2800" dirty="0" smtClean="0">
                <a:solidFill>
                  <a:srgbClr val="FF3737"/>
                </a:solidFill>
                <a:latin typeface="NikoshBAN" pitchFamily="2" charset="0"/>
                <a:cs typeface="NikoshBAN" pitchFamily="2" charset="0"/>
              </a:rPr>
              <a:t>ফাঁকা সেট</a:t>
            </a:r>
            <a:r>
              <a:rPr lang="bn-BD" sz="2800" dirty="0" smtClean="0">
                <a:solidFill>
                  <a:srgbClr val="FF3737"/>
                </a:solidFill>
                <a:latin typeface="NikoshBAN" pitchFamily="2" charset="0"/>
                <a:cs typeface="NikoshBAN" pitchFamily="2" charset="0"/>
              </a:rPr>
              <a:t> বলে।</a:t>
            </a:r>
            <a:endParaRPr lang="en-US" sz="2800" dirty="0" smtClean="0">
              <a:solidFill>
                <a:srgbClr val="FF3737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1544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1" grpId="0" animBg="1"/>
      <p:bldP spid="12" grpId="0"/>
      <p:bldP spid="13" grpId="0" animBg="1"/>
      <p:bldP spid="16" grpId="0"/>
      <p:bldP spid="20" grpId="0" animBg="1"/>
      <p:bldP spid="21" grpId="0"/>
      <p:bldP spid="15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1075"/>
            <a:ext cx="3571875" cy="2524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4" y="1405950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312" y="1350380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766" y="1731380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39" y="1274180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64" y="1350380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19" y="1405950"/>
            <a:ext cx="1134328" cy="1134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72" y="1447800"/>
            <a:ext cx="1134328" cy="1134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3505200"/>
            <a:ext cx="3571875" cy="2524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14725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4" y="3930075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12" y="3874505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6" y="4255505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239" y="3798305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4" y="3874505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r="6428"/>
          <a:stretch/>
        </p:blipFill>
        <p:spPr>
          <a:xfrm>
            <a:off x="3810000" y="3505200"/>
            <a:ext cx="1524000" cy="25118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19" y="3930075"/>
            <a:ext cx="1134328" cy="11343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3971925"/>
            <a:ext cx="1134328" cy="113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482025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)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432304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)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3015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11007 -0.14791 C 0.13316 -0.18078 0.16771 -0.19838 0.20365 -0.19838 C 0.2448 -0.19838 0.27778 -0.18078 0.30087 -0.14791 L 0.41129 -4.07407E-6 " pathEditMode="relative" rAng="0" ptsTypes="FffFF">
                                      <p:cBhvr>
                                        <p:cTn id="5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11007 -0.14791 C 0.13316 -0.18078 0.16771 -0.19838 0.20365 -0.19838 C 0.24479 -0.19838 0.27778 -0.18078 0.30087 -0.14791 L 0.41129 -4.07407E-6 " pathEditMode="relative" rAng="0" ptsTypes="FffFF">
                                      <p:cBhvr>
                                        <p:cTn id="5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007 -0.14792 C 0.13316 -0.18079 0.16771 -0.19838 0.20364 -0.19838 C 0.24479 -0.19838 0.27777 -0.18079 0.30086 -0.14792 L 0.41128 4.44444E-6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11007 -0.14792 C 0.13316 -0.18079 0.1677 -0.19838 0.20364 -0.19838 C 0.24479 -0.19838 0.27777 -0.18079 0.30086 -0.14792 L 0.41128 -1.48148E-6 " pathEditMode="relative" rAng="0" ptsTypes="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11007 -0.14792 C 0.13316 -0.18079 0.16771 -0.19838 0.20365 -0.19838 C 0.24479 -0.19838 0.27778 -0.18079 0.30087 -0.14792 L 0.41128 1.85185E-6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11545 -0.08958 C 0.13993 -0.10972 0.17621 -0.12014 0.21354 -0.1206 C 0.25694 -0.12037 0.29149 -0.10972 0.31562 -0.09051 L 0.43212 0.0044 " pathEditMode="relative" rAng="0" ptsTypes="FffFF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486 L 0.08438 -0.0537 C 0.10295 -0.06667 0.12882 -0.07106 0.15486 -0.06643 C 0.18455 -0.06157 0.20764 -0.04838 0.22275 -0.02917 L 0.29566 0.05694 " pathEditMode="relative" rAng="453059" ptsTypes="FffFF">
                                      <p:cBhvr>
                                        <p:cTn id="1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82" y="-226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07222 -0.06158 C -0.08767 -0.07662 -0.10868 -0.08125 -0.12917 -0.07662 C -0.15313 -0.07176 -0.17066 -0.05857 -0.18194 -0.03866 L -0.23594 0.05046 " pathEditMode="relative" rAng="-546443" ptsTypes="FffFF">
                                      <p:cBhvr>
                                        <p:cTn id="1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3400" y="398384"/>
            <a:ext cx="8077200" cy="584775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1,3,7,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=1,3,7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1066800"/>
            <a:ext cx="8077199" cy="156966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 = { 1, 2,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}, 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4, 5,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6 },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   U=1,2,3,4,5,6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399" y="2722364"/>
            <a:ext cx="8077199" cy="107721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2,4,6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1,3,5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81000" y="381000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4400" y="4825425"/>
            <a:ext cx="1219200" cy="12192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00400" y="3834825"/>
            <a:ext cx="2743200" cy="25908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2" name="Oval 11"/>
          <p:cNvSpPr/>
          <p:nvPr/>
        </p:nvSpPr>
        <p:spPr>
          <a:xfrm>
            <a:off x="6019800" y="383482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5" name="Oval 14"/>
          <p:cNvSpPr/>
          <p:nvPr/>
        </p:nvSpPr>
        <p:spPr>
          <a:xfrm>
            <a:off x="3429000" y="4139625"/>
            <a:ext cx="1219200" cy="1219200"/>
          </a:xfrm>
          <a:prstGeom prst="ellipse">
            <a:avLst/>
          </a:prstGeom>
          <a:solidFill>
            <a:srgbClr val="66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419600" y="4977825"/>
            <a:ext cx="1219200" cy="1219200"/>
          </a:xfrm>
          <a:prstGeom prst="ellipse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00800" y="4139625"/>
            <a:ext cx="1219200" cy="1219200"/>
          </a:xfrm>
          <a:prstGeom prst="ellipse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46155" y="5388114"/>
            <a:ext cx="707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420470"/>
            <a:ext cx="2907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উপসেটঃ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 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358914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807029" y="1482453"/>
            <a:ext cx="1012371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09800" y="1482453"/>
            <a:ext cx="914400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67000" y="1487896"/>
            <a:ext cx="762000" cy="680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886200" y="1447800"/>
            <a:ext cx="566057" cy="72045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169228" y="1505282"/>
            <a:ext cx="685800" cy="7273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12128" y="1487957"/>
            <a:ext cx="740229" cy="7446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638800" y="2006025"/>
            <a:ext cx="1888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সার্বিক সেট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98109" y="3225225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পূরক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7496" y="5943600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ভেনচিত্র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0061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" grpId="0" animBg="1"/>
      <p:bldP spid="10" grpId="0" animBg="1"/>
      <p:bldP spid="11" grpId="0" animBg="1"/>
      <p:bldP spid="12" grpId="0" animBg="1"/>
      <p:bldP spid="15" grpId="0" animBg="1"/>
      <p:bldP spid="21" grpId="0" animBg="1"/>
      <p:bldP spid="24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57200" y="107698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3           4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91200" y="110180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2          9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4          7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6          8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91200" y="1089392"/>
            <a:ext cx="2743200" cy="2590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200" y="10893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20180"/>
            <a:ext cx="8077200" cy="523220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B = { 1,2,3,4,5,6,7,8,9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412130"/>
            <a:ext cx="8077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5715000"/>
            <a:ext cx="8044543" cy="584775"/>
          </a:xfrm>
          <a:prstGeom prst="rect">
            <a:avLst/>
          </a:prstGeom>
          <a:solidFill>
            <a:srgbClr val="6FF97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BD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 B=1,3,4,c AB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4495800"/>
            <a:ext cx="8077200" cy="861774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সংযোগ সেট বলে।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3600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3333 2.22222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23333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21667 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21667 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7" grpId="0" animBg="1"/>
      <p:bldP spid="7" grpId="1" animBg="1"/>
      <p:bldP spid="16" grpId="0" animBg="1"/>
      <p:bldP spid="21" grpId="0" animBg="1"/>
      <p:bldP spid="22" grpId="0" animBg="1"/>
      <p:bldP spid="3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solidFill>
            <a:srgbClr val="FFB7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9086" y="1143000"/>
            <a:ext cx="2743200" cy="2615625"/>
          </a:xfrm>
          <a:prstGeom prst="ellipse">
            <a:avLst/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39885" y="1335790"/>
            <a:ext cx="2133601" cy="2230046"/>
            <a:chOff x="5257800" y="1066800"/>
            <a:chExt cx="1730828" cy="2057400"/>
          </a:xfrm>
        </p:grpSpPr>
        <p:sp>
          <p:nvSpPr>
            <p:cNvPr id="5" name="Arc 4"/>
            <p:cNvSpPr/>
            <p:nvPr/>
          </p:nvSpPr>
          <p:spPr>
            <a:xfrm flipH="1">
              <a:off x="5638801" y="1066800"/>
              <a:ext cx="1349827" cy="2057400"/>
            </a:xfrm>
            <a:prstGeom prst="arc">
              <a:avLst>
                <a:gd name="adj1" fmla="val 16891677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5257800" y="1066800"/>
              <a:ext cx="1349827" cy="2057400"/>
            </a:xfrm>
            <a:prstGeom prst="arc">
              <a:avLst>
                <a:gd name="adj1" fmla="val 16936144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Oval 6"/>
          <p:cNvSpPr/>
          <p:nvPr/>
        </p:nvSpPr>
        <p:spPr>
          <a:xfrm>
            <a:off x="849086" y="1149206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886200"/>
            <a:ext cx="8077200" cy="523220"/>
          </a:xfrm>
          <a:prstGeom prst="rect">
            <a:avLst/>
          </a:prstGeom>
          <a:solidFill>
            <a:srgbClr val="66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 = { 2,4,6,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77912"/>
            <a:ext cx="80772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4561582"/>
            <a:ext cx="8077200" cy="830997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সেটকে</a:t>
            </a:r>
          </a:p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ছেদ সেট বলে।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15" y="57912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7,d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B=1,3,4,5,7 AB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0718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build="p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143000"/>
            <a:ext cx="7848599" cy="2438400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219200" y="1485900"/>
            <a:ext cx="1981200" cy="1943100"/>
          </a:xfrm>
          <a:prstGeom prst="ellipse">
            <a:avLst/>
          </a:prstGeom>
          <a:solidFill>
            <a:srgbClr val="F87CE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b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ভারত, পাকিস্তান</a:t>
            </a:r>
            <a:endParaRPr lang="bn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43600" y="1428750"/>
            <a:ext cx="1981200" cy="2000250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b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চীন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নেপাল, ভুটান </a:t>
            </a:r>
            <a:endParaRPr lang="bn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4854" y="1295400"/>
            <a:ext cx="51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77912"/>
            <a:ext cx="7848598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2920425"/>
            <a:ext cx="172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7848598" cy="707886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সাধারন উপাদান না থাকে, তবে</a:t>
            </a:r>
          </a:p>
          <a:p>
            <a:pPr algn="ctr"/>
            <a:r>
              <a:rPr lang="bn-IN" sz="2000" dirty="0" smtClean="0">
                <a:latin typeface="NikoshBAN" pitchFamily="2" charset="0"/>
                <a:cs typeface="NikoshBAN" pitchFamily="2" charset="0"/>
              </a:rPr>
              <a:t> সেটদুটিকে পরস্পর নিচ্ছেদ সেট বলে।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800600"/>
            <a:ext cx="7848599" cy="18774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 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9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x : x,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গুণনীয়কসমূহ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হলে,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দেখাও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যে,</a:t>
            </a:r>
            <a:r>
              <a:rPr lang="en-US" sz="200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 সেটদ্বয় পরস্পর নিচ্ছেদ সেট।</a:t>
            </a:r>
            <a:endParaRPr lang="bn-IN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832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repeatCount="indefinite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4166 4.4444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5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  <p:bldP spid="10" grpId="0" uiExpand="1" build="p" animBg="1"/>
      <p:bldP spid="1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5926280" y="4087897"/>
            <a:ext cx="2653940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ভেনচিত্রে</a:t>
            </a:r>
          </a:p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 প্রক্রিয়া চিহ্ণিত কর।</a:t>
            </a:r>
            <a:endPara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2670" y="4087897"/>
            <a:ext cx="2597730" cy="2154747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19178" y="411589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95400" y="4393009"/>
            <a:ext cx="1461660" cy="1447802"/>
          </a:xfrm>
          <a:prstGeom prst="ellipse">
            <a:avLst/>
          </a:prstGeom>
          <a:solidFill>
            <a:srgbClr val="FFBE3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499278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26280" y="1268809"/>
            <a:ext cx="2653940" cy="2708884"/>
            <a:chOff x="5926280" y="1447800"/>
            <a:chExt cx="2653940" cy="27088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" t="-17832" r="6940" b="-12136"/>
            <a:stretch/>
          </p:blipFill>
          <p:spPr>
            <a:xfrm>
              <a:off x="5926280" y="1447800"/>
              <a:ext cx="2653940" cy="2708884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8001000" y="1451948"/>
              <a:ext cx="518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U</a:t>
              </a:r>
              <a:endParaRPr lang="en-US" sz="3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9600" y="1268809"/>
            <a:ext cx="2590800" cy="2743201"/>
          </a:xfrm>
          <a:prstGeom prst="rect">
            <a:avLst/>
          </a:prstGeom>
          <a:solidFill>
            <a:srgbClr val="A5F7F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638771" y="1293634"/>
            <a:ext cx="4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r="7105"/>
          <a:stretch/>
        </p:blipFill>
        <p:spPr bwMode="auto">
          <a:xfrm>
            <a:off x="3276600" y="1219200"/>
            <a:ext cx="2574842" cy="279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6742280" y="2020389"/>
            <a:ext cx="1008348" cy="1295401"/>
            <a:chOff x="6731395" y="2209800"/>
            <a:chExt cx="1008348" cy="1295401"/>
          </a:xfrm>
        </p:grpSpPr>
        <p:sp>
          <p:nvSpPr>
            <p:cNvPr id="33" name="Arc 32"/>
            <p:cNvSpPr/>
            <p:nvPr/>
          </p:nvSpPr>
          <p:spPr>
            <a:xfrm>
              <a:off x="6731395" y="2209801"/>
              <a:ext cx="914400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rc 60"/>
            <p:cNvSpPr/>
            <p:nvPr/>
          </p:nvSpPr>
          <p:spPr>
            <a:xfrm flipH="1">
              <a:off x="6851138" y="2209800"/>
              <a:ext cx="888605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solidFill>
            <a:srgbClr val="F87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" name="Oval 33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21" y="4038206"/>
            <a:ext cx="263842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8970" y="543580"/>
            <a:ext cx="7977726" cy="52322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47222" y="411874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9219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8" grpId="0" animBg="1"/>
      <p:bldP spid="19" grpId="0"/>
      <p:bldP spid="20" grpId="0" animBg="1"/>
      <p:bldP spid="22" grpId="0"/>
      <p:bldP spid="2" grpId="0" animBg="1"/>
      <p:bldP spid="50" grpId="0"/>
      <p:bldP spid="27" grpId="0" animBg="1"/>
      <p:bldP spid="34" grpId="0" animBg="1"/>
      <p:bldP spid="35" grpId="0" animBg="1"/>
      <p:bldP spid="36" grpId="0" animBg="1"/>
      <p:bldP spid="29" grpId="0" build="p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042118"/>
            <a:ext cx="9144000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*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bn-IN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যথাক্রমে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21</a:t>
            </a:r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ও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35</a:t>
            </a:r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এর সকল গুণনীয়কের সেট হলে, </a:t>
            </a:r>
            <a:endPara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PQ</a:t>
            </a:r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এবং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PQ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নির্ণয়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classroom pic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5286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848599" cy="830997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0" y="1404257"/>
            <a:ext cx="7873999" cy="501675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উপসেটগুল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ো কী কী 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,b,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,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AB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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এর মধ্যে সম্পর্ক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পরস্পর নিচ্ছেদ সেট। 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P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, Q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,x,y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PQ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 কর।</a:t>
            </a:r>
            <a:endParaRPr lang="en-US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PQ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 2,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4, x, y </a:t>
            </a:r>
            <a:endParaRPr lang="bn-BD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1,2,3,4,5,6, 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1,5,6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en-US" sz="3200" b="1" dirty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4,x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3,x,y,5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AB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endParaRPr lang="en-US" sz="3200" dirty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AB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x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93906122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222" y="616803"/>
            <a:ext cx="7620001" cy="830997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0221" y="2286000"/>
            <a:ext cx="7620001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এর সত্যতা যাচাই কর।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গ.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AB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ভেনচিত্রের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মাধ্যমে প্রকাশ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1449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EF9C4A"/>
              </a:clrFrom>
              <a:clrTo>
                <a:srgbClr val="EF9C4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66FF33"/>
          </a:solidFill>
        </p:spPr>
      </p:pic>
      <p:sp>
        <p:nvSpPr>
          <p:cNvPr id="3" name="TextBox 2"/>
          <p:cNvSpPr txBox="1"/>
          <p:nvPr/>
        </p:nvSpPr>
        <p:spPr>
          <a:xfrm rot="20494384">
            <a:off x="1332643" y="1010004"/>
            <a:ext cx="6763082" cy="22969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prstTxWarp prst="textDoubleWave1">
              <a:avLst>
                <a:gd name="adj1" fmla="val 12500"/>
                <a:gd name="adj2" fmla="val 2792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belly flow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33800"/>
            <a:ext cx="9144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2150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2502</TotalTime>
  <Words>848</Words>
  <Application>Microsoft Office PowerPoint</Application>
  <PresentationFormat>On-screen Show (4:3)</PresentationFormat>
  <Paragraphs>181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NikoshBAN</vt:lpstr>
      <vt:lpstr>Symbol</vt:lpstr>
      <vt:lpstr>Times New Roman</vt:lpstr>
      <vt:lpstr>Verdana</vt:lpstr>
      <vt:lpstr>Vrinda</vt:lpstr>
      <vt:lpstr>Wingdings 2</vt:lpstr>
      <vt:lpstr>Aspect</vt:lpstr>
      <vt:lpstr>PowerPoint Presentation</vt:lpstr>
      <vt:lpstr>শিক্ষক পরিচিতি  নামঃমোঃ আফজাল হোসেন  সহকারী শিক্ষক(গণিত)  নান্দাশ বি,কে,আই দাখিল মাদ্রাসা  পত্নীতলা,নওগাঁ।  মোবাইলঃ ০১৭১৬৮৪৪২৩১  ই মেইলঃ afjalhossain04@gmail.com </vt:lpstr>
      <vt:lpstr>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316</cp:revision>
  <dcterms:created xsi:type="dcterms:W3CDTF">2006-08-16T00:00:00Z</dcterms:created>
  <dcterms:modified xsi:type="dcterms:W3CDTF">2026-08-12T15:32:00Z</dcterms:modified>
</cp:coreProperties>
</file>