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1" r:id="rId3"/>
    <p:sldId id="369" r:id="rId4"/>
    <p:sldId id="258" r:id="rId5"/>
    <p:sldId id="259" r:id="rId6"/>
    <p:sldId id="370" r:id="rId7"/>
    <p:sldId id="371" r:id="rId8"/>
    <p:sldId id="374" r:id="rId9"/>
    <p:sldId id="372" r:id="rId10"/>
    <p:sldId id="373" r:id="rId11"/>
    <p:sldId id="384" r:id="rId12"/>
    <p:sldId id="380" r:id="rId13"/>
    <p:sldId id="376" r:id="rId14"/>
    <p:sldId id="377" r:id="rId15"/>
    <p:sldId id="378" r:id="rId16"/>
    <p:sldId id="379" r:id="rId17"/>
    <p:sldId id="359" r:id="rId18"/>
    <p:sldId id="368" r:id="rId19"/>
    <p:sldId id="381" r:id="rId20"/>
    <p:sldId id="382" r:id="rId21"/>
    <p:sldId id="383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9500E-2A0E-49B8-9633-0C2AB8031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2A4419-C251-4709-BF07-1B65C13F8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B9078-89BA-4786-B5C8-93ADE3E35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21E1C-B431-4632-98AB-DA95DE98B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F219E-9079-4E07-B6C4-D541B882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686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54D4F-DD53-4E45-898F-C5A727B2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051CF6-1C01-4D8A-917C-FADA4109F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13306-838C-4AA5-8FC5-FD48D6939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8003C-F04E-46F6-A815-92D8CA06B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0360D-BCA0-4247-883E-CBED94237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8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885130-E5FE-4A34-B064-035AA1CC24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47D0C8-C0B3-4B13-9DFD-8216CAFD1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7C376-DE8D-4658-9553-05DB5FC9B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7FCDB-EA3F-4D2B-8EB2-BF286038D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799A1-8B7C-4378-A88E-8E54FD75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29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BB440-18C3-46C7-84F3-BBF4CEEAA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1C091-BD38-4B02-8869-07E5DDBFE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C8397-6E8D-4E36-BD21-E29759890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9CCB6-FD20-46E3-AA2C-B39B1839D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326C4-1098-46DF-9EBF-F334841E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7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23F68-E0D9-483B-A973-CA9A28FEC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58310-431A-4C0A-A88B-E98C41E80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AE472-564D-4DA7-9CD4-A572A3CC7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CBB4-B4DC-42DC-9C1C-67325A29B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DCDCD-C220-4493-993C-48ED5433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F031C-4ED8-4E23-A2AF-1DE9C92B3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85C48-2070-46F2-BDF7-424597AA7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C90D53-E62E-4198-8429-40811644B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BB826-EB76-47E2-A80D-01B059771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D14F04-B0B5-4B31-A813-3566CE8F0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CF9B3-B742-4031-BB2D-0C51CEA40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F015-FD08-4D4C-A6A7-2C32DC07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3B04F-387D-4D42-A814-858E1B7CF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72C0D-E96A-4115-886A-739177263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5B81AA-2FD5-49FF-9FD6-735759903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558265-F957-41A4-900E-F7E8E56AEA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0F99EE-A1E5-4956-B853-E03FE97CA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D0ED94-C21C-4EA1-A57D-225456217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FA5A65-5BEF-4EE9-99F0-8F3053E0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4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8DFEB-C344-46FA-A9CA-0978AC39D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1F4F02-8E39-428C-A195-CCDF8F0E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90165-A0E2-4591-A509-33498F309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271CAD-BF40-4A57-B4A5-EB5152F0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7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364367-5706-4F1B-A8B7-5072E0DA7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F071A2-CEFE-47A4-884F-4E4287D1F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D5D61-B067-47DE-91AE-BD3F804D2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3E85D-E423-4CF7-9A03-4383EDCD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DECFA-7037-4BC7-A5F2-97831B972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9C142C-4F68-4716-A3C3-BD600AF0E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E3F99-96BD-4E3C-B647-AB4BE1302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7B1C7-562E-4B74-A9AC-F268AD48B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BA6F8-05D3-4789-9268-AFD15F03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6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516D5-8847-489C-8A0F-A4ABF16AD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B0563-571F-4C66-83C1-912592700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BA854-8A70-4AC5-8E83-B5B00E800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5B981-BCD5-40AA-BF21-05AE3708A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0CFF7-5C6D-4E60-AB83-E44C7F8C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7BA0C9-C084-4933-8053-E77D06C8B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9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B36760-0D72-4567-A43C-FD57CF228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59585-72D9-4354-8988-4DC5D8F8B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BAFAB-B8A8-4E7D-A6DE-04F63EFA95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12214-E1A9-416F-8D2B-6DFC6722ACC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2F0226-0C8B-48D4-B9C4-721225D0A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66D52-5735-4189-9670-1415603AC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ACFCB-4F76-4E6F-9A83-1B82CDBEDF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tmp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9594EF-F252-A169-E9D3-5381CD7D4FC0}"/>
              </a:ext>
            </a:extLst>
          </p:cNvPr>
          <p:cNvSpPr txBox="1"/>
          <p:nvPr/>
        </p:nvSpPr>
        <p:spPr>
          <a:xfrm>
            <a:off x="1420836" y="210476"/>
            <a:ext cx="90173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Kalpana Unicode" panose="02000506000000020003" pitchFamily="2" charset="0"/>
                <a:cs typeface="Kalpana Unicode" panose="02000506000000020003" pitchFamily="2" charset="0"/>
              </a:rPr>
              <a:t>স্বাগতম</a:t>
            </a:r>
            <a:r>
              <a:rPr kumimoji="0" lang="en-US" sz="166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Kalpana Unicode" panose="02000506000000020003" pitchFamily="2" charset="0"/>
                <a:cs typeface="Kalpana Unicode" panose="02000506000000020003" pitchFamily="2" charset="0"/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F29A5C-C9B2-150F-1329-B94B4A326D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6960" y="2394645"/>
            <a:ext cx="6738079" cy="379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38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662DAB-778F-69D9-DA0B-CBB9A0AB82F6}"/>
              </a:ext>
            </a:extLst>
          </p:cNvPr>
          <p:cNvSpPr txBox="1"/>
          <p:nvPr/>
        </p:nvSpPr>
        <p:spPr>
          <a:xfrm>
            <a:off x="437919" y="887894"/>
            <a:ext cx="8023034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3200" b="1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🟢 </a:t>
            </a:r>
            <a:r>
              <a:rPr lang="as-IN" sz="3200" b="1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২. </a:t>
            </a:r>
            <a:r>
              <a:rPr lang="en-US" sz="3200" b="1" u="none" strike="noStrike" dirty="0">
                <a:solidFill>
                  <a:srgbClr val="00B050"/>
                </a:solidFill>
                <a:effectLst/>
                <a:cs typeface="Kalpana Unicode" panose="02000506000000020003" pitchFamily="2" charset="0"/>
              </a:rPr>
              <a:t>HDL (High Density Lipoprotein)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একে </a:t>
            </a:r>
            <a:r>
              <a:rPr lang="as-IN" sz="3200" b="1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ভালো কোলেস্টেরল</a:t>
            </a:r>
            <a:r>
              <a:rPr lang="as-IN" sz="3200" b="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বলা হয়।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এটি হৃদরোগের ঝুঁকি কমাতে সাহায্য করে।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200" b="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এটি রক্তনালিকে পরিষ্কার ও সুস্থ রাখে।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6C86E30-87A9-A188-0503-9A49815E7D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2871852"/>
            <a:ext cx="5698688" cy="371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0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1A5C78-CA85-1529-F033-0CFC75F95B3F}"/>
              </a:ext>
            </a:extLst>
          </p:cNvPr>
          <p:cNvSpPr txBox="1"/>
          <p:nvPr/>
        </p:nvSpPr>
        <p:spPr>
          <a:xfrm>
            <a:off x="526054" y="1075182"/>
            <a:ext cx="9741666" cy="334707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ts val="1800"/>
              </a:spcBef>
              <a:spcAft>
                <a:spcPts val="900"/>
              </a:spcAft>
              <a:buNone/>
              <a:defRPr sz="3600" b="1" u="none" strike="noStrike">
                <a:effectLst/>
                <a:cs typeface="Kalpana Unicode" panose="02000506000000020003" pitchFamily="2" charset="0"/>
              </a:defRPr>
            </a:lvl1pPr>
          </a:lstStyle>
          <a:p>
            <a:r>
              <a:rPr lang="en-US" dirty="0"/>
              <a:t>🧬 </a:t>
            </a:r>
            <a:r>
              <a:rPr lang="as-IN" dirty="0">
                <a:solidFill>
                  <a:schemeClr val="accent6">
                    <a:lumMod val="75000"/>
                  </a:schemeClr>
                </a:solidFill>
              </a:rPr>
              <a:t>৩.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Triglyceride (</a:t>
            </a:r>
            <a:r>
              <a:rPr lang="as-IN" dirty="0">
                <a:solidFill>
                  <a:schemeClr val="accent6">
                    <a:lumMod val="75000"/>
                  </a:schemeClr>
                </a:solidFill>
              </a:rPr>
              <a:t>ট্রাই-গ্লিসারাইড)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dirty="0">
                <a:solidFill>
                  <a:srgbClr val="FF0000"/>
                </a:solidFill>
              </a:rPr>
              <a:t>এটি মূলত চর্বি হিসেবে রক্তে থাকে।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dirty="0">
                <a:solidFill>
                  <a:srgbClr val="FF0000"/>
                </a:solidFill>
              </a:rPr>
              <a:t>আমাদের খাবারের বাড়তি ক্যালোরি থেকে এটি তৈরি হয়।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as-IN" dirty="0">
                <a:solidFill>
                  <a:srgbClr val="FF0000"/>
                </a:solidFill>
              </a:rPr>
              <a:t>এর মাত্রা বেশি হলে শরীরের ক্ষতি হয়।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51F861-20F6-84A8-2EE1-62047247B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758" y="3796407"/>
            <a:ext cx="4452289" cy="271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6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C380D0-382B-335A-EEFD-84C377950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96" y="1643349"/>
            <a:ext cx="11095635" cy="408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68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375561-4DC7-147B-A927-D86B1A2065BA}"/>
              </a:ext>
            </a:extLst>
          </p:cNvPr>
          <p:cNvSpPr txBox="1"/>
          <p:nvPr/>
        </p:nvSpPr>
        <p:spPr>
          <a:xfrm>
            <a:off x="581139" y="691175"/>
            <a:ext cx="32086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bn-IN" altLang="en-US" sz="5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দলগত কাজ </a:t>
            </a:r>
            <a:endParaRPr lang="en-US" sz="5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FDFE73-C006-8AAF-449C-9E855C7DAD68}"/>
              </a:ext>
            </a:extLst>
          </p:cNvPr>
          <p:cNvSpPr txBox="1"/>
          <p:nvPr/>
        </p:nvSpPr>
        <p:spPr>
          <a:xfrm>
            <a:off x="581139" y="3001960"/>
            <a:ext cx="9458121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১। </a:t>
            </a:r>
            <a:r>
              <a:rPr lang="en-US" sz="36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বিভিন্ন</a:t>
            </a: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প্রকারের</a:t>
            </a: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কোলেস্টেরেলের</a:t>
            </a: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পরিচয়</a:t>
            </a: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ও </a:t>
            </a:r>
            <a:r>
              <a:rPr lang="en-US" sz="36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কাজ</a:t>
            </a: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বর্ণনা</a:t>
            </a: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কর</a:t>
            </a: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  </a:t>
            </a:r>
          </a:p>
        </p:txBody>
      </p:sp>
    </p:spTree>
    <p:extLst>
      <p:ext uri="{BB962C8B-B14F-4D97-AF65-F5344CB8AC3E}">
        <p14:creationId xmlns:p14="http://schemas.microsoft.com/office/powerpoint/2010/main" val="226916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497ADE-6BF6-D067-C4AF-1E98E2CC5367}"/>
              </a:ext>
            </a:extLst>
          </p:cNvPr>
          <p:cNvSpPr txBox="1"/>
          <p:nvPr/>
        </p:nvSpPr>
        <p:spPr>
          <a:xfrm>
            <a:off x="357360" y="1951672"/>
            <a:ext cx="1147728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4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রক্তপ্রবাহে বাধা</a:t>
            </a:r>
            <a:r>
              <a:rPr lang="as-IN" sz="24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হৃৎপিণ্ডের করোনারি ধমনিগাত্রে চর্বি জমা হলে স্বাভাবিক রক্তপ্রবাহে বিঘ্ন ঘটে।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4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অক্সিজেন ও খাদ্যের অভাব: </a:t>
            </a:r>
            <a:r>
              <a:rPr lang="as-IN" sz="24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রক্তপ্রবাহ কমে যাওয়ায় হৃৎপিণ্ড পর্যাপ্ত অক্সিজেন এবং খাদ্যসার পায় না এবং ক্ষতিগ্রস্ত হয়।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4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বুকে ব্যথা বা অ্যানজিনা: </a:t>
            </a:r>
            <a:r>
              <a:rPr lang="as-IN" sz="24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রক্ত চলাচল কমে যাওয়ার কারণে বুকে ব্যথা অনুভূত হয়, যাকে অ্যানজিনা </a:t>
            </a:r>
            <a:r>
              <a:rPr lang="as-IN" sz="2400" u="none" strike="noStrike" dirty="0">
                <a:solidFill>
                  <a:srgbClr val="FF0000"/>
                </a:solidFill>
                <a:effectLst/>
                <a:cs typeface="Kalpana Unicode" panose="02000506000000020003" pitchFamily="2" charset="0"/>
              </a:rPr>
              <a:t>(</a:t>
            </a:r>
            <a:r>
              <a:rPr lang="en-US" sz="2400" u="none" strike="noStrike" dirty="0">
                <a:solidFill>
                  <a:srgbClr val="FF0000"/>
                </a:solidFill>
                <a:effectLst/>
                <a:cs typeface="Kalpana Unicode" panose="02000506000000020003" pitchFamily="2" charset="0"/>
              </a:rPr>
              <a:t>Angina) </a:t>
            </a:r>
            <a:r>
              <a:rPr lang="as-IN" sz="24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বলে।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24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হৃদরোগের ঝুঁকি</a:t>
            </a:r>
            <a:r>
              <a:rPr lang="as-IN" sz="2400" u="none" strike="noStrike" dirty="0"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ধমনির গায়ে বেশি চর্বি জমা হলে করোনারি হৃদরোগের আশঙ্কা অনেকগুণ বেড়ে যায়।</a:t>
            </a:r>
            <a:endParaRPr lang="as-IN" sz="2400" dirty="0"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0789F2-81B2-BCA5-989E-D5498EF8770D}"/>
              </a:ext>
            </a:extLst>
          </p:cNvPr>
          <p:cNvSpPr txBox="1"/>
          <p:nvPr/>
        </p:nvSpPr>
        <p:spPr>
          <a:xfrm>
            <a:off x="371819" y="738595"/>
            <a:ext cx="60978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4400" dirty="0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রক্তে উচ্চ কোলেস্টেরলের সমস্যা</a:t>
            </a:r>
            <a:endParaRPr lang="en-US" sz="4400" dirty="0">
              <a:solidFill>
                <a:srgbClr val="00B05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EBF371-D82C-ED01-1033-71DDBE2073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0781" y="266625"/>
            <a:ext cx="3081051" cy="231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45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58753E-3B59-6125-E9C3-B4CC62C9B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767" y="1308882"/>
            <a:ext cx="7943163" cy="493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কোষপ্রাচীর গঠন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এটি কোষপ্রাচীর তৈরি ও রক্ষা করে।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ভেদ্যতা নিয়ন্ত্রণ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কোষে বিভিন্ন উপাদানের প্রবেশ নিয়ন্ত্রণ করে।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হরমোন তৈরি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এন্ড্রোজেন এবং ইস্ট্রোজেন হরমোন তৈরি করে।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অ্যাড্রেনাল হরমোন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অ্যাড্রেনাল গ্রন্থির হরমোন তৈরিতে সাহায্য করে।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পিত্তরস তৈরি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শরীরে প্রয়োজনীয় পিত্তরস তৈরি করে।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ভিটামিন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Kalpana Unicode" panose="02000506000000020003" pitchFamily="2" charset="0"/>
              </a:rPr>
              <a:t> 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Kalpana Unicode" panose="02000506000000020003" pitchFamily="2" charset="0"/>
              </a:rPr>
              <a:t>D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তৈরি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চামড়ায় ভিটামিন 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cs typeface="Kalpana Unicode" panose="02000506000000020003" pitchFamily="2" charset="0"/>
              </a:rPr>
              <a:t>D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তৈরি করতে সাহায্য করে।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ভিটামিন বিপাক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ভিটামিন 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cs typeface="Kalpana Unicode" panose="02000506000000020003" pitchFamily="2" charset="0"/>
              </a:rPr>
              <a:t>A, D, E, K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বিপাকে সাহায্য করে।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স্নায়ুকোষের কাজ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স্নায়ুকোষের কার্যকারিতার জন্য এটি প্রয়োজন।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রোগ প্রতিরোধ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রোগ প্রতিরোধ ব্যবস্থার সাথে এটি জড়িত।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endParaRPr kumimoji="0" lang="en-US" altLang="en-US" sz="36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3C259C-E0E5-2E54-AC90-B0D9B147236C}"/>
              </a:ext>
            </a:extLst>
          </p:cNvPr>
          <p:cNvSpPr txBox="1"/>
          <p:nvPr/>
        </p:nvSpPr>
        <p:spPr>
          <a:xfrm>
            <a:off x="337850" y="455068"/>
            <a:ext cx="85417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as-IN" sz="3600" b="0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কোলেস্টেরলের কাজ: উপকারিতা ও স্বাস্থ্যঝুঁকি</a:t>
            </a:r>
            <a:endParaRPr lang="as-IN" sz="3600" dirty="0"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C5F63BD8-EC67-0808-76FF-D60BC1F69B2D}"/>
              </a:ext>
            </a:extLst>
          </p:cNvPr>
          <p:cNvSpPr/>
          <p:nvPr/>
        </p:nvSpPr>
        <p:spPr>
          <a:xfrm>
            <a:off x="767509" y="1308882"/>
            <a:ext cx="2478795" cy="2093205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>
                <a:latin typeface="Kalpana Unicode" panose="02000506000000020003" pitchFamily="2" charset="0"/>
                <a:cs typeface="Kalpana Unicode" panose="02000506000000020003" pitchFamily="2" charset="0"/>
              </a:rPr>
              <a:t>উপকারিতা</a:t>
            </a:r>
            <a:endParaRPr lang="en-US" sz="3600"/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390329B1-251C-39BE-3644-1B2F7DCA4D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337" y="3590326"/>
            <a:ext cx="2712410" cy="1523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366098-161B-49AC-F954-1C62C34314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4126" y="305362"/>
            <a:ext cx="2250024" cy="16893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8BB0EA-B3DA-B47A-E20E-FB180A3CF3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669" y="2355484"/>
            <a:ext cx="1839665" cy="10353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680EA8-099E-DEA8-7ED6-AFF793B7FD9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1917" y="3467196"/>
            <a:ext cx="2282964" cy="929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9803CF-9CF1-7336-E961-CCA5E096B44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429" y="4904010"/>
            <a:ext cx="1642905" cy="1642905"/>
          </a:xfrm>
          <a:prstGeom prst="rect">
            <a:avLst/>
          </a:prstGeom>
        </p:spPr>
      </p:pic>
      <p:pic>
        <p:nvPicPr>
          <p:cNvPr id="10" name="Picture 9" descr="A picture containing outdoor object, basket star&#10;&#10;Description automatically generated">
            <a:extLst>
              <a:ext uri="{FF2B5EF4-FFF2-40B4-BE49-F238E27FC236}">
                <a16:creationId xmlns:a16="http://schemas.microsoft.com/office/drawing/2014/main" id="{B80EDA03-AACF-2492-D301-6C8A3DF85EB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3731" y="5274725"/>
            <a:ext cx="2268152" cy="139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1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extLst>
              <a:ext uri="{FF2B5EF4-FFF2-40B4-BE49-F238E27FC236}">
                <a16:creationId xmlns:a16="http://schemas.microsoft.com/office/drawing/2014/main" id="{A4448256-274C-FB21-F429-2D9D12602559}"/>
              </a:ext>
            </a:extLst>
          </p:cNvPr>
          <p:cNvSpPr/>
          <p:nvPr/>
        </p:nvSpPr>
        <p:spPr>
          <a:xfrm>
            <a:off x="624289" y="1335795"/>
            <a:ext cx="2478795" cy="2093205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dirty="0">
                <a:latin typeface="Kalpana Unicode" panose="02000506000000020003" pitchFamily="2" charset="0"/>
                <a:cs typeface="Kalpana Unicode" panose="02000506000000020003" pitchFamily="2" charset="0"/>
              </a:rPr>
              <a:t>স্বাস্থ্যঝুঁকি</a:t>
            </a:r>
            <a:endParaRPr lang="en-US" sz="3600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1D7ED55-6633-3DB6-2512-9407F15FA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2178" y="1588851"/>
            <a:ext cx="7315200" cy="4578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রক্ত সংবহনে বিশৃঙ্খলা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রক্তে উচ্চমাত্রার কোলেস্টেরল হৃৎপিণ্ড এবং রক্ত সংবহনের বিশৃঙ্খলার সাথে জড়িত।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বর্জ্য পদার্থ অপসারণ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 পিত্তরসের উপাদান হলেও এটি বর্জ্য হিসেবে যকৃতের মাধ্যমে শরীর থেকে বের হয়।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পিত্তথলিতে তলানি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পিত্তরসে কোলেস্টেরলের মাত্রা বেশি হলে তা পিত্তথলিতে তলানির মতো জমা হয়।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পিত্তথলির পাথর গঠন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কোলেস্টেরলের এই তলানি শক্ত হয়ে পিত্তথলির পাথর 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cs typeface="Kalpana Unicode" panose="02000506000000020003" pitchFamily="2" charset="0"/>
              </a:rPr>
              <a:t>(Gallbladder stone)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তৈরি করে।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পাথর হওয়ার অন্যান্য কারণ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: </a:t>
            </a: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 ছাড়া পিত্ত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, </a:t>
            </a:r>
            <a:r>
              <a:rPr kumimoji="0" lang="bn-IN" altLang="en-US" sz="20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ফসফেট এবং ক্যালসিয়াম জমেও পিত্তথলিতে পাথর হতে পারে।</a:t>
            </a: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endParaRPr kumimoji="0" lang="en-US" altLang="en-US" sz="3200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016C8-A290-F555-15D8-4C180792DAD8}"/>
              </a:ext>
            </a:extLst>
          </p:cNvPr>
          <p:cNvSpPr txBox="1"/>
          <p:nvPr/>
        </p:nvSpPr>
        <p:spPr>
          <a:xfrm>
            <a:off x="337850" y="455068"/>
            <a:ext cx="85417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as-IN" sz="3600" b="0" u="none" strike="noStrike" dirty="0"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কোলেস্টেরলের কাজ: উপকারিতা ও স্বাস্থ্যঝুঁকি</a:t>
            </a:r>
            <a:endParaRPr lang="as-IN" sz="3600" dirty="0"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EEAA3A-F76C-4526-BCA1-64F6214890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88" y="3531194"/>
            <a:ext cx="2677099" cy="1633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23AC45-E12D-3207-05EC-B4D69ABA4E7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289" y="5284647"/>
            <a:ext cx="1887557" cy="15007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AEC620-D95D-8860-7E73-D907CF3112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37574" y="281565"/>
            <a:ext cx="1651129" cy="10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25D77A-94B9-4D1A-BDA5-19DF0A72893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9271" y="331812"/>
            <a:ext cx="11796305" cy="5171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428603-C611-441A-BF49-F7BB4137E0D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45895" y="1165145"/>
            <a:ext cx="4668206" cy="5171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4" descr="A picture containing food, chocolate&#10;&#10;Description automatically generated">
            <a:extLst>
              <a:ext uri="{FF2B5EF4-FFF2-40B4-BE49-F238E27FC236}">
                <a16:creationId xmlns:a16="http://schemas.microsoft.com/office/drawing/2014/main" id="{A3757C07-5FCE-481D-A6BA-F932AEEB18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50" y="2207623"/>
            <a:ext cx="3473321" cy="2026104"/>
          </a:xfrm>
          <a:prstGeom prst="rect">
            <a:avLst/>
          </a:prstGeom>
        </p:spPr>
      </p:pic>
      <p:pic>
        <p:nvPicPr>
          <p:cNvPr id="9" name="Picture 8" descr="Food on a plate&#10;&#10;Description automatically generated">
            <a:extLst>
              <a:ext uri="{FF2B5EF4-FFF2-40B4-BE49-F238E27FC236}">
                <a16:creationId xmlns:a16="http://schemas.microsoft.com/office/drawing/2014/main" id="{598651EA-71FD-4BA0-961A-7FFD5DD707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691" y="2067487"/>
            <a:ext cx="2965270" cy="2423279"/>
          </a:xfrm>
          <a:prstGeom prst="rect">
            <a:avLst/>
          </a:prstGeom>
        </p:spPr>
      </p:pic>
      <p:pic>
        <p:nvPicPr>
          <p:cNvPr id="11" name="Picture 10" descr="A white egg on a plate&#10;&#10;Description automatically generated">
            <a:extLst>
              <a:ext uri="{FF2B5EF4-FFF2-40B4-BE49-F238E27FC236}">
                <a16:creationId xmlns:a16="http://schemas.microsoft.com/office/drawing/2014/main" id="{04C13867-BFCB-4B79-BAAB-64BB58189E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329" y="2315673"/>
            <a:ext cx="3415608" cy="2002980"/>
          </a:xfrm>
          <a:prstGeom prst="rect">
            <a:avLst/>
          </a:prstGeom>
        </p:spPr>
      </p:pic>
      <p:pic>
        <p:nvPicPr>
          <p:cNvPr id="13" name="Picture 12" descr="A close up of food&#10;&#10;Description automatically generated">
            <a:extLst>
              <a:ext uri="{FF2B5EF4-FFF2-40B4-BE49-F238E27FC236}">
                <a16:creationId xmlns:a16="http://schemas.microsoft.com/office/drawing/2014/main" id="{4BBBA9B1-3F0C-458D-8356-F60AA6DC3C0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041" y="4747784"/>
            <a:ext cx="3920137" cy="2038471"/>
          </a:xfrm>
          <a:prstGeom prst="rect">
            <a:avLst/>
          </a:prstGeom>
        </p:spPr>
      </p:pic>
      <p:pic>
        <p:nvPicPr>
          <p:cNvPr id="15" name="Picture 14" descr="A picture containing animal, invertebrate, mollusk, mussel&#10;&#10;Description automatically generated">
            <a:extLst>
              <a:ext uri="{FF2B5EF4-FFF2-40B4-BE49-F238E27FC236}">
                <a16:creationId xmlns:a16="http://schemas.microsoft.com/office/drawing/2014/main" id="{F3E7D10A-6BA4-4A3E-803B-3996124FA6E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7836" y="4901596"/>
            <a:ext cx="3920136" cy="176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2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od on a table&#10;&#10;Description automatically generated">
            <a:extLst>
              <a:ext uri="{FF2B5EF4-FFF2-40B4-BE49-F238E27FC236}">
                <a16:creationId xmlns:a16="http://schemas.microsoft.com/office/drawing/2014/main" id="{B2A8521F-AFC0-4ED9-B08F-6F297C2CED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76562"/>
            <a:ext cx="5316327" cy="4346042"/>
          </a:xfrm>
          <a:prstGeom prst="rect">
            <a:avLst/>
          </a:prstGeom>
        </p:spPr>
      </p:pic>
      <p:pic>
        <p:nvPicPr>
          <p:cNvPr id="5" name="Picture 4" descr="A close up of food&#10;&#10;Description automatically generated">
            <a:extLst>
              <a:ext uri="{FF2B5EF4-FFF2-40B4-BE49-F238E27FC236}">
                <a16:creationId xmlns:a16="http://schemas.microsoft.com/office/drawing/2014/main" id="{189FBAAA-E7F6-4673-BDF3-0AB9873E9C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0893" y="1865683"/>
            <a:ext cx="6831107" cy="434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5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13BE2B0-917D-6377-10DF-C566BDECC34B}"/>
              </a:ext>
            </a:extLst>
          </p:cNvPr>
          <p:cNvSpPr txBox="1"/>
          <p:nvPr/>
        </p:nvSpPr>
        <p:spPr>
          <a:xfrm>
            <a:off x="305718" y="439351"/>
            <a:ext cx="60978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১. শরীরে কোন ধরনের কোলেস্টেরলকে সাধারণত "খারাপ কোলেস্টেরল" (</a:t>
            </a:r>
            <a:r>
              <a:rPr lang="en-US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Bad Cholesterol) </a:t>
            </a:r>
            <a:r>
              <a:rPr lang="as-IN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বলা হয়?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(ক) এইচডিএল (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HDL)</a:t>
            </a:r>
            <a:b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খ) এলডিএল (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LDL)</a:t>
            </a:r>
            <a:b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গ) ট্রাইগ্লিসারাইডস (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Triglycerides)</a:t>
            </a:r>
            <a:b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ঘ) ভিএলডিএল (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VLDL)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48B1B-03C4-81AA-767A-DA73EF4960F0}"/>
              </a:ext>
            </a:extLst>
          </p:cNvPr>
          <p:cNvSpPr txBox="1"/>
          <p:nvPr/>
        </p:nvSpPr>
        <p:spPr>
          <a:xfrm>
            <a:off x="305718" y="2416091"/>
            <a:ext cx="60978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২. রক্তে অতিরিক্ত মাত্রায় কোলেস্টেরল জমা হলে কেন অ্যানজাইনা (বুকে ব্যথা) হতে পারে?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(ক) এর ফলে রক্তে অক্সিজেনের মাত্রা অস্বাভাবিক বৃদ্ধি পায়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(খ) এটি হৃদপিণ্ডের পেশীকে অতিরিক্ত শক্তিশালী করে তোলে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(গ) এটি রক্তনালী সরু করে হৃদপিণ্ডে রক্ত ও অক্সিজেন সরবরাহ কমিয়ে দেয়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(ঘ) এটি রক্তের শ্বেতকণিকা ধ্বংস করে ফেলে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019775-C33E-30C9-4457-46DC0F2C833C}"/>
              </a:ext>
            </a:extLst>
          </p:cNvPr>
          <p:cNvSpPr txBox="1"/>
          <p:nvPr/>
        </p:nvSpPr>
        <p:spPr>
          <a:xfrm>
            <a:off x="305718" y="4306273"/>
            <a:ext cx="60978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u="none" strike="noStrike">
                <a:effectLst/>
                <a:latin typeface="NikoshBAN" panose="02000000000000000000" pitchFamily="2" charset="0"/>
                <a:cs typeface="NikoshBAN" panose="02000000000000000000" pitchFamily="2" charset="0"/>
              </a:defRPr>
            </a:lvl1pPr>
          </a:lstStyle>
          <a:p>
            <a:r>
              <a:rPr lang="as-IN" dirty="0"/>
              <a:t>৩. মানবদেহে কোলেস্টেরলের অন্যতম প্রধান এবং উপকারী কাজ কোনটি?</a:t>
            </a:r>
            <a:br>
              <a:rPr lang="as-IN" dirty="0"/>
            </a:br>
            <a:r>
              <a:rPr lang="as-IN" dirty="0"/>
              <a:t>(ক) কোষের প্রাচীর তৈরি ও হরমোন সংশ্লেষণ করা</a:t>
            </a:r>
            <a:br>
              <a:rPr lang="as-IN" dirty="0"/>
            </a:br>
            <a:r>
              <a:rPr lang="as-IN" dirty="0"/>
              <a:t>(খ) রক্তে শর্করার পরিমাণ নিয়ন্ত্রণ করা</a:t>
            </a:r>
            <a:br>
              <a:rPr lang="as-IN" dirty="0"/>
            </a:br>
            <a:r>
              <a:rPr lang="as-IN" dirty="0"/>
              <a:t>(গ) হাড় মজবুত ও শক্ত করা</a:t>
            </a:r>
            <a:br>
              <a:rPr lang="as-IN" dirty="0"/>
            </a:br>
            <a:r>
              <a:rPr lang="as-IN" dirty="0"/>
              <a:t>(ঘ) খাবার থেকে ভিটামিন সি তৈরি করা</a:t>
            </a:r>
            <a:endParaRPr lang="en-US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AFD220B-23C5-32B8-B065-4A40CD3E030D}"/>
              </a:ext>
            </a:extLst>
          </p:cNvPr>
          <p:cNvSpPr/>
          <p:nvPr/>
        </p:nvSpPr>
        <p:spPr>
          <a:xfrm rot="10800000" flipV="1">
            <a:off x="7256442" y="2339707"/>
            <a:ext cx="2779924" cy="2178585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Kalpana Unicode" panose="02000506000000020003" pitchFamily="2" charset="0"/>
                <a:cs typeface="Kalpana Unicode" panose="02000506000000020003" pitchFamily="2" charset="0"/>
              </a:rPr>
              <a:t>মূল্যায়ন</a:t>
            </a:r>
            <a:r>
              <a:rPr lang="en-US" sz="3600" dirty="0"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169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EB95F0-7805-A4F2-4BAA-93CF08C8D48B}"/>
              </a:ext>
            </a:extLst>
          </p:cNvPr>
          <p:cNvSpPr txBox="1"/>
          <p:nvPr/>
        </p:nvSpPr>
        <p:spPr>
          <a:xfrm>
            <a:off x="562709" y="1441940"/>
            <a:ext cx="50057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মোঃ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সাইফুল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ইসলাম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সহকারি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শিক্ষক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সোনাইমুড়ি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উচ্চ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বিদ্যালয়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বরুড়া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,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কুমিল্লা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।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মোবাইলঃ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০১৬০৮২৬৪৫০৩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E1E404-9DB0-63D5-1936-E1DDD69A7EED}"/>
              </a:ext>
            </a:extLst>
          </p:cNvPr>
          <p:cNvSpPr txBox="1"/>
          <p:nvPr/>
        </p:nvSpPr>
        <p:spPr>
          <a:xfrm>
            <a:off x="6764215" y="1441940"/>
            <a:ext cx="50995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সপ্তম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শ্রেণি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বিজ্ঞান</a:t>
            </a:r>
            <a:endParaRPr kumimoji="0" lang="en-US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Kalpana Unicode" panose="02000506000000020003" pitchFamily="2" charset="0"/>
              <a:ea typeface="+mn-ea"/>
              <a:cs typeface="Kalpana Unicode" panose="02000506000000020003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অধ্যায়ঃ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১০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বিদু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ৎ ও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চৌম্বকের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ঘটনা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তাং</a:t>
            </a: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lpana Unicode" panose="02000506000000020003" pitchFamily="2" charset="0"/>
                <a:ea typeface="+mn-ea"/>
                <a:cs typeface="Kalpana Unicode" panose="02000506000000020003" pitchFamily="2" charset="0"/>
              </a:rPr>
              <a:t>- ০২-০৮-২০২৬ইং  </a:t>
            </a:r>
          </a:p>
        </p:txBody>
      </p:sp>
    </p:spTree>
    <p:extLst>
      <p:ext uri="{BB962C8B-B14F-4D97-AF65-F5344CB8AC3E}">
        <p14:creationId xmlns:p14="http://schemas.microsoft.com/office/powerpoint/2010/main" val="2830200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898398-AE2E-EE67-1963-C635E5456D36}"/>
              </a:ext>
            </a:extLst>
          </p:cNvPr>
          <p:cNvSpPr txBox="1"/>
          <p:nvPr/>
        </p:nvSpPr>
        <p:spPr>
          <a:xfrm>
            <a:off x="592156" y="873730"/>
            <a:ext cx="609783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b="1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৪. অতিরিক্ত কোলেস্টেরল কীভাবে পিত্তথলিতে পাথর (</a:t>
            </a:r>
            <a:r>
              <a:rPr lang="en-US" b="1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Gallbladder stone) </a:t>
            </a:r>
            <a:r>
              <a:rPr lang="as-IN" b="1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তৈরিতে ভূমিকা রাখে?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(ক) পিত্তরসে কোলেস্টেরলের পরিমাণ অতিরিক্ত হলে তা তলানির মতো জমে শক্ত পাথর তৈরি করে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(খ) এটি পিত্তরস তৈরি পুরোপুরি বন্ধ করে দেয়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(গ) এটি যকৃতে (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Liver) 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রক্ত চলাচল ব্যাহত করে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(ঘ) এটি পিত্তথলিতে বিলিরুবিনের মাত্রা বাড়িয়ে দেয়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6A42A7-3F48-F226-E3E0-9C58466DC64F}"/>
              </a:ext>
            </a:extLst>
          </p:cNvPr>
          <p:cNvSpPr txBox="1"/>
          <p:nvPr/>
        </p:nvSpPr>
        <p:spPr>
          <a:xfrm>
            <a:off x="592156" y="3689329"/>
            <a:ext cx="60978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b="1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৫. রক্তে কোন উপাদানটির মাত্রা ১.৭ মিলিমোল/লিটার (</a:t>
            </a:r>
            <a:r>
              <a:rPr lang="en-US" b="1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mmol/L) </a:t>
            </a:r>
            <a:r>
              <a:rPr lang="as-IN" b="1" u="none" strike="noStrike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এর কম হওয়া উচিত?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(ক) এলডিএল (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LDL)</a:t>
            </a:r>
            <a:b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খ) এইচডিএল (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HDL)</a:t>
            </a:r>
            <a:b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গ) ট্রাই-গ্লিসারাইড</a:t>
            </a:r>
            <a:b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dirty="0">
                <a:latin typeface="NikoshBAN" panose="02000000000000000000" pitchFamily="2" charset="0"/>
                <a:cs typeface="NikoshBAN" panose="02000000000000000000" pitchFamily="2" charset="0"/>
              </a:rPr>
              <a:t>(ঘ) মোট কোলেস্টেরল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C9EE959-6B1F-938F-8A67-8A7840DAC637}"/>
              </a:ext>
            </a:extLst>
          </p:cNvPr>
          <p:cNvSpPr/>
          <p:nvPr/>
        </p:nvSpPr>
        <p:spPr>
          <a:xfrm rot="10800000" flipV="1">
            <a:off x="7675083" y="2218521"/>
            <a:ext cx="2779924" cy="2178585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Kalpana Unicode" panose="02000506000000020003" pitchFamily="2" charset="0"/>
                <a:cs typeface="Kalpana Unicode" panose="02000506000000020003" pitchFamily="2" charset="0"/>
              </a:rPr>
              <a:t>মূল্যায়ন</a:t>
            </a:r>
            <a:r>
              <a:rPr lang="en-US" sz="3600" dirty="0"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6768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94074-3B0F-8A55-86EC-FE8B981C59F0}"/>
              </a:ext>
            </a:extLst>
          </p:cNvPr>
          <p:cNvSpPr txBox="1"/>
          <p:nvPr/>
        </p:nvSpPr>
        <p:spPr>
          <a:xfrm>
            <a:off x="757408" y="2763433"/>
            <a:ext cx="9499295" cy="133113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sz="5400" i="0" u="none" strike="noStrike" cap="none" normalizeH="0" baseline="0">
                <a:ln>
                  <a:noFill/>
                </a:ln>
                <a:solidFill>
                  <a:srgbClr val="7030A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800" dirty="0"/>
              <a:t>***</a:t>
            </a:r>
            <a:r>
              <a:rPr lang="as-IN" sz="2800" dirty="0"/>
              <a:t>রক্তে অতিরিক্ত কোলেস্টেরল জমলে মানবদেহে কী কী স্বাস্থ্যঝুঁকি বা সমস্যা দেখা দিতে পারে? অনুচ্ছেদটির আলোকে ৩টি প্রধান সমস্যা পয়েন্ট আকারে ব্যাখ্যা করো।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6B1C53-B4C3-1717-399B-9BA6FA68A8AE}"/>
              </a:ext>
            </a:extLst>
          </p:cNvPr>
          <p:cNvSpPr txBox="1"/>
          <p:nvPr/>
        </p:nvSpPr>
        <p:spPr>
          <a:xfrm>
            <a:off x="625206" y="1087782"/>
            <a:ext cx="32086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bn-IN" altLang="en-US" sz="54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দলগত কাজ </a:t>
            </a:r>
            <a:endParaRPr lang="en-US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8521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C0A565-C596-9649-73E7-C340C77F72A5}"/>
              </a:ext>
            </a:extLst>
          </p:cNvPr>
          <p:cNvSpPr txBox="1"/>
          <p:nvPr/>
        </p:nvSpPr>
        <p:spPr>
          <a:xfrm>
            <a:off x="1385370" y="1987877"/>
            <a:ext cx="880523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99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ধন্যবাদ</a:t>
            </a:r>
            <a:r>
              <a:rPr lang="en-US" sz="199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endParaRPr lang="en-US" sz="199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4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2A77F9-ABC2-1AA1-BB71-0A3F8B026B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630" y="1563476"/>
            <a:ext cx="5891270" cy="30683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C47BF7-A69C-D178-502A-8A3D5CDB21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833" y="1563476"/>
            <a:ext cx="5454882" cy="306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44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507808-1D0B-1DCB-FA66-60DE8B9D30DB}"/>
              </a:ext>
            </a:extLst>
          </p:cNvPr>
          <p:cNvSpPr txBox="1"/>
          <p:nvPr/>
        </p:nvSpPr>
        <p:spPr>
          <a:xfrm>
            <a:off x="1219906" y="2480135"/>
            <a:ext cx="992944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s-IN" sz="66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</a:t>
            </a:r>
            <a:r>
              <a:rPr lang="as-IN" sz="6600" dirty="0">
                <a:solidFill>
                  <a:srgbClr val="C00000"/>
                </a:solidFill>
                <a:cs typeface="Kalpana Unicode" panose="02000506000000020003" pitchFamily="2" charset="0"/>
              </a:rPr>
              <a:t> (</a:t>
            </a:r>
            <a:r>
              <a:rPr lang="en-US" sz="6600" dirty="0">
                <a:solidFill>
                  <a:srgbClr val="C00000"/>
                </a:solidFill>
                <a:cs typeface="Kalpana Unicode" panose="02000506000000020003" pitchFamily="2" charset="0"/>
              </a:rPr>
              <a:t>Cholesterol</a:t>
            </a:r>
            <a:r>
              <a:rPr lang="en-US" sz="66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11880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0F34CF-7D61-1BFF-11D9-C259A56B37B5}"/>
              </a:ext>
            </a:extLst>
          </p:cNvPr>
          <p:cNvSpPr txBox="1"/>
          <p:nvPr/>
        </p:nvSpPr>
        <p:spPr>
          <a:xfrm>
            <a:off x="731773" y="1613152"/>
            <a:ext cx="10374924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1200"/>
              </a:spcAft>
              <a:buNone/>
            </a:pPr>
            <a:r>
              <a:rPr lang="as-IN" sz="360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এই পাঠ শেষে আমরা </a:t>
            </a:r>
            <a:r>
              <a:rPr lang="en-US" sz="3600" dirty="0" err="1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শিক্ষার্থীরা</a:t>
            </a:r>
            <a:r>
              <a:rPr lang="en-US" sz="3600" dirty="0">
                <a:solidFill>
                  <a:srgbClr val="00B05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…… </a:t>
            </a:r>
            <a:endParaRPr lang="en-US" sz="3600" u="none" strike="noStrike" dirty="0">
              <a:solidFill>
                <a:srgbClr val="00B05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spcBef>
                <a:spcPts val="900"/>
              </a:spcBef>
              <a:spcAft>
                <a:spcPts val="1200"/>
              </a:spcAft>
            </a:pP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১ . </a:t>
            </a:r>
            <a:r>
              <a:rPr lang="as-IN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 </a:t>
            </a:r>
            <a:r>
              <a:rPr lang="as-IN" sz="2800" dirty="0">
                <a:solidFill>
                  <a:srgbClr val="C00000"/>
                </a:solidFill>
                <a:cs typeface="Kalpana Unicode" panose="02000506000000020003" pitchFamily="2" charset="0"/>
              </a:rPr>
              <a:t>(</a:t>
            </a:r>
            <a:r>
              <a:rPr lang="en-US" sz="2800" dirty="0">
                <a:solidFill>
                  <a:srgbClr val="C00000"/>
                </a:solidFill>
                <a:cs typeface="Kalpana Unicode" panose="02000506000000020003" pitchFamily="2" charset="0"/>
              </a:rPr>
              <a:t>Cholesterol)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কি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তা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বলতে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পারবে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  <a:p>
            <a:pPr>
              <a:spcBef>
                <a:spcPts val="900"/>
              </a:spcBef>
              <a:spcAft>
                <a:spcPts val="1200"/>
              </a:spcAft>
            </a:pP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২. </a:t>
            </a:r>
            <a:r>
              <a:rPr lang="as-IN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 </a:t>
            </a:r>
            <a:r>
              <a:rPr lang="as-IN" sz="2800" dirty="0">
                <a:solidFill>
                  <a:srgbClr val="C00000"/>
                </a:solidFill>
                <a:cs typeface="Kalpana Unicode" panose="02000506000000020003" pitchFamily="2" charset="0"/>
              </a:rPr>
              <a:t>(</a:t>
            </a:r>
            <a:r>
              <a:rPr lang="en-US" sz="2800" dirty="0">
                <a:solidFill>
                  <a:srgbClr val="C00000"/>
                </a:solidFill>
                <a:cs typeface="Kalpana Unicode" panose="02000506000000020003" pitchFamily="2" charset="0"/>
              </a:rPr>
              <a:t>Cholesterol)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এর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প্রকারভেদ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লিখতে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পারবে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  <a:p>
            <a:pPr>
              <a:spcBef>
                <a:spcPts val="900"/>
              </a:spcBef>
              <a:spcAft>
                <a:spcPts val="1200"/>
              </a:spcAft>
            </a:pP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৩.  </a:t>
            </a:r>
            <a:r>
              <a:rPr lang="as-IN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 </a:t>
            </a:r>
            <a:r>
              <a:rPr lang="as-IN" sz="2800" dirty="0">
                <a:solidFill>
                  <a:srgbClr val="C00000"/>
                </a:solidFill>
                <a:cs typeface="Kalpana Unicode" panose="02000506000000020003" pitchFamily="2" charset="0"/>
              </a:rPr>
              <a:t>(</a:t>
            </a:r>
            <a:r>
              <a:rPr lang="en-US" sz="2800" dirty="0">
                <a:solidFill>
                  <a:srgbClr val="C00000"/>
                </a:solidFill>
                <a:cs typeface="Kalpana Unicode" panose="02000506000000020003" pitchFamily="2" charset="0"/>
              </a:rPr>
              <a:t>Cholesterol)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এর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কাজ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ও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স্বাস্থঝুকি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চিহ্নিত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করতে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পারবে</a:t>
            </a:r>
            <a:r>
              <a:rPr lang="en-US" sz="28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  <a:endParaRPr lang="as-IN" sz="2800" u="none" strike="noStrike" dirty="0">
              <a:solidFill>
                <a:srgbClr val="C00000"/>
              </a:solidFill>
              <a:effectLst/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04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8A458F-D58F-42A7-0A1D-D8A9E2057ED7}"/>
              </a:ext>
            </a:extLst>
          </p:cNvPr>
          <p:cNvSpPr txBox="1"/>
          <p:nvPr/>
        </p:nvSpPr>
        <p:spPr>
          <a:xfrm>
            <a:off x="625207" y="363812"/>
            <a:ext cx="10755217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s-IN" sz="36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কোলেস্টেরল হাইড্রোকার্বন কোলেস্টেইন </a:t>
            </a:r>
            <a:r>
              <a:rPr lang="as-IN" sz="3600" dirty="0">
                <a:solidFill>
                  <a:srgbClr val="C00000"/>
                </a:solidFill>
                <a:cs typeface="Kalpana Unicode" panose="02000506000000020003" pitchFamily="2" charset="0"/>
              </a:rPr>
              <a:t>(</a:t>
            </a:r>
            <a:r>
              <a:rPr lang="en-US" sz="3600" dirty="0">
                <a:solidFill>
                  <a:srgbClr val="C00000"/>
                </a:solidFill>
                <a:cs typeface="Kalpana Unicode" panose="02000506000000020003" pitchFamily="2" charset="0"/>
              </a:rPr>
              <a:t>Cholestane) </a:t>
            </a:r>
            <a:r>
              <a:rPr lang="as-IN" sz="3600" dirty="0">
                <a:solidFill>
                  <a:srgbClr val="C0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থেকে উৎপন্ন একটি যৌগ। উচ্চশ্রেণির প্রাণিজ কোষের এটি একটি গুরুত্বপূর্ণ উপাদান। কোলেস্টেরল লিপোপ্রোটিন নামক যৌগ সৃষ্টির মাধ্যমে রক্তে প্রবাহিত হয়।</a:t>
            </a:r>
            <a:endParaRPr lang="en-US" sz="3600" dirty="0">
              <a:solidFill>
                <a:srgbClr val="C0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pic>
        <p:nvPicPr>
          <p:cNvPr id="4" name="Picture 3" descr="A close up of food&#10;&#10;Description automatically generated">
            <a:extLst>
              <a:ext uri="{FF2B5EF4-FFF2-40B4-BE49-F238E27FC236}">
                <a16:creationId xmlns:a16="http://schemas.microsoft.com/office/drawing/2014/main" id="{8A131347-3450-C4A9-09CC-1AE4CCA121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255" y="3044376"/>
            <a:ext cx="4945580" cy="32446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DCF930-BE76-339E-89DC-5F56BECFF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659" y="3119594"/>
            <a:ext cx="3892923" cy="316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7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751FD5-4700-0D4D-76A0-630FB2444231}"/>
              </a:ext>
            </a:extLst>
          </p:cNvPr>
          <p:cNvSpPr txBox="1"/>
          <p:nvPr/>
        </p:nvSpPr>
        <p:spPr>
          <a:xfrm>
            <a:off x="1275205" y="1250048"/>
            <a:ext cx="7681508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1200"/>
              </a:spcAft>
              <a:buNone/>
            </a:pPr>
            <a:r>
              <a:rPr lang="as-IN" sz="3600" b="0" u="none" strike="noStrike" dirty="0">
                <a:solidFill>
                  <a:srgbClr val="00B05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রক্তে তিন ধরনের লিপোপ্রোটিন দেখা যায়: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b="1" u="none" strike="noStrike" dirty="0">
                <a:solidFill>
                  <a:srgbClr val="C00000"/>
                </a:solidFill>
                <a:effectLst/>
                <a:cs typeface="Kalpana Unicode" panose="02000506000000020003" pitchFamily="2" charset="0"/>
              </a:rPr>
              <a:t>LDL</a:t>
            </a:r>
            <a:r>
              <a:rPr lang="en-US" sz="3600" b="0" u="none" strike="noStrike" dirty="0">
                <a:solidFill>
                  <a:srgbClr val="C00000"/>
                </a:solidFill>
                <a:effectLst/>
                <a:cs typeface="Kalpana Unicode" panose="02000506000000020003" pitchFamily="2" charset="0"/>
              </a:rPr>
              <a:t> </a:t>
            </a:r>
            <a:r>
              <a:rPr lang="en-US" sz="3600" b="0" u="none" strike="noStrike" dirty="0">
                <a:solidFill>
                  <a:srgbClr val="C0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(</a:t>
            </a:r>
            <a:r>
              <a:rPr lang="as-IN" sz="3600" b="0" u="none" strike="noStrike" dirty="0">
                <a:solidFill>
                  <a:srgbClr val="C0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লো ডেনসিটি লিপোপ্রোটিন)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b="1" u="none" strike="noStrike" dirty="0">
                <a:solidFill>
                  <a:srgbClr val="C00000"/>
                </a:solidFill>
                <a:effectLst/>
                <a:cs typeface="Kalpana Unicode" panose="02000506000000020003" pitchFamily="2" charset="0"/>
              </a:rPr>
              <a:t>HDL</a:t>
            </a:r>
            <a:r>
              <a:rPr lang="en-US" sz="3600" b="0" u="none" strike="noStrike" dirty="0">
                <a:solidFill>
                  <a:srgbClr val="C00000"/>
                </a:solidFill>
                <a:effectLst/>
                <a:cs typeface="Kalpana Unicode" panose="02000506000000020003" pitchFamily="2" charset="0"/>
              </a:rPr>
              <a:t> </a:t>
            </a:r>
            <a:r>
              <a:rPr lang="en-US" sz="3600" b="0" u="none" strike="noStrike" dirty="0">
                <a:solidFill>
                  <a:srgbClr val="C0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(</a:t>
            </a:r>
            <a:r>
              <a:rPr lang="as-IN" sz="3600" b="0" u="none" strike="noStrike" dirty="0">
                <a:solidFill>
                  <a:srgbClr val="C0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হাই ডেনসিটি লিপোপ্রোটিন)</a:t>
            </a:r>
          </a:p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600" b="1" u="none" strike="noStrike" dirty="0">
                <a:solidFill>
                  <a:srgbClr val="C00000"/>
                </a:solidFill>
                <a:effectLst/>
                <a:cs typeface="Kalpana Unicode" panose="02000506000000020003" pitchFamily="2" charset="0"/>
              </a:rPr>
              <a:t>Triglyceride</a:t>
            </a:r>
            <a:r>
              <a:rPr lang="en-US" sz="3600" b="0" u="none" strike="noStrike" dirty="0">
                <a:solidFill>
                  <a:srgbClr val="C00000"/>
                </a:solidFill>
                <a:effectLst/>
                <a:cs typeface="Kalpana Unicode" panose="02000506000000020003" pitchFamily="2" charset="0"/>
              </a:rPr>
              <a:t> </a:t>
            </a:r>
            <a:r>
              <a:rPr lang="en-US" sz="3600" b="0" u="none" strike="noStrike" dirty="0">
                <a:solidFill>
                  <a:srgbClr val="C0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(</a:t>
            </a:r>
            <a:r>
              <a:rPr lang="as-IN" sz="3600" b="0" u="none" strike="noStrike" dirty="0">
                <a:solidFill>
                  <a:srgbClr val="C0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ট্রাই-গ্লিসারাইড)</a:t>
            </a:r>
          </a:p>
        </p:txBody>
      </p:sp>
    </p:spTree>
    <p:extLst>
      <p:ext uri="{BB962C8B-B14F-4D97-AF65-F5344CB8AC3E}">
        <p14:creationId xmlns:p14="http://schemas.microsoft.com/office/powerpoint/2010/main" val="182851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3515A2-BB78-3716-8110-BB71574FE044}"/>
              </a:ext>
            </a:extLst>
          </p:cNvPr>
          <p:cNvSpPr txBox="1"/>
          <p:nvPr/>
        </p:nvSpPr>
        <p:spPr>
          <a:xfrm>
            <a:off x="820616" y="2789312"/>
            <a:ext cx="9458121" cy="2516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১</a:t>
            </a:r>
            <a:r>
              <a:rPr lang="as-IN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. কোলেস্টেরল </a:t>
            </a:r>
            <a:r>
              <a:rPr lang="as-IN" sz="3600" dirty="0">
                <a:solidFill>
                  <a:srgbClr val="FF0000"/>
                </a:solidFill>
                <a:cs typeface="Kalpana Unicode" panose="02000506000000020003" pitchFamily="2" charset="0"/>
              </a:rPr>
              <a:t>(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Cholesterol) </a:t>
            </a:r>
            <a:r>
              <a:rPr lang="as-IN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কাকে বলে?</a:t>
            </a:r>
            <a:endParaRPr lang="en-US" sz="36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lnSpc>
                <a:spcPct val="150000"/>
              </a:lnSpc>
            </a:pPr>
            <a:r>
              <a:rPr lang="as-IN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২. কোলেস্টেরল </a:t>
            </a:r>
            <a:r>
              <a:rPr lang="as-IN" sz="3600" dirty="0">
                <a:solidFill>
                  <a:srgbClr val="FF0000"/>
                </a:solidFill>
                <a:cs typeface="Kalpana Unicode" panose="02000506000000020003" pitchFamily="2" charset="0"/>
              </a:rPr>
              <a:t>(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Cholesterol)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কত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প্রকার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 ও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কি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কি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? </a:t>
            </a:r>
            <a:endParaRPr lang="en-US" sz="36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lnSpc>
                <a:spcPct val="150000"/>
              </a:lnSpc>
            </a:pPr>
            <a:r>
              <a:rPr lang="as-IN" sz="36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৩. কোলেস্টেরল </a:t>
            </a:r>
            <a:r>
              <a:rPr lang="as-IN" sz="3600" dirty="0">
                <a:solidFill>
                  <a:srgbClr val="FF0000"/>
                </a:solidFill>
                <a:cs typeface="Kalpana Unicode" panose="02000506000000020003" pitchFamily="2" charset="0"/>
              </a:rPr>
              <a:t>(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Cholesterol)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কি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নামের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যৌগ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গঠন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cs typeface="Kalpana Unicode" panose="02000506000000020003" pitchFamily="2" charset="0"/>
              </a:rPr>
              <a:t>করে</a:t>
            </a:r>
            <a:r>
              <a:rPr lang="en-US" sz="3600" dirty="0">
                <a:solidFill>
                  <a:srgbClr val="FF0000"/>
                </a:solidFill>
                <a:cs typeface="Kalpana Unicode" panose="02000506000000020003" pitchFamily="2" charset="0"/>
              </a:rPr>
              <a:t>? </a:t>
            </a:r>
            <a:endParaRPr lang="en-US" sz="36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D303E5-D0C2-A443-530B-A2258BD13FDE}"/>
              </a:ext>
            </a:extLst>
          </p:cNvPr>
          <p:cNvSpPr txBox="1"/>
          <p:nvPr/>
        </p:nvSpPr>
        <p:spPr>
          <a:xfrm>
            <a:off x="738554" y="554705"/>
            <a:ext cx="2836984" cy="1361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একক</a:t>
            </a:r>
            <a:r>
              <a:rPr lang="en-US" sz="6000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কাজ</a:t>
            </a:r>
            <a:r>
              <a:rPr lang="en-US" sz="6000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034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4F1588-7DB4-331D-3A16-FCE133DE2EE7}"/>
              </a:ext>
            </a:extLst>
          </p:cNvPr>
          <p:cNvSpPr txBox="1"/>
          <p:nvPr/>
        </p:nvSpPr>
        <p:spPr>
          <a:xfrm>
            <a:off x="481988" y="909402"/>
            <a:ext cx="900353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US" sz="3600" b="1" u="none" strike="noStrike" dirty="0">
                <a:effectLst/>
                <a:cs typeface="Kalpana Unicode" panose="02000506000000020003" pitchFamily="2" charset="0"/>
              </a:rPr>
              <a:t>🔴 </a:t>
            </a:r>
            <a:r>
              <a:rPr lang="as-IN" sz="3600" b="1" u="none" strike="noStrike" dirty="0">
                <a:solidFill>
                  <a:srgbClr val="00B050"/>
                </a:solidFill>
                <a:effectLst/>
                <a:cs typeface="Kalpana Unicode" panose="02000506000000020003" pitchFamily="2" charset="0"/>
              </a:rPr>
              <a:t>১. </a:t>
            </a:r>
            <a:r>
              <a:rPr lang="en-US" sz="3600" b="1" u="none" strike="noStrike" dirty="0">
                <a:solidFill>
                  <a:srgbClr val="00B050"/>
                </a:solidFill>
                <a:effectLst/>
                <a:cs typeface="Kalpana Unicode" panose="02000506000000020003" pitchFamily="2" charset="0"/>
              </a:rPr>
              <a:t>LDL (Low Density Lipoprotein)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একে খারাপ কোলেস্টেরল বলা হয়।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এটি হৃদরোগের ঝুঁকি অনেক বাড়ায়।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রক্তে এর পরিমাণ কম থাকা ভালো।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as-IN" sz="36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আমাদের রক্তে সাধারণত ৭০%</a:t>
            </a:r>
            <a:r>
              <a:rPr lang="as-IN" sz="3600" u="none" strike="noStrike" dirty="0">
                <a:solidFill>
                  <a:srgbClr val="FF0000"/>
                </a:solidFill>
                <a:effectLst/>
                <a:cs typeface="Kalpana Unicode" panose="02000506000000020003" pitchFamily="2" charset="0"/>
              </a:rPr>
              <a:t> </a:t>
            </a:r>
            <a:r>
              <a:rPr lang="en-US" sz="3600" u="none" strike="noStrike" dirty="0">
                <a:solidFill>
                  <a:srgbClr val="FF0000"/>
                </a:solidFill>
                <a:effectLst/>
                <a:cs typeface="Kalpana Unicode" panose="02000506000000020003" pitchFamily="2" charset="0"/>
              </a:rPr>
              <a:t>LDL </a:t>
            </a:r>
            <a:r>
              <a:rPr lang="as-IN" sz="3600" u="none" strike="noStrike" dirty="0">
                <a:solidFill>
                  <a:srgbClr val="FF0000"/>
                </a:solidFill>
                <a:effectLst/>
                <a:latin typeface="Kalpana Unicode" panose="02000506000000020003" pitchFamily="2" charset="0"/>
                <a:cs typeface="Kalpana Unicode" panose="02000506000000020003" pitchFamily="2" charset="0"/>
              </a:rPr>
              <a:t>থাকে।</a:t>
            </a:r>
          </a:p>
        </p:txBody>
      </p:sp>
      <p:pic>
        <p:nvPicPr>
          <p:cNvPr id="4" name="Picture 3" descr="A picture containing table&#10;&#10;Description automatically generated">
            <a:extLst>
              <a:ext uri="{FF2B5EF4-FFF2-40B4-BE49-F238E27FC236}">
                <a16:creationId xmlns:a16="http://schemas.microsoft.com/office/drawing/2014/main" id="{EFB77C26-9CC1-681E-4B26-75BC52B052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3619" y="3834920"/>
            <a:ext cx="4663806" cy="266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8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844</Words>
  <Application>Microsoft Office PowerPoint</Application>
  <PresentationFormat>Widescreen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Kalpana Unicode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saiful islam</dc:creator>
  <cp:lastModifiedBy>saiful isolam</cp:lastModifiedBy>
  <cp:revision>166</cp:revision>
  <dcterms:created xsi:type="dcterms:W3CDTF">2019-09-24T13:21:03Z</dcterms:created>
  <dcterms:modified xsi:type="dcterms:W3CDTF">2026-08-12T04:19:15Z</dcterms:modified>
</cp:coreProperties>
</file>