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2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9875520" y="457200"/>
            <a:ext cx="1371600" cy="1371600"/>
          </a:xfrm>
          <a:prstGeom prst="ellipse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10607040" y="1280160"/>
            <a:ext cx="822960" cy="822960"/>
          </a:xfrm>
          <a:prstGeom prst="ellipse">
            <a:avLst/>
          </a:prstGeom>
          <a:solidFill>
            <a:srgbClr val="F5C4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052560" y="5212080"/>
            <a:ext cx="1097280" cy="1097280"/>
          </a:xfrm>
          <a:prstGeom prst="ellipse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0515600" y="5303520"/>
            <a:ext cx="640080" cy="640080"/>
          </a:xfrm>
          <a:prstGeom prst="ellipse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508760"/>
            <a:ext cx="969264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solidFill>
                  <a:srgbClr val="FFFFFF"/>
                </a:solidFill>
                <a:latin typeface="Aptos Display"/>
              </a:defRPr>
            </a:pPr>
            <a:r>
              <a:rPr dirty="0"/>
              <a:t>PARTS OF SPEECH</a:t>
            </a:r>
          </a:p>
          <a:p>
            <a:pPr>
              <a:defRPr sz="2100">
                <a:solidFill>
                  <a:srgbClr val="DCE1F0"/>
                </a:solidFill>
                <a:latin typeface="Aptos"/>
              </a:defRPr>
            </a:pPr>
            <a:r>
              <a:rPr dirty="0"/>
              <a:t>English Grammar • 8 Essential Word Classes</a:t>
            </a:r>
            <a:r>
              <a:rPr lang="en-US" dirty="0"/>
              <a:t> </a:t>
            </a:r>
            <a:endParaRPr dirty="0"/>
          </a:p>
          <a:p>
            <a:pPr>
              <a:defRPr sz="1700">
                <a:solidFill>
                  <a:srgbClr val="F5C442"/>
                </a:solidFill>
                <a:latin typeface="Aptos"/>
              </a:defRPr>
            </a:pPr>
            <a:r>
              <a:rPr dirty="0"/>
              <a:t>Learn • Understand • Practice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BF84F5-E5C9-9979-CE42-A9FECDD4F275}"/>
              </a:ext>
            </a:extLst>
          </p:cNvPr>
          <p:cNvSpPr txBox="1"/>
          <p:nvPr/>
        </p:nvSpPr>
        <p:spPr>
          <a:xfrm>
            <a:off x="958788" y="2895395"/>
            <a:ext cx="178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For class 3-8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7. Conjunction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 conjunction connects words, phrases, or clauses.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and • but • or • because • although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8. Interjection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28934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An interjection expresses sudden feeling or emotion.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28934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Wow! • Oh! • Ouch! • Hurray!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Parts of Speech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5156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A6273"/>
                </a:solidFill>
                <a:latin typeface="Aptos"/>
              </a:defRPr>
            </a:pPr>
            <a:r>
              <a:t>Quick revision chart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Noun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name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554480"/>
            <a:ext cx="109728" cy="160020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474720" y="155448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Pronoun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replace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4720" y="1554480"/>
            <a:ext cx="109728" cy="160020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309360" y="155448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Verb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action/state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1554480"/>
            <a:ext cx="109728" cy="160020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9144000" y="155448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28934"/>
                </a:solidFill>
                <a:latin typeface="Aptos Display"/>
              </a:defRPr>
            </a:pPr>
            <a:r>
              <a:t>Adjective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describe noun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0" y="1554480"/>
            <a:ext cx="109728" cy="1600200"/>
          </a:xfrm>
          <a:prstGeom prst="rect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640080" y="356616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E2578F"/>
                </a:solidFill>
                <a:latin typeface="Aptos Display"/>
              </a:defRPr>
            </a:pPr>
            <a:r>
              <a:t>Adverb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describe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3566160"/>
            <a:ext cx="109728" cy="1600200"/>
          </a:xfrm>
          <a:prstGeom prst="rect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3474720" y="356616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Preposition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relationship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74720" y="3566160"/>
            <a:ext cx="109728" cy="160020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309360" y="356616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Conjunction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connect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09360" y="3566160"/>
            <a:ext cx="109728" cy="160020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9144000" y="3566160"/>
            <a:ext cx="251460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28934"/>
                </a:solidFill>
                <a:latin typeface="Aptos Display"/>
              </a:defRPr>
            </a:pPr>
            <a:r>
              <a:t>Interjection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emotion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44000" y="3566160"/>
            <a:ext cx="109728" cy="1600200"/>
          </a:xfrm>
          <a:prstGeom prst="rect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2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ptos Display"/>
              </a:defRPr>
            </a:pPr>
            <a:r>
              <a:t>Practice Time!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51560"/>
            <a:ext cx="2055563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A6273"/>
                </a:solidFill>
                <a:latin typeface="Aptos"/>
              </a:defRPr>
            </a:pPr>
            <a:r>
              <a:rPr dirty="0">
                <a:solidFill>
                  <a:srgbClr val="FF0000"/>
                </a:solidFill>
              </a:rPr>
              <a:t>Find the Parts of Speech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00200"/>
            <a:ext cx="106984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5C442"/>
                </a:solidFill>
                <a:latin typeface="Aptos Display"/>
              </a:defRPr>
            </a:pPr>
            <a:r>
              <a:t>Sentence 1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smart boy runs quickly.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600200"/>
            <a:ext cx="109728" cy="1097280"/>
          </a:xfrm>
          <a:prstGeom prst="rect">
            <a:avLst/>
          </a:prstGeom>
          <a:solidFill>
            <a:srgbClr val="F5C4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731520" y="2926080"/>
            <a:ext cx="106984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Sentence 2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She sat on the chair and smiled.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2926080"/>
            <a:ext cx="109728" cy="109728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731520" y="4251960"/>
            <a:ext cx="1069848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E2578F"/>
                </a:solidFill>
                <a:latin typeface="Aptos Display"/>
              </a:defRPr>
            </a:pPr>
            <a:r>
              <a:t>Challenge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Wow! The little bird flew over the tree.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4251960"/>
            <a:ext cx="109728" cy="1097280"/>
          </a:xfrm>
          <a:prstGeom prst="rect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31520" y="5669280"/>
            <a:ext cx="10698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 b="1">
                <a:solidFill>
                  <a:srgbClr val="F5C442"/>
                </a:solidFill>
                <a:latin typeface="Aptos"/>
              </a:defRPr>
            </a:pPr>
            <a:r>
              <a:t>Can you identify all 8 parts of speech?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9367D-69A0-D4E0-71B2-B1F15AA7C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338746-7BE9-7D11-A902-46622E7792A5}"/>
              </a:ext>
            </a:extLst>
          </p:cNvPr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E2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9AA889-EEC1-E76C-EF5D-2A52EC3642C8}"/>
              </a:ext>
            </a:extLst>
          </p:cNvPr>
          <p:cNvSpPr txBox="1"/>
          <p:nvPr/>
        </p:nvSpPr>
        <p:spPr>
          <a:xfrm>
            <a:off x="5325597" y="3486705"/>
            <a:ext cx="154080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ptos Display"/>
              </a:defRPr>
            </a:pPr>
            <a:r>
              <a:rPr lang="en-US" dirty="0"/>
              <a:t>The end </a:t>
            </a:r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B61C24-9BB1-E57E-D4AA-81F816D7D950}"/>
              </a:ext>
            </a:extLst>
          </p:cNvPr>
          <p:cNvSpPr/>
          <p:nvPr/>
        </p:nvSpPr>
        <p:spPr>
          <a:xfrm>
            <a:off x="731520" y="1600200"/>
            <a:ext cx="109728" cy="1097280"/>
          </a:xfrm>
          <a:prstGeom prst="rect">
            <a:avLst/>
          </a:prstGeom>
          <a:solidFill>
            <a:srgbClr val="F5C4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6453DB-3D00-80D9-BD93-3E5D87A8AA7E}"/>
              </a:ext>
            </a:extLst>
          </p:cNvPr>
          <p:cNvSpPr/>
          <p:nvPr/>
        </p:nvSpPr>
        <p:spPr>
          <a:xfrm>
            <a:off x="731520" y="2926080"/>
            <a:ext cx="109728" cy="109728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F5A600-9A7A-434E-7B93-007E8A4C03F8}"/>
              </a:ext>
            </a:extLst>
          </p:cNvPr>
          <p:cNvSpPr/>
          <p:nvPr/>
        </p:nvSpPr>
        <p:spPr>
          <a:xfrm>
            <a:off x="731520" y="4251960"/>
            <a:ext cx="109728" cy="1097280"/>
          </a:xfrm>
          <a:prstGeom prst="rect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348479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C62CC-3378-7EF0-AC29-C10813B38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C07001-BE03-5575-EE11-6CBB24FF86BC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29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D715ABC-27C2-54CC-1387-FC886F50D2D9}"/>
              </a:ext>
            </a:extLst>
          </p:cNvPr>
          <p:cNvSpPr/>
          <p:nvPr/>
        </p:nvSpPr>
        <p:spPr>
          <a:xfrm>
            <a:off x="9875520" y="457200"/>
            <a:ext cx="1371600" cy="1371600"/>
          </a:xfrm>
          <a:prstGeom prst="ellipse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227E64-79D3-17E7-5D9F-BB0D396FC885}"/>
              </a:ext>
            </a:extLst>
          </p:cNvPr>
          <p:cNvSpPr/>
          <p:nvPr/>
        </p:nvSpPr>
        <p:spPr>
          <a:xfrm>
            <a:off x="10607040" y="1280160"/>
            <a:ext cx="822960" cy="822960"/>
          </a:xfrm>
          <a:prstGeom prst="ellipse">
            <a:avLst/>
          </a:prstGeom>
          <a:solidFill>
            <a:srgbClr val="F5C4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BAEDA2D-2EBC-E733-6764-B9C78FD2BD2D}"/>
              </a:ext>
            </a:extLst>
          </p:cNvPr>
          <p:cNvSpPr/>
          <p:nvPr/>
        </p:nvSpPr>
        <p:spPr>
          <a:xfrm>
            <a:off x="9052560" y="5212080"/>
            <a:ext cx="1097280" cy="1097280"/>
          </a:xfrm>
          <a:prstGeom prst="ellipse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1D1871B-E22F-7DF0-ACC1-39B56D6071D4}"/>
              </a:ext>
            </a:extLst>
          </p:cNvPr>
          <p:cNvSpPr/>
          <p:nvPr/>
        </p:nvSpPr>
        <p:spPr>
          <a:xfrm>
            <a:off x="10515600" y="5303520"/>
            <a:ext cx="640080" cy="640080"/>
          </a:xfrm>
          <a:prstGeom prst="ellipse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7E2EA8-C521-F8D6-B5A0-1FE396AFE977}"/>
              </a:ext>
            </a:extLst>
          </p:cNvPr>
          <p:cNvSpPr txBox="1"/>
          <p:nvPr/>
        </p:nvSpPr>
        <p:spPr>
          <a:xfrm>
            <a:off x="822960" y="1508760"/>
            <a:ext cx="4983224" cy="16158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  <a:latin typeface="Aptos Display"/>
              </a:defRPr>
            </a:pPr>
            <a:r>
              <a:rPr lang="en-US" dirty="0"/>
              <a:t>Md. </a:t>
            </a:r>
            <a:r>
              <a:rPr lang="en-US" dirty="0" err="1"/>
              <a:t>Burhane</a:t>
            </a:r>
            <a:r>
              <a:rPr lang="en-US" dirty="0"/>
              <a:t> Sultan </a:t>
            </a:r>
            <a:endParaRPr dirty="0"/>
          </a:p>
          <a:p>
            <a:pPr>
              <a:defRPr sz="2100">
                <a:solidFill>
                  <a:srgbClr val="DCE1F0"/>
                </a:solidFill>
                <a:latin typeface="Aptos"/>
              </a:defRPr>
            </a:pPr>
            <a:r>
              <a:rPr lang="en-US" dirty="0"/>
              <a:t>Assistant teacher </a:t>
            </a:r>
            <a:r>
              <a:rPr dirty="0"/>
              <a:t>• </a:t>
            </a:r>
            <a:r>
              <a:rPr lang="en-US" dirty="0"/>
              <a:t>Mathematic </a:t>
            </a:r>
            <a:endParaRPr dirty="0"/>
          </a:p>
          <a:p>
            <a:pPr>
              <a:defRPr sz="1700">
                <a:solidFill>
                  <a:srgbClr val="F5C442"/>
                </a:solidFill>
                <a:latin typeface="Aptos"/>
              </a:defRPr>
            </a:pPr>
            <a:r>
              <a:rPr lang="en-US" dirty="0"/>
              <a:t>H.V.S Hazi Nur Uddin Dakhil Madrasa </a:t>
            </a:r>
          </a:p>
          <a:p>
            <a:pPr>
              <a:defRPr sz="1700">
                <a:solidFill>
                  <a:srgbClr val="F5C442"/>
                </a:solidFill>
                <a:latin typeface="Aptos"/>
              </a:defRPr>
            </a:pPr>
            <a:r>
              <a:rPr lang="en-US" dirty="0"/>
              <a:t>Mobile - 01715509603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AAE1BD-E18B-F2AF-FB51-1F014065B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092" y="1691640"/>
            <a:ext cx="3810000" cy="381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42238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What are Parts of Speech?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51560"/>
            <a:ext cx="10515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A6273"/>
                </a:solidFill>
                <a:latin typeface="Aptos"/>
              </a:defRPr>
            </a:pPr>
            <a:r>
              <a:t>Words are grouped according to the job they do in a sentence.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30352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Simple 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Parts of Speech are categories of words based on their function or role in a sentence.</a:t>
            </a:r>
            <a:br/>
            <a:br/>
            <a:r>
              <a:t>Example:</a:t>
            </a:r>
            <a:br/>
            <a:r>
              <a:t>“The clever student answered quickly.”</a:t>
            </a:r>
            <a:br/>
            <a:br/>
            <a:r>
              <a:t>clever → adjective</a:t>
            </a:r>
            <a:br/>
            <a:r>
              <a:t>student → noun</a:t>
            </a:r>
            <a:br/>
            <a:r>
              <a:t>answered → verb</a:t>
            </a:r>
            <a:br/>
            <a:r>
              <a:t>quickly → adverb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645920"/>
            <a:ext cx="109728" cy="420624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309360" y="1645920"/>
            <a:ext cx="5120640" cy="420624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The 8 Main Parts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1. Noun</a:t>
            </a:r>
            <a:br/>
            <a:r>
              <a:t>2. Pronoun</a:t>
            </a:r>
            <a:br/>
            <a:r>
              <a:t>3. Verb</a:t>
            </a:r>
            <a:br/>
            <a:r>
              <a:t>4. Adjective</a:t>
            </a:r>
            <a:br/>
            <a:r>
              <a:t>5. Adverb</a:t>
            </a:r>
            <a:br/>
            <a:r>
              <a:t>6. Preposition</a:t>
            </a:r>
            <a:br/>
            <a:r>
              <a:t>7. Conjunction</a:t>
            </a:r>
            <a:br/>
            <a:r>
              <a:t>8. Interjection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645920"/>
            <a:ext cx="109728" cy="420624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1. Noun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 noun names a person, place, thing, or idea.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teacher • school • book • happiness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2. Pronoun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 pronoun takes the place of a noun.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308BD6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I • you • he • she • it • we • they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308B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3. Verb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 verb shows an action or a state of being.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run • write • eat • is • are • seem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4. Adjective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28934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An adjective describes a noun or pronoun.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F28934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beautiful • tall • red • clever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5. Adverb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E2578F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An adverb describes a verb, adjective, or another adverb.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E2578F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quickly • very • well • yesterday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E2950"/>
                </a:solidFill>
                <a:latin typeface="Aptos Display"/>
              </a:defRPr>
            </a:pPr>
            <a:r>
              <a:t>6. Preposition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10698480" cy="1508760"/>
          </a:xfrm>
          <a:prstGeom prst="roundRect">
            <a:avLst/>
          </a:prstGeom>
          <a:solidFill>
            <a:schemeClr val="bg2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Definition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A preposition shows a relationship between words.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645920"/>
            <a:ext cx="109728" cy="150876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20" y="3429000"/>
            <a:ext cx="106984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6C4CB4"/>
                </a:solidFill>
                <a:latin typeface="Aptos Display"/>
              </a:defRPr>
            </a:pPr>
            <a:r>
              <a:t>Examples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in • on • under • between • beside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429000"/>
            <a:ext cx="109728" cy="1508760"/>
          </a:xfrm>
          <a:prstGeom prst="rect">
            <a:avLst/>
          </a:prstGeom>
          <a:solidFill>
            <a:srgbClr val="6C4C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731520" y="5212080"/>
            <a:ext cx="10698480" cy="8229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700"/>
              </a:spcAft>
              <a:defRPr sz="2000" b="1">
                <a:solidFill>
                  <a:srgbClr val="20AA9D"/>
                </a:solidFill>
                <a:latin typeface="Aptos Display"/>
              </a:defRPr>
            </a:pPr>
            <a:r>
              <a:t>Remember</a:t>
            </a:r>
          </a:p>
          <a:p>
            <a:pPr>
              <a:defRPr sz="1400">
                <a:solidFill>
                  <a:srgbClr val="262B36"/>
                </a:solidFill>
                <a:latin typeface="Aptos"/>
              </a:defRPr>
            </a:pPr>
            <a:r>
              <a:t>The function of a word depends on how it is used in a sentence.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212080"/>
            <a:ext cx="109728" cy="822960"/>
          </a:xfrm>
          <a:prstGeom prst="rect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538</Words>
  <Application>Microsoft Office PowerPoint</Application>
  <PresentationFormat>Widescreen</PresentationFormat>
  <Paragraphs>98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NAFEM</cp:lastModifiedBy>
  <cp:revision>4</cp:revision>
  <dcterms:created xsi:type="dcterms:W3CDTF">2013-01-27T09:14:16Z</dcterms:created>
  <dcterms:modified xsi:type="dcterms:W3CDTF">2026-08-12T05:48:46Z</dcterms:modified>
  <cp:category/>
</cp:coreProperties>
</file>