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81" r:id="rId2"/>
    <p:sldMasterId id="2147483793" r:id="rId3"/>
  </p:sldMasterIdLst>
  <p:sldIdLst>
    <p:sldId id="348" r:id="rId4"/>
    <p:sldId id="291" r:id="rId5"/>
    <p:sldId id="292" r:id="rId6"/>
    <p:sldId id="290" r:id="rId7"/>
    <p:sldId id="293" r:id="rId8"/>
    <p:sldId id="321" r:id="rId9"/>
    <p:sldId id="333" r:id="rId10"/>
    <p:sldId id="332" r:id="rId11"/>
    <p:sldId id="344" r:id="rId12"/>
    <p:sldId id="337" r:id="rId13"/>
    <p:sldId id="335" r:id="rId14"/>
    <p:sldId id="336" r:id="rId15"/>
    <p:sldId id="340" r:id="rId16"/>
    <p:sldId id="342" r:id="rId17"/>
    <p:sldId id="339" r:id="rId18"/>
    <p:sldId id="345" r:id="rId19"/>
    <p:sldId id="338" r:id="rId20"/>
    <p:sldId id="341" r:id="rId21"/>
    <p:sldId id="346" r:id="rId22"/>
    <p:sldId id="347" r:id="rId23"/>
    <p:sldId id="314" r:id="rId24"/>
    <p:sldId id="286" r:id="rId25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79" d="100"/>
          <a:sy n="79" d="100"/>
        </p:scale>
        <p:origin x="-36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hyperlink" Target="mailto:shafiqulislam383@gmail.com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19" indent="0" algn="r">
              <a:buNone/>
              <a:defRPr>
                <a:solidFill>
                  <a:schemeClr val="tx1"/>
                </a:solidFill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CE3F5C-7113-846A-A76C-EAA7D587EE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63974EF-2038-7CED-F781-178CF7A2F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67EBCF-125D-D55E-D746-2BF546C0C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572FF5-713C-8770-6141-80AA0E7F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70338D1-9747-EA57-0867-60242D250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920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585743-E2E5-7FD4-5584-70166C405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12D10F-53F0-9530-C891-B4B6B9B2A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7E991C-F0C1-544A-E3D0-A5D16958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F2BA94C-67DC-5CE2-F4F3-76F64D571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6C7AEA-B187-E68C-FBCD-16D3B5D87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8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DE0698-3CE3-1310-17A4-ECBAC7F3D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F4BD5D9-D3CA-45D9-94CA-375389918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92FFBC-9B04-42D7-EB2F-236A4CF96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5A6B77-DE8F-9EBA-26B9-DE5EA415F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E32A064-301F-19BD-6564-774A837AF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814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9F62B3-3A1F-5B53-E221-BF34244F3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0CAA84-A995-5E1A-E5AD-A17BDDC96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5A1A3FF-425C-D048-5A4C-878CC13F5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01C6C54-3341-0D4B-EA95-63C970FE1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1DA5CA4-E1C5-196F-97B1-327CE76A3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D2B4E41-8EB1-19BF-36E6-0626C8736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064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4D6002-19DD-C859-00D2-7EC80FA55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7FD039D-4AD0-1C02-1B69-043EAF4D3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FFE8C1C-CD71-54DA-DBD7-6AAC903F2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921BF4A-C811-CD56-DA50-FBF7AEF845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AC58D25-EF13-E73D-BE74-902B69EE25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6CBBFAB-F290-942C-DF4D-661248516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9622FEC-3991-64A6-6CD3-BD930B09C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6AD522-3F29-47BC-E695-3947A5FDB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265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74EBEE-EB62-F9B9-5C59-FEF7F803B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A5717B6-3A70-6EA3-7282-B9FD4AB5E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173B6F9-B84E-5736-BC7F-9F1D95E1C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FD4B12B-2C9E-4C92-B6D6-48C8B196B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059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1E8AF9D-7015-7A69-D669-4AA79FE65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42BE6B0-B181-A2FB-C5AC-F1C1BB75A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86C8CD1-2252-17E2-C96A-0AB2C0465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5748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071EE5-1D88-166C-3D40-4B0407CB6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BF41700-2498-E97F-A57C-0064F5899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7227A37-FF87-941C-FC4D-663F95EC0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9827AF3-E2EB-463A-B366-C43434B9E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EC10392-0AC7-A296-7C7E-F8F4BDEE0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CB8F88F-06A1-FB8B-B892-A136E3284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42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846E5E-BF07-9498-4AFC-0C53EEC0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EC11CA3-F023-A5BB-61DD-9F290678C4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1326C80-658C-7CD3-243E-DD372EF67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D3D422F-53FB-1DD8-2F9A-05095E540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0163E2E-1CA4-81B3-51BB-C5757C0AF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4C7B1CC-B3EC-81A3-E6EA-E47EFCBFA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4581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47717F-D7E3-7F82-C741-63481989F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BD8351B-3599-530E-D07C-097D36362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B55379-6818-0637-5F0B-30A152A2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367B67-B3E4-8625-952A-6DB581B82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AF5AB6-E514-9451-777A-B942CC3F4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104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AE144E7-02E2-E7BD-431B-978ADA6037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13AC079-7E34-8E76-DF99-ACDFC89B6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A172898-93FE-CBDC-ED39-011E8A423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3B9616-2980-A930-FF6B-2ACA17EDB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4F1DD9-8308-F5DC-3C01-61FD27244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5362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rizontal Scroll 2">
            <a:extLst>
              <a:ext uri="{FF2B5EF4-FFF2-40B4-BE49-F238E27FC236}">
                <a16:creationId xmlns="" xmlns:a16="http://schemas.microsoft.com/office/drawing/2014/main" id="{0556E5F6-5101-465E-A21F-2EA1B00B3D70}"/>
              </a:ext>
            </a:extLst>
          </p:cNvPr>
          <p:cNvSpPr/>
          <p:nvPr userDrawn="1"/>
        </p:nvSpPr>
        <p:spPr>
          <a:xfrm>
            <a:off x="3410943" y="651197"/>
            <a:ext cx="5336453" cy="1834493"/>
          </a:xfrm>
          <a:prstGeom prst="horizontalScroll">
            <a:avLst/>
          </a:prstGeom>
          <a:solidFill>
            <a:srgbClr val="00133A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67024">
              <a:defRPr/>
            </a:pPr>
            <a:r>
              <a:rPr lang="en-US" sz="8533" b="1" dirty="0" err="1" smtClean="0">
                <a:solidFill>
                  <a:prstClr val="white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উপস্থাপনায়</a:t>
            </a:r>
            <a:endParaRPr lang="en-US" sz="8533" b="1" dirty="0">
              <a:solidFill>
                <a:prstClr val="white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AD4478AA-F549-4F6D-8569-EDB84830EC66}"/>
              </a:ext>
            </a:extLst>
          </p:cNvPr>
          <p:cNvGrpSpPr/>
          <p:nvPr userDrawn="1"/>
        </p:nvGrpSpPr>
        <p:grpSpPr>
          <a:xfrm>
            <a:off x="316089" y="-1694723"/>
            <a:ext cx="11103103" cy="7803746"/>
            <a:chOff x="165886" y="-1790257"/>
            <a:chExt cx="11710304" cy="7803745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3503F4CC-FAA9-492B-A125-D8FC7B650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7991" y="-1790257"/>
              <a:ext cx="2998199" cy="589595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8B89F446-2D30-4017-AF4E-BD4B27A9E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886" y="-1637573"/>
              <a:ext cx="2998199" cy="589595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7508BFBE-C1EB-4384-9EEF-414F5FD20501}"/>
                </a:ext>
              </a:extLst>
            </p:cNvPr>
            <p:cNvSpPr txBox="1"/>
            <p:nvPr/>
          </p:nvSpPr>
          <p:spPr>
            <a:xfrm>
              <a:off x="612081" y="2477520"/>
              <a:ext cx="11264109" cy="353596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>
              <a:solidFill>
                <a:srgbClr val="C00000"/>
              </a:solidFill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bliqueTopRigh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defTabSz="867024">
                <a:defRPr/>
              </a:pPr>
              <a:r>
                <a:rPr lang="en-US" sz="3793" b="1" i="0" dirty="0" err="1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মোহাম্মদ</a:t>
              </a:r>
              <a:r>
                <a:rPr lang="en-US" sz="3793" b="1" i="0" baseline="0" dirty="0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793" b="1" i="0" baseline="0" dirty="0" err="1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শফিকুল</a:t>
              </a:r>
              <a:r>
                <a:rPr lang="en-US" sz="3793" b="1" i="0" baseline="0" dirty="0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793" b="1" i="0" baseline="0" dirty="0" err="1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ইসলাম</a:t>
              </a:r>
              <a:r>
                <a:rPr lang="en-US" sz="3793" b="1" i="0" baseline="0" dirty="0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,</a:t>
              </a:r>
            </a:p>
            <a:p>
              <a:pPr defTabSz="867024">
                <a:defRPr/>
              </a:pPr>
              <a:r>
                <a:rPr lang="en-US" sz="3793" b="1" i="0" baseline="0" dirty="0" err="1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সহকারি</a:t>
              </a:r>
              <a:r>
                <a:rPr lang="en-US" sz="3793" b="1" i="0" baseline="0" dirty="0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793" b="1" i="0" baseline="0" dirty="0" err="1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শিক্ষক</a:t>
              </a:r>
              <a:r>
                <a:rPr lang="en-US" sz="3793" b="1" i="0" baseline="0" dirty="0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,</a:t>
              </a:r>
            </a:p>
            <a:p>
              <a:pPr defTabSz="867024">
                <a:defRPr/>
              </a:pPr>
              <a:r>
                <a:rPr lang="en-US" sz="3793" b="1" i="0" baseline="0" dirty="0" err="1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কাননপুর</a:t>
              </a:r>
              <a:r>
                <a:rPr lang="en-US" sz="3793" b="1" i="0" baseline="0" dirty="0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793" b="1" i="0" baseline="0" dirty="0" err="1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সরকারি</a:t>
              </a:r>
              <a:r>
                <a:rPr lang="en-US" sz="3793" b="1" i="0" baseline="0" dirty="0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793" b="1" i="0" baseline="0" dirty="0" err="1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প্রাথমিক</a:t>
              </a:r>
              <a:r>
                <a:rPr lang="en-US" sz="3793" b="1" i="0" baseline="0" dirty="0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793" b="1" i="0" baseline="0" dirty="0" err="1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বিদ‌্যালয়</a:t>
              </a:r>
              <a:r>
                <a:rPr lang="en-US" sz="3793" b="1" i="0" baseline="0" dirty="0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,</a:t>
              </a:r>
            </a:p>
            <a:p>
              <a:pPr defTabSz="867024">
                <a:defRPr/>
              </a:pPr>
              <a:r>
                <a:rPr lang="en-US" sz="3793" b="1" i="0" baseline="0" dirty="0" err="1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দেওয়ানগঞ্জ</a:t>
              </a:r>
              <a:r>
                <a:rPr lang="en-US" sz="3793" b="1" i="0" baseline="0" dirty="0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, </a:t>
              </a:r>
              <a:r>
                <a:rPr lang="en-US" sz="3793" b="1" i="0" baseline="0" dirty="0" err="1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জামালপুর</a:t>
              </a:r>
              <a:r>
                <a:rPr lang="en-US" sz="3793" b="1" i="0" baseline="0" dirty="0" smtClean="0">
                  <a:solidFill>
                    <a:srgbClr val="007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।</a:t>
              </a:r>
              <a:endParaRPr lang="en-US" sz="3793" b="1" i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endParaRPr>
            </a:p>
            <a:p>
              <a:pPr defTabSz="867024">
                <a:defRPr/>
              </a:pPr>
              <a:r>
                <a:rPr lang="en-US" sz="3413" b="1" i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E-mail: </a:t>
              </a:r>
              <a:r>
                <a:rPr lang="en-US" sz="3413" b="1" i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hlinkClick r:id="rId3"/>
                </a:rPr>
                <a:t>shafiqulislam383@gmail.com</a:t>
              </a:r>
              <a:endParaRPr lang="en-US" sz="3413" b="1" i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defTabSz="867024">
                <a:defRPr/>
              </a:pPr>
              <a:r>
                <a:rPr lang="en-US" sz="3793" b="1" i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Mobile: 01842-610 212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694" y="2733478"/>
            <a:ext cx="3033598" cy="3215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424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7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chemeClr val="tx2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10" y="3132291"/>
            <a:ext cx="9567135" cy="1793167"/>
          </a:xfrm>
          <a:effectLst/>
        </p:spPr>
        <p:txBody>
          <a:bodyPr>
            <a:noAutofit/>
          </a:bodyPr>
          <a:lstStyle>
            <a:lvl1pPr marL="640064" indent="-457189" algn="l">
              <a:defRPr sz="5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8" y="2172648"/>
            <a:ext cx="7955555" cy="2423347"/>
          </a:xfrm>
          <a:effectLst/>
        </p:spPr>
        <p:txBody>
          <a:bodyPr anchor="b"/>
          <a:lstStyle>
            <a:lvl1pPr algn="r">
              <a:defRPr sz="47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8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9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ctr" defTabSz="914377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9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19" rIns="45719" anchor="t"/>
          <a:lstStyle>
            <a:lvl1pPr marL="0" indent="0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5" y="2209802"/>
            <a:ext cx="4848113" cy="1258493"/>
          </a:xfrm>
          <a:effectLst/>
        </p:spPr>
        <p:txBody>
          <a:bodyPr anchor="b">
            <a:noAutofit/>
          </a:bodyPr>
          <a:lstStyle>
            <a:lvl1pPr marL="228594" indent="-228594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9" y="731520"/>
            <a:ext cx="5356113" cy="4894731"/>
          </a:xfrm>
        </p:spPr>
        <p:txBody>
          <a:bodyPr anchor="ctr"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5" y="3497802"/>
            <a:ext cx="4518213" cy="2139519"/>
          </a:xfrm>
        </p:spPr>
        <p:txBody>
          <a:bodyPr/>
          <a:lstStyle>
            <a:lvl1pPr marL="0" indent="0">
              <a:buNone/>
              <a:defRPr sz="1500"/>
            </a:lvl1pPr>
            <a:lvl2pPr marL="457189" indent="0">
              <a:buNone/>
              <a:defRPr sz="1200"/>
            </a:lvl2pPr>
            <a:lvl3pPr marL="914377" indent="0">
              <a:buNone/>
              <a:defRPr sz="11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1"/>
            <a:ext cx="5486400" cy="312780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7"/>
            <a:ext cx="4925485" cy="2163020"/>
          </a:xfrm>
        </p:spPr>
        <p:txBody>
          <a:bodyPr anchor="b"/>
          <a:lstStyle>
            <a:lvl1pPr marL="182875" indent="-182875">
              <a:buFont typeface="Georgia" pitchFamily="18" charset="0"/>
              <a:buChar char="*"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1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7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9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3" y="731521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9C2F-8806-48EF-9452-E0B12644CBA6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D1DE-F8C5-497D-B8CB-02E887F503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19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19" tIns="0" rIns="45719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9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76" y="1859769"/>
            <a:ext cx="5389033" cy="654843"/>
          </a:xfrm>
        </p:spPr>
        <p:txBody>
          <a:bodyPr lIns="45719" tIns="0" rIns="45719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9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514600"/>
            <a:ext cx="5389033" cy="3845720"/>
          </a:xfrm>
        </p:spPr>
        <p:txBody>
          <a:bodyPr tIns="0"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19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1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1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7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500"/>
            </a:lvl1pPr>
            <a:lvl2pPr indent="0" algn="l">
              <a:buNone/>
              <a:defRPr sz="1200"/>
            </a:lvl2pPr>
            <a:lvl3pPr indent="0" algn="l">
              <a:buNone/>
              <a:defRPr sz="11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19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vert="horz" lIns="45719" tIns="45719" rIns="45719" bIns="45719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6" rIns="45719" bIns="45719" anchor="t"/>
          <a:lstStyle>
            <a:lvl1pPr marL="0" indent="0" algn="l">
              <a:spcBef>
                <a:spcPts val="251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62"/>
            <a:ext cx="812800" cy="365125"/>
          </a:xfrm>
        </p:spPr>
        <p:txBody>
          <a:bodyPr/>
          <a:lstStyle/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8" tIns="45719" rIns="91438" bIns="45719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38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8" tIns="45719" rIns="91438" bIns="45719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rgbClr val="7030A0"/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8" tIns="45719" rIns="91438" bIns="45719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8" tIns="45719" rIns="91438" bIns="45719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tIns="45719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lIns="91438" tIns="45719" rIns="91438" bIns="45719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62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62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62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1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13" indent="-274313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64" indent="-246882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indent="-246882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690" indent="-210307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03" indent="-210307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17" indent="-210307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192" indent="-182875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05" indent="-182875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18" indent="-182875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rgbClr val="7030A0"/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5A150C1-3F2F-1A8B-49DA-EEEFD7A2A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5BDB2DE-7420-1AE7-629B-E36D1CC72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79F72C-1505-F017-43A9-63156A6C2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99C2F-8806-48EF-9452-E0B12644CBA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3B7F56-3C30-80CE-EC48-C49B89371C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5A4E55-4558-45D4-E3EB-E585758B17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FD1DE-F8C5-497D-B8CB-02E887F503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953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805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rgbClr val="7030A0"/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4" y="4372168"/>
            <a:ext cx="8683348" cy="1143000"/>
          </a:xfrm>
          <a:prstGeom prst="rect">
            <a:avLst/>
          </a:prstGeom>
          <a:effectLst/>
        </p:spPr>
        <p:txBody>
          <a:bodyPr vert="horz" lIns="91438" tIns="45719" rIns="91438" bIns="45719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2"/>
            <a:ext cx="3352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A3CF33D-97EA-43ED-8F00-7E1B361D3D76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1" y="6172202"/>
            <a:ext cx="4470401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2"/>
            <a:ext cx="24384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54BD17-7EF5-4E30-86A5-8E60DE2CD38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marL="320032" indent="-320032" algn="r" defTabSz="914377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7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94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26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39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53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53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166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11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943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87" indent="-182875" algn="l" defTabSz="914377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0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2" y="408069"/>
            <a:ext cx="1182795" cy="8885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585" y="408069"/>
            <a:ext cx="1182795" cy="8885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255" y="408069"/>
            <a:ext cx="1182795" cy="8885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049" y="408069"/>
            <a:ext cx="1182795" cy="8885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97" y="408069"/>
            <a:ext cx="1182795" cy="8885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391" y="408069"/>
            <a:ext cx="1182795" cy="8885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184" y="408069"/>
            <a:ext cx="1182795" cy="8885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979" y="408069"/>
            <a:ext cx="1182795" cy="8885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773" y="408069"/>
            <a:ext cx="1182795" cy="8885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733" y="408069"/>
            <a:ext cx="1182795" cy="8885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225" y="1562311"/>
            <a:ext cx="1182795" cy="8885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020" y="1562311"/>
            <a:ext cx="1182795" cy="8885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580" y="1562311"/>
            <a:ext cx="1182795" cy="8885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689" y="1562311"/>
            <a:ext cx="1182795" cy="8885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83" y="1562311"/>
            <a:ext cx="1182795" cy="88859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277" y="1560239"/>
            <a:ext cx="1182795" cy="8885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401" y="1562311"/>
            <a:ext cx="1182795" cy="8885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496" y="2604228"/>
            <a:ext cx="3053587" cy="29732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3269" y="5779925"/>
            <a:ext cx="12025259" cy="646331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defTabSz="457189"/>
            <a:r>
              <a:rPr lang="bn-BD" sz="36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</a:t>
            </a:r>
            <a:r>
              <a:rPr lang="en-US" sz="36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৭</a:t>
            </a:r>
            <a:r>
              <a:rPr lang="bn-BD" sz="36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টি মার্বেল ৫ জনকে সমানভাবে ভাগ করে দিলে প্রত্যেকে কয়টি করে মার্বেল পাবে?</a:t>
            </a:r>
          </a:p>
        </p:txBody>
      </p:sp>
    </p:spTree>
    <p:extLst>
      <p:ext uri="{BB962C8B-B14F-4D97-AF65-F5344CB8AC3E}">
        <p14:creationId xmlns:p14="http://schemas.microsoft.com/office/powerpoint/2010/main" val="174074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2" y="408069"/>
            <a:ext cx="1182795" cy="8885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585" y="408069"/>
            <a:ext cx="1182795" cy="8885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255" y="408069"/>
            <a:ext cx="1182795" cy="8885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049" y="408069"/>
            <a:ext cx="1182795" cy="8885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97" y="408069"/>
            <a:ext cx="1182795" cy="8885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391" y="408069"/>
            <a:ext cx="1182795" cy="8885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184" y="408069"/>
            <a:ext cx="1182795" cy="8885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979" y="408069"/>
            <a:ext cx="1182795" cy="8885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773" y="408069"/>
            <a:ext cx="1182795" cy="8885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733" y="408069"/>
            <a:ext cx="1182795" cy="8885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225" y="1562311"/>
            <a:ext cx="1182795" cy="8885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020" y="1562311"/>
            <a:ext cx="1182795" cy="8885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580" y="1562311"/>
            <a:ext cx="1182795" cy="8885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689" y="1562311"/>
            <a:ext cx="1182795" cy="8885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83" y="1562311"/>
            <a:ext cx="1182795" cy="8885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7" y="4266647"/>
            <a:ext cx="2365588" cy="20897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81" y="4266647"/>
            <a:ext cx="2365588" cy="20897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98" y="4266647"/>
            <a:ext cx="2365588" cy="20897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825" y="4266647"/>
            <a:ext cx="2365588" cy="208971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413" y="4266646"/>
            <a:ext cx="2365588" cy="208971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277" y="1560239"/>
            <a:ext cx="1182795" cy="8885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401" y="1562311"/>
            <a:ext cx="1182795" cy="888596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>
            <a:off x="10019291" y="1399102"/>
            <a:ext cx="2172709" cy="1210869"/>
          </a:xfrm>
          <a:prstGeom prst="left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36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অবশিষ্ট</a:t>
            </a:r>
            <a:r>
              <a:rPr lang="en-US" sz="36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রইল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70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85163E-7 -1.84971E-6 L 0.00117 0.59492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97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0096E-6 -1.84971E-6 L 0.09965 0.59931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76" y="299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5638E-6 -1.84971E-6 L 0.20412 0.58844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99" y="294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2782E-6 -1.84971E-6 L 0.31601 0.59492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0" y="297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1308E-6 -1.84971E-6 L 0.42061 0.59908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24" y="299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7112E-6 -1.84971E-6 L -0.42074 0.58821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37" y="294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468E-6 -1.84971E-6 L -0.31614 0.59492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13" y="297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048E-6 -1.84971E-6 L -0.20672 0.58174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43" y="29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2372E-6 -1.84971E-6 L -0.10213 0.597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6" y="298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2151E-6 -1.84971E-6 L -0.01107 0.59931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" y="299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65E-6 -4.33526E-6 L -0.09952 0.32856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6" y="164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3574E-6 -4.33526E-6 L 0.00234 0.33318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057E-7 -4.33526E-6 L 0.1033 0.32625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58" y="16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4174E-6 -4.33526E-6 L 0.22027 0.33688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7" y="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8442E-6 -4.33526E-6 L 0.31366 0.32417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83" y="16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048000" y="5670493"/>
            <a:ext cx="6096000" cy="646331"/>
          </a:xfrm>
          <a:prstGeom prst="rect">
            <a:avLst/>
          </a:prstGeom>
          <a:ln w="38100"/>
          <a:scene3d>
            <a:camera prst="obliqueTopRight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as-IN" sz="3600" dirty="0">
                <a:latin typeface="Nikosh" pitchFamily="2" charset="0"/>
                <a:cs typeface="Nikosh" pitchFamily="2" charset="0"/>
              </a:rPr>
              <a:t>২টি মার্বেল অবশিষ্ট থাকে।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616"/>
            <a:ext cx="12192000" cy="253206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77740" y="201052"/>
            <a:ext cx="4249881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s-IN" sz="32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৫ জনকে সমানভাবে ভাগ করলে 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38108" y="3589626"/>
            <a:ext cx="6305891" cy="646331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s-IN" sz="36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প্রত্যেকে ৩টি করে মার্বেল পায়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604" y="4308474"/>
            <a:ext cx="296586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61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0000" y="1870022"/>
            <a:ext cx="2133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১৭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5600" y="1768422"/>
            <a:ext cx="10160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৫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156522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─────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1580" y="2378022"/>
            <a:ext cx="93522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১৫</a:t>
            </a:r>
            <a:endParaRPr lang="en-US" sz="24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01430" y="1170482"/>
            <a:ext cx="609600" cy="1323433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৩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4511" y="4081903"/>
            <a:ext cx="6325849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ea typeface="Microsoft YaHei"/>
                <a:cs typeface="Nikosh" pitchFamily="2" charset="0"/>
              </a:rPr>
              <a:t>∴ </a:t>
            </a:r>
            <a:r>
              <a:rPr lang="en-US" sz="5400" dirty="0" err="1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ভাগফল</a:t>
            </a:r>
            <a:r>
              <a:rPr lang="en-US" sz="54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৩ ও </a:t>
            </a:r>
            <a:r>
              <a:rPr lang="en-US" sz="5400" dirty="0" err="1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ভাগশেষ</a:t>
            </a:r>
            <a:r>
              <a:rPr lang="en-US" sz="54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২</a:t>
            </a:r>
            <a:endParaRPr lang="en-US" sz="3200" dirty="0">
              <a:ln>
                <a:solidFill>
                  <a:srgbClr val="0000CC"/>
                </a:solidFill>
              </a:ln>
              <a:solidFill>
                <a:srgbClr val="0000CC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14400" y="447622"/>
            <a:ext cx="9144000" cy="861775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48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9626" y="164724"/>
            <a:ext cx="10598045" cy="9541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	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গাণিতিক বাক্য ১৭÷৫=▪</a:t>
            </a:r>
            <a:endParaRPr lang="en-US" sz="5400" dirty="0">
              <a:ln w="28575">
                <a:solidFill>
                  <a:srgbClr val="0000CC"/>
                </a:solidFill>
              </a:ln>
              <a:solidFill>
                <a:srgbClr val="0000CC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336800" y="1726825"/>
            <a:ext cx="711200" cy="94384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)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235200" y="272779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─────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916420" y="2999371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২</a:t>
            </a:r>
            <a:endParaRPr lang="en-US" sz="24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662898" y="262480"/>
            <a:ext cx="876092" cy="758588"/>
          </a:xfrm>
          <a:prstGeom prst="star5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617" y="5021864"/>
            <a:ext cx="1201878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s-IN" sz="3600" dirty="0">
                <a:latin typeface="Nikosh" pitchFamily="2" charset="0"/>
                <a:cs typeface="Nikosh" pitchFamily="2" charset="0"/>
              </a:rPr>
              <a:t>পূর্বের সমস্যাটিতে কোনো মার্বেল অবশিষ্ট নেই। অন্যদিকে এই সমস্যাটিতে ২টি মার্বেল অবশিষ্ট আছে। অর্থাৎ,</a:t>
            </a:r>
            <a:r>
              <a:rPr lang="as-IN" sz="36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মার্বেল</a:t>
            </a:r>
            <a:r>
              <a:rPr lang="as-IN" sz="3600" dirty="0">
                <a:latin typeface="Nikosh" pitchFamily="2" charset="0"/>
                <a:cs typeface="Nikosh" pitchFamily="2" charset="0"/>
              </a:rPr>
              <a:t>গুলো সমানভাবে ভাগ করে দেওয়া যায়নি।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90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  <p:bldP spid="26" grpId="0"/>
      <p:bldP spid="36" grpId="0"/>
      <p:bldP spid="35" grpId="0" animBg="1"/>
      <p:bldP spid="37" grpId="0"/>
      <p:bldP spid="48" grpId="0"/>
      <p:bldP spid="51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859" y="1573967"/>
            <a:ext cx="11762282" cy="2123658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s-IN" sz="4400" dirty="0">
                <a:latin typeface="Nikosh" pitchFamily="2" charset="0"/>
                <a:cs typeface="Nikosh" pitchFamily="2" charset="0"/>
              </a:rPr>
              <a:t>তুমি দোকান থেকে ২০টি চকোলেট কিনে বাড়িতে গেলে। তোমার পরিবারের সবার মধ্যে চকোলেটগুলো সমানভাবে ভাগ করে দিলে প্রত্যেকে কয়টি করে চকোলেট পাবে?</a:t>
            </a:r>
            <a:endParaRPr lang="en-US" sz="4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62186" y="16305"/>
            <a:ext cx="2787943" cy="1015663"/>
          </a:xfrm>
          <a:prstGeom prst="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en-US" sz="6000" b="1" dirty="0" err="1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একক</a:t>
            </a:r>
            <a:r>
              <a:rPr lang="as-IN" sz="60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 কাজ</a:t>
            </a:r>
            <a:endParaRPr lang="en-US" sz="60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80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706" y="948088"/>
            <a:ext cx="11977141" cy="1200329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indent="-571500" algn="ctr">
              <a:buFont typeface="Wingdings" pitchFamily="2" charset="2"/>
              <a:buChar char="q"/>
            </a:pPr>
            <a:r>
              <a:rPr lang="as-IN" sz="3600" dirty="0">
                <a:latin typeface="Nikosh" pitchFamily="2" charset="0"/>
                <a:cs typeface="Nikosh" pitchFamily="2" charset="0"/>
              </a:rPr>
              <a:t>ভাগের ক্ষেত্রে কোনো অবশিষ্ট না থাকলে নিঃশেষে বিভাজ্য, আর যদি অবশিষ্ট থাকে সেক্ষেত্রে নিঃশেষে বিভাজ্য নয়।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70049" y="3593265"/>
            <a:ext cx="917336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ভাগফল</a:t>
            </a:r>
            <a:r>
              <a:rPr kumimoji="0" lang="en-US" sz="4800" b="0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 = </a:t>
            </a:r>
            <a:r>
              <a:rPr kumimoji="0" lang="en-US" sz="4800" b="0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ভাজ্য</a:t>
            </a:r>
            <a:r>
              <a:rPr kumimoji="0" lang="en-US" sz="4800" b="0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 ÷ </a:t>
            </a:r>
            <a:r>
              <a:rPr kumimoji="0" lang="en-US" sz="4800" b="0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ভাজক</a:t>
            </a:r>
            <a:endParaRPr kumimoji="0" lang="en-US" sz="4800" b="0" i="0" u="none" strike="noStrike" kern="0" cap="none" spc="0" normalizeH="0" baseline="0" noProof="0" dirty="0">
              <a:ln w="19050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Nikosh" pitchFamily="2" charset="0"/>
              <a:cs typeface="Nikosh" pitchFamily="2" charset="0"/>
            </a:endParaRPr>
          </a:p>
          <a:p>
            <a:pPr marL="685800" lvl="0" indent="-685800" defTabSz="914400">
              <a:buFont typeface="Wingdings" pitchFamily="2" charset="2"/>
              <a:buChar char="v"/>
              <a:defRPr/>
            </a:pP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ভাজক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=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ভাজ্য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÷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ভাগফল</a:t>
            </a:r>
            <a:endParaRPr lang="en-US" sz="4800" kern="0" dirty="0">
              <a:ln w="19050">
                <a:solidFill>
                  <a:prstClr val="black"/>
                </a:solidFill>
              </a:ln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marL="685800" lvl="0" indent="-685800" defTabSz="914400">
              <a:buFont typeface="Wingdings" pitchFamily="2" charset="2"/>
              <a:buChar char="v"/>
              <a:defRPr/>
            </a:pP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ভাজ্য</a:t>
            </a:r>
            <a:r>
              <a:rPr lang="en-US" sz="5400" dirty="0">
                <a:ln w="28575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=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ভাজক</a:t>
            </a:r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×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ভাগফল</a:t>
            </a:r>
            <a:endParaRPr lang="en-US" sz="480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4841" y="2762267"/>
            <a:ext cx="10862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নিঃশেষে</a:t>
            </a:r>
            <a:r>
              <a:rPr kumimoji="0" lang="en-US" sz="4400" b="0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বিভাজ্যের</a:t>
            </a:r>
            <a:r>
              <a:rPr kumimoji="0" lang="en-US" sz="4400" b="0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ক্ষেত্রে</a:t>
            </a:r>
            <a:r>
              <a:rPr kumimoji="0" lang="en-US" sz="4400" b="0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 :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40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4892" y="719529"/>
            <a:ext cx="10178321" cy="830997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4800" b="1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নিঃশেষে</a:t>
            </a:r>
            <a:r>
              <a:rPr kumimoji="0" lang="en-US" sz="4800" b="1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4800" b="1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বিভাজ্য</a:t>
            </a:r>
            <a:r>
              <a:rPr kumimoji="0" lang="en-US" sz="4800" b="1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4800" b="1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না</a:t>
            </a:r>
            <a:r>
              <a:rPr kumimoji="0" lang="en-US" sz="4800" b="1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4800" b="1" i="0" u="none" strike="noStrike" kern="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হলে</a:t>
            </a:r>
            <a:r>
              <a:rPr kumimoji="0" lang="en-US" sz="4800" b="1" i="0" u="none" strike="noStrike" kern="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Nikosh" pitchFamily="2" charset="0"/>
                <a:cs typeface="Nikosh" pitchFamily="2" charset="0"/>
              </a:rPr>
              <a:t> :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4635" y="2004377"/>
            <a:ext cx="9398833" cy="3046988"/>
          </a:xfrm>
          <a:prstGeom prst="rect">
            <a:avLst/>
          </a:prstGeom>
          <a:ln w="38100"/>
          <a:scene3d>
            <a:camera prst="obliqueTopRigh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85800" lvl="0" indent="-685800" defTabSz="914400">
              <a:buFont typeface="Wingdings" pitchFamily="2" charset="2"/>
              <a:buChar char="v"/>
              <a:defRPr/>
            </a:pP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ভাগফল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= (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ভাজ্য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–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ভাগশেষ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) ÷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ভাজক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  <a:p>
            <a:pPr marL="685800" lvl="0" indent="-685800" defTabSz="914400">
              <a:buFont typeface="Wingdings" pitchFamily="2" charset="2"/>
              <a:buChar char="v"/>
              <a:defRPr/>
            </a:pP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ভাজক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= (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ভাজ্য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–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ভাগশেষ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) ÷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ভাগফল</a:t>
            </a:r>
            <a:endParaRPr lang="en-US" sz="4800" kern="0" dirty="0">
              <a:ln w="19050">
                <a:solidFill>
                  <a:prstClr val="black"/>
                </a:solidFill>
              </a:ln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marL="685800" lvl="0" indent="-685800" defTabSz="914400">
              <a:buFont typeface="Wingdings" pitchFamily="2" charset="2"/>
              <a:buChar char="v"/>
              <a:defRPr/>
            </a:pP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ভাজ্য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= (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ভাজক×ভাগফল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) +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ভাগশেষ</a:t>
            </a:r>
            <a:endParaRPr lang="en-US" sz="4800" kern="0" dirty="0">
              <a:ln w="19050">
                <a:solidFill>
                  <a:prstClr val="black"/>
                </a:solidFill>
              </a:ln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marL="685800" lvl="0" indent="-685800" defTabSz="914400">
              <a:buFont typeface="Wingdings" pitchFamily="2" charset="2"/>
              <a:buChar char="v"/>
              <a:defRPr/>
            </a:pP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ভাগশেষ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= 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ভাজ্য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– (</a:t>
            </a:r>
            <a:r>
              <a:rPr lang="en-US" sz="4800" kern="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ভাজক×ভাগফল</a:t>
            </a:r>
            <a:r>
              <a:rPr lang="en-US" sz="4800" kern="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10025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0000" y="1870022"/>
            <a:ext cx="2133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৬৫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 </a:t>
            </a:r>
            <a:r>
              <a:rPr lang="en-US" sz="21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25600" y="1768422"/>
            <a:ext cx="10160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৫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156522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─────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1580" y="2378022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৫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26480" y="3474669"/>
            <a:ext cx="10160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১৫  </a:t>
            </a:r>
            <a:r>
              <a:rPr lang="en-US" sz="5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85102" y="3850071"/>
            <a:ext cx="28448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─────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37110" y="1154075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৩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36540" y="1170482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4853" y="4771179"/>
            <a:ext cx="11357809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ea typeface="Microsoft YaHei"/>
                <a:cs typeface="Nikosh" pitchFamily="2" charset="0"/>
              </a:rPr>
              <a:t>∴ </a:t>
            </a:r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ভাগফল ১৩, ভাগশেষ ০ </a:t>
            </a:r>
            <a:endParaRPr lang="en-US" sz="4800" dirty="0">
              <a:ln w="19050">
                <a:solidFill>
                  <a:srgbClr val="0000CC"/>
                </a:solidFill>
              </a:ln>
              <a:solidFill>
                <a:srgbClr val="0000CC"/>
              </a:solidFill>
              <a:latin typeface="Nikosh" pitchFamily="2" charset="0"/>
              <a:cs typeface="Nikosh" pitchFamily="2" charset="0"/>
            </a:endParaRPr>
          </a:p>
          <a:p>
            <a:pPr algn="ctr" defTabSz="1219140"/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তাই ভাজ্যটি নিঃশেষে বিভাজ্য।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14400" y="447622"/>
            <a:ext cx="9144000" cy="861775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48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9626" y="355296"/>
            <a:ext cx="11341637" cy="9541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	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৬৫÷৫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কে উপর-নিচে ভাগ করি।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  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36800" y="1726825"/>
            <a:ext cx="711200" cy="94384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)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235200" y="272779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─────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96500" y="2999371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07630" y="2995057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৫</a:t>
            </a:r>
            <a:endParaRPr lang="en-US" sz="36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122120" y="4101892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০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662898" y="262480"/>
            <a:ext cx="876092" cy="758588"/>
          </a:xfrm>
          <a:prstGeom prst="star5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00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  <p:bldP spid="20" grpId="0"/>
      <p:bldP spid="21" grpId="0"/>
      <p:bldP spid="25" grpId="0"/>
      <p:bldP spid="26" grpId="0"/>
      <p:bldP spid="36" grpId="0"/>
      <p:bldP spid="35" grpId="0" animBg="1"/>
      <p:bldP spid="37" grpId="0"/>
      <p:bldP spid="48" grpId="0"/>
      <p:bldP spid="51" grpId="0"/>
      <p:bldP spid="55" grpId="0"/>
      <p:bldP spid="6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364" y="1023557"/>
            <a:ext cx="783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as-IN" sz="4000" dirty="0">
                <a:latin typeface="Nikosh" pitchFamily="2" charset="0"/>
                <a:cs typeface="Nikosh" pitchFamily="2" charset="0"/>
              </a:rPr>
              <a:t>৭২ কে ৬ দিয়ে ভাগ করে খালি ঘর পূরণ করি।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387" y="1815923"/>
            <a:ext cx="3192905" cy="459851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186789" y="100227"/>
            <a:ext cx="34432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s-IN" sz="5400" b="1" dirty="0">
                <a:ln w="1905">
                  <a:solidFill>
                    <a:srgbClr val="A7EA52">
                      <a:lumMod val="60000"/>
                      <a:lumOff val="40000"/>
                    </a:srgbClr>
                  </a:solidFill>
                </a:ln>
                <a:gradFill>
                  <a:gsLst>
                    <a:gs pos="0">
                      <a:srgbClr val="A5C249">
                        <a:shade val="20000"/>
                        <a:satMod val="200000"/>
                      </a:srgbClr>
                    </a:gs>
                    <a:gs pos="78000">
                      <a:srgbClr val="A5C24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A5C24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জোড়ায় কাজ</a:t>
            </a:r>
          </a:p>
        </p:txBody>
      </p:sp>
    </p:spTree>
    <p:extLst>
      <p:ext uri="{BB962C8B-B14F-4D97-AF65-F5344CB8AC3E}">
        <p14:creationId xmlns:p14="http://schemas.microsoft.com/office/powerpoint/2010/main" val="341632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0000" y="1870022"/>
            <a:ext cx="2133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৯৬</a:t>
            </a:r>
            <a:r>
              <a:rPr lang="en-US" sz="21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27200" y="1857456"/>
            <a:ext cx="8128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৮</a:t>
            </a:r>
            <a:endParaRPr lang="en-US" sz="24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8400" y="156522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─────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1580" y="2378022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৮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26480" y="3474669"/>
            <a:ext cx="10160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১৬  </a:t>
            </a:r>
            <a:r>
              <a:rPr lang="en-US" sz="5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44360" y="3866146"/>
            <a:ext cx="28448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─────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37110" y="1154075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২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36540" y="1170482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538990" y="4771179"/>
            <a:ext cx="9074046" cy="86176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ea typeface="Microsoft YaHei"/>
                <a:cs typeface="Nikosh" pitchFamily="2" charset="0"/>
              </a:rPr>
              <a:t>∴ </a:t>
            </a:r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ভাগফল </a:t>
            </a:r>
            <a:r>
              <a:rPr lang="en-US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১২</a:t>
            </a:r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, ভাগশেষ ০ </a:t>
            </a:r>
            <a:endParaRPr lang="en-US" sz="4800" dirty="0">
              <a:ln w="19050">
                <a:solidFill>
                  <a:srgbClr val="0000CC"/>
                </a:solidFill>
              </a:ln>
              <a:solidFill>
                <a:srgbClr val="0000CC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14400" y="447622"/>
            <a:ext cx="9144000" cy="861775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48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9626" y="164724"/>
            <a:ext cx="10598045" cy="9541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	৯৬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÷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৮ 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কে উপর-নিচে ভাগ করি।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  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36800" y="1726825"/>
            <a:ext cx="711200" cy="94384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)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235200" y="272779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─────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96500" y="2999371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07630" y="2995057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৬</a:t>
            </a:r>
            <a:endParaRPr lang="en-US" sz="36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122120" y="4101892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০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662898" y="262480"/>
            <a:ext cx="876092" cy="758588"/>
          </a:xfrm>
          <a:prstGeom prst="star5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7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  <p:bldP spid="20" grpId="0"/>
      <p:bldP spid="21" grpId="0"/>
      <p:bldP spid="25" grpId="0"/>
      <p:bldP spid="26" grpId="0"/>
      <p:bldP spid="36" grpId="0"/>
      <p:bldP spid="35" grpId="0" animBg="1"/>
      <p:bldP spid="37" grpId="0"/>
      <p:bldP spid="48" grpId="0"/>
      <p:bldP spid="51" grpId="0"/>
      <p:bldP spid="55" grpId="0"/>
      <p:bldP spid="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10104EBA-3DC8-6431-273E-C83D085C8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DE857B-22AA-BCB0-7349-081E20786A57}"/>
              </a:ext>
            </a:extLst>
          </p:cNvPr>
          <p:cNvSpPr txBox="1"/>
          <p:nvPr/>
        </p:nvSpPr>
        <p:spPr>
          <a:xfrm>
            <a:off x="4495810" y="472839"/>
            <a:ext cx="5290457" cy="93358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55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পাঠ</a:t>
            </a:r>
            <a:r>
              <a:rPr lang="en-US" sz="55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5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পরিচিতি</a:t>
            </a:r>
            <a:endParaRPr lang="en-US" sz="55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53AFEE9-BEDC-1462-5CA7-52E7482D3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09" y="942470"/>
            <a:ext cx="3451851" cy="45545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4597767" y="1716485"/>
            <a:ext cx="6505671" cy="34778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lvl="0"/>
            <a:r>
              <a:rPr lang="en-US" sz="44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শ্রেণিঃ</a:t>
            </a:r>
            <a:r>
              <a:rPr lang="en-US" sz="4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   </a:t>
            </a:r>
            <a:r>
              <a:rPr lang="en-US" sz="44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চতুর্থ</a:t>
            </a:r>
            <a:endParaRPr lang="en-US" sz="44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lvl="0"/>
            <a:r>
              <a:rPr lang="en-US" sz="44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বিষয়ঃ</a:t>
            </a:r>
            <a:r>
              <a:rPr lang="en-US" sz="4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  </a:t>
            </a:r>
            <a:r>
              <a:rPr lang="en-US" sz="44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প্রাথমিক</a:t>
            </a:r>
            <a:r>
              <a:rPr lang="en-US" sz="4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as-IN" sz="4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গণিত</a:t>
            </a:r>
            <a:endParaRPr lang="en-US" sz="44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lvl="0"/>
            <a:r>
              <a:rPr lang="en-US" sz="44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অধ্যায়ঃ</a:t>
            </a:r>
            <a:r>
              <a:rPr lang="en-US" sz="4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 </a:t>
            </a:r>
            <a:r>
              <a:rPr lang="en-US" sz="44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চার</a:t>
            </a:r>
            <a:endParaRPr lang="en-US" sz="44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lvl="0"/>
            <a:r>
              <a:rPr lang="en-US" sz="44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পাঠ</a:t>
            </a:r>
            <a:r>
              <a:rPr lang="en-US" sz="4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শিরোনামঃ</a:t>
            </a:r>
            <a:r>
              <a:rPr lang="en-US" sz="4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as-IN" sz="4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ভাগের ধারণা</a:t>
            </a:r>
            <a:endParaRPr lang="en-US" sz="44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lvl="0"/>
            <a:r>
              <a:rPr lang="en-US" sz="44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পৃষ্ঠা</a:t>
            </a:r>
            <a:r>
              <a:rPr lang="en-US" sz="4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নম্বরঃ</a:t>
            </a:r>
            <a:r>
              <a:rPr lang="en-US" sz="4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 ৪৯-৫২</a:t>
            </a:r>
          </a:p>
        </p:txBody>
      </p:sp>
    </p:spTree>
    <p:extLst>
      <p:ext uri="{BB962C8B-B14F-4D97-AF65-F5344CB8AC3E}">
        <p14:creationId xmlns:p14="http://schemas.microsoft.com/office/powerpoint/2010/main" val="14188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0000" y="1870022"/>
            <a:ext cx="2133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৬৩</a:t>
            </a:r>
            <a:r>
              <a:rPr lang="en-US" sz="21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27200" y="1857456"/>
            <a:ext cx="8128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৫</a:t>
            </a:r>
            <a:endParaRPr lang="en-US" sz="24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8400" y="156522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─────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1580" y="2378022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৫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26480" y="3474669"/>
            <a:ext cx="10160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১০  </a:t>
            </a:r>
            <a:r>
              <a:rPr lang="en-US" sz="5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20210" y="3844212"/>
            <a:ext cx="28448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─────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37110" y="1154075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২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36540" y="1170482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538990" y="4771179"/>
            <a:ext cx="9074046" cy="86176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ea typeface="Microsoft YaHei"/>
                <a:cs typeface="Nikosh" pitchFamily="2" charset="0"/>
              </a:rPr>
              <a:t>∴ </a:t>
            </a:r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ভাগফল </a:t>
            </a:r>
            <a:r>
              <a:rPr lang="en-US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১২</a:t>
            </a:r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, ভাগশেষ </a:t>
            </a:r>
            <a:r>
              <a:rPr lang="en-US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৩</a:t>
            </a:r>
            <a:r>
              <a:rPr lang="as-IN" sz="48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4800" dirty="0">
              <a:ln w="19050">
                <a:solidFill>
                  <a:srgbClr val="0000CC"/>
                </a:solidFill>
              </a:ln>
              <a:solidFill>
                <a:srgbClr val="0000CC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14400" y="447622"/>
            <a:ext cx="9144000" cy="861775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48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9626" y="164724"/>
            <a:ext cx="10598045" cy="9541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	৬৩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÷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৫ 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কে উপর-নিচে ভাগ করি।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  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36800" y="1726825"/>
            <a:ext cx="711200" cy="94384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)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235200" y="272779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─────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96500" y="2999371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07630" y="2995057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৩</a:t>
            </a:r>
            <a:endParaRPr lang="en-US" sz="36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122120" y="4101892"/>
            <a:ext cx="7112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৩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662898" y="262480"/>
            <a:ext cx="876092" cy="758588"/>
          </a:xfrm>
          <a:prstGeom prst="star5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62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  <p:bldP spid="20" grpId="0"/>
      <p:bldP spid="21" grpId="0"/>
      <p:bldP spid="25" grpId="0"/>
      <p:bldP spid="26" grpId="0"/>
      <p:bldP spid="36" grpId="0"/>
      <p:bldP spid="35" grpId="0" animBg="1"/>
      <p:bldP spid="37" grpId="0"/>
      <p:bldP spid="48" grpId="0"/>
      <p:bldP spid="51" grpId="0"/>
      <p:bldP spid="55" grpId="0"/>
      <p:bldP spid="6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7718" y="584617"/>
            <a:ext cx="4467069" cy="101566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as-IN" sz="6000" b="1" u="sng" dirty="0">
                <a:ln w="1905"/>
                <a:gradFill>
                  <a:gsLst>
                    <a:gs pos="0">
                      <a:srgbClr val="A5C249">
                        <a:shade val="20000"/>
                        <a:satMod val="200000"/>
                      </a:srgbClr>
                    </a:gs>
                    <a:gs pos="78000">
                      <a:srgbClr val="A5C24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A5C24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মূল্যায়ন</a:t>
            </a:r>
            <a:endParaRPr lang="en-US" sz="6000" b="1" u="sng" dirty="0">
              <a:ln w="1905"/>
              <a:gradFill>
                <a:gsLst>
                  <a:gs pos="0">
                    <a:srgbClr val="A5C249">
                      <a:shade val="20000"/>
                      <a:satMod val="200000"/>
                    </a:srgbClr>
                  </a:gs>
                  <a:gs pos="78000">
                    <a:srgbClr val="A5C249">
                      <a:tint val="90000"/>
                      <a:shade val="89000"/>
                      <a:satMod val="220000"/>
                    </a:srgbClr>
                  </a:gs>
                  <a:gs pos="100000">
                    <a:srgbClr val="A5C24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6726" y="1635208"/>
            <a:ext cx="11712316" cy="36009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lvl="0"/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" pitchFamily="2" charset="0"/>
                <a:cs typeface="Nikosh" pitchFamily="2" charset="0"/>
              </a:rPr>
              <a:t> (১) </a:t>
            </a:r>
            <a:r>
              <a:rPr lang="en-US" sz="4000" b="1" dirty="0">
                <a:solidFill>
                  <a:srgbClr val="B4DCFA">
                    <a:lumMod val="10000"/>
                  </a:srgbClr>
                </a:solidFill>
                <a:latin typeface="Nikosh" pitchFamily="2" charset="0"/>
                <a:cs typeface="Nikosh" pitchFamily="2" charset="0"/>
              </a:rPr>
              <a:t>৪৩÷৬=</a:t>
            </a:r>
            <a:r>
              <a:rPr lang="en-US" sz="4000" b="1" dirty="0" err="1">
                <a:solidFill>
                  <a:srgbClr val="B4DCFA">
                    <a:lumMod val="10000"/>
                  </a:srgbClr>
                </a:solidFill>
                <a:latin typeface="Nikosh" pitchFamily="2" charset="0"/>
                <a:cs typeface="Nikosh" pitchFamily="2" charset="0"/>
              </a:rPr>
              <a:t>কত</a:t>
            </a:r>
            <a:r>
              <a:rPr lang="en-US" sz="4000" b="1" dirty="0">
                <a:solidFill>
                  <a:srgbClr val="B4DCFA">
                    <a:lumMod val="10000"/>
                  </a:srgbClr>
                </a:solidFill>
                <a:latin typeface="Nikosh" pitchFamily="2" charset="0"/>
                <a:cs typeface="Nikosh" pitchFamily="2" charset="0"/>
              </a:rPr>
              <a:t>?</a:t>
            </a:r>
          </a:p>
          <a:p>
            <a:pPr lvl="0"/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" pitchFamily="2" charset="0"/>
                <a:cs typeface="Nikosh" pitchFamily="2" charset="0"/>
              </a:rPr>
              <a:t> (২) </a:t>
            </a:r>
            <a:r>
              <a:rPr lang="as-IN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নিঃশেষে বিভা</a:t>
            </a:r>
            <a:r>
              <a:rPr lang="en-US" sz="360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জ্যের</a:t>
            </a:r>
            <a:r>
              <a:rPr lang="as-IN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ক্ষেত্রে</a:t>
            </a:r>
            <a:r>
              <a:rPr lang="en-US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ভাগফল</a:t>
            </a:r>
            <a:r>
              <a:rPr lang="en-US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নির্ণয়ের</a:t>
            </a:r>
            <a:r>
              <a:rPr lang="en-US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সূত্র</a:t>
            </a:r>
            <a:r>
              <a:rPr lang="en-US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কী</a:t>
            </a:r>
            <a:r>
              <a:rPr lang="en-US" sz="36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?</a:t>
            </a:r>
          </a:p>
          <a:p>
            <a:pPr lvl="0"/>
            <a:r>
              <a:rPr lang="en-US" sz="3600" b="1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" pitchFamily="2" charset="0"/>
                <a:cs typeface="Nikosh" pitchFamily="2" charset="0"/>
              </a:rPr>
              <a:t>(৩)৩০÷৫=৬;এখানে,ভাজ্য </a:t>
            </a:r>
            <a:r>
              <a:rPr lang="en-US" sz="3600" b="1" dirty="0" err="1">
                <a:solidFill>
                  <a:srgbClr val="B4DCFA">
                    <a:lumMod val="10000"/>
                  </a:srgbClr>
                </a:solidFill>
                <a:latin typeface="Nikosh" pitchFamily="2" charset="0"/>
                <a:cs typeface="Nikosh" pitchFamily="2" charset="0"/>
              </a:rPr>
              <a:t>কত</a:t>
            </a:r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" pitchFamily="2" charset="0"/>
                <a:cs typeface="Nikosh" pitchFamily="2" charset="0"/>
              </a:rPr>
              <a:t>?</a:t>
            </a:r>
          </a:p>
          <a:p>
            <a:pPr lvl="0"/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" pitchFamily="2" charset="0"/>
                <a:cs typeface="Nikosh" pitchFamily="2" charset="0"/>
              </a:rPr>
              <a:t> (৪) ৩)৩০÷৫=৬;এখানে,ভাগফল </a:t>
            </a:r>
            <a:r>
              <a:rPr lang="en-US" sz="3600" b="1" dirty="0" err="1">
                <a:solidFill>
                  <a:srgbClr val="B4DCFA">
                    <a:lumMod val="10000"/>
                  </a:srgbClr>
                </a:solidFill>
                <a:latin typeface="Nikosh" pitchFamily="2" charset="0"/>
                <a:cs typeface="Nikosh" pitchFamily="2" charset="0"/>
              </a:rPr>
              <a:t>কত</a:t>
            </a:r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" pitchFamily="2" charset="0"/>
                <a:cs typeface="Nikosh" pitchFamily="2" charset="0"/>
              </a:rPr>
              <a:t>?</a:t>
            </a:r>
          </a:p>
          <a:p>
            <a:pPr lvl="0"/>
            <a:r>
              <a:rPr lang="en-US" sz="3600" b="1" dirty="0">
                <a:solidFill>
                  <a:srgbClr val="B4DCFA">
                    <a:lumMod val="10000"/>
                  </a:srgbClr>
                </a:solidFill>
                <a:latin typeface="Nikosh" pitchFamily="2" charset="0"/>
                <a:cs typeface="Nikosh" pitchFamily="2" charset="0"/>
              </a:rPr>
              <a:t> (৫) </a:t>
            </a:r>
            <a:r>
              <a:rPr lang="en-US" sz="36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১৮ </a:t>
            </a:r>
            <a:r>
              <a:rPr lang="as-IN" sz="36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টি চকোলেট</a:t>
            </a:r>
            <a:r>
              <a:rPr lang="as-IN" sz="44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৩ </a:t>
            </a:r>
            <a:r>
              <a:rPr lang="en-US" sz="3600" b="1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জনকে</a:t>
            </a:r>
            <a:r>
              <a:rPr lang="as-IN" sz="36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সমানভাবে ভাগ করে দিলে প্রত্যেকে কয়টি করে </a:t>
            </a:r>
            <a:r>
              <a:rPr lang="en-US" sz="36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as-IN" sz="36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চকোলেট পাবে?</a:t>
            </a:r>
            <a:r>
              <a:rPr lang="as-IN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4400" b="1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7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oard with a green field and flowers&#10;&#10;Description automatically generated with medium confidence">
            <a:extLst>
              <a:ext uri="{FF2B5EF4-FFF2-40B4-BE49-F238E27FC236}">
                <a16:creationId xmlns:a16="http://schemas.microsoft.com/office/drawing/2014/main" xmlns="" id="{D03583FC-78D4-40E1-E92B-253557A07A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-96690" y="1"/>
            <a:ext cx="12191980" cy="68567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5BDC51E-DED7-D12F-DD20-E7FB3D159615}"/>
              </a:ext>
            </a:extLst>
          </p:cNvPr>
          <p:cNvSpPr txBox="1"/>
          <p:nvPr/>
        </p:nvSpPr>
        <p:spPr>
          <a:xfrm>
            <a:off x="2238708" y="2890391"/>
            <a:ext cx="7519890" cy="2067231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571486" indent="-571486">
              <a:spcAft>
                <a:spcPts val="500"/>
              </a:spcAft>
              <a:buFont typeface="Wingdings" pitchFamily="2" charset="2"/>
              <a:buChar char="Ø"/>
            </a:pPr>
            <a:r>
              <a:rPr lang="en-US" sz="4000" dirty="0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৫২ </a:t>
            </a:r>
            <a:r>
              <a:rPr lang="as-IN" sz="4000" dirty="0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পৃষ্ঠার </a:t>
            </a:r>
            <a:r>
              <a:rPr lang="en-US" sz="4000" dirty="0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 ১ </a:t>
            </a:r>
            <a:r>
              <a:rPr lang="en-US" sz="4000" dirty="0" err="1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নং</a:t>
            </a:r>
            <a:r>
              <a:rPr lang="en-US" sz="4000" dirty="0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 (১ </a:t>
            </a:r>
            <a:r>
              <a:rPr lang="en-US" sz="4000" dirty="0" err="1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থেকে</a:t>
            </a:r>
            <a:r>
              <a:rPr lang="en-US" sz="4000" dirty="0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 ৮)</a:t>
            </a:r>
            <a:r>
              <a:rPr lang="as-IN" sz="4000" dirty="0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 লিখবে।</a:t>
            </a:r>
            <a:endParaRPr lang="en-US" sz="4000" dirty="0">
              <a:solidFill>
                <a:srgbClr val="141400"/>
              </a:solidFill>
              <a:latin typeface="Nikosh" pitchFamily="2" charset="0"/>
              <a:cs typeface="Nikosh" pitchFamily="2" charset="0"/>
            </a:endParaRPr>
          </a:p>
          <a:p>
            <a:pPr marL="571486" lvl="0" indent="-571486">
              <a:spcAft>
                <a:spcPts val="500"/>
              </a:spcAft>
              <a:buFont typeface="Wingdings" pitchFamily="2" charset="2"/>
              <a:buChar char="Ø"/>
            </a:pPr>
            <a:r>
              <a:rPr lang="en-US" sz="4000" dirty="0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৫২ </a:t>
            </a:r>
            <a:r>
              <a:rPr lang="as-IN" sz="4000" dirty="0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পৃষ্ঠার </a:t>
            </a:r>
            <a:r>
              <a:rPr lang="en-US" sz="4000" dirty="0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 ২ </a:t>
            </a:r>
            <a:r>
              <a:rPr lang="en-US" sz="4000" dirty="0" err="1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নং</a:t>
            </a:r>
            <a:r>
              <a:rPr lang="en-US" sz="4000" dirty="0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 (১ </a:t>
            </a:r>
            <a:r>
              <a:rPr lang="en-US" sz="4000" dirty="0" err="1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থেকে</a:t>
            </a:r>
            <a:r>
              <a:rPr lang="en-US" sz="4000" dirty="0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 ৮)</a:t>
            </a:r>
            <a:r>
              <a:rPr lang="as-IN" sz="4000" dirty="0">
                <a:solidFill>
                  <a:srgbClr val="141400"/>
                </a:solidFill>
                <a:latin typeface="Nikosh" pitchFamily="2" charset="0"/>
                <a:cs typeface="Nikosh" pitchFamily="2" charset="0"/>
              </a:rPr>
              <a:t> লিখবে।</a:t>
            </a:r>
          </a:p>
          <a:p>
            <a:pPr>
              <a:spcAft>
                <a:spcPts val="500"/>
              </a:spcAft>
            </a:pPr>
            <a:endParaRPr lang="as-IN" sz="4000" dirty="0">
              <a:solidFill>
                <a:srgbClr val="1414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78982" y="1026826"/>
            <a:ext cx="4440639" cy="1446551"/>
          </a:xfrm>
          <a:prstGeom prst="rect">
            <a:avLst/>
          </a:prstGeom>
        </p:spPr>
        <p:txBody>
          <a:bodyPr wrap="none" lIns="91438" tIns="45719" rIns="91438" bIns="45719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en-US" sz="8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বাড়ির</a:t>
            </a:r>
            <a:r>
              <a:rPr lang="en-US" sz="8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8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কাজ</a:t>
            </a:r>
            <a:r>
              <a:rPr lang="en-US" sz="8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303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51539" y="465832"/>
            <a:ext cx="4159876" cy="1123382"/>
          </a:xfrm>
          <a:prstGeom prst="rect">
            <a:avLst/>
          </a:prstGeom>
        </p:spPr>
        <p:txBody>
          <a:bodyPr wrap="square" lIns="91438" tIns="45719" rIns="91438" bIns="45719" anchor="ctr">
            <a:spAutoFit/>
          </a:bodyPr>
          <a:lstStyle/>
          <a:p>
            <a:pPr lvl="0" algn="ctr"/>
            <a:r>
              <a:rPr lang="en-US" sz="6700" b="1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শিখনফল</a:t>
            </a:r>
            <a:endParaRPr lang="en-US" sz="6700" b="1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5165" y="2009110"/>
            <a:ext cx="10419007" cy="144655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as-IN" sz="4400" dirty="0">
                <a:latin typeface="Nikosh" pitchFamily="2" charset="0"/>
                <a:cs typeface="Nikosh" pitchFamily="2" charset="0"/>
              </a:rPr>
              <a:t>২.৫.১ নিঃশেষে বিভাজ্য ও বিভাজ্য নয় এমন ভাগের ধারণা লাভ করে বলতে পারবে।</a:t>
            </a:r>
            <a:endParaRPr lang="en-US" sz="44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93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49250" y="576567"/>
            <a:ext cx="3687228" cy="10156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lvl="0"/>
            <a:r>
              <a:rPr lang="en-US" sz="6000" b="1" u="sng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পূর্ব</a:t>
            </a:r>
            <a:r>
              <a:rPr lang="en-US" sz="6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u="sng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জ্ঞান</a:t>
            </a:r>
            <a:r>
              <a:rPr lang="en-US" sz="6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u="sng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যাচাই</a:t>
            </a:r>
            <a:endParaRPr lang="en-US" sz="6000" b="1" u="sng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1475" y="2279561"/>
            <a:ext cx="9478607" cy="240065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4800" dirty="0">
                <a:latin typeface="Nikosh" pitchFamily="2" charset="0"/>
                <a:cs typeface="Nikosh" pitchFamily="2" charset="0"/>
              </a:rPr>
              <a:t>১) ১০×২=</a:t>
            </a:r>
            <a:r>
              <a:rPr lang="as-IN" sz="4800" dirty="0">
                <a:latin typeface="Nikosh" pitchFamily="2" charset="0"/>
                <a:cs typeface="Nikosh" pitchFamily="2" charset="0"/>
              </a:rPr>
              <a:t>কত?</a:t>
            </a:r>
            <a:endParaRPr lang="en-US" sz="4800" dirty="0">
              <a:latin typeface="Nikosh" pitchFamily="2" charset="0"/>
              <a:cs typeface="Nikosh" pitchFamily="2" charset="0"/>
            </a:endParaRPr>
          </a:p>
          <a:p>
            <a:pPr lvl="0"/>
            <a:r>
              <a:rPr lang="en-US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২) </a:t>
            </a:r>
            <a:r>
              <a:rPr lang="en-US" sz="4400" b="1" dirty="0">
                <a:ln w="1905"/>
                <a:solidFill>
                  <a:prstClr val="black">
                    <a:lumMod val="95000"/>
                    <a:lumOff val="5000"/>
                  </a:prst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২০÷২=</a:t>
            </a:r>
            <a:r>
              <a:rPr lang="as-IN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কত</a:t>
            </a:r>
            <a:r>
              <a:rPr lang="as-IN" sz="55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?</a:t>
            </a:r>
            <a:endParaRPr lang="en-US" sz="4800" dirty="0">
              <a:latin typeface="Nikosh" pitchFamily="2" charset="0"/>
              <a:cs typeface="Nikosh" pitchFamily="2" charset="0"/>
            </a:endParaRPr>
          </a:p>
          <a:p>
            <a:r>
              <a:rPr lang="en-US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৩) ২১ </a:t>
            </a:r>
            <a:r>
              <a:rPr lang="as-IN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কে </a:t>
            </a:r>
            <a:r>
              <a:rPr lang="en-US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৭</a:t>
            </a:r>
            <a:r>
              <a:rPr lang="as-IN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দিয়ে ভাগ করলে ভাগফল </a:t>
            </a:r>
            <a:r>
              <a:rPr lang="en-US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২</a:t>
            </a:r>
            <a:r>
              <a:rPr lang="as-IN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/</a:t>
            </a:r>
            <a:r>
              <a:rPr lang="en-US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৩</a:t>
            </a:r>
            <a:r>
              <a:rPr lang="as-IN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/</a:t>
            </a:r>
            <a:r>
              <a:rPr lang="en-US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৪</a:t>
            </a:r>
            <a:r>
              <a:rPr lang="as-IN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?</a:t>
            </a:r>
            <a:endParaRPr lang="en-US" sz="48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11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1224" y="2997635"/>
            <a:ext cx="6132756" cy="132343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lvl="0" algn="ctr"/>
            <a:r>
              <a:rPr lang="as-IN" sz="8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ভাগের ধারণা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2563318" y="854439"/>
            <a:ext cx="6805535" cy="1783831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38" tIns="45719" rIns="91438" bIns="45719"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s-IN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আজকের পাঠ </a:t>
            </a:r>
          </a:p>
        </p:txBody>
      </p:sp>
    </p:spTree>
    <p:extLst>
      <p:ext uri="{BB962C8B-B14F-4D97-AF65-F5344CB8AC3E}">
        <p14:creationId xmlns:p14="http://schemas.microsoft.com/office/powerpoint/2010/main" val="427365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2" y="408069"/>
            <a:ext cx="1182795" cy="8885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5346881"/>
            <a:ext cx="12128528" cy="646329"/>
          </a:xfrm>
          <a:prstGeom prst="rect">
            <a:avLst/>
          </a:prstGeom>
          <a:ln w="38100"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defTabSz="457189"/>
            <a:r>
              <a:rPr lang="bn-BD" sz="36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১৫টি মার্বেল ৫ জনকে সমানভাবে ভাগ করে দিলে প্রত্যেকে কয়টি করে মার্বেল পাবে?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585" y="408069"/>
            <a:ext cx="1182795" cy="8885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255" y="408069"/>
            <a:ext cx="1182795" cy="8885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049" y="408069"/>
            <a:ext cx="1182795" cy="8885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97" y="408069"/>
            <a:ext cx="1182795" cy="8885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391" y="408069"/>
            <a:ext cx="1182795" cy="8885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184" y="408069"/>
            <a:ext cx="1182795" cy="8885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979" y="408069"/>
            <a:ext cx="1182795" cy="8885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773" y="408069"/>
            <a:ext cx="1182795" cy="8885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733" y="408069"/>
            <a:ext cx="1182795" cy="8885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225" y="1562311"/>
            <a:ext cx="1182795" cy="8885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020" y="1562311"/>
            <a:ext cx="1182795" cy="8885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580" y="1562311"/>
            <a:ext cx="1182795" cy="8885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689" y="1562311"/>
            <a:ext cx="1182795" cy="8885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83" y="1562311"/>
            <a:ext cx="1182795" cy="8885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835" y="2653259"/>
            <a:ext cx="5140143" cy="269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6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2" y="408069"/>
            <a:ext cx="1182795" cy="8885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585" y="408069"/>
            <a:ext cx="1182795" cy="8885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255" y="408069"/>
            <a:ext cx="1182795" cy="8885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049" y="408069"/>
            <a:ext cx="1182795" cy="8885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97" y="408069"/>
            <a:ext cx="1182795" cy="8885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391" y="408069"/>
            <a:ext cx="1182795" cy="8885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184" y="408069"/>
            <a:ext cx="1182795" cy="8885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979" y="408069"/>
            <a:ext cx="1182795" cy="8885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773" y="408069"/>
            <a:ext cx="1182795" cy="8885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733" y="408069"/>
            <a:ext cx="1182795" cy="8885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225" y="1562311"/>
            <a:ext cx="1182795" cy="8885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020" y="1562311"/>
            <a:ext cx="1182795" cy="8885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580" y="1562311"/>
            <a:ext cx="1182795" cy="8885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689" y="1562311"/>
            <a:ext cx="1182795" cy="8885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72175FF-28B2-43B1-9C7A-4F826E2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83" y="1562311"/>
            <a:ext cx="1182795" cy="8885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7" y="4266647"/>
            <a:ext cx="2365588" cy="20897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81" y="4266647"/>
            <a:ext cx="2365588" cy="20897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98" y="4266647"/>
            <a:ext cx="2365588" cy="20897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825" y="4266647"/>
            <a:ext cx="2365588" cy="208971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413" y="4266646"/>
            <a:ext cx="2365588" cy="208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3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85163E-7 -1.84971E-6 L 0.00743 0.5926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296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0096E-6 -1.84971E-6 L 0.11177 0.59075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8" y="2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5638E-6 -1.84971E-6 L 0.20425 0.60809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12" y="304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2782E-6 -1.84971E-6 L 0.32213 0.597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00" y="298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1308E-6 -1.84971E-6 L 0.41449 0.59492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24" y="297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7112E-6 -1.84971E-6 L -0.41436 0.58197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24" y="29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468E-6 -1.84971E-6 L -0.31484 0.58821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48" y="294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048E-6 -1.84971E-6 L -0.21036 0.60347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25" y="30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2372E-6 -1.84971E-6 L -0.08858 0.597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9" y="298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2151E-6 -1.84971E-6 L -0.0099 0.59723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5" y="298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3574E-6 -4.33526E-6 L -0.18823 0.31977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18" y="15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057E-7 -4.33526E-6 L -0.08245 0.33064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29" y="16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4174E-6 -4.33526E-6 L 0.0099 0.34613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" y="17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8442E-6 -4.33526E-6 L 0.13051 0.33735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26" y="168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862E-6 -4.33526E-6 L 0.22131 0.32209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59" y="160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7" y="2319262"/>
            <a:ext cx="11952156" cy="255400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44313" y="396203"/>
            <a:ext cx="10643017" cy="1569660"/>
          </a:xfrm>
          <a:prstGeom prst="rect">
            <a:avLst/>
          </a:prstGeom>
          <a:ln w="28575"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lvl="0" algn="ctr"/>
            <a:r>
              <a:rPr lang="as-IN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১৫÷৫=৩</a:t>
            </a:r>
            <a:endParaRPr lang="en-US" sz="48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lvl="0" algn="ctr"/>
            <a:r>
              <a:rPr lang="as-IN" sz="48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অর্থাৎ, প্রত্যেকে ৩টি করে মার্বেল পাবে।</a:t>
            </a:r>
            <a:endParaRPr lang="en-US" sz="48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762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9220" y="1841503"/>
            <a:ext cx="2133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১৫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5500" y="1888342"/>
            <a:ext cx="8128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৫</a:t>
            </a:r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156522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─────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1580" y="2378022"/>
            <a:ext cx="93522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১৫</a:t>
            </a:r>
            <a:endParaRPr lang="en-US" sz="24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01430" y="1170482"/>
            <a:ext cx="609600" cy="1323433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৩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4511" y="4081903"/>
            <a:ext cx="6325849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ea typeface="Microsoft YaHei"/>
                <a:cs typeface="Nikosh" pitchFamily="2" charset="0"/>
              </a:rPr>
              <a:t>∴ </a:t>
            </a:r>
            <a:r>
              <a:rPr lang="en-US" sz="5400" dirty="0" err="1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ভাগফল</a:t>
            </a:r>
            <a:r>
              <a:rPr lang="en-US" sz="54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৩ ও </a:t>
            </a:r>
            <a:r>
              <a:rPr lang="en-US" sz="5400" dirty="0" err="1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ভাগশেষ</a:t>
            </a:r>
            <a:r>
              <a:rPr lang="en-US" sz="5400" dirty="0">
                <a:ln w="19050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০</a:t>
            </a:r>
            <a:endParaRPr lang="en-US" sz="3200" dirty="0">
              <a:ln>
                <a:solidFill>
                  <a:srgbClr val="0000CC"/>
                </a:solidFill>
              </a:ln>
              <a:solidFill>
                <a:srgbClr val="0000CC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14400" y="447622"/>
            <a:ext cx="9144000" cy="861775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48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9626" y="164724"/>
            <a:ext cx="10598045" cy="9541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 	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গাণিতিক বাক্য 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১৫</a:t>
            </a:r>
            <a:r>
              <a:rPr lang="as-IN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÷</a:t>
            </a:r>
            <a:r>
              <a:rPr lang="en-US" sz="5400" dirty="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৫</a:t>
            </a:r>
            <a:r>
              <a:rPr lang="as-IN" sz="5400">
                <a:ln w="28575">
                  <a:solidFill>
                    <a:srgbClr val="0000CC"/>
                  </a:solidFill>
                </a:ln>
                <a:solidFill>
                  <a:srgbClr val="0000CC"/>
                </a:solidFill>
                <a:latin typeface="Nikosh" pitchFamily="2" charset="0"/>
                <a:cs typeface="Nikosh" pitchFamily="2" charset="0"/>
              </a:rPr>
              <a:t>=▪</a:t>
            </a:r>
            <a:endParaRPr lang="en-US" sz="5400" dirty="0">
              <a:ln w="28575">
                <a:solidFill>
                  <a:srgbClr val="0000CC"/>
                </a:solidFill>
              </a:ln>
              <a:solidFill>
                <a:srgbClr val="0000CC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336800" y="1726825"/>
            <a:ext cx="711200" cy="943848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)</a:t>
            </a:r>
            <a:r>
              <a:rPr lang="en-US" sz="24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014510" y="2748542"/>
            <a:ext cx="2743200" cy="77970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43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─────</a:t>
            </a:r>
            <a:endParaRPr lang="en-US" sz="21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916420" y="2999371"/>
            <a:ext cx="6096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en-US" sz="5400" dirty="0">
                <a:ln w="19050"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0</a:t>
            </a:r>
            <a:endParaRPr lang="en-US" sz="2400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662898" y="262480"/>
            <a:ext cx="876092" cy="758588"/>
          </a:xfrm>
          <a:prstGeom prst="star5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47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  <p:bldP spid="26" grpId="0"/>
      <p:bldP spid="36" grpId="0"/>
      <p:bldP spid="35" grpId="0" animBg="1"/>
      <p:bldP spid="37" grpId="0"/>
      <p:bldP spid="48" grpId="0"/>
      <p:bldP spid="5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2754</TotalTime>
  <Words>438</Words>
  <Application>Microsoft Office PowerPoint</Application>
  <PresentationFormat>Custom</PresentationFormat>
  <Paragraphs>117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Flow</vt:lpstr>
      <vt:lpstr>3_Office Theme</vt:lpstr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 shafiqul islam</dc:creator>
  <cp:lastModifiedBy>ismail - [2010]</cp:lastModifiedBy>
  <cp:revision>227</cp:revision>
  <dcterms:created xsi:type="dcterms:W3CDTF">2023-09-18T11:09:33Z</dcterms:created>
  <dcterms:modified xsi:type="dcterms:W3CDTF">2026-08-11T18:21:04Z</dcterms:modified>
</cp:coreProperties>
</file>