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5592" y="-822960"/>
            <a:ext cx="4114800" cy="4114800"/>
          </a:xfrm>
          <a:prstGeom prst="ellipse">
            <a:avLst/>
          </a:prstGeom>
          <a:solidFill>
            <a:srgbClr val="141F38"/>
          </a:solidFill>
          <a:ln/>
        </p:spPr>
      </p:sp>
      <p:sp>
        <p:nvSpPr>
          <p:cNvPr id="3" name="Shape 1"/>
          <p:cNvSpPr/>
          <p:nvPr/>
        </p:nvSpPr>
        <p:spPr>
          <a:xfrm>
            <a:off x="10227852" y="3995928"/>
            <a:ext cx="2926080" cy="2926080"/>
          </a:xfrm>
          <a:prstGeom prst="ellipse">
            <a:avLst/>
          </a:prstGeom>
          <a:solidFill>
            <a:srgbClr val="141F38"/>
          </a:solidFill>
          <a:ln/>
        </p:spPr>
      </p:sp>
      <p:sp>
        <p:nvSpPr>
          <p:cNvPr id="4" name="Text 2"/>
          <p:cNvSpPr/>
          <p:nvPr/>
        </p:nvSpPr>
        <p:spPr>
          <a:xfrm>
            <a:off x="8869680" y="2743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dirty="0">
                <a:solidFill>
                  <a:srgbClr val="F2A93B">
                    <a:alpha val="12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f(x)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9692640" y="329184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dirty="0">
                <a:solidFill>
                  <a:srgbClr val="CADCFC">
                    <a:alpha val="12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{ }</a:t>
            </a:r>
            <a:endParaRPr lang="en-US" sz="6000" dirty="0"/>
          </a:p>
        </p:txBody>
      </p:sp>
      <p:pic>
        <p:nvPicPr>
          <p:cNvPr id="6" name="Image 0" descr="/home/claude/assets/title_m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852" y="3922776"/>
            <a:ext cx="3792000" cy="566928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1143000" y="4892040"/>
            <a:ext cx="3063240" cy="1051560"/>
          </a:xfrm>
          <a:prstGeom prst="roundRect">
            <a:avLst>
              <a:gd name="adj" fmla="val 10435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pic>
        <p:nvPicPr>
          <p:cNvPr id="9" name="Image 2" descr="/home/claude/assets/badge_q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032" y="5056632"/>
            <a:ext cx="521818" cy="2926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99032" y="5458968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সেট, ফাংশন ও সম্পর্ক</a:t>
            </a:r>
            <a:endParaRPr lang="en-US" sz="1150" dirty="0"/>
          </a:p>
        </p:txBody>
      </p:sp>
      <p:sp>
        <p:nvSpPr>
          <p:cNvPr id="11" name="Shape 6"/>
          <p:cNvSpPr/>
          <p:nvPr/>
        </p:nvSpPr>
        <p:spPr>
          <a:xfrm>
            <a:off x="4526280" y="4892040"/>
            <a:ext cx="3063240" cy="1051560"/>
          </a:xfrm>
          <a:prstGeom prst="roundRect">
            <a:avLst>
              <a:gd name="adj" fmla="val 10435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pic>
        <p:nvPicPr>
          <p:cNvPr id="12" name="Image 3" descr="/home/claude/assets/badge_q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2312" y="5056632"/>
            <a:ext cx="546202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82312" y="5458968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ডোমেন, রেঞ্জ ও অভেদ</a:t>
            </a:r>
            <a:endParaRPr lang="en-US" sz="1150" dirty="0"/>
          </a:p>
        </p:txBody>
      </p:sp>
      <p:sp>
        <p:nvSpPr>
          <p:cNvPr id="14" name="Shape 8"/>
          <p:cNvSpPr/>
          <p:nvPr/>
        </p:nvSpPr>
        <p:spPr>
          <a:xfrm>
            <a:off x="7909560" y="4892040"/>
            <a:ext cx="3063240" cy="1051560"/>
          </a:xfrm>
          <a:prstGeom prst="roundRect">
            <a:avLst>
              <a:gd name="adj" fmla="val 10435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pic>
        <p:nvPicPr>
          <p:cNvPr id="15" name="Image 4" descr="/home/claude/assets/badge_q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5592" y="5056632"/>
            <a:ext cx="553517" cy="29260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165592" y="5458968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সেট অপেক্ষক ও উৎপাদক</a:t>
            </a:r>
            <a:endParaRPr lang="en-US" sz="1150" dirty="0"/>
          </a:p>
        </p:txBody>
      </p:sp>
      <p:pic>
        <p:nvPicPr>
          <p:cNvPr id="17" name="Picture 16" descr="ChatGPT Image Aug 13, 2026, 02_02_33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435852" cy="4290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3840480" cy="3840480"/>
          </a:xfrm>
          <a:prstGeom prst="ellipse">
            <a:avLst/>
          </a:prstGeom>
          <a:solidFill>
            <a:srgbClr val="141F38"/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4846320"/>
            <a:ext cx="3108960" cy="3108960"/>
          </a:xfrm>
          <a:prstGeom prst="ellipse">
            <a:avLst/>
          </a:prstGeom>
          <a:solidFill>
            <a:srgbClr val="141F38"/>
          </a:solidFill>
          <a:ln/>
        </p:spPr>
      </p:sp>
      <p:pic>
        <p:nvPicPr>
          <p:cNvPr id="4" name="Image 0" descr="/home/claude/assets/closing_thank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152" y="502920"/>
            <a:ext cx="1415392" cy="566928"/>
          </a:xfrm>
          <a:prstGeom prst="rect">
            <a:avLst/>
          </a:prstGeom>
        </p:spPr>
      </p:pic>
      <p:pic>
        <p:nvPicPr>
          <p:cNvPr id="5" name="Image 1" descr="/home/claude/assets/closing_su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067" y="1234440"/>
            <a:ext cx="2345562" cy="274320"/>
          </a:xfrm>
          <a:prstGeom prst="rect">
            <a:avLst/>
          </a:prstGeom>
        </p:spPr>
      </p:pic>
      <p:pic>
        <p:nvPicPr>
          <p:cNvPr id="6" name="Image 2" descr="/home/claude/assets/label_summar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2148840"/>
            <a:ext cx="1069575" cy="31089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822960" y="2606040"/>
            <a:ext cx="3271418" cy="3291840"/>
          </a:xfrm>
          <a:prstGeom prst="roundRect">
            <a:avLst>
              <a:gd name="adj" fmla="val 3354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051560" y="2788920"/>
            <a:ext cx="281421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১</a:t>
            </a:r>
            <a:endParaRPr lang="en-US" sz="1500" dirty="0"/>
          </a:p>
        </p:txBody>
      </p:sp>
      <p:sp>
        <p:nvSpPr>
          <p:cNvPr id="9" name="Text 4"/>
          <p:cNvSpPr/>
          <p:nvPr/>
        </p:nvSpPr>
        <p:spPr>
          <a:xfrm>
            <a:off x="1051560" y="3291840"/>
            <a:ext cx="28142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f(−1)=−14, f(2)=13, f(1/2)=−31/8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 = 2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Domain(R)=Range(R)={−2,…,3}</a:t>
            </a:r>
            <a:endParaRPr lang="en-US" sz="1150" dirty="0"/>
          </a:p>
        </p:txBody>
      </p:sp>
      <p:sp>
        <p:nvSpPr>
          <p:cNvPr id="10" name="Shape 5"/>
          <p:cNvSpPr/>
          <p:nvPr/>
        </p:nvSpPr>
        <p:spPr>
          <a:xfrm>
            <a:off x="4460138" y="2606040"/>
            <a:ext cx="3271418" cy="3291840"/>
          </a:xfrm>
          <a:prstGeom prst="roundRect">
            <a:avLst>
              <a:gd name="adj" fmla="val 3354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4688738" y="2788920"/>
            <a:ext cx="281421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২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4688738" y="3291840"/>
            <a:ext cx="28142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ডোমেন={1/2,1,5/2}, রেঞ্জ={−2,…,2}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{(3,2),(4,2),(5,2),(5,4)}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f(1/x²)=f(x²) প্রমাণিত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8097317" y="2606040"/>
            <a:ext cx="3271418" cy="3291840"/>
          </a:xfrm>
          <a:prstGeom prst="roundRect">
            <a:avLst>
              <a:gd name="adj" fmla="val 3354"/>
            </a:avLst>
          </a:prstGeom>
          <a:solidFill>
            <a:srgbClr val="141F38"/>
          </a:solidFill>
          <a:ln w="12700">
            <a:solidFill>
              <a:srgbClr val="2B3E66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8325917" y="2788920"/>
            <a:ext cx="281421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৩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8325917" y="3291840"/>
            <a:ext cx="28142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A={3,4,5,6}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(A∪B)′=A′∩B′={7}</a:t>
            </a:r>
            <a:endParaRPr lang="en-US" sz="11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m(−2)=20/3</a:t>
            </a:r>
            <a:endParaRPr lang="en-US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2377440" cy="777240"/>
          </a:xfrm>
          <a:prstGeom prst="roundRect">
            <a:avLst>
              <a:gd name="adj" fmla="val 14118"/>
            </a:avLst>
          </a:prstGeom>
          <a:solidFill>
            <a:srgbClr val="1B2A4A"/>
          </a:solidFill>
          <a:ln/>
        </p:spPr>
      </p:sp>
      <p:pic>
        <p:nvPicPr>
          <p:cNvPr id="3" name="Image 0" descr="/home/claude/assets/badge_q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41248"/>
            <a:ext cx="684886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91640"/>
            <a:ext cx="42062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বহুপদী অপেক্ষক f(x) ও g(y) এবং শর্তাধীন সম্পর্ক R নিয়ে গঠিত সৃজনশীল প্রশ্ন — এতে অপেক্ষকের মান নির্ণয়, অজানা ধ্রুবক k নির্ণয় এবং তালিকা পদ্ধতিতে সম্পর্ক প্রকাশ করতে </a:t>
            </a:r>
            <a:r>
              <a:rPr lang="en-US" sz="1500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হবে</a:t>
            </a:r>
            <a:r>
              <a:rPr lang="en-US" sz="1500" dirty="0" smtClean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500" dirty="0"/>
          </a:p>
        </p:txBody>
      </p:sp>
      <p:pic>
        <p:nvPicPr>
          <p:cNvPr id="5" name="Image 1" descr="/home/claude/assets/caption_origin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080760"/>
            <a:ext cx="839738" cy="20116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228878" y="795528"/>
            <a:ext cx="3984409" cy="5541264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5"/>
            </a:solidFill>
            <a:prstDash val="solid"/>
          </a:ln>
          <a:effectLst>
            <a:outerShdw blurRad="177800" dist="50800" dir="5400000" algn="bl" rotWithShape="0">
              <a:srgbClr val="1B2A4A">
                <a:alpha val="28000"/>
              </a:srgbClr>
            </a:outerShdw>
          </a:effectLst>
        </p:spPr>
      </p:sp>
      <p:pic>
        <p:nvPicPr>
          <p:cNvPr id="7" name="Image 2" descr="/mnt/user-data/uploads/Gemini_Generated_Image_ca1m6jca1m6jca1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470" y="960120"/>
            <a:ext cx="3655225" cy="52120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 সৃজনশীল প্রশ্ন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header_sol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02920"/>
            <a:ext cx="2196988" cy="457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554480"/>
            <a:ext cx="5227168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4" name="Shape 1"/>
          <p:cNvSpPr/>
          <p:nvPr/>
        </p:nvSpPr>
        <p:spPr>
          <a:xfrm>
            <a:off x="960120" y="187452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1" descr="/home/claude/assets/part_k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03" y="2034540"/>
            <a:ext cx="332715" cy="3200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28800" y="1874520"/>
            <a:ext cx="37641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f(-1), f(2), f(1/2) এর মান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960120" y="2606040"/>
            <a:ext cx="4587088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f(x) = x³ + 6x − 7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f(−1) = (−1)³ + 6(−1) − 7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= −1 − 6 − 7 = −14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f(2) = (2)³ + 6(2) − 7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= 8 + 12 − 7 = 13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f(1/2) = (1/2)³ + 6(1/2) − 7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= 1/8 + 3 − 7 = −31/8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960120" y="5394960"/>
            <a:ext cx="458708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9" name="Text 5"/>
          <p:cNvSpPr/>
          <p:nvPr/>
        </p:nvSpPr>
        <p:spPr>
          <a:xfrm>
            <a:off x="960120" y="5394960"/>
            <a:ext cx="45870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f(−1) = −14   f(2) = 13   f(1/2) = −31/8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6324448" y="1554480"/>
            <a:ext cx="5227168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644488" y="187452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12" name="Image 2" descr="/home/claude/assets/part_kh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529" y="2034540"/>
            <a:ext cx="275998" cy="3200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13168" y="1874520"/>
            <a:ext cx="37641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এর কোন মানের জন্য g(−2) = 0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6644488" y="2606040"/>
            <a:ext cx="4587088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g(y) = y³ + ky² − 4y − 8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g(−2) = 0 হলে,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(−2)³ + k(−2)² − 4(−2) − 8 = 0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−8 + 4k + 8 − 8 = 0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4k − 8 = 0</a:t>
            </a: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endParaRPr lang="en-US" sz="13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4k = 8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6644488" y="5394960"/>
            <a:ext cx="458708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16" name="Text 11"/>
          <p:cNvSpPr/>
          <p:nvPr/>
        </p:nvSpPr>
        <p:spPr>
          <a:xfrm>
            <a:off x="6644488" y="5394960"/>
            <a:ext cx="45870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 = 2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১ (ক, খ)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header_sol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02920"/>
            <a:ext cx="2196988" cy="457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50876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1" descr="/home/claude/assets/part_g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43" y="1668780"/>
            <a:ext cx="278553" cy="3200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150876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{−2, −1, 0, 1, 2, 3} এর জন্য R কে তালিকা পদ্ধতিতে প্রকাশ, ডোমেন ও রেঞ্জ নির্ণয়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0080" y="23317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{(x, y) : x ∈ A, y ∈ A এবং x + y = 1}  —  A এর প্রতিটি x এর জন্য y = 1 − x যাচাই করা হলো: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640080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40080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(-2, 3)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2404872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404872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(-1, 2)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4169664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169664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(0, 1)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934456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934456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(1, 0)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7699248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699248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(2, -1)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9464040" y="2880360"/>
            <a:ext cx="1600200" cy="566928"/>
          </a:xfrm>
          <a:prstGeom prst="roundRect">
            <a:avLst>
              <a:gd name="adj" fmla="val 16129"/>
            </a:avLst>
          </a:prstGeom>
          <a:solidFill>
            <a:srgbClr val="FFFFFF"/>
          </a:solidFill>
          <a:ln w="19050">
            <a:solidFill>
              <a:srgbClr val="F2A93B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9464040" y="2880360"/>
            <a:ext cx="1600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(3, -2)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640080" y="35661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−2,−1,0,1,2,3 প্রতিটির জন্য y = 1 − x ও সেই মানও A তে আছে — তাই ৬টি ক্রমজোড়ই R এর সদস্য।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640080" y="416052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</a:t>
            </a:r>
            <a:r>
              <a:rPr lang="en-US" sz="1600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{(−2,3), (−1,2), (0,1), (1,0), (2,−1), (3,−2)}</a:t>
            </a:r>
            <a:endParaRPr lang="en-US" sz="1600" dirty="0"/>
          </a:p>
        </p:txBody>
      </p:sp>
      <p:sp>
        <p:nvSpPr>
          <p:cNvPr id="21" name="Shape 17"/>
          <p:cNvSpPr/>
          <p:nvPr/>
        </p:nvSpPr>
        <p:spPr>
          <a:xfrm>
            <a:off x="640080" y="4892040"/>
            <a:ext cx="5257800" cy="13716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/>
        </p:spPr>
      </p:sp>
      <p:pic>
        <p:nvPicPr>
          <p:cNvPr id="22" name="Image 2" descr="/home/claude/assets/label_domain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120640"/>
            <a:ext cx="658803" cy="310896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14400" y="5623560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Domain(R) = {−2, −1, 0, 1, 2, 3}</a:t>
            </a:r>
            <a:endParaRPr lang="en-US" sz="1500" dirty="0"/>
          </a:p>
        </p:txBody>
      </p:sp>
      <p:sp>
        <p:nvSpPr>
          <p:cNvPr id="24" name="Shape 19"/>
          <p:cNvSpPr/>
          <p:nvPr/>
        </p:nvSpPr>
        <p:spPr>
          <a:xfrm>
            <a:off x="6263640" y="4892040"/>
            <a:ext cx="5257800" cy="13716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/>
        </p:spPr>
      </p:sp>
      <p:pic>
        <p:nvPicPr>
          <p:cNvPr id="25" name="Image 3" descr="/home/claude/assets/label_range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7960" y="5120640"/>
            <a:ext cx="442570" cy="31089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6537960" y="5623560"/>
            <a:ext cx="4709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Range(R) = {−2, −1, 0, 1, 2, 3}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১ (গ)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2377440" cy="777240"/>
          </a:xfrm>
          <a:prstGeom prst="roundRect">
            <a:avLst>
              <a:gd name="adj" fmla="val 14118"/>
            </a:avLst>
          </a:prstGeom>
          <a:solidFill>
            <a:srgbClr val="1B2A4A"/>
          </a:solidFill>
          <a:ln/>
        </p:spPr>
      </p:sp>
      <p:pic>
        <p:nvPicPr>
          <p:cNvPr id="3" name="Image 0" descr="/home/claude/assets/badge_q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41248"/>
            <a:ext cx="716890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91640"/>
            <a:ext cx="42062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সেট A, B এবং অপেক্ষক f(x) = (1+x²+x⁴)/x² নিয়ে গঠিত প্রশ্ন — এতে একটি সম্পর্কের ডোমেন-রেঞ্জ নির্ণয়, শর্তসাপেক্ষে অন্বয় নির্ণয় এবং একটি অভেদ প্রমাণ করতে হবে।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endParaRPr lang="en-US" sz="1500" dirty="0"/>
          </a:p>
        </p:txBody>
      </p:sp>
      <p:pic>
        <p:nvPicPr>
          <p:cNvPr id="5" name="Image 1" descr="/home/claude/assets/caption_origin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080760"/>
            <a:ext cx="839738" cy="20116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228878" y="795528"/>
            <a:ext cx="3984409" cy="5541264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5"/>
            </a:solidFill>
            <a:prstDash val="solid"/>
          </a:ln>
          <a:effectLst>
            <a:outerShdw blurRad="177800" dist="50800" dir="5400000" algn="bl" rotWithShape="0">
              <a:srgbClr val="1B2A4A">
                <a:alpha val="28000"/>
              </a:srgbClr>
            </a:outerShdw>
          </a:effectLst>
        </p:spPr>
      </p:sp>
      <p:pic>
        <p:nvPicPr>
          <p:cNvPr id="7" name="Image 2" descr="/mnt/user-data/uploads/Gemini_Generated_Image_wy0ke8wy0ke8wy0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470" y="960120"/>
            <a:ext cx="3655225" cy="52120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 সৃজনশীল প্রশ্ন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header_sol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02920"/>
            <a:ext cx="2233402" cy="457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554480"/>
            <a:ext cx="5227168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4" name="Shape 1"/>
          <p:cNvSpPr/>
          <p:nvPr/>
        </p:nvSpPr>
        <p:spPr>
          <a:xfrm>
            <a:off x="960120" y="187452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1" descr="/home/claude/assets/part_k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03" y="2034540"/>
            <a:ext cx="332715" cy="3200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28800" y="1874520"/>
            <a:ext cx="37641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 এর ডোমেন ও রেঞ্জ নির্ণয়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960120" y="2606040"/>
            <a:ext cx="458708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 = {(1/2, 0), (1, 1), (1, −1),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(5/2, 2), (5/2, −2)}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ক্রমজোড়গুলোর প্রথম উপাদান নিয়ে ডোমেন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এবং দ্বিতীয় উপাদান নিয়ে রেঞ্জ গঠিত হয়: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960120" y="4800600"/>
            <a:ext cx="4587088" cy="502920"/>
          </a:xfrm>
          <a:prstGeom prst="roundRect">
            <a:avLst>
              <a:gd name="adj" fmla="val 14545"/>
            </a:avLst>
          </a:prstGeom>
          <a:solidFill>
            <a:srgbClr val="1B2A4A"/>
          </a:solidFill>
          <a:ln/>
        </p:spPr>
      </p:sp>
      <p:sp>
        <p:nvSpPr>
          <p:cNvPr id="9" name="Text 5"/>
          <p:cNvSpPr/>
          <p:nvPr/>
        </p:nvSpPr>
        <p:spPr>
          <a:xfrm>
            <a:off x="960120" y="4800600"/>
            <a:ext cx="458708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ডোমেন = {1/2, 1, 5/2}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960120" y="5394960"/>
            <a:ext cx="4587088" cy="457200"/>
          </a:xfrm>
          <a:prstGeom prst="roundRect">
            <a:avLst>
              <a:gd name="adj" fmla="val 16000"/>
            </a:avLst>
          </a:prstGeom>
          <a:solidFill>
            <a:srgbClr val="F2A93B"/>
          </a:solidFill>
          <a:ln/>
        </p:spPr>
      </p:sp>
      <p:sp>
        <p:nvSpPr>
          <p:cNvPr id="11" name="Text 7"/>
          <p:cNvSpPr/>
          <p:nvPr/>
        </p:nvSpPr>
        <p:spPr>
          <a:xfrm>
            <a:off x="960120" y="5394960"/>
            <a:ext cx="45870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রেঞ্জ = {−2, −1, 0, 1, 2}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324448" y="1554480"/>
            <a:ext cx="5227168" cy="448056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44488" y="187452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14" name="Image 2" descr="/home/claude/assets/part_kh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529" y="2034540"/>
            <a:ext cx="275998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13168" y="1874520"/>
            <a:ext cx="376412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∈ A, y ∈ B, x &gt; y শর্তে অন্বয় নির্ণয়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6644488" y="2606040"/>
            <a:ext cx="4587088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= {3, 4, 5},  B = {2, 4}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 = 3 : 3 &gt; 2 ✓,  3 &gt; 4 ✗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 = 4 : 4 &gt; 2 ✓,  4 &gt; 4 ✗</a:t>
            </a:r>
            <a:endParaRPr lang="en-US" sz="135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 = 5 : 5 &gt; 2 ✓,  5 &gt; 4 ✓</a:t>
            </a:r>
            <a:endParaRPr lang="en-US" sz="1350" dirty="0"/>
          </a:p>
        </p:txBody>
      </p:sp>
      <p:sp>
        <p:nvSpPr>
          <p:cNvPr id="17" name="Shape 12"/>
          <p:cNvSpPr/>
          <p:nvPr/>
        </p:nvSpPr>
        <p:spPr>
          <a:xfrm>
            <a:off x="6644488" y="5394960"/>
            <a:ext cx="458708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18" name="Text 13"/>
          <p:cNvSpPr/>
          <p:nvPr/>
        </p:nvSpPr>
        <p:spPr>
          <a:xfrm>
            <a:off x="6644488" y="5394960"/>
            <a:ext cx="45870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{(3,2), (4,2), (5,2), (5,4)}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২ (ক, খ)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header_sol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02920"/>
            <a:ext cx="2233402" cy="4572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508760"/>
            <a:ext cx="640080" cy="64008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1" descr="/home/claude/assets/part_g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843" y="1668780"/>
            <a:ext cx="278553" cy="3200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8760" y="150876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দেখাও যে, f(1/x²) = f(x²)</a:t>
            </a:r>
            <a:endParaRPr lang="en-US" sz="1700" dirty="0"/>
          </a:p>
        </p:txBody>
      </p:sp>
      <p:pic>
        <p:nvPicPr>
          <p:cNvPr id="6" name="Image 2" descr="/home/claude/assets/label_proo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280" y="1600200"/>
            <a:ext cx="492543" cy="31089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40080" y="2468880"/>
            <a:ext cx="1088136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8" name="Text 3"/>
          <p:cNvSpPr/>
          <p:nvPr/>
        </p:nvSpPr>
        <p:spPr>
          <a:xfrm>
            <a:off x="1005840" y="2743200"/>
            <a:ext cx="101498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450" b="1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প্রদত্ত, f(x) = </a:t>
            </a:r>
            <a:r>
              <a:rPr lang="en-US" sz="14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(1 + x² + x⁴) / x²  —  প্রতিটি পদকে x² দ্বারা ভাগ করে সরল রূপ:
</a:t>
            </a:r>
            <a:r>
              <a:rPr lang="en-US" sz="145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f(x) = x² + 1 + 1/x²   </a:t>
            </a:r>
            <a:r>
              <a:rPr lang="en-US" sz="1200" i="1" dirty="0">
                <a:solidFill>
                  <a:srgbClr val="5B6B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(∵ এটি x → 1/x এর সাপেক্ষে প্রতিসম)
</a:t>
            </a:r>
            <a:endParaRPr lang="en-US" sz="1450" dirty="0"/>
          </a:p>
        </p:txBody>
      </p:sp>
      <p:sp>
        <p:nvSpPr>
          <p:cNvPr id="9" name="Text 4"/>
          <p:cNvSpPr/>
          <p:nvPr/>
        </p:nvSpPr>
        <p:spPr>
          <a:xfrm>
            <a:off x="1005840" y="3840480"/>
            <a:ext cx="10149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বামপক্ষ:  f(1/x²) = (1/x²)² + 1 + 1/(1/x²)² = 1/x⁴ + 1 + x⁴
ডানপক্ষ:  f(x²) = (x²)² + 1 + 1/(x²)² = x⁴ + 1 + 1/x⁴
</a:t>
            </a:r>
            <a:endParaRPr lang="en-US" sz="1450" dirty="0"/>
          </a:p>
        </p:txBody>
      </p:sp>
      <p:sp>
        <p:nvSpPr>
          <p:cNvPr id="10" name="Shape 5"/>
          <p:cNvSpPr/>
          <p:nvPr/>
        </p:nvSpPr>
        <p:spPr>
          <a:xfrm>
            <a:off x="1005840" y="5394960"/>
            <a:ext cx="10149840" cy="594360"/>
          </a:xfrm>
          <a:prstGeom prst="roundRect">
            <a:avLst>
              <a:gd name="adj" fmla="val 15385"/>
            </a:avLst>
          </a:prstGeom>
          <a:solidFill>
            <a:srgbClr val="1B2A4A"/>
          </a:solidFill>
          <a:ln/>
        </p:spPr>
      </p:sp>
      <p:sp>
        <p:nvSpPr>
          <p:cNvPr id="11" name="Text 6"/>
          <p:cNvSpPr/>
          <p:nvPr/>
        </p:nvSpPr>
        <p:spPr>
          <a:xfrm>
            <a:off x="1005840" y="5394960"/>
            <a:ext cx="10149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f(1/x²) = x⁴ + 1/x⁴ + 1 = f(x²)   (প্রমাণিত)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২ (গ)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2377440" cy="777240"/>
          </a:xfrm>
          <a:prstGeom prst="roundRect">
            <a:avLst>
              <a:gd name="adj" fmla="val 14118"/>
            </a:avLst>
          </a:prstGeom>
          <a:solidFill>
            <a:srgbClr val="1B2A4A"/>
          </a:solidFill>
          <a:ln/>
        </p:spPr>
      </p:sp>
      <p:pic>
        <p:nvPicPr>
          <p:cNvPr id="3" name="Image 0" descr="/home/claude/assets/badge_q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841248"/>
            <a:ext cx="726491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91640"/>
            <a:ext cx="42062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সার্বিক সেট U, শর্তাধীন সেট A ও B, এবং অপেক্ষক f(x), g(x) নিয়ে গঠিত প্রশ্ন — এতে সেট তালিকা পদ্ধতিতে প্রকাশ, ডি মরগ্যানের সূত্র প্রমাণ এবং m(x) = f(x)/g(x) এর মান নির্ণয় করতে হবে।</a:t>
            </a: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endParaRPr lang="en-US" sz="1500" dirty="0"/>
          </a:p>
          <a:p>
            <a:pPr marL="0" indent="0">
              <a:lnSpc>
                <a:spcPct val="135000"/>
              </a:lnSpc>
              <a:buNone/>
            </a:pPr>
            <a:endParaRPr lang="en-US" sz="1500" dirty="0"/>
          </a:p>
        </p:txBody>
      </p:sp>
      <p:pic>
        <p:nvPicPr>
          <p:cNvPr id="5" name="Image 1" descr="/home/claude/assets/caption_origin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080760"/>
            <a:ext cx="839738" cy="20116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975043" y="795528"/>
            <a:ext cx="4238244" cy="5541264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5"/>
            </a:solidFill>
            <a:prstDash val="solid"/>
          </a:ln>
          <a:effectLst>
            <a:outerShdw blurRad="177800" dist="50800" dir="5400000" algn="bl" rotWithShape="0">
              <a:srgbClr val="1B2A4A">
                <a:alpha val="28000"/>
              </a:srgbClr>
            </a:outerShdw>
          </a:effectLst>
        </p:spPr>
      </p:sp>
      <p:pic>
        <p:nvPicPr>
          <p:cNvPr id="7" name="Image 2" descr="/mnt/user-data/uploads/ChatGPT_Image_Aug_13__2026__01_05_05_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9635" y="960120"/>
            <a:ext cx="3909060" cy="52120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 সৃজনশীল প্রশ্ন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header_sol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457200"/>
            <a:ext cx="2155718" cy="43891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371600"/>
            <a:ext cx="3423818" cy="5074920"/>
          </a:xfrm>
          <a:prstGeom prst="roundRect">
            <a:avLst>
              <a:gd name="adj" fmla="val 3205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4" name="Shape 1"/>
          <p:cNvSpPr/>
          <p:nvPr/>
        </p:nvSpPr>
        <p:spPr>
          <a:xfrm>
            <a:off x="914400" y="1645920"/>
            <a:ext cx="594360" cy="59436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1" descr="/home/claude/assets/part_k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105" y="1794510"/>
            <a:ext cx="308950" cy="2971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68680" y="2377440"/>
            <a:ext cx="29666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সেট তালিকা পদ্ধতিতে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868680" y="3063240"/>
            <a:ext cx="296661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x² ≥ 9  ⟹  x ≥ 3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x³ ≤ 300  ⟹  x ≤ 6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(∵ 6³=216, 7³=343)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এর মধ্যে x = 3,4,5,6</a:t>
            </a:r>
            <a:endParaRPr lang="en-US" sz="1250" dirty="0"/>
          </a:p>
        </p:txBody>
      </p:sp>
      <p:sp>
        <p:nvSpPr>
          <p:cNvPr id="8" name="Shape 4"/>
          <p:cNvSpPr/>
          <p:nvPr/>
        </p:nvSpPr>
        <p:spPr>
          <a:xfrm>
            <a:off x="868680" y="5760720"/>
            <a:ext cx="296661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9" name="Text 5"/>
          <p:cNvSpPr/>
          <p:nvPr/>
        </p:nvSpPr>
        <p:spPr>
          <a:xfrm>
            <a:off x="868680" y="576072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= {3, 4, 5, 6}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4383938" y="1371600"/>
            <a:ext cx="3423818" cy="5074920"/>
          </a:xfrm>
          <a:prstGeom prst="roundRect">
            <a:avLst>
              <a:gd name="adj" fmla="val 3205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658258" y="1645920"/>
            <a:ext cx="594360" cy="59436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12" name="Image 2" descr="/home/claude/assets/part_kh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297" y="1794510"/>
            <a:ext cx="256284" cy="2971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12538" y="2377440"/>
            <a:ext cx="29666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(A∪B)′ = A′∩B′ প্রমাণ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612538" y="3063240"/>
            <a:ext cx="2966618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 = {1,2,3,4,6,8}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A∪B = {1,2,3,4,5,6,8}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(A∪B)′ = {7}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A′ = {1,2,7,8}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B′ = {5,7}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A′∩B′ = {7}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4612538" y="5760720"/>
            <a:ext cx="296661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16" name="Text 11"/>
          <p:cNvSpPr/>
          <p:nvPr/>
        </p:nvSpPr>
        <p:spPr>
          <a:xfrm>
            <a:off x="4612538" y="576072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উভয়পক্ষ = {7}  (প্রমাণিত)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127797" y="1371600"/>
            <a:ext cx="3423818" cy="5074920"/>
          </a:xfrm>
          <a:prstGeom prst="roundRect">
            <a:avLst>
              <a:gd name="adj" fmla="val 3205"/>
            </a:avLst>
          </a:prstGeom>
          <a:solidFill>
            <a:srgbClr val="FFFFFF"/>
          </a:solidFill>
          <a:ln w="12700">
            <a:solidFill>
              <a:srgbClr val="E2E8F5"/>
            </a:solidFill>
            <a:prstDash val="solid"/>
          </a:ln>
          <a:effectLst>
            <a:outerShdw blurRad="127000" dist="38100" dir="5400000" algn="bl" rotWithShape="0">
              <a:srgbClr val="1B2A4A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402117" y="1645920"/>
            <a:ext cx="594360" cy="594360"/>
          </a:xfrm>
          <a:prstGeom prst="ellipse">
            <a:avLst/>
          </a:prstGeom>
          <a:solidFill>
            <a:srgbClr val="F2A93B"/>
          </a:solidFill>
          <a:ln/>
          <a:effectLst>
            <a:outerShdw blurRad="76200" dist="254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19" name="Image 3" descr="/home/claude/assets/part_g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9968" y="1794510"/>
            <a:ext cx="258657" cy="2971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56397" y="2377440"/>
            <a:ext cx="296661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m(−2) এর মান, m(x) = f(x)/g(x)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356397" y="3063240"/>
            <a:ext cx="2966618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f(x) = x³+x²+3x−10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g(x) = 2x + 1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f(−2) = −8+4−6−10 = −20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g(−2) = −4+1 = −3</a:t>
            </a: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endParaRPr lang="en-US" sz="12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m(−2) = −20 / −3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8356397" y="5760720"/>
            <a:ext cx="2966618" cy="457200"/>
          </a:xfrm>
          <a:prstGeom prst="roundRect">
            <a:avLst>
              <a:gd name="adj" fmla="val 16000"/>
            </a:avLst>
          </a:prstGeom>
          <a:solidFill>
            <a:srgbClr val="1B2A4A"/>
          </a:solidFill>
          <a:ln/>
        </p:spPr>
      </p:sp>
      <p:sp>
        <p:nvSpPr>
          <p:cNvPr id="23" name="Text 17"/>
          <p:cNvSpPr/>
          <p:nvPr/>
        </p:nvSpPr>
        <p:spPr>
          <a:xfrm>
            <a:off x="8356397" y="576072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m(−2) = 20/3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৩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1016</Words>
  <Application>Microsoft Office PowerPoint</Application>
  <PresentationFormat>Custom</PresentationFormat>
  <Paragraphs>119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asus</cp:lastModifiedBy>
  <cp:revision>5</cp:revision>
  <dcterms:created xsi:type="dcterms:W3CDTF">2026-08-13T07:18:40Z</dcterms:created>
  <dcterms:modified xsi:type="dcterms:W3CDTF">2026-08-13T21:05:01Z</dcterms:modified>
</cp:coreProperties>
</file>