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68" r:id="rId2"/>
    <p:sldId id="266" r:id="rId3"/>
    <p:sldId id="257" r:id="rId4"/>
    <p:sldId id="258" r:id="rId5"/>
    <p:sldId id="259" r:id="rId6"/>
    <p:sldId id="261" r:id="rId7"/>
    <p:sldId id="262" r:id="rId8"/>
    <p:sldId id="269" r:id="rId9"/>
    <p:sldId id="263"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7" d="100"/>
          <a:sy n="67" d="100"/>
        </p:scale>
        <p:origin x="-840" y="-10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38444F-4760-4398-B285-84CB0F5DE0E6}" type="datetimeFigureOut">
              <a:rPr lang="en-US" smtClean="0"/>
              <a:t>8/13/2026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8E8CEB-DFA5-41AA-ACC2-867BEB1DADF5}" type="slidenum">
              <a:rPr lang="en-US" smtClean="0"/>
              <a:t>‹#›</a:t>
            </a:fld>
            <a:endParaRPr lang="en-US"/>
          </a:p>
        </p:txBody>
      </p:sp>
    </p:spTree>
    <p:extLst>
      <p:ext uri="{BB962C8B-B14F-4D97-AF65-F5344CB8AC3E}">
        <p14:creationId xmlns:p14="http://schemas.microsoft.com/office/powerpoint/2010/main" val="8565572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12201452"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914400" y="1752602"/>
            <a:ext cx="103632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914400" y="3611607"/>
            <a:ext cx="103632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5019" y="4953000"/>
            <a:ext cx="12197020"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0A0990BD-2F36-44F7-A013-39F078976FE8}" type="datetimeFigureOut">
              <a:rPr lang="en-US" smtClean="0"/>
              <a:t>8/13/2026</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A31270FC-5F11-4D91-99D0-285B84CEDD5F}"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1481330"/>
            <a:ext cx="10972800" cy="4386071"/>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A0990BD-2F36-44F7-A013-39F078976FE8}" type="datetimeFigureOut">
              <a:rPr lang="en-US" smtClean="0"/>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1270FC-5F11-4D91-99D0-285B84CEDD5F}"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5351" y="274641"/>
            <a:ext cx="2369960" cy="5592761"/>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274641"/>
            <a:ext cx="8432800" cy="559276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A0990BD-2F36-44F7-A013-39F078976FE8}" type="datetimeFigureOut">
              <a:rPr lang="en-US" smtClean="0"/>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1270FC-5F11-4D91-99D0-285B84CEDD5F}"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A0990BD-2F36-44F7-A013-39F078976FE8}" type="datetimeFigureOut">
              <a:rPr lang="en-US" smtClean="0"/>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1270FC-5F11-4D91-99D0-285B84CEDD5F}" type="slidenum">
              <a:rPr lang="en-US" smtClean="0"/>
              <a:t>‹#›</a:t>
            </a:fld>
            <a:endParaRPr lang="en-US"/>
          </a:p>
        </p:txBody>
      </p:sp>
      <p:sp>
        <p:nvSpPr>
          <p:cNvPr id="7" name="Title 6"/>
          <p:cNvSpPr>
            <a:spLocks noGrp="1"/>
          </p:cNvSpPr>
          <p:nvPr>
            <p:ph type="title"/>
          </p:nvPr>
        </p:nvSpPr>
        <p:spPr/>
        <p:txBody>
          <a:bodyPr rtlCol="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63168" y="1059712"/>
            <a:ext cx="103632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5230284" y="2931712"/>
            <a:ext cx="6096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0A0990BD-2F36-44F7-A013-39F078976FE8}" type="datetimeFigureOut">
              <a:rPr lang="en-US" smtClean="0"/>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1270FC-5F11-4D91-99D0-285B84CEDD5F}" type="slidenum">
              <a:rPr lang="en-US" smtClean="0"/>
              <a:t>‹#›</a:t>
            </a:fld>
            <a:endParaRPr lang="en-US"/>
          </a:p>
        </p:txBody>
      </p:sp>
      <p:sp>
        <p:nvSpPr>
          <p:cNvPr id="7" name="Chevron 6"/>
          <p:cNvSpPr/>
          <p:nvPr/>
        </p:nvSpPr>
        <p:spPr>
          <a:xfrm>
            <a:off x="4848907"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4600352"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6197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A0990BD-2F36-44F7-A013-39F078976FE8}" type="datetimeFigureOut">
              <a:rPr lang="en-US" smtClean="0"/>
              <a:t>8/13/2026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1270FC-5F11-4D91-99D0-285B84CEDD5F}" type="slidenum">
              <a:rPr lang="en-US" smtClean="0"/>
              <a:t>‹#›</a:t>
            </a:fld>
            <a:endParaRPr lang="en-US"/>
          </a:p>
        </p:txBody>
      </p:sp>
      <p:sp>
        <p:nvSpPr>
          <p:cNvPr id="8" name="Title 7"/>
          <p:cNvSpPr>
            <a:spLocks noGrp="1"/>
          </p:cNvSpPr>
          <p:nvPr>
            <p:ph type="title"/>
          </p:nvPr>
        </p:nvSpPr>
        <p:spPr/>
        <p:txBody>
          <a:bodyPr rtlCol="0"/>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9728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9600" y="5410200"/>
            <a:ext cx="5386917"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193369" y="5410200"/>
            <a:ext cx="5389033"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9600" y="1444295"/>
            <a:ext cx="5386917"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6193368" y="1444295"/>
            <a:ext cx="5389033"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0A0990BD-2F36-44F7-A013-39F078976FE8}" type="datetimeFigureOut">
              <a:rPr lang="en-US" smtClean="0"/>
              <a:t>8/13/2026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1270FC-5F11-4D91-99D0-285B84CEDD5F}"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0A0990BD-2F36-44F7-A013-39F078976FE8}" type="datetimeFigureOut">
              <a:rPr lang="en-US" smtClean="0"/>
              <a:t>8/13/2026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1270FC-5F11-4D91-99D0-285B84CEDD5F}" type="slidenum">
              <a:rPr lang="en-US" smtClean="0"/>
              <a:t>‹#›</a:t>
            </a:fld>
            <a:endParaRPr lang="en-US"/>
          </a:p>
        </p:txBody>
      </p:sp>
      <p:sp>
        <p:nvSpPr>
          <p:cNvPr id="6" name="Title 5"/>
          <p:cNvSpPr>
            <a:spLocks noGrp="1"/>
          </p:cNvSpPr>
          <p:nvPr>
            <p:ph type="title"/>
          </p:nvPr>
        </p:nvSpPr>
        <p:spPr/>
        <p:txBody>
          <a:bodyPr rtlCol="0"/>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0990BD-2F36-44F7-A013-39F078976FE8}" type="datetimeFigureOut">
              <a:rPr lang="en-US" smtClean="0"/>
              <a:t>8/13/2026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1270FC-5F11-4D91-99D0-285B84CEDD5F}"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4876800"/>
            <a:ext cx="9975701"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892800" y="5355102"/>
            <a:ext cx="529945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219200" y="274320"/>
            <a:ext cx="9973056"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8969376" y="6407944"/>
            <a:ext cx="2560320" cy="365760"/>
          </a:xfrm>
        </p:spPr>
        <p:txBody>
          <a:bodyPr/>
          <a:lstStyle/>
          <a:p>
            <a:fld id="{0A0990BD-2F36-44F7-A013-39F078976FE8}" type="datetimeFigureOut">
              <a:rPr lang="en-US" smtClean="0"/>
              <a:t>8/13/2026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1270FC-5F11-4D91-99D0-285B84CEDD5F}"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521643" y="5443402"/>
            <a:ext cx="95504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304800" y="189968"/>
            <a:ext cx="115824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0A0990BD-2F36-44F7-A013-39F078976FE8}" type="datetimeFigureOut">
              <a:rPr lang="en-US" smtClean="0"/>
              <a:t>8/13/2026</a:t>
            </a:fld>
            <a:endParaRPr lang="en-US"/>
          </a:p>
        </p:txBody>
      </p:sp>
      <p:sp>
        <p:nvSpPr>
          <p:cNvPr id="6" name="Footer Placeholder 5"/>
          <p:cNvSpPr>
            <a:spLocks noGrp="1"/>
          </p:cNvSpPr>
          <p:nvPr>
            <p:ph type="ftr" sz="quarter" idx="11"/>
          </p:nvPr>
        </p:nvSpPr>
        <p:spPr>
          <a:xfrm>
            <a:off x="5840097" y="6407945"/>
            <a:ext cx="313424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A31270FC-5F11-4D91-99D0-285B84CEDD5F}" type="slidenum">
              <a:rPr lang="en-US" smtClean="0"/>
              <a:t>‹#›</a:t>
            </a:fld>
            <a:endParaRPr lang="en-US"/>
          </a:p>
        </p:txBody>
      </p:sp>
      <p:sp>
        <p:nvSpPr>
          <p:cNvPr id="2" name="Title 1"/>
          <p:cNvSpPr>
            <a:spLocks noGrp="1"/>
          </p:cNvSpPr>
          <p:nvPr>
            <p:ph type="title"/>
          </p:nvPr>
        </p:nvSpPr>
        <p:spPr>
          <a:xfrm>
            <a:off x="304800" y="4865122"/>
            <a:ext cx="10767243"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647623"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8056" y="5791253"/>
            <a:ext cx="4536419"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11552149"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11303595"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647623"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8056" y="5791253"/>
            <a:ext cx="4536419"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609600" y="274638"/>
            <a:ext cx="109728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609600" y="1481329"/>
            <a:ext cx="10972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8969376" y="6407944"/>
            <a:ext cx="2560320" cy="365760"/>
          </a:xfrm>
          <a:prstGeom prst="rect">
            <a:avLst/>
          </a:prstGeom>
        </p:spPr>
        <p:txBody>
          <a:bodyPr vert="horz" anchor="b"/>
          <a:lstStyle>
            <a:lvl1pPr algn="l" eaLnBrk="1" latinLnBrk="0" hangingPunct="1">
              <a:defRPr kumimoji="0" sz="1000">
                <a:solidFill>
                  <a:schemeClr val="tx1"/>
                </a:solidFill>
              </a:defRPr>
            </a:lvl1pPr>
            <a:extLst/>
          </a:lstStyle>
          <a:p>
            <a:fld id="{0A0990BD-2F36-44F7-A013-39F078976FE8}" type="datetimeFigureOut">
              <a:rPr lang="en-US" smtClean="0"/>
              <a:t>8/13/2026</a:t>
            </a:fld>
            <a:endParaRPr lang="en-US"/>
          </a:p>
        </p:txBody>
      </p:sp>
      <p:sp>
        <p:nvSpPr>
          <p:cNvPr id="22" name="Footer Placeholder 21"/>
          <p:cNvSpPr>
            <a:spLocks noGrp="1"/>
          </p:cNvSpPr>
          <p:nvPr>
            <p:ph type="ftr" sz="quarter" idx="3"/>
          </p:nvPr>
        </p:nvSpPr>
        <p:spPr>
          <a:xfrm>
            <a:off x="5840097" y="6407945"/>
            <a:ext cx="313424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11529696" y="6407945"/>
            <a:ext cx="487680" cy="365125"/>
          </a:xfrm>
          <a:prstGeom prst="rect">
            <a:avLst/>
          </a:prstGeom>
        </p:spPr>
        <p:txBody>
          <a:bodyPr vert="horz" anchor="b"/>
          <a:lstStyle>
            <a:lvl1pPr algn="r" eaLnBrk="1" latinLnBrk="0" hangingPunct="1">
              <a:defRPr kumimoji="0" sz="1000" b="0">
                <a:solidFill>
                  <a:schemeClr val="tx1"/>
                </a:solidFill>
              </a:defRPr>
            </a:lvl1pPr>
            <a:extLst/>
          </a:lstStyle>
          <a:p>
            <a:fld id="{A31270FC-5F11-4D91-99D0-285B84CEDD5F}"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4321" y="2481944"/>
            <a:ext cx="2690947" cy="344943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4" name="Rectangle 3"/>
          <p:cNvSpPr/>
          <p:nvPr/>
        </p:nvSpPr>
        <p:spPr>
          <a:xfrm>
            <a:off x="0" y="4"/>
            <a:ext cx="12192000" cy="22729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dirty="0" err="1" smtClean="0"/>
              <a:t>স্বাগতম</a:t>
            </a:r>
            <a:endParaRPr lang="en-US" sz="7200" dirty="0"/>
          </a:p>
        </p:txBody>
      </p:sp>
      <p:sp>
        <p:nvSpPr>
          <p:cNvPr id="6" name="Rectangle 5"/>
          <p:cNvSpPr/>
          <p:nvPr/>
        </p:nvSpPr>
        <p:spPr>
          <a:xfrm>
            <a:off x="3082836" y="4493623"/>
            <a:ext cx="9109165" cy="22468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3200" dirty="0" err="1"/>
              <a:t>মোঃজাকারিয়া</a:t>
            </a:r>
            <a:r>
              <a:rPr lang="en-US" sz="3200" dirty="0"/>
              <a:t> </a:t>
            </a:r>
            <a:r>
              <a:rPr lang="en-US" sz="3200" dirty="0" err="1"/>
              <a:t>আল</a:t>
            </a:r>
            <a:r>
              <a:rPr lang="en-US" sz="3200" dirty="0"/>
              <a:t> </a:t>
            </a:r>
            <a:r>
              <a:rPr lang="en-US" sz="3200" dirty="0" err="1"/>
              <a:t>মিলন</a:t>
            </a:r>
            <a:endParaRPr lang="en-US" sz="3200" dirty="0"/>
          </a:p>
          <a:p>
            <a:pPr algn="ctr"/>
            <a:r>
              <a:rPr lang="en-US" sz="3200" dirty="0" err="1"/>
              <a:t>প্রভাষক</a:t>
            </a:r>
            <a:endParaRPr lang="en-US" sz="3200" dirty="0"/>
          </a:p>
          <a:p>
            <a:pPr algn="ctr"/>
            <a:r>
              <a:rPr lang="en-US" sz="3200" dirty="0" err="1"/>
              <a:t>ইসলামের</a:t>
            </a:r>
            <a:r>
              <a:rPr lang="en-US" sz="3200" dirty="0"/>
              <a:t> </a:t>
            </a:r>
            <a:r>
              <a:rPr lang="en-US" sz="3200" dirty="0" err="1"/>
              <a:t>ইতিহাস</a:t>
            </a:r>
            <a:r>
              <a:rPr lang="en-US" sz="3200" dirty="0"/>
              <a:t>  ও </a:t>
            </a:r>
            <a:r>
              <a:rPr lang="en-US" sz="3200" dirty="0" err="1"/>
              <a:t>সংস্কৃতি</a:t>
            </a:r>
            <a:endParaRPr lang="en-US" sz="3200" dirty="0"/>
          </a:p>
          <a:p>
            <a:pPr algn="ctr"/>
            <a:r>
              <a:rPr lang="en-US" sz="3200" dirty="0" err="1"/>
              <a:t>বিক্রমপুর</a:t>
            </a:r>
            <a:r>
              <a:rPr lang="en-US" sz="3200" dirty="0"/>
              <a:t> </a:t>
            </a:r>
            <a:r>
              <a:rPr lang="en-US" sz="3200" dirty="0" err="1"/>
              <a:t>আদর্শ</a:t>
            </a:r>
            <a:r>
              <a:rPr lang="en-US" sz="3200" dirty="0"/>
              <a:t> </a:t>
            </a:r>
            <a:r>
              <a:rPr lang="en-US" sz="3200" dirty="0" err="1" smtClean="0"/>
              <a:t>কলেজ</a:t>
            </a:r>
            <a:endParaRPr lang="en-US" sz="3200" dirty="0" smtClean="0"/>
          </a:p>
          <a:p>
            <a:pPr algn="ctr"/>
            <a:endParaRPr lang="en-US" sz="4000" dirty="0"/>
          </a:p>
        </p:txBody>
      </p:sp>
      <p:sp>
        <p:nvSpPr>
          <p:cNvPr id="7" name="Rectangle 6"/>
          <p:cNvSpPr/>
          <p:nvPr/>
        </p:nvSpPr>
        <p:spPr>
          <a:xfrm>
            <a:off x="6609805" y="2272938"/>
            <a:ext cx="5582195" cy="11887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4400" dirty="0">
                <a:solidFill>
                  <a:schemeClr val="tx1"/>
                </a:solidFill>
                <a:latin typeface="SutonnyMJ" pitchFamily="2" charset="0"/>
              </a:rPr>
              <a:t>একাদশ -দ্বাদশ শ্রেণি</a:t>
            </a:r>
          </a:p>
        </p:txBody>
      </p:sp>
    </p:spTree>
    <p:extLst>
      <p:ext uri="{BB962C8B-B14F-4D97-AF65-F5344CB8AC3E}">
        <p14:creationId xmlns:p14="http://schemas.microsoft.com/office/powerpoint/2010/main" val="38458828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48007" y="2138940"/>
            <a:ext cx="4294909" cy="4109461"/>
          </a:xfrm>
          <a:prstGeom prst="rect">
            <a:avLst/>
          </a:prstGeom>
        </p:spPr>
      </p:pic>
      <p:sp>
        <p:nvSpPr>
          <p:cNvPr id="4" name="Rectangle 3"/>
          <p:cNvSpPr/>
          <p:nvPr/>
        </p:nvSpPr>
        <p:spPr>
          <a:xfrm>
            <a:off x="2145322" y="621322"/>
            <a:ext cx="6893169" cy="14184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smtClean="0"/>
              <a:t>আজকের</a:t>
            </a:r>
            <a:r>
              <a:rPr lang="en-US" sz="3600" dirty="0" smtClean="0"/>
              <a:t> </a:t>
            </a:r>
            <a:r>
              <a:rPr lang="en-US" sz="3600" dirty="0" err="1" smtClean="0"/>
              <a:t>পাঠ</a:t>
            </a:r>
            <a:endParaRPr lang="en-US" sz="3600" dirty="0" smtClean="0"/>
          </a:p>
          <a:p>
            <a:pPr algn="ctr"/>
            <a:r>
              <a:rPr lang="en-US" sz="3600" dirty="0" smtClean="0"/>
              <a:t>সম্রাট </a:t>
            </a:r>
            <a:r>
              <a:rPr lang="en-US" sz="3600" dirty="0" err="1" smtClean="0"/>
              <a:t>বাবুর</a:t>
            </a:r>
            <a:endParaRPr lang="en-US" sz="3600" dirty="0"/>
          </a:p>
        </p:txBody>
      </p:sp>
    </p:spTree>
    <p:extLst>
      <p:ext uri="{BB962C8B-B14F-4D97-AF65-F5344CB8AC3E}">
        <p14:creationId xmlns:p14="http://schemas.microsoft.com/office/powerpoint/2010/main" val="3099333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1)">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6982" y="193964"/>
            <a:ext cx="11984182" cy="6525491"/>
          </a:xfrm>
          <a:prstGeom prst="rect">
            <a:avLst/>
          </a:prstGeom>
          <a:solidFill>
            <a:srgbClr val="00B050"/>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smtClean="0">
                <a:solidFill>
                  <a:schemeClr val="bg1"/>
                </a:solidFill>
              </a:rPr>
              <a:t>বাবুরের</a:t>
            </a:r>
            <a:r>
              <a:rPr lang="en-US" sz="3200" dirty="0" smtClean="0">
                <a:solidFill>
                  <a:schemeClr val="bg1"/>
                </a:solidFill>
              </a:rPr>
              <a:t> </a:t>
            </a:r>
            <a:r>
              <a:rPr lang="en-US" sz="3200" dirty="0" err="1" smtClean="0">
                <a:solidFill>
                  <a:schemeClr val="bg1"/>
                </a:solidFill>
              </a:rPr>
              <a:t>প্রাথমিক</a:t>
            </a:r>
            <a:r>
              <a:rPr lang="en-US" sz="3200" dirty="0" smtClean="0">
                <a:solidFill>
                  <a:schemeClr val="bg1"/>
                </a:solidFill>
              </a:rPr>
              <a:t> </a:t>
            </a:r>
            <a:r>
              <a:rPr lang="en-US" sz="3200" dirty="0" err="1" smtClean="0">
                <a:solidFill>
                  <a:schemeClr val="bg1"/>
                </a:solidFill>
              </a:rPr>
              <a:t>জীবনঃ</a:t>
            </a:r>
            <a:r>
              <a:rPr lang="en-US" sz="3200" dirty="0" smtClean="0">
                <a:solidFill>
                  <a:schemeClr val="bg1"/>
                </a:solidFill>
              </a:rPr>
              <a:t> </a:t>
            </a:r>
            <a:r>
              <a:rPr lang="en-US" sz="3200" dirty="0" err="1" smtClean="0">
                <a:solidFill>
                  <a:schemeClr val="bg1"/>
                </a:solidFill>
              </a:rPr>
              <a:t>জহিরুদ্দীন</a:t>
            </a:r>
            <a:r>
              <a:rPr lang="en-US" sz="3200" dirty="0" smtClean="0">
                <a:solidFill>
                  <a:schemeClr val="bg1"/>
                </a:solidFill>
              </a:rPr>
              <a:t> </a:t>
            </a:r>
            <a:r>
              <a:rPr lang="en-US" sz="3200" dirty="0" err="1" smtClean="0">
                <a:solidFill>
                  <a:schemeClr val="bg1"/>
                </a:solidFill>
              </a:rPr>
              <a:t>মুহাম্মদ</a:t>
            </a:r>
            <a:r>
              <a:rPr lang="en-US" sz="3200" dirty="0" smtClean="0">
                <a:solidFill>
                  <a:schemeClr val="bg1"/>
                </a:solidFill>
              </a:rPr>
              <a:t> </a:t>
            </a:r>
            <a:r>
              <a:rPr lang="en-US" sz="3200" dirty="0" err="1" smtClean="0">
                <a:solidFill>
                  <a:schemeClr val="bg1"/>
                </a:solidFill>
              </a:rPr>
              <a:t>বাবুর</a:t>
            </a:r>
            <a:r>
              <a:rPr lang="en-US" sz="3200" dirty="0" smtClean="0">
                <a:solidFill>
                  <a:schemeClr val="bg1"/>
                </a:solidFill>
              </a:rPr>
              <a:t> ১৪৮৩ </a:t>
            </a:r>
            <a:r>
              <a:rPr lang="en-US" sz="3200" dirty="0" err="1" smtClean="0">
                <a:solidFill>
                  <a:schemeClr val="bg1"/>
                </a:solidFill>
              </a:rPr>
              <a:t>খৃস্টাব্দের</a:t>
            </a:r>
            <a:r>
              <a:rPr lang="en-US" sz="3200" dirty="0" smtClean="0">
                <a:solidFill>
                  <a:schemeClr val="bg1"/>
                </a:solidFill>
              </a:rPr>
              <a:t> ২৪শে </a:t>
            </a:r>
            <a:r>
              <a:rPr lang="en-US" sz="3200" dirty="0" err="1" smtClean="0">
                <a:solidFill>
                  <a:schemeClr val="bg1"/>
                </a:solidFill>
              </a:rPr>
              <a:t>ফেব্র্রুয়ারি</a:t>
            </a:r>
            <a:r>
              <a:rPr lang="en-US" sz="3200" dirty="0" smtClean="0">
                <a:solidFill>
                  <a:schemeClr val="bg1"/>
                </a:solidFill>
              </a:rPr>
              <a:t> </a:t>
            </a:r>
            <a:r>
              <a:rPr lang="en-US" sz="3200" dirty="0" err="1" smtClean="0">
                <a:solidFill>
                  <a:schemeClr val="bg1"/>
                </a:solidFill>
              </a:rPr>
              <a:t>শুক্রবার</a:t>
            </a:r>
            <a:r>
              <a:rPr lang="en-US" sz="3200" dirty="0" smtClean="0">
                <a:solidFill>
                  <a:schemeClr val="bg1"/>
                </a:solidFill>
              </a:rPr>
              <a:t> </a:t>
            </a:r>
            <a:r>
              <a:rPr lang="en-US" sz="3200" dirty="0" err="1" smtClean="0">
                <a:solidFill>
                  <a:schemeClr val="bg1"/>
                </a:solidFill>
              </a:rPr>
              <a:t>মধ্য</a:t>
            </a:r>
            <a:r>
              <a:rPr lang="en-US" sz="3200" dirty="0" smtClean="0">
                <a:solidFill>
                  <a:schemeClr val="bg1"/>
                </a:solidFill>
              </a:rPr>
              <a:t> </a:t>
            </a:r>
            <a:r>
              <a:rPr lang="en-US" sz="3200" dirty="0" err="1" smtClean="0">
                <a:solidFill>
                  <a:schemeClr val="bg1"/>
                </a:solidFill>
              </a:rPr>
              <a:t>এশিয়ার</a:t>
            </a:r>
            <a:r>
              <a:rPr lang="en-US" sz="3200" dirty="0" smtClean="0">
                <a:solidFill>
                  <a:schemeClr val="bg1"/>
                </a:solidFill>
              </a:rPr>
              <a:t> </a:t>
            </a:r>
            <a:r>
              <a:rPr lang="en-US" sz="3200" dirty="0" err="1" smtClean="0">
                <a:solidFill>
                  <a:schemeClr val="bg1"/>
                </a:solidFill>
              </a:rPr>
              <a:t>তুর্কি</a:t>
            </a:r>
            <a:r>
              <a:rPr lang="bn-IN" sz="3200" dirty="0" smtClean="0">
                <a:solidFill>
                  <a:schemeClr val="bg1"/>
                </a:solidFill>
              </a:rPr>
              <a:t>স্থা</a:t>
            </a:r>
            <a:r>
              <a:rPr lang="en-US" sz="3200" dirty="0" err="1" smtClean="0">
                <a:solidFill>
                  <a:schemeClr val="bg1"/>
                </a:solidFill>
              </a:rPr>
              <a:t>নের</a:t>
            </a:r>
            <a:r>
              <a:rPr lang="en-US" sz="3200" dirty="0" smtClean="0">
                <a:solidFill>
                  <a:schemeClr val="bg1"/>
                </a:solidFill>
              </a:rPr>
              <a:t> </a:t>
            </a:r>
            <a:r>
              <a:rPr lang="en-US" sz="3200" dirty="0" err="1" smtClean="0">
                <a:solidFill>
                  <a:schemeClr val="bg1"/>
                </a:solidFill>
              </a:rPr>
              <a:t>ফরগনায়</a:t>
            </a:r>
            <a:r>
              <a:rPr lang="en-US" sz="3200" dirty="0" smtClean="0">
                <a:solidFill>
                  <a:schemeClr val="bg1"/>
                </a:solidFill>
              </a:rPr>
              <a:t> </a:t>
            </a:r>
            <a:r>
              <a:rPr lang="en-US" sz="3200" dirty="0" err="1" smtClean="0">
                <a:solidFill>
                  <a:schemeClr val="bg1"/>
                </a:solidFill>
              </a:rPr>
              <a:t>জন্মগ্রহণ</a:t>
            </a:r>
            <a:r>
              <a:rPr lang="en-US" sz="3200" dirty="0" smtClean="0">
                <a:solidFill>
                  <a:schemeClr val="bg1"/>
                </a:solidFill>
              </a:rPr>
              <a:t> </a:t>
            </a:r>
            <a:r>
              <a:rPr lang="en-US" sz="3200" dirty="0" err="1" smtClean="0">
                <a:solidFill>
                  <a:schemeClr val="bg1"/>
                </a:solidFill>
              </a:rPr>
              <a:t>করেন</a:t>
            </a:r>
            <a:r>
              <a:rPr lang="en-US" sz="3200" dirty="0" smtClean="0">
                <a:solidFill>
                  <a:schemeClr val="bg1"/>
                </a:solidFill>
              </a:rPr>
              <a:t>। </a:t>
            </a:r>
            <a:r>
              <a:rPr lang="en-US" sz="3200" dirty="0" err="1" smtClean="0">
                <a:solidFill>
                  <a:schemeClr val="bg1"/>
                </a:solidFill>
              </a:rPr>
              <a:t>বাবর</a:t>
            </a:r>
            <a:r>
              <a:rPr lang="en-US" sz="3200" dirty="0" smtClean="0">
                <a:solidFill>
                  <a:schemeClr val="bg1"/>
                </a:solidFill>
              </a:rPr>
              <a:t> </a:t>
            </a:r>
            <a:r>
              <a:rPr lang="en-US" sz="3200" dirty="0" err="1" smtClean="0">
                <a:solidFill>
                  <a:schemeClr val="bg1"/>
                </a:solidFill>
              </a:rPr>
              <a:t>তুর্কি</a:t>
            </a:r>
            <a:r>
              <a:rPr lang="en-US" sz="3200" dirty="0" smtClean="0">
                <a:solidFill>
                  <a:schemeClr val="bg1"/>
                </a:solidFill>
              </a:rPr>
              <a:t> </a:t>
            </a:r>
            <a:r>
              <a:rPr lang="en-US" sz="3200" dirty="0" err="1" smtClean="0">
                <a:solidFill>
                  <a:schemeClr val="bg1"/>
                </a:solidFill>
              </a:rPr>
              <a:t>শব্দ</a:t>
            </a:r>
            <a:r>
              <a:rPr lang="en-US" sz="3200" dirty="0" smtClean="0">
                <a:solidFill>
                  <a:schemeClr val="bg1"/>
                </a:solidFill>
              </a:rPr>
              <a:t>; </a:t>
            </a:r>
            <a:r>
              <a:rPr lang="en-US" sz="3200" dirty="0" err="1" smtClean="0">
                <a:solidFill>
                  <a:schemeClr val="bg1"/>
                </a:solidFill>
              </a:rPr>
              <a:t>এর</a:t>
            </a:r>
            <a:r>
              <a:rPr lang="en-US" sz="3200" dirty="0" smtClean="0">
                <a:solidFill>
                  <a:schemeClr val="bg1"/>
                </a:solidFill>
              </a:rPr>
              <a:t> </a:t>
            </a:r>
            <a:r>
              <a:rPr lang="en-US" sz="3200" dirty="0" err="1" smtClean="0">
                <a:solidFill>
                  <a:schemeClr val="bg1"/>
                </a:solidFill>
              </a:rPr>
              <a:t>অর্থ</a:t>
            </a:r>
            <a:r>
              <a:rPr lang="en-US" sz="3200" dirty="0" smtClean="0">
                <a:solidFill>
                  <a:schemeClr val="bg1"/>
                </a:solidFill>
              </a:rPr>
              <a:t> </a:t>
            </a:r>
            <a:r>
              <a:rPr lang="en-US" sz="3200" dirty="0" err="1" smtClean="0">
                <a:solidFill>
                  <a:schemeClr val="bg1"/>
                </a:solidFill>
              </a:rPr>
              <a:t>সিংহ</a:t>
            </a:r>
            <a:r>
              <a:rPr lang="en-US" sz="3200" dirty="0" smtClean="0">
                <a:solidFill>
                  <a:schemeClr val="bg1"/>
                </a:solidFill>
              </a:rPr>
              <a:t>।</a:t>
            </a:r>
            <a:r>
              <a:rPr lang="bn-IN" sz="3200" dirty="0" smtClean="0">
                <a:solidFill>
                  <a:schemeClr val="bg1"/>
                </a:solidFill>
              </a:rPr>
              <a:t> </a:t>
            </a:r>
            <a:r>
              <a:rPr lang="en-US" sz="3200" dirty="0" err="1" smtClean="0">
                <a:solidFill>
                  <a:schemeClr val="bg1"/>
                </a:solidFill>
              </a:rPr>
              <a:t>তাঁর</a:t>
            </a:r>
            <a:r>
              <a:rPr lang="en-US" sz="3200" dirty="0" smtClean="0">
                <a:solidFill>
                  <a:schemeClr val="bg1"/>
                </a:solidFill>
              </a:rPr>
              <a:t> </a:t>
            </a:r>
            <a:r>
              <a:rPr lang="en-US" sz="3200" dirty="0" err="1" smtClean="0">
                <a:solidFill>
                  <a:schemeClr val="bg1"/>
                </a:solidFill>
              </a:rPr>
              <a:t>পিতা</a:t>
            </a:r>
            <a:r>
              <a:rPr lang="en-US" sz="3200" dirty="0" smtClean="0">
                <a:solidFill>
                  <a:schemeClr val="bg1"/>
                </a:solidFill>
              </a:rPr>
              <a:t> </a:t>
            </a:r>
            <a:r>
              <a:rPr lang="en-US" sz="3200" dirty="0" err="1" smtClean="0">
                <a:solidFill>
                  <a:schemeClr val="bg1"/>
                </a:solidFill>
              </a:rPr>
              <a:t>উমর</a:t>
            </a:r>
            <a:r>
              <a:rPr lang="en-US" sz="3200" dirty="0" smtClean="0">
                <a:solidFill>
                  <a:schemeClr val="bg1"/>
                </a:solidFill>
              </a:rPr>
              <a:t> </a:t>
            </a:r>
            <a:r>
              <a:rPr lang="en-US" sz="3200" dirty="0" err="1" smtClean="0">
                <a:solidFill>
                  <a:schemeClr val="bg1"/>
                </a:solidFill>
              </a:rPr>
              <a:t>শেখ</a:t>
            </a:r>
            <a:r>
              <a:rPr lang="en-US" sz="3200" dirty="0" smtClean="0">
                <a:solidFill>
                  <a:schemeClr val="bg1"/>
                </a:solidFill>
              </a:rPr>
              <a:t> </a:t>
            </a:r>
            <a:r>
              <a:rPr lang="en-US" sz="3200" dirty="0" err="1" smtClean="0">
                <a:solidFill>
                  <a:schemeClr val="bg1"/>
                </a:solidFill>
              </a:rPr>
              <a:t>মির্জা</a:t>
            </a:r>
            <a:r>
              <a:rPr lang="en-US" sz="3200" dirty="0" smtClean="0">
                <a:solidFill>
                  <a:schemeClr val="bg1"/>
                </a:solidFill>
              </a:rPr>
              <a:t> </a:t>
            </a:r>
            <a:r>
              <a:rPr lang="en-US" sz="3200" dirty="0" err="1" smtClean="0">
                <a:solidFill>
                  <a:schemeClr val="bg1"/>
                </a:solidFill>
              </a:rPr>
              <a:t>ছিলেন</a:t>
            </a:r>
            <a:r>
              <a:rPr lang="en-US" sz="3200" dirty="0" smtClean="0">
                <a:solidFill>
                  <a:schemeClr val="bg1"/>
                </a:solidFill>
              </a:rPr>
              <a:t> </a:t>
            </a:r>
            <a:r>
              <a:rPr lang="en-US" sz="3200" dirty="0" err="1" smtClean="0">
                <a:solidFill>
                  <a:schemeClr val="bg1"/>
                </a:solidFill>
              </a:rPr>
              <a:t>ইতিহাস</a:t>
            </a:r>
            <a:r>
              <a:rPr lang="en-US" sz="3200" dirty="0" smtClean="0">
                <a:solidFill>
                  <a:schemeClr val="bg1"/>
                </a:solidFill>
              </a:rPr>
              <a:t> </a:t>
            </a:r>
            <a:r>
              <a:rPr lang="en-US" sz="3200" dirty="0" err="1" smtClean="0">
                <a:solidFill>
                  <a:schemeClr val="bg1"/>
                </a:solidFill>
              </a:rPr>
              <a:t>বিখ্যাত</a:t>
            </a:r>
            <a:r>
              <a:rPr lang="en-US" sz="3200" dirty="0" smtClean="0">
                <a:solidFill>
                  <a:schemeClr val="bg1"/>
                </a:solidFill>
              </a:rPr>
              <a:t> </a:t>
            </a:r>
            <a:r>
              <a:rPr lang="en-US" sz="3200" dirty="0" err="1" smtClean="0">
                <a:solidFill>
                  <a:schemeClr val="bg1"/>
                </a:solidFill>
              </a:rPr>
              <a:t>তৈমুরের</a:t>
            </a:r>
            <a:r>
              <a:rPr lang="en-US" sz="3200" dirty="0" smtClean="0">
                <a:solidFill>
                  <a:schemeClr val="bg1"/>
                </a:solidFill>
              </a:rPr>
              <a:t> </a:t>
            </a:r>
            <a:r>
              <a:rPr lang="en-US" sz="3200" dirty="0" err="1" smtClean="0">
                <a:solidFill>
                  <a:schemeClr val="bg1"/>
                </a:solidFill>
              </a:rPr>
              <a:t>বংশধর</a:t>
            </a:r>
            <a:r>
              <a:rPr lang="en-US" sz="3200" dirty="0" smtClean="0">
                <a:solidFill>
                  <a:schemeClr val="bg1"/>
                </a:solidFill>
              </a:rPr>
              <a:t> </a:t>
            </a:r>
            <a:r>
              <a:rPr lang="en-US" sz="3200" dirty="0" err="1" smtClean="0">
                <a:solidFill>
                  <a:schemeClr val="bg1"/>
                </a:solidFill>
              </a:rPr>
              <a:t>মাতা</a:t>
            </a:r>
            <a:r>
              <a:rPr lang="en-US" sz="3200" dirty="0" smtClean="0">
                <a:solidFill>
                  <a:schemeClr val="bg1"/>
                </a:solidFill>
              </a:rPr>
              <a:t> </a:t>
            </a:r>
            <a:r>
              <a:rPr lang="en-US" sz="3200" dirty="0" err="1" smtClean="0">
                <a:solidFill>
                  <a:schemeClr val="bg1"/>
                </a:solidFill>
              </a:rPr>
              <a:t>কুতলুঘ</a:t>
            </a:r>
            <a:r>
              <a:rPr lang="en-US" sz="3200" dirty="0" smtClean="0">
                <a:solidFill>
                  <a:schemeClr val="bg1"/>
                </a:solidFill>
              </a:rPr>
              <a:t> </a:t>
            </a:r>
            <a:r>
              <a:rPr lang="en-US" sz="3200" dirty="0" err="1" smtClean="0">
                <a:solidFill>
                  <a:schemeClr val="bg1"/>
                </a:solidFill>
              </a:rPr>
              <a:t>নিগার</a:t>
            </a:r>
            <a:r>
              <a:rPr lang="en-US" sz="3200" dirty="0" smtClean="0">
                <a:solidFill>
                  <a:schemeClr val="bg1"/>
                </a:solidFill>
              </a:rPr>
              <a:t> </a:t>
            </a:r>
            <a:r>
              <a:rPr lang="en-US" sz="3200" dirty="0" err="1" smtClean="0">
                <a:solidFill>
                  <a:schemeClr val="bg1"/>
                </a:solidFill>
              </a:rPr>
              <a:t>খানম</a:t>
            </a:r>
            <a:r>
              <a:rPr lang="en-US" sz="3200" dirty="0" smtClean="0">
                <a:solidFill>
                  <a:schemeClr val="bg1"/>
                </a:solidFill>
              </a:rPr>
              <a:t> </a:t>
            </a:r>
            <a:r>
              <a:rPr lang="en-US" sz="3200" dirty="0" err="1" smtClean="0">
                <a:solidFill>
                  <a:schemeClr val="bg1"/>
                </a:solidFill>
              </a:rPr>
              <a:t>ছিলেন</a:t>
            </a:r>
            <a:r>
              <a:rPr lang="en-US" sz="3200" dirty="0" smtClean="0">
                <a:solidFill>
                  <a:schemeClr val="bg1"/>
                </a:solidFill>
              </a:rPr>
              <a:t> </a:t>
            </a:r>
            <a:r>
              <a:rPr lang="en-US" sz="3200" dirty="0" err="1" smtClean="0">
                <a:solidFill>
                  <a:schemeClr val="bg1"/>
                </a:solidFill>
              </a:rPr>
              <a:t>বিশ্বের</a:t>
            </a:r>
            <a:r>
              <a:rPr lang="en-US" sz="3200" dirty="0" smtClean="0">
                <a:solidFill>
                  <a:schemeClr val="bg1"/>
                </a:solidFill>
              </a:rPr>
              <a:t> </a:t>
            </a:r>
            <a:r>
              <a:rPr lang="en-US" sz="3200" dirty="0" err="1" smtClean="0">
                <a:solidFill>
                  <a:schemeClr val="bg1"/>
                </a:solidFill>
              </a:rPr>
              <a:t>এাস</a:t>
            </a:r>
            <a:r>
              <a:rPr lang="en-US" sz="3200" dirty="0" smtClean="0">
                <a:solidFill>
                  <a:schemeClr val="bg1"/>
                </a:solidFill>
              </a:rPr>
              <a:t> </a:t>
            </a:r>
            <a:r>
              <a:rPr lang="en-US" sz="3200" dirty="0" err="1" smtClean="0">
                <a:solidFill>
                  <a:schemeClr val="bg1"/>
                </a:solidFill>
              </a:rPr>
              <a:t>সৃষ্টিকারী</a:t>
            </a:r>
            <a:r>
              <a:rPr lang="en-US" sz="3200" dirty="0" smtClean="0">
                <a:solidFill>
                  <a:schemeClr val="bg1"/>
                </a:solidFill>
              </a:rPr>
              <a:t> </a:t>
            </a:r>
            <a:r>
              <a:rPr lang="en-US" sz="3200" dirty="0" err="1" smtClean="0">
                <a:solidFill>
                  <a:schemeClr val="bg1"/>
                </a:solidFill>
              </a:rPr>
              <a:t>চেঙ্গিস</a:t>
            </a:r>
            <a:r>
              <a:rPr lang="en-US" sz="3200" dirty="0" smtClean="0">
                <a:solidFill>
                  <a:schemeClr val="bg1"/>
                </a:solidFill>
              </a:rPr>
              <a:t> </a:t>
            </a:r>
            <a:r>
              <a:rPr lang="en-US" sz="3200" dirty="0" err="1" smtClean="0">
                <a:solidFill>
                  <a:schemeClr val="bg1"/>
                </a:solidFill>
              </a:rPr>
              <a:t>খানের</a:t>
            </a:r>
            <a:r>
              <a:rPr lang="en-US" sz="3200" dirty="0" smtClean="0">
                <a:solidFill>
                  <a:schemeClr val="bg1"/>
                </a:solidFill>
              </a:rPr>
              <a:t> </a:t>
            </a:r>
            <a:r>
              <a:rPr lang="en-US" sz="3200" dirty="0" err="1" smtClean="0">
                <a:solidFill>
                  <a:schemeClr val="bg1"/>
                </a:solidFill>
              </a:rPr>
              <a:t>অধস্তন</a:t>
            </a:r>
            <a:r>
              <a:rPr lang="en-US" sz="3200" dirty="0" smtClean="0">
                <a:solidFill>
                  <a:schemeClr val="bg1"/>
                </a:solidFill>
              </a:rPr>
              <a:t> </a:t>
            </a:r>
            <a:r>
              <a:rPr lang="en-US" sz="3200" dirty="0" err="1" smtClean="0">
                <a:solidFill>
                  <a:schemeClr val="bg1"/>
                </a:solidFill>
              </a:rPr>
              <a:t>বংশধর</a:t>
            </a:r>
            <a:r>
              <a:rPr lang="en-US" sz="3200" dirty="0" smtClean="0">
                <a:solidFill>
                  <a:schemeClr val="bg1"/>
                </a:solidFill>
              </a:rPr>
              <a:t> </a:t>
            </a:r>
            <a:r>
              <a:rPr lang="en-US" sz="3200" dirty="0" err="1" smtClean="0">
                <a:solidFill>
                  <a:schemeClr val="bg1"/>
                </a:solidFill>
              </a:rPr>
              <a:t>ইউনুস</a:t>
            </a:r>
            <a:r>
              <a:rPr lang="en-US" sz="3200" dirty="0" smtClean="0">
                <a:solidFill>
                  <a:schemeClr val="bg1"/>
                </a:solidFill>
              </a:rPr>
              <a:t> </a:t>
            </a:r>
            <a:r>
              <a:rPr lang="en-US" sz="3200" dirty="0" err="1" smtClean="0">
                <a:solidFill>
                  <a:schemeClr val="bg1"/>
                </a:solidFill>
              </a:rPr>
              <a:t>খানের</a:t>
            </a:r>
            <a:r>
              <a:rPr lang="en-US" sz="3200" dirty="0" smtClean="0">
                <a:solidFill>
                  <a:schemeClr val="bg1"/>
                </a:solidFill>
              </a:rPr>
              <a:t> </a:t>
            </a:r>
            <a:r>
              <a:rPr lang="en-US" sz="3200" dirty="0" err="1" smtClean="0">
                <a:solidFill>
                  <a:schemeClr val="bg1"/>
                </a:solidFill>
              </a:rPr>
              <a:t>কন্যা</a:t>
            </a:r>
            <a:r>
              <a:rPr lang="en-US" sz="3200" dirty="0" smtClean="0">
                <a:solidFill>
                  <a:schemeClr val="bg1"/>
                </a:solidFill>
              </a:rPr>
              <a:t>। </a:t>
            </a:r>
            <a:r>
              <a:rPr lang="en-US" sz="3200" dirty="0" err="1" smtClean="0">
                <a:solidFill>
                  <a:schemeClr val="bg1"/>
                </a:solidFill>
              </a:rPr>
              <a:t>এরুপে</a:t>
            </a:r>
            <a:r>
              <a:rPr lang="en-US" sz="3200" dirty="0" smtClean="0">
                <a:solidFill>
                  <a:schemeClr val="bg1"/>
                </a:solidFill>
              </a:rPr>
              <a:t> </a:t>
            </a:r>
            <a:r>
              <a:rPr lang="en-US" sz="3200" dirty="0" err="1" smtClean="0">
                <a:solidFill>
                  <a:schemeClr val="bg1"/>
                </a:solidFill>
              </a:rPr>
              <a:t>বাবরের</a:t>
            </a:r>
            <a:r>
              <a:rPr lang="en-US" sz="3200" dirty="0" smtClean="0">
                <a:solidFill>
                  <a:schemeClr val="bg1"/>
                </a:solidFill>
              </a:rPr>
              <a:t> </a:t>
            </a:r>
            <a:r>
              <a:rPr lang="en-US" sz="3200" dirty="0" err="1" smtClean="0">
                <a:solidFill>
                  <a:schemeClr val="bg1"/>
                </a:solidFill>
              </a:rPr>
              <a:t>ধমনীতে</a:t>
            </a:r>
            <a:r>
              <a:rPr lang="en-US" sz="3200" dirty="0" smtClean="0">
                <a:solidFill>
                  <a:schemeClr val="bg1"/>
                </a:solidFill>
              </a:rPr>
              <a:t> </a:t>
            </a:r>
            <a:r>
              <a:rPr lang="en-US" sz="3200" dirty="0" err="1" smtClean="0">
                <a:solidFill>
                  <a:schemeClr val="bg1"/>
                </a:solidFill>
              </a:rPr>
              <a:t>পিতা</a:t>
            </a:r>
            <a:r>
              <a:rPr lang="en-US" sz="3200" dirty="0" smtClean="0">
                <a:solidFill>
                  <a:schemeClr val="bg1"/>
                </a:solidFill>
              </a:rPr>
              <a:t> </a:t>
            </a:r>
            <a:r>
              <a:rPr lang="en-US" sz="3200" dirty="0" err="1" smtClean="0">
                <a:solidFill>
                  <a:schemeClr val="bg1"/>
                </a:solidFill>
              </a:rPr>
              <a:t>ওমাতা</a:t>
            </a:r>
            <a:r>
              <a:rPr lang="en-US" sz="3200" dirty="0" smtClean="0">
                <a:solidFill>
                  <a:schemeClr val="bg1"/>
                </a:solidFill>
              </a:rPr>
              <a:t> </a:t>
            </a:r>
            <a:r>
              <a:rPr lang="en-US" sz="3200" dirty="0" err="1" smtClean="0">
                <a:solidFill>
                  <a:schemeClr val="bg1"/>
                </a:solidFill>
              </a:rPr>
              <a:t>উভয়দিক</a:t>
            </a:r>
            <a:r>
              <a:rPr lang="en-US" sz="3200" dirty="0" smtClean="0">
                <a:solidFill>
                  <a:schemeClr val="bg1"/>
                </a:solidFill>
              </a:rPr>
              <a:t> </a:t>
            </a:r>
            <a:r>
              <a:rPr lang="en-US" sz="3200" dirty="0" err="1" smtClean="0">
                <a:solidFill>
                  <a:schemeClr val="bg1"/>
                </a:solidFill>
              </a:rPr>
              <a:t>হতে</a:t>
            </a:r>
            <a:r>
              <a:rPr lang="en-US" sz="3200" dirty="0" smtClean="0">
                <a:solidFill>
                  <a:schemeClr val="bg1"/>
                </a:solidFill>
              </a:rPr>
              <a:t> </a:t>
            </a:r>
            <a:r>
              <a:rPr lang="en-US" sz="3200" dirty="0" err="1" smtClean="0">
                <a:solidFill>
                  <a:schemeClr val="bg1"/>
                </a:solidFill>
              </a:rPr>
              <a:t>মধ্য</a:t>
            </a:r>
            <a:r>
              <a:rPr lang="en-US" sz="3200" dirty="0" smtClean="0">
                <a:solidFill>
                  <a:schemeClr val="bg1"/>
                </a:solidFill>
              </a:rPr>
              <a:t> </a:t>
            </a:r>
            <a:r>
              <a:rPr lang="en-US" sz="3200" dirty="0" err="1" smtClean="0">
                <a:solidFill>
                  <a:schemeClr val="bg1"/>
                </a:solidFill>
              </a:rPr>
              <a:t>এশিয়ার</a:t>
            </a:r>
            <a:r>
              <a:rPr lang="en-US" sz="3200" dirty="0" smtClean="0">
                <a:solidFill>
                  <a:schemeClr val="bg1"/>
                </a:solidFill>
              </a:rPr>
              <a:t> </a:t>
            </a:r>
            <a:r>
              <a:rPr lang="en-US" sz="3200" dirty="0" err="1" smtClean="0">
                <a:solidFill>
                  <a:schemeClr val="bg1"/>
                </a:solidFill>
              </a:rPr>
              <a:t>দুই</a:t>
            </a:r>
            <a:r>
              <a:rPr lang="en-US" sz="3200" dirty="0" smtClean="0">
                <a:solidFill>
                  <a:schemeClr val="bg1"/>
                </a:solidFill>
              </a:rPr>
              <a:t> </a:t>
            </a:r>
            <a:r>
              <a:rPr lang="en-US" sz="3200" dirty="0" err="1" smtClean="0">
                <a:solidFill>
                  <a:schemeClr val="bg1"/>
                </a:solidFill>
              </a:rPr>
              <a:t>দুর্ধর্ষ</a:t>
            </a:r>
            <a:r>
              <a:rPr lang="en-US" sz="3200" dirty="0" smtClean="0">
                <a:solidFill>
                  <a:schemeClr val="bg1"/>
                </a:solidFill>
              </a:rPr>
              <a:t> </a:t>
            </a:r>
            <a:r>
              <a:rPr lang="en-US" sz="3200" dirty="0" err="1" smtClean="0">
                <a:solidFill>
                  <a:schemeClr val="bg1"/>
                </a:solidFill>
              </a:rPr>
              <a:t>শ্রেষ্ঠ</a:t>
            </a:r>
            <a:r>
              <a:rPr lang="en-US" sz="3200" dirty="0" smtClean="0">
                <a:solidFill>
                  <a:schemeClr val="bg1"/>
                </a:solidFill>
              </a:rPr>
              <a:t> </a:t>
            </a:r>
            <a:r>
              <a:rPr lang="en-US" sz="3200" dirty="0" err="1" smtClean="0">
                <a:solidFill>
                  <a:schemeClr val="bg1"/>
                </a:solidFill>
              </a:rPr>
              <a:t>দ্বিগ্বিজয়ী</a:t>
            </a:r>
            <a:r>
              <a:rPr lang="en-US" sz="3200" dirty="0" smtClean="0">
                <a:solidFill>
                  <a:schemeClr val="bg1"/>
                </a:solidFill>
              </a:rPr>
              <a:t> </a:t>
            </a:r>
            <a:r>
              <a:rPr lang="en-US" sz="3200" dirty="0" err="1" smtClean="0">
                <a:solidFill>
                  <a:schemeClr val="bg1"/>
                </a:solidFill>
              </a:rPr>
              <a:t>বীরের</a:t>
            </a:r>
            <a:r>
              <a:rPr lang="en-US" sz="3200" dirty="0" smtClean="0">
                <a:solidFill>
                  <a:schemeClr val="bg1"/>
                </a:solidFill>
              </a:rPr>
              <a:t>  </a:t>
            </a:r>
            <a:r>
              <a:rPr lang="en-US" sz="3200" dirty="0" err="1" smtClean="0">
                <a:solidFill>
                  <a:schemeClr val="bg1"/>
                </a:solidFill>
              </a:rPr>
              <a:t>রক্ত</a:t>
            </a:r>
            <a:r>
              <a:rPr lang="en-US" sz="3200" dirty="0" smtClean="0">
                <a:solidFill>
                  <a:schemeClr val="bg1"/>
                </a:solidFill>
              </a:rPr>
              <a:t> </a:t>
            </a:r>
            <a:r>
              <a:rPr lang="en-US" sz="3200" dirty="0" err="1" smtClean="0">
                <a:solidFill>
                  <a:schemeClr val="bg1"/>
                </a:solidFill>
              </a:rPr>
              <a:t>প্রবাহিত</a:t>
            </a:r>
            <a:r>
              <a:rPr lang="en-US" sz="3200" dirty="0" smtClean="0">
                <a:solidFill>
                  <a:schemeClr val="bg1"/>
                </a:solidFill>
              </a:rPr>
              <a:t> </a:t>
            </a:r>
            <a:r>
              <a:rPr lang="en-US" sz="3200" dirty="0" err="1" smtClean="0">
                <a:solidFill>
                  <a:schemeClr val="bg1"/>
                </a:solidFill>
              </a:rPr>
              <a:t>হয়েছে</a:t>
            </a:r>
            <a:r>
              <a:rPr lang="en-US" sz="3200" dirty="0" smtClean="0">
                <a:solidFill>
                  <a:schemeClr val="bg1"/>
                </a:solidFill>
              </a:rPr>
              <a:t>। </a:t>
            </a:r>
            <a:r>
              <a:rPr lang="en-US" sz="3200" dirty="0" err="1" smtClean="0">
                <a:solidFill>
                  <a:schemeClr val="bg1"/>
                </a:solidFill>
              </a:rPr>
              <a:t>পিতার</a:t>
            </a:r>
            <a:r>
              <a:rPr lang="en-US" sz="3200" dirty="0" smtClean="0">
                <a:solidFill>
                  <a:schemeClr val="bg1"/>
                </a:solidFill>
              </a:rPr>
              <a:t> </a:t>
            </a:r>
            <a:r>
              <a:rPr lang="en-US" sz="3200" dirty="0" err="1" smtClean="0">
                <a:solidFill>
                  <a:schemeClr val="bg1"/>
                </a:solidFill>
              </a:rPr>
              <a:t>দিক</a:t>
            </a:r>
            <a:r>
              <a:rPr lang="en-US" sz="3200" dirty="0" smtClean="0">
                <a:solidFill>
                  <a:schemeClr val="bg1"/>
                </a:solidFill>
              </a:rPr>
              <a:t> </a:t>
            </a:r>
            <a:r>
              <a:rPr lang="en-US" sz="3200" dirty="0" err="1" smtClean="0">
                <a:solidFill>
                  <a:schemeClr val="bg1"/>
                </a:solidFill>
              </a:rPr>
              <a:t>হতে</a:t>
            </a:r>
            <a:r>
              <a:rPr lang="en-US" sz="3200" dirty="0" smtClean="0">
                <a:solidFill>
                  <a:schemeClr val="bg1"/>
                </a:solidFill>
              </a:rPr>
              <a:t> </a:t>
            </a:r>
            <a:r>
              <a:rPr lang="en-US" sz="3200" dirty="0" err="1" smtClean="0">
                <a:solidFill>
                  <a:schemeClr val="bg1"/>
                </a:solidFill>
              </a:rPr>
              <a:t>বাবুর</a:t>
            </a:r>
            <a:r>
              <a:rPr lang="en-US" sz="3200" dirty="0" smtClean="0">
                <a:solidFill>
                  <a:schemeClr val="bg1"/>
                </a:solidFill>
              </a:rPr>
              <a:t> </a:t>
            </a:r>
            <a:r>
              <a:rPr lang="en-US" sz="3200" dirty="0" err="1" smtClean="0">
                <a:solidFill>
                  <a:schemeClr val="bg1"/>
                </a:solidFill>
              </a:rPr>
              <a:t>চাগতাই</a:t>
            </a:r>
            <a:r>
              <a:rPr lang="en-US" sz="3200" dirty="0" smtClean="0">
                <a:solidFill>
                  <a:schemeClr val="bg1"/>
                </a:solidFill>
              </a:rPr>
              <a:t> </a:t>
            </a:r>
            <a:r>
              <a:rPr lang="en-US" sz="3200" dirty="0" err="1" smtClean="0">
                <a:solidFill>
                  <a:schemeClr val="bg1"/>
                </a:solidFill>
              </a:rPr>
              <a:t>তুর্কি</a:t>
            </a:r>
            <a:r>
              <a:rPr lang="en-US" sz="3200" dirty="0" smtClean="0">
                <a:solidFill>
                  <a:schemeClr val="bg1"/>
                </a:solidFill>
              </a:rPr>
              <a:t> </a:t>
            </a:r>
            <a:r>
              <a:rPr lang="en-US" sz="3200" dirty="0" err="1" smtClean="0">
                <a:solidFill>
                  <a:schemeClr val="bg1"/>
                </a:solidFill>
              </a:rPr>
              <a:t>বংশের</a:t>
            </a:r>
            <a:r>
              <a:rPr lang="en-US" sz="3200" dirty="0" smtClean="0">
                <a:solidFill>
                  <a:schemeClr val="bg1"/>
                </a:solidFill>
              </a:rPr>
              <a:t> </a:t>
            </a:r>
            <a:r>
              <a:rPr lang="en-US" sz="3200" dirty="0" err="1" smtClean="0">
                <a:solidFill>
                  <a:schemeClr val="bg1"/>
                </a:solidFill>
              </a:rPr>
              <a:t>সাথে</a:t>
            </a:r>
            <a:r>
              <a:rPr lang="en-US" sz="3200" dirty="0" smtClean="0">
                <a:solidFill>
                  <a:schemeClr val="bg1"/>
                </a:solidFill>
              </a:rPr>
              <a:t> </a:t>
            </a:r>
            <a:r>
              <a:rPr lang="en-US" sz="3200" dirty="0" err="1" smtClean="0">
                <a:solidFill>
                  <a:schemeClr val="bg1"/>
                </a:solidFill>
              </a:rPr>
              <a:t>জড়িত</a:t>
            </a:r>
            <a:r>
              <a:rPr lang="en-US" sz="3200" dirty="0" smtClean="0">
                <a:solidFill>
                  <a:schemeClr val="bg1"/>
                </a:solidFill>
              </a:rPr>
              <a:t> </a:t>
            </a:r>
            <a:r>
              <a:rPr lang="en-US" sz="3200" dirty="0" err="1" smtClean="0">
                <a:solidFill>
                  <a:schemeClr val="bg1"/>
                </a:solidFill>
              </a:rPr>
              <a:t>বলে</a:t>
            </a:r>
            <a:r>
              <a:rPr lang="en-US" sz="3200" dirty="0" smtClean="0">
                <a:solidFill>
                  <a:schemeClr val="bg1"/>
                </a:solidFill>
              </a:rPr>
              <a:t> </a:t>
            </a:r>
            <a:r>
              <a:rPr lang="en-US" sz="3200" dirty="0" err="1" smtClean="0">
                <a:solidFill>
                  <a:schemeClr val="bg1"/>
                </a:solidFill>
              </a:rPr>
              <a:t>নিজেকে</a:t>
            </a:r>
            <a:r>
              <a:rPr lang="en-US" sz="3200" dirty="0" smtClean="0">
                <a:solidFill>
                  <a:schemeClr val="bg1"/>
                </a:solidFill>
              </a:rPr>
              <a:t> </a:t>
            </a:r>
            <a:r>
              <a:rPr lang="en-US" sz="3200" dirty="0" err="1" smtClean="0">
                <a:solidFill>
                  <a:schemeClr val="bg1"/>
                </a:solidFill>
              </a:rPr>
              <a:t>মোঙ্গল</a:t>
            </a:r>
            <a:r>
              <a:rPr lang="en-US" sz="3200" dirty="0" smtClean="0">
                <a:solidFill>
                  <a:schemeClr val="bg1"/>
                </a:solidFill>
              </a:rPr>
              <a:t> </a:t>
            </a:r>
            <a:r>
              <a:rPr lang="en-US" sz="3200" dirty="0" err="1" smtClean="0">
                <a:solidFill>
                  <a:schemeClr val="bg1"/>
                </a:solidFill>
              </a:rPr>
              <a:t>হিসেবে</a:t>
            </a:r>
            <a:r>
              <a:rPr lang="en-US" sz="3200" dirty="0" smtClean="0">
                <a:solidFill>
                  <a:schemeClr val="bg1"/>
                </a:solidFill>
              </a:rPr>
              <a:t> </a:t>
            </a:r>
            <a:r>
              <a:rPr lang="en-US" sz="3200" dirty="0" err="1" smtClean="0">
                <a:solidFill>
                  <a:schemeClr val="bg1"/>
                </a:solidFill>
              </a:rPr>
              <a:t>নয়</a:t>
            </a:r>
            <a:r>
              <a:rPr lang="en-US" sz="3200" dirty="0" smtClean="0">
                <a:solidFill>
                  <a:schemeClr val="bg1"/>
                </a:solidFill>
              </a:rPr>
              <a:t>, </a:t>
            </a:r>
            <a:r>
              <a:rPr lang="en-US" sz="3200" dirty="0" err="1" smtClean="0">
                <a:solidFill>
                  <a:schemeClr val="bg1"/>
                </a:solidFill>
              </a:rPr>
              <a:t>বরং</a:t>
            </a:r>
            <a:r>
              <a:rPr lang="en-US" sz="3200" dirty="0" smtClean="0">
                <a:solidFill>
                  <a:schemeClr val="bg1"/>
                </a:solidFill>
              </a:rPr>
              <a:t> </a:t>
            </a:r>
            <a:r>
              <a:rPr lang="en-US" sz="3200" dirty="0" err="1" smtClean="0">
                <a:solidFill>
                  <a:schemeClr val="bg1"/>
                </a:solidFill>
              </a:rPr>
              <a:t>তুর্কি</a:t>
            </a:r>
            <a:r>
              <a:rPr lang="en-US" sz="3200" dirty="0" smtClean="0">
                <a:solidFill>
                  <a:schemeClr val="bg1"/>
                </a:solidFill>
              </a:rPr>
              <a:t> </a:t>
            </a:r>
            <a:r>
              <a:rPr lang="en-US" sz="3200" dirty="0" err="1" smtClean="0">
                <a:solidFill>
                  <a:schemeClr val="bg1"/>
                </a:solidFill>
              </a:rPr>
              <a:t>হিসেবেই</a:t>
            </a:r>
            <a:r>
              <a:rPr lang="en-US" sz="3200" dirty="0" smtClean="0">
                <a:solidFill>
                  <a:schemeClr val="bg1"/>
                </a:solidFill>
              </a:rPr>
              <a:t> </a:t>
            </a:r>
            <a:r>
              <a:rPr lang="en-US" sz="3200" dirty="0" err="1" smtClean="0">
                <a:solidFill>
                  <a:schemeClr val="bg1"/>
                </a:solidFill>
              </a:rPr>
              <a:t>পরিচয়</a:t>
            </a:r>
            <a:r>
              <a:rPr lang="en-US" sz="3200" dirty="0" smtClean="0">
                <a:solidFill>
                  <a:schemeClr val="bg1"/>
                </a:solidFill>
              </a:rPr>
              <a:t> </a:t>
            </a:r>
            <a:r>
              <a:rPr lang="en-US" sz="3200" dirty="0" err="1" smtClean="0">
                <a:solidFill>
                  <a:schemeClr val="bg1"/>
                </a:solidFill>
              </a:rPr>
              <a:t>দিতেন</a:t>
            </a:r>
            <a:r>
              <a:rPr lang="en-US" sz="3200" dirty="0" smtClean="0">
                <a:solidFill>
                  <a:schemeClr val="bg1"/>
                </a:solidFill>
              </a:rPr>
              <a:t>। ১৪৯৪ </a:t>
            </a:r>
            <a:r>
              <a:rPr lang="en-US" sz="3200" dirty="0" err="1" smtClean="0">
                <a:solidFill>
                  <a:schemeClr val="bg1"/>
                </a:solidFill>
              </a:rPr>
              <a:t>খৃঃ</a:t>
            </a:r>
            <a:r>
              <a:rPr lang="en-US" sz="3200" dirty="0" smtClean="0">
                <a:solidFill>
                  <a:schemeClr val="bg1"/>
                </a:solidFill>
              </a:rPr>
              <a:t> </a:t>
            </a:r>
            <a:r>
              <a:rPr lang="en-US" sz="3200" dirty="0" err="1" smtClean="0">
                <a:solidFill>
                  <a:schemeClr val="bg1"/>
                </a:solidFill>
              </a:rPr>
              <a:t>পিতার</a:t>
            </a:r>
            <a:r>
              <a:rPr lang="en-US" sz="3200" dirty="0" smtClean="0">
                <a:solidFill>
                  <a:schemeClr val="bg1"/>
                </a:solidFill>
              </a:rPr>
              <a:t> </a:t>
            </a:r>
            <a:r>
              <a:rPr lang="en-US" sz="3200" dirty="0" err="1" smtClean="0">
                <a:solidFill>
                  <a:schemeClr val="bg1"/>
                </a:solidFill>
              </a:rPr>
              <a:t>আকস্মিক</a:t>
            </a:r>
            <a:r>
              <a:rPr lang="en-US" sz="3200" dirty="0" smtClean="0">
                <a:solidFill>
                  <a:schemeClr val="bg1"/>
                </a:solidFill>
              </a:rPr>
              <a:t> </a:t>
            </a:r>
            <a:r>
              <a:rPr lang="en-US" sz="3200" dirty="0" err="1" smtClean="0">
                <a:solidFill>
                  <a:schemeClr val="bg1"/>
                </a:solidFill>
              </a:rPr>
              <a:t>মৃত্যুর</a:t>
            </a:r>
            <a:r>
              <a:rPr lang="en-US" sz="3200" dirty="0" smtClean="0">
                <a:solidFill>
                  <a:schemeClr val="bg1"/>
                </a:solidFill>
              </a:rPr>
              <a:t> </a:t>
            </a:r>
            <a:r>
              <a:rPr lang="en-US" sz="3200" dirty="0" err="1" smtClean="0">
                <a:solidFill>
                  <a:schemeClr val="bg1"/>
                </a:solidFill>
              </a:rPr>
              <a:t>পর</a:t>
            </a:r>
            <a:r>
              <a:rPr lang="en-US" sz="3200" dirty="0" smtClean="0">
                <a:solidFill>
                  <a:schemeClr val="bg1"/>
                </a:solidFill>
              </a:rPr>
              <a:t> </a:t>
            </a:r>
            <a:r>
              <a:rPr lang="en-US" sz="3200" dirty="0" err="1" smtClean="0">
                <a:solidFill>
                  <a:schemeClr val="bg1"/>
                </a:solidFill>
              </a:rPr>
              <a:t>বাবুর</a:t>
            </a:r>
            <a:r>
              <a:rPr lang="en-US" sz="3200" dirty="0" smtClean="0">
                <a:solidFill>
                  <a:schemeClr val="bg1"/>
                </a:solidFill>
              </a:rPr>
              <a:t>  </a:t>
            </a:r>
            <a:r>
              <a:rPr lang="en-US" sz="3200" dirty="0" err="1" smtClean="0">
                <a:solidFill>
                  <a:schemeClr val="bg1"/>
                </a:solidFill>
              </a:rPr>
              <a:t>মাএ</a:t>
            </a:r>
            <a:r>
              <a:rPr lang="en-US" sz="3200" dirty="0" smtClean="0">
                <a:solidFill>
                  <a:schemeClr val="bg1"/>
                </a:solidFill>
              </a:rPr>
              <a:t> ১১ </a:t>
            </a:r>
            <a:r>
              <a:rPr lang="en-US" sz="3200" dirty="0" err="1" smtClean="0">
                <a:solidFill>
                  <a:schemeClr val="bg1"/>
                </a:solidFill>
              </a:rPr>
              <a:t>বছর</a:t>
            </a:r>
            <a:r>
              <a:rPr lang="en-US" sz="3200" dirty="0" smtClean="0">
                <a:solidFill>
                  <a:schemeClr val="bg1"/>
                </a:solidFill>
              </a:rPr>
              <a:t> </a:t>
            </a:r>
            <a:r>
              <a:rPr lang="en-US" sz="3200" dirty="0" err="1" smtClean="0">
                <a:solidFill>
                  <a:schemeClr val="bg1"/>
                </a:solidFill>
              </a:rPr>
              <a:t>বয়সে</a:t>
            </a:r>
            <a:r>
              <a:rPr lang="en-US" sz="3200" dirty="0" smtClean="0">
                <a:solidFill>
                  <a:schemeClr val="bg1"/>
                </a:solidFill>
              </a:rPr>
              <a:t> </a:t>
            </a:r>
            <a:r>
              <a:rPr lang="en-US" sz="3200" dirty="0" err="1" smtClean="0">
                <a:solidFill>
                  <a:schemeClr val="bg1"/>
                </a:solidFill>
              </a:rPr>
              <a:t>ফরগনার</a:t>
            </a:r>
            <a:r>
              <a:rPr lang="en-US" sz="3200" dirty="0" smtClean="0">
                <a:solidFill>
                  <a:schemeClr val="bg1"/>
                </a:solidFill>
              </a:rPr>
              <a:t> </a:t>
            </a:r>
            <a:r>
              <a:rPr lang="en-US" sz="3200" dirty="0" err="1" smtClean="0">
                <a:solidFill>
                  <a:schemeClr val="bg1"/>
                </a:solidFill>
              </a:rPr>
              <a:t>পিতৃ</a:t>
            </a:r>
            <a:r>
              <a:rPr lang="en-US" sz="3200" dirty="0" smtClean="0">
                <a:solidFill>
                  <a:schemeClr val="bg1"/>
                </a:solidFill>
              </a:rPr>
              <a:t> </a:t>
            </a:r>
            <a:r>
              <a:rPr lang="en-US" sz="3200" dirty="0" err="1" smtClean="0">
                <a:solidFill>
                  <a:schemeClr val="bg1"/>
                </a:solidFill>
              </a:rPr>
              <a:t>সিংহাসনে</a:t>
            </a:r>
            <a:r>
              <a:rPr lang="en-US" sz="3200" dirty="0" smtClean="0">
                <a:solidFill>
                  <a:schemeClr val="bg1"/>
                </a:solidFill>
              </a:rPr>
              <a:t> </a:t>
            </a:r>
            <a:r>
              <a:rPr lang="en-US" sz="3200" dirty="0" err="1" smtClean="0">
                <a:solidFill>
                  <a:schemeClr val="bg1"/>
                </a:solidFill>
              </a:rPr>
              <a:t>আরোহন</a:t>
            </a:r>
            <a:r>
              <a:rPr lang="en-US" sz="3200" dirty="0" smtClean="0">
                <a:solidFill>
                  <a:schemeClr val="bg1"/>
                </a:solidFill>
              </a:rPr>
              <a:t> </a:t>
            </a:r>
            <a:r>
              <a:rPr lang="en-US" sz="3200" dirty="0" err="1" smtClean="0">
                <a:solidFill>
                  <a:schemeClr val="bg1"/>
                </a:solidFill>
              </a:rPr>
              <a:t>করেন।সিংহাসনে</a:t>
            </a:r>
            <a:r>
              <a:rPr lang="en-US" sz="3200" dirty="0" smtClean="0">
                <a:solidFill>
                  <a:schemeClr val="bg1"/>
                </a:solidFill>
              </a:rPr>
              <a:t> </a:t>
            </a:r>
            <a:r>
              <a:rPr lang="en-US" sz="3200" dirty="0" err="1" smtClean="0">
                <a:solidFill>
                  <a:schemeClr val="bg1"/>
                </a:solidFill>
              </a:rPr>
              <a:t>আরোহণ</a:t>
            </a:r>
            <a:r>
              <a:rPr lang="en-US" sz="3200" dirty="0" smtClean="0">
                <a:solidFill>
                  <a:schemeClr val="bg1"/>
                </a:solidFill>
              </a:rPr>
              <a:t> </a:t>
            </a:r>
            <a:r>
              <a:rPr lang="en-US" sz="3200" dirty="0" err="1" smtClean="0">
                <a:solidFill>
                  <a:schemeClr val="bg1"/>
                </a:solidFill>
              </a:rPr>
              <a:t>করেই</a:t>
            </a:r>
            <a:r>
              <a:rPr lang="en-US" sz="3200" dirty="0" smtClean="0">
                <a:solidFill>
                  <a:schemeClr val="bg1"/>
                </a:solidFill>
              </a:rPr>
              <a:t> </a:t>
            </a:r>
            <a:r>
              <a:rPr lang="en-US" sz="3200" dirty="0" err="1" smtClean="0">
                <a:solidFill>
                  <a:schemeClr val="bg1"/>
                </a:solidFill>
              </a:rPr>
              <a:t>তিনি</a:t>
            </a:r>
            <a:r>
              <a:rPr lang="en-US" sz="3200" dirty="0" smtClean="0">
                <a:solidFill>
                  <a:schemeClr val="bg1"/>
                </a:solidFill>
              </a:rPr>
              <a:t> </a:t>
            </a:r>
            <a:r>
              <a:rPr lang="en-US" sz="3200" dirty="0" err="1" smtClean="0">
                <a:solidFill>
                  <a:schemeClr val="bg1"/>
                </a:solidFill>
              </a:rPr>
              <a:t>দুই</a:t>
            </a:r>
            <a:r>
              <a:rPr lang="en-US" sz="3200" dirty="0" smtClean="0">
                <a:solidFill>
                  <a:schemeClr val="bg1"/>
                </a:solidFill>
              </a:rPr>
              <a:t> </a:t>
            </a:r>
            <a:r>
              <a:rPr lang="en-US" sz="3200" dirty="0" err="1" smtClean="0">
                <a:solidFill>
                  <a:schemeClr val="bg1"/>
                </a:solidFill>
              </a:rPr>
              <a:t>চাচা</a:t>
            </a:r>
            <a:r>
              <a:rPr lang="en-US" sz="3200" dirty="0" smtClean="0">
                <a:solidFill>
                  <a:schemeClr val="bg1"/>
                </a:solidFill>
              </a:rPr>
              <a:t> ও </a:t>
            </a:r>
            <a:r>
              <a:rPr lang="en-US" sz="3200" dirty="0" err="1" smtClean="0">
                <a:solidFill>
                  <a:schemeClr val="bg1"/>
                </a:solidFill>
              </a:rPr>
              <a:t>অন্যান্য</a:t>
            </a:r>
            <a:r>
              <a:rPr lang="en-US" sz="3200" dirty="0" smtClean="0">
                <a:solidFill>
                  <a:schemeClr val="bg1"/>
                </a:solidFill>
              </a:rPr>
              <a:t> </a:t>
            </a:r>
            <a:r>
              <a:rPr lang="en-US" sz="3200" dirty="0" err="1" smtClean="0">
                <a:solidFill>
                  <a:schemeClr val="bg1"/>
                </a:solidFill>
              </a:rPr>
              <a:t>আত্নীয়-স্বজন</a:t>
            </a:r>
            <a:r>
              <a:rPr lang="en-US" sz="3200" dirty="0" smtClean="0">
                <a:solidFill>
                  <a:schemeClr val="bg1"/>
                </a:solidFill>
              </a:rPr>
              <a:t> </a:t>
            </a:r>
            <a:r>
              <a:rPr lang="en-US" sz="3200" dirty="0" err="1" smtClean="0">
                <a:solidFill>
                  <a:schemeClr val="bg1"/>
                </a:solidFill>
              </a:rPr>
              <a:t>এবং</a:t>
            </a:r>
            <a:r>
              <a:rPr lang="en-US" sz="3200" dirty="0" smtClean="0">
                <a:solidFill>
                  <a:schemeClr val="bg1"/>
                </a:solidFill>
              </a:rPr>
              <a:t> </a:t>
            </a:r>
            <a:r>
              <a:rPr lang="en-US" sz="3200" dirty="0" err="1" smtClean="0">
                <a:solidFill>
                  <a:schemeClr val="bg1"/>
                </a:solidFill>
              </a:rPr>
              <a:t>সাইবানী</a:t>
            </a:r>
            <a:r>
              <a:rPr lang="en-US" sz="3200" dirty="0" smtClean="0">
                <a:solidFill>
                  <a:schemeClr val="bg1"/>
                </a:solidFill>
              </a:rPr>
              <a:t> </a:t>
            </a:r>
            <a:r>
              <a:rPr lang="en-US" sz="3200" dirty="0" err="1" smtClean="0">
                <a:solidFill>
                  <a:schemeClr val="bg1"/>
                </a:solidFill>
              </a:rPr>
              <a:t>খানের</a:t>
            </a:r>
            <a:r>
              <a:rPr lang="en-US" sz="3200" dirty="0" smtClean="0">
                <a:solidFill>
                  <a:schemeClr val="bg1"/>
                </a:solidFill>
              </a:rPr>
              <a:t> </a:t>
            </a:r>
            <a:r>
              <a:rPr lang="en-US" sz="3200" dirty="0" err="1" smtClean="0">
                <a:solidFill>
                  <a:schemeClr val="bg1"/>
                </a:solidFill>
              </a:rPr>
              <a:t>ন্যায়</a:t>
            </a:r>
            <a:r>
              <a:rPr lang="en-US" sz="3200" dirty="0" smtClean="0">
                <a:solidFill>
                  <a:schemeClr val="bg1"/>
                </a:solidFill>
              </a:rPr>
              <a:t> </a:t>
            </a:r>
            <a:r>
              <a:rPr lang="en-US" sz="3200" dirty="0" err="1" smtClean="0">
                <a:solidFill>
                  <a:schemeClr val="bg1"/>
                </a:solidFill>
              </a:rPr>
              <a:t>ঘোরতর</a:t>
            </a:r>
            <a:r>
              <a:rPr lang="en-US" sz="3200" dirty="0" smtClean="0">
                <a:solidFill>
                  <a:schemeClr val="bg1"/>
                </a:solidFill>
              </a:rPr>
              <a:t> </a:t>
            </a:r>
            <a:r>
              <a:rPr lang="en-US" sz="3200" dirty="0" err="1" smtClean="0">
                <a:solidFill>
                  <a:schemeClr val="bg1"/>
                </a:solidFill>
              </a:rPr>
              <a:t>শএু</a:t>
            </a:r>
            <a:r>
              <a:rPr lang="en-US" sz="3200" dirty="0" smtClean="0">
                <a:solidFill>
                  <a:schemeClr val="bg1"/>
                </a:solidFill>
              </a:rPr>
              <a:t> </a:t>
            </a:r>
            <a:r>
              <a:rPr lang="en-US" sz="3200" dirty="0" err="1" smtClean="0">
                <a:solidFill>
                  <a:schemeClr val="bg1"/>
                </a:solidFill>
              </a:rPr>
              <a:t>দ্বারা</a:t>
            </a:r>
            <a:r>
              <a:rPr lang="en-US" sz="3200" dirty="0" smtClean="0">
                <a:solidFill>
                  <a:schemeClr val="bg1"/>
                </a:solidFill>
              </a:rPr>
              <a:t> </a:t>
            </a:r>
            <a:r>
              <a:rPr lang="en-US" sz="3200" dirty="0" err="1" smtClean="0">
                <a:solidFill>
                  <a:schemeClr val="bg1"/>
                </a:solidFill>
              </a:rPr>
              <a:t>পরিবেষ্টিত</a:t>
            </a:r>
            <a:r>
              <a:rPr lang="en-US" sz="3200" dirty="0" smtClean="0">
                <a:solidFill>
                  <a:schemeClr val="bg1"/>
                </a:solidFill>
              </a:rPr>
              <a:t> </a:t>
            </a:r>
            <a:r>
              <a:rPr lang="en-US" sz="3200" dirty="0" err="1" smtClean="0">
                <a:solidFill>
                  <a:schemeClr val="bg1"/>
                </a:solidFill>
              </a:rPr>
              <a:t>হয়ে</a:t>
            </a:r>
            <a:r>
              <a:rPr lang="en-US" sz="3200" dirty="0" smtClean="0">
                <a:solidFill>
                  <a:schemeClr val="bg1"/>
                </a:solidFill>
              </a:rPr>
              <a:t> </a:t>
            </a:r>
            <a:r>
              <a:rPr lang="en-US" sz="3200" dirty="0" err="1" smtClean="0">
                <a:solidFill>
                  <a:schemeClr val="bg1"/>
                </a:solidFill>
              </a:rPr>
              <a:t>পড়েন</a:t>
            </a:r>
            <a:r>
              <a:rPr lang="en-US" sz="3200" dirty="0" smtClean="0">
                <a:solidFill>
                  <a:schemeClr val="bg1"/>
                </a:solidFill>
              </a:rPr>
              <a:t>।       </a:t>
            </a:r>
            <a:endParaRPr lang="en-US" sz="3200" dirty="0">
              <a:solidFill>
                <a:schemeClr val="bg1"/>
              </a:solidFill>
            </a:endParaRPr>
          </a:p>
        </p:txBody>
      </p:sp>
    </p:spTree>
    <p:extLst>
      <p:ext uri="{BB962C8B-B14F-4D97-AF65-F5344CB8AC3E}">
        <p14:creationId xmlns:p14="http://schemas.microsoft.com/office/powerpoint/2010/main" val="3821776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54183" y="346364"/>
            <a:ext cx="11305308" cy="6179127"/>
          </a:xfrm>
          <a:prstGeom prst="rect">
            <a:avLst/>
          </a:prstGeom>
          <a:solidFill>
            <a:srgbClr val="00B050"/>
          </a:solid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3600" dirty="0" smtClean="0"/>
              <a:t>সমরকন্দ দখলঃ ১৪৯৭ খৃঃ চাচা আহমদ মির্জার মৃত্যুর পর মাএ ১০০ দিনের জন্য প্রথমবার এবং ১৫০০ খৃঃ কিছুকালের জন্য দ্বিতীয়বার এবং ১৫০২ খৃঃ তৃতীয়বারের জন্য সমরকন্দ অধিকার করেন। কিন্তু আরচিয়ানের যুদ্ধে সাইবানী খানের নিকট ১৫০৩ খৃঃ পরাজিত হয়ে তিনি  শুধু সমরকন্দই হারাননি পিতৃরাজ্য ফরগণা হতেও বিতাড়িত হন। রাজ্যচ্যুত ও গৃহচ্যুত বাবুর আশ্রয়ের সন্ধানে স্থান হতে স্থানান্তরে ঘুরতে থাকেন। এ সময় ভাগ্য-বিড়ম্বিত বাবুর ছিলেন স্থির ও নির্ভীক।</a:t>
            </a:r>
            <a:endParaRPr lang="en-US" sz="3600" dirty="0"/>
          </a:p>
        </p:txBody>
      </p:sp>
    </p:spTree>
    <p:extLst>
      <p:ext uri="{BB962C8B-B14F-4D97-AF65-F5344CB8AC3E}">
        <p14:creationId xmlns:p14="http://schemas.microsoft.com/office/powerpoint/2010/main" val="1285079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78873" y="277091"/>
            <a:ext cx="10820399" cy="6400800"/>
          </a:xfrm>
          <a:prstGeom prst="rect">
            <a:avLst/>
          </a:prstGeom>
          <a:solidFill>
            <a:srgbClr val="00B050"/>
          </a:solid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3200" dirty="0" smtClean="0"/>
              <a:t>এ সময় কাবুলের অভ্যন্তরীণ অরাজকতার সুযোগে বাবুর ১৫০৪ খৃঃ কাবুল অধিকার করেন এবং বাদশাহ উপাধি গ্রহণ করে ১৫২৬ খৃঃ পর্যন্ত কাবুলে রাজত্ব করতে থাকেন। ইতিমধ্যে উজবেক নেতা সাইবানী খান পারস্যের শাহ ইসমাইলের সাথে যুদ্ধ হলে তিনি আবার সমরকন্দ অধিকার করেন।কিনতু ভাগ্যের কি পরিহাস ! শ্রীঘ্রই উজবেকগণের নিকট পরাজিত হয়ে ১৫১২ খৃঃ সমরকন্দ হতে বিতাড়িত হন। এভাবে মধ্য এশিয়ায়  বারবার রাজ্য স্থাপনে ব্যর্থ হয়ে বাবুর ভারতের দিকে রাজ্য বিস্তারের পরিকল্পনা গ্রহণ করেন।  </a:t>
            </a:r>
            <a:endParaRPr lang="en-US" sz="3200" dirty="0"/>
          </a:p>
        </p:txBody>
      </p:sp>
    </p:spTree>
    <p:extLst>
      <p:ext uri="{BB962C8B-B14F-4D97-AF65-F5344CB8AC3E}">
        <p14:creationId xmlns:p14="http://schemas.microsoft.com/office/powerpoint/2010/main" val="3173708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92727" y="845126"/>
            <a:ext cx="10626437" cy="515389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smtClean="0"/>
              <a:t>বাবুরের</a:t>
            </a:r>
            <a:r>
              <a:rPr lang="en-US" sz="3200" dirty="0" smtClean="0"/>
              <a:t> </a:t>
            </a:r>
            <a:r>
              <a:rPr lang="en-US" sz="3200" dirty="0" err="1" smtClean="0"/>
              <a:t>ভারত</a:t>
            </a:r>
            <a:r>
              <a:rPr lang="en-US" sz="3200" dirty="0" smtClean="0"/>
              <a:t> </a:t>
            </a:r>
            <a:r>
              <a:rPr lang="en-US" sz="3200" dirty="0" err="1" smtClean="0"/>
              <a:t>আভিযানের</a:t>
            </a:r>
            <a:r>
              <a:rPr lang="en-US" sz="3200" dirty="0" smtClean="0"/>
              <a:t> </a:t>
            </a:r>
            <a:r>
              <a:rPr lang="en-US" sz="3200" dirty="0" err="1" smtClean="0"/>
              <a:t>আরও</a:t>
            </a:r>
            <a:r>
              <a:rPr lang="en-US" sz="3200" dirty="0" smtClean="0"/>
              <a:t> </a:t>
            </a:r>
            <a:r>
              <a:rPr lang="en-US" sz="3200" dirty="0" err="1" smtClean="0"/>
              <a:t>কারণ</a:t>
            </a:r>
            <a:r>
              <a:rPr lang="en-US" sz="3200" dirty="0" smtClean="0"/>
              <a:t> </a:t>
            </a:r>
            <a:r>
              <a:rPr lang="en-US" sz="3200" dirty="0" err="1" smtClean="0"/>
              <a:t>হচ্ছে</a:t>
            </a:r>
            <a:r>
              <a:rPr lang="en-US" sz="3200" dirty="0" smtClean="0"/>
              <a:t>----</a:t>
            </a:r>
          </a:p>
          <a:p>
            <a:pPr algn="ctr"/>
            <a:r>
              <a:rPr lang="en-US" sz="3200" dirty="0" smtClean="0"/>
              <a:t>(ক) </a:t>
            </a:r>
            <a:r>
              <a:rPr lang="en-US" sz="3200" dirty="0" err="1" smtClean="0"/>
              <a:t>ভারতের</a:t>
            </a:r>
            <a:r>
              <a:rPr lang="en-US" sz="3200" dirty="0" smtClean="0"/>
              <a:t> </a:t>
            </a:r>
            <a:r>
              <a:rPr lang="en-US" sz="3200" dirty="0" err="1" smtClean="0"/>
              <a:t>শাসকদের</a:t>
            </a:r>
            <a:r>
              <a:rPr lang="en-US" sz="3200" dirty="0" smtClean="0"/>
              <a:t> </a:t>
            </a:r>
            <a:r>
              <a:rPr lang="en-US" sz="3200" dirty="0" err="1" smtClean="0"/>
              <a:t>মধ্যে</a:t>
            </a:r>
            <a:r>
              <a:rPr lang="en-US" sz="3200" dirty="0" smtClean="0"/>
              <a:t> </a:t>
            </a:r>
            <a:r>
              <a:rPr lang="en-US" sz="3200" dirty="0" err="1" smtClean="0"/>
              <a:t>অনৈক্য</a:t>
            </a:r>
            <a:endParaRPr lang="en-US" sz="3200" dirty="0" smtClean="0"/>
          </a:p>
          <a:p>
            <a:pPr algn="ctr"/>
            <a:r>
              <a:rPr lang="en-US" sz="3200" dirty="0" smtClean="0"/>
              <a:t>(খ) </a:t>
            </a:r>
            <a:r>
              <a:rPr lang="en-US" sz="3200" dirty="0" err="1" smtClean="0"/>
              <a:t>পূর্বপুরুষগণ</a:t>
            </a:r>
            <a:r>
              <a:rPr lang="en-US" sz="3200" dirty="0" smtClean="0"/>
              <a:t> </a:t>
            </a:r>
            <a:r>
              <a:rPr lang="en-US" sz="3200" dirty="0" err="1" smtClean="0"/>
              <a:t>কর্তৃক</a:t>
            </a:r>
            <a:r>
              <a:rPr lang="en-US" sz="3200" dirty="0" smtClean="0"/>
              <a:t>  </a:t>
            </a:r>
            <a:r>
              <a:rPr lang="en-US" sz="3200" dirty="0" err="1" smtClean="0"/>
              <a:t>বিজয়</a:t>
            </a:r>
            <a:endParaRPr lang="en-US" sz="3200" dirty="0" smtClean="0"/>
          </a:p>
          <a:p>
            <a:pPr algn="ctr"/>
            <a:r>
              <a:rPr lang="en-US" sz="3200" dirty="0" smtClean="0"/>
              <a:t>(গ) </a:t>
            </a:r>
            <a:r>
              <a:rPr lang="en-US" sz="3200" dirty="0" err="1" smtClean="0"/>
              <a:t>অগণিত</a:t>
            </a:r>
            <a:r>
              <a:rPr lang="en-US" sz="3200" dirty="0" smtClean="0"/>
              <a:t> </a:t>
            </a:r>
            <a:r>
              <a:rPr lang="en-US" sz="3200" dirty="0" err="1" smtClean="0"/>
              <a:t>ধনরত্ন</a:t>
            </a:r>
            <a:endParaRPr lang="en-US" sz="3200" dirty="0" smtClean="0"/>
          </a:p>
          <a:p>
            <a:pPr algn="ctr"/>
            <a:r>
              <a:rPr lang="en-US" sz="3200" dirty="0" err="1" smtClean="0"/>
              <a:t>এসব</a:t>
            </a:r>
            <a:r>
              <a:rPr lang="en-US" sz="3200" dirty="0" smtClean="0"/>
              <a:t> </a:t>
            </a:r>
            <a:r>
              <a:rPr lang="en-US" sz="3200" dirty="0" err="1" smtClean="0"/>
              <a:t>কারণগুলো</a:t>
            </a:r>
            <a:r>
              <a:rPr lang="en-US" sz="3200" dirty="0" smtClean="0"/>
              <a:t> </a:t>
            </a:r>
            <a:r>
              <a:rPr lang="en-US" sz="3200" dirty="0" err="1" smtClean="0"/>
              <a:t>ছাড়াও</a:t>
            </a:r>
            <a:r>
              <a:rPr lang="en-US" sz="3200" dirty="0" smtClean="0"/>
              <a:t> </a:t>
            </a:r>
            <a:r>
              <a:rPr lang="en-US" sz="3200" dirty="0" err="1" smtClean="0"/>
              <a:t>হিন্দুস্থান</a:t>
            </a:r>
            <a:r>
              <a:rPr lang="en-US" sz="3200" dirty="0" smtClean="0"/>
              <a:t> ও </a:t>
            </a:r>
            <a:r>
              <a:rPr lang="en-US" sz="3200" dirty="0" err="1" smtClean="0"/>
              <a:t>কাবুলের</a:t>
            </a:r>
            <a:r>
              <a:rPr lang="en-US" sz="3200" dirty="0" smtClean="0"/>
              <a:t> </a:t>
            </a:r>
            <a:r>
              <a:rPr lang="en-US" sz="3200" dirty="0" err="1" smtClean="0"/>
              <a:t>সান্নিধ্য</a:t>
            </a:r>
            <a:r>
              <a:rPr lang="en-US" sz="3200" dirty="0" smtClean="0"/>
              <a:t>, </a:t>
            </a:r>
            <a:r>
              <a:rPr lang="en-US" sz="3200" dirty="0" err="1" smtClean="0"/>
              <a:t>ভারতীয়</a:t>
            </a:r>
            <a:r>
              <a:rPr lang="en-US" sz="3200" dirty="0" smtClean="0"/>
              <a:t> </a:t>
            </a:r>
            <a:r>
              <a:rPr lang="en-US" sz="3200" dirty="0" err="1" smtClean="0"/>
              <a:t>উপমহাদেশের</a:t>
            </a:r>
            <a:r>
              <a:rPr lang="en-US" sz="3200" dirty="0" smtClean="0"/>
              <a:t>  </a:t>
            </a:r>
            <a:r>
              <a:rPr lang="en-US" sz="3200" dirty="0" err="1" smtClean="0"/>
              <a:t>ভৌগলিক</a:t>
            </a:r>
            <a:r>
              <a:rPr lang="en-US" sz="3200" dirty="0" smtClean="0"/>
              <a:t> ও </a:t>
            </a:r>
            <a:r>
              <a:rPr lang="en-US" sz="3200" dirty="0" err="1" smtClean="0"/>
              <a:t>রাজনৈতিক</a:t>
            </a:r>
            <a:r>
              <a:rPr lang="en-US" sz="3200" dirty="0" smtClean="0"/>
              <a:t>  </a:t>
            </a:r>
            <a:r>
              <a:rPr lang="en-US" sz="3200" dirty="0" err="1" smtClean="0"/>
              <a:t>অবস্থা,বাবুরের</a:t>
            </a:r>
            <a:r>
              <a:rPr lang="en-US" sz="3200" dirty="0" smtClean="0"/>
              <a:t> </a:t>
            </a:r>
            <a:r>
              <a:rPr lang="en-US" sz="3200" dirty="0" err="1" smtClean="0"/>
              <a:t>অদম্য</a:t>
            </a:r>
            <a:r>
              <a:rPr lang="en-US" sz="3200" dirty="0" smtClean="0"/>
              <a:t> </a:t>
            </a:r>
            <a:r>
              <a:rPr lang="en-US" sz="3200" dirty="0" err="1" smtClean="0"/>
              <a:t>রজ্যজয়</a:t>
            </a:r>
            <a:r>
              <a:rPr lang="en-US" sz="3200" dirty="0" smtClean="0"/>
              <a:t> </a:t>
            </a:r>
            <a:r>
              <a:rPr lang="en-US" sz="3200" dirty="0" err="1" smtClean="0"/>
              <a:t>লিপ্সা</a:t>
            </a:r>
            <a:r>
              <a:rPr lang="en-US" sz="3200" dirty="0" smtClean="0"/>
              <a:t> ও </a:t>
            </a:r>
            <a:r>
              <a:rPr lang="en-US" sz="3200" dirty="0" err="1" smtClean="0"/>
              <a:t>উচ্চাকাঙ্কা</a:t>
            </a:r>
            <a:r>
              <a:rPr lang="en-US" sz="3200" dirty="0" smtClean="0"/>
              <a:t> </a:t>
            </a:r>
            <a:r>
              <a:rPr lang="en-US" sz="3200" dirty="0" err="1" smtClean="0"/>
              <a:t>এবং</a:t>
            </a:r>
            <a:r>
              <a:rPr lang="en-US" sz="3200" dirty="0" smtClean="0"/>
              <a:t> </a:t>
            </a:r>
            <a:r>
              <a:rPr lang="en-US" sz="3200" dirty="0" err="1" smtClean="0"/>
              <a:t>পরিশেষে</a:t>
            </a:r>
            <a:r>
              <a:rPr lang="en-US" sz="3200" dirty="0" smtClean="0"/>
              <a:t> </a:t>
            </a:r>
            <a:r>
              <a:rPr lang="en-US" sz="3200" dirty="0" err="1" smtClean="0"/>
              <a:t>ভারতের</a:t>
            </a:r>
            <a:r>
              <a:rPr lang="en-US" sz="3200" dirty="0" smtClean="0"/>
              <a:t> </a:t>
            </a:r>
            <a:r>
              <a:rPr lang="en-US" sz="3200" dirty="0" err="1" smtClean="0"/>
              <a:t>নেতৃস্থানীয়</a:t>
            </a:r>
            <a:r>
              <a:rPr lang="en-US" sz="3200" dirty="0" smtClean="0"/>
              <a:t> </a:t>
            </a:r>
            <a:r>
              <a:rPr lang="en-US" sz="3200" dirty="0" err="1" smtClean="0"/>
              <a:t>ব্যক্তিবর্গের</a:t>
            </a:r>
            <a:r>
              <a:rPr lang="en-US" sz="3200" dirty="0" smtClean="0"/>
              <a:t> </a:t>
            </a:r>
            <a:r>
              <a:rPr lang="bn-IN" sz="3200" dirty="0" smtClean="0"/>
              <a:t>আমন্ত্রন বাবুরকে ভারত আক্রমনে প্রলুব্ধ ও অনুপ্রাণিত করে তোলে।</a:t>
            </a:r>
            <a:r>
              <a:rPr lang="en-US" sz="3200" dirty="0" smtClean="0"/>
              <a:t> </a:t>
            </a:r>
          </a:p>
        </p:txBody>
      </p:sp>
    </p:spTree>
    <p:extLst>
      <p:ext uri="{BB962C8B-B14F-4D97-AF65-F5344CB8AC3E}">
        <p14:creationId xmlns:p14="http://schemas.microsoft.com/office/powerpoint/2010/main" val="1614054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595746" y="346363"/>
            <a:ext cx="10958946" cy="5777346"/>
          </a:xfrm>
          <a:prstGeom prst="ellipse">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err="1" smtClean="0"/>
              <a:t>অনুশীলনমূলক</a:t>
            </a:r>
            <a:r>
              <a:rPr lang="en-US" sz="4800" dirty="0" smtClean="0"/>
              <a:t> </a:t>
            </a:r>
            <a:r>
              <a:rPr lang="en-US" sz="4800" dirty="0" err="1" smtClean="0"/>
              <a:t>কাজ</a:t>
            </a:r>
            <a:endParaRPr lang="en-US" sz="4800" dirty="0" smtClean="0"/>
          </a:p>
          <a:p>
            <a:pPr algn="ctr"/>
            <a:r>
              <a:rPr lang="en-US" sz="4000" dirty="0" smtClean="0"/>
              <a:t>সম্রাট </a:t>
            </a:r>
            <a:r>
              <a:rPr lang="en-US" sz="4000" dirty="0" err="1" smtClean="0"/>
              <a:t>বাবুরের</a:t>
            </a:r>
            <a:r>
              <a:rPr lang="en-US" sz="4000" dirty="0" smtClean="0"/>
              <a:t> </a:t>
            </a:r>
            <a:r>
              <a:rPr lang="en-US" sz="4000" dirty="0" err="1" smtClean="0"/>
              <a:t>পরিচয়</a:t>
            </a:r>
            <a:r>
              <a:rPr lang="en-US" sz="4000" dirty="0" smtClean="0"/>
              <a:t> ও </a:t>
            </a:r>
            <a:r>
              <a:rPr lang="en-US" sz="4000" dirty="0" err="1" smtClean="0"/>
              <a:t>প্রাথমিক</a:t>
            </a:r>
            <a:r>
              <a:rPr lang="en-US" sz="4000" dirty="0" smtClean="0"/>
              <a:t> </a:t>
            </a:r>
            <a:r>
              <a:rPr lang="en-US" sz="4000" dirty="0" err="1" smtClean="0"/>
              <a:t>জীবন</a:t>
            </a:r>
            <a:r>
              <a:rPr lang="en-US" sz="4000" dirty="0" smtClean="0"/>
              <a:t> </a:t>
            </a:r>
            <a:r>
              <a:rPr lang="en-US" sz="4000" dirty="0" err="1" smtClean="0"/>
              <a:t>সম্পর্কে</a:t>
            </a:r>
            <a:r>
              <a:rPr lang="en-US" sz="4000" dirty="0" smtClean="0"/>
              <a:t> </a:t>
            </a:r>
            <a:r>
              <a:rPr lang="en-US" sz="4000" dirty="0" err="1" smtClean="0"/>
              <a:t>একটি</a:t>
            </a:r>
            <a:r>
              <a:rPr lang="en-US" sz="4000" dirty="0" smtClean="0"/>
              <a:t> </a:t>
            </a:r>
            <a:r>
              <a:rPr lang="en-US" sz="4000" dirty="0" err="1" smtClean="0"/>
              <a:t>বিবরণী</a:t>
            </a:r>
            <a:r>
              <a:rPr lang="en-US" sz="4000" dirty="0" smtClean="0"/>
              <a:t> </a:t>
            </a:r>
            <a:r>
              <a:rPr lang="en-US" sz="4000" dirty="0" err="1" smtClean="0"/>
              <a:t>প্রস্তুত</a:t>
            </a:r>
            <a:r>
              <a:rPr lang="en-US" sz="4000" dirty="0" smtClean="0"/>
              <a:t> </a:t>
            </a:r>
            <a:r>
              <a:rPr lang="en-US" sz="4000" dirty="0" err="1" smtClean="0"/>
              <a:t>করো</a:t>
            </a:r>
            <a:r>
              <a:rPr lang="en-US" sz="4000" dirty="0" smtClean="0"/>
              <a:t>। </a:t>
            </a:r>
            <a:endParaRPr lang="en-US" sz="4000" dirty="0"/>
          </a:p>
        </p:txBody>
      </p:sp>
    </p:spTree>
    <p:extLst>
      <p:ext uri="{BB962C8B-B14F-4D97-AF65-F5344CB8AC3E}">
        <p14:creationId xmlns:p14="http://schemas.microsoft.com/office/powerpoint/2010/main" val="3570039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70185" y="398585"/>
            <a:ext cx="8487507" cy="4832092"/>
          </a:xfrm>
          <a:prstGeom prst="rect">
            <a:avLst/>
          </a:prstGeom>
          <a:noFill/>
        </p:spPr>
        <p:txBody>
          <a:bodyPr wrap="square" rtlCol="0">
            <a:spAutoFit/>
          </a:bodyPr>
          <a:lstStyle/>
          <a:p>
            <a:pPr algn="ctr"/>
            <a:r>
              <a:rPr lang="en-US" sz="2800" b="1" dirty="0" err="1" smtClean="0">
                <a:solidFill>
                  <a:schemeClr val="tx1">
                    <a:lumMod val="95000"/>
                    <a:lumOff val="5000"/>
                  </a:schemeClr>
                </a:solidFill>
              </a:rPr>
              <a:t>পাঠ</a:t>
            </a:r>
            <a:r>
              <a:rPr lang="en-US" sz="2800" b="1" dirty="0" smtClean="0">
                <a:solidFill>
                  <a:schemeClr val="tx1">
                    <a:lumMod val="95000"/>
                    <a:lumOff val="5000"/>
                  </a:schemeClr>
                </a:solidFill>
              </a:rPr>
              <a:t> </a:t>
            </a:r>
            <a:r>
              <a:rPr lang="en-US" sz="2800" b="1" dirty="0" err="1" smtClean="0">
                <a:solidFill>
                  <a:schemeClr val="tx1">
                    <a:lumMod val="95000"/>
                    <a:lumOff val="5000"/>
                  </a:schemeClr>
                </a:solidFill>
              </a:rPr>
              <a:t>মূল্যায়নঃ</a:t>
            </a:r>
            <a:endParaRPr lang="en-US" sz="2800" b="1" dirty="0" smtClean="0">
              <a:solidFill>
                <a:schemeClr val="tx1">
                  <a:lumMod val="95000"/>
                  <a:lumOff val="5000"/>
                </a:schemeClr>
              </a:solidFill>
            </a:endParaRPr>
          </a:p>
          <a:p>
            <a:endParaRPr lang="en-US" sz="2800" b="1" dirty="0" smtClean="0">
              <a:solidFill>
                <a:schemeClr val="tx1">
                  <a:lumMod val="95000"/>
                  <a:lumOff val="5000"/>
                </a:schemeClr>
              </a:solidFill>
            </a:endParaRPr>
          </a:p>
          <a:p>
            <a:r>
              <a:rPr lang="en-US" sz="2800" dirty="0" smtClean="0"/>
              <a:t> </a:t>
            </a:r>
            <a:r>
              <a:rPr lang="en-US" sz="2800" dirty="0"/>
              <a:t>১. </a:t>
            </a:r>
            <a:r>
              <a:rPr lang="en-US" sz="2800" dirty="0" err="1" smtClean="0"/>
              <a:t>বাবর</a:t>
            </a:r>
            <a:r>
              <a:rPr lang="en-US" sz="2800" dirty="0" smtClean="0"/>
              <a:t> </a:t>
            </a:r>
            <a:r>
              <a:rPr lang="en-US" sz="2800" dirty="0" err="1" smtClean="0"/>
              <a:t>শব্দের</a:t>
            </a:r>
            <a:r>
              <a:rPr lang="en-US" sz="2800" dirty="0" smtClean="0"/>
              <a:t> </a:t>
            </a:r>
            <a:r>
              <a:rPr lang="en-US" sz="2800" dirty="0" err="1" smtClean="0"/>
              <a:t>অর্থ</a:t>
            </a:r>
            <a:r>
              <a:rPr lang="en-US" sz="2800" dirty="0" smtClean="0"/>
              <a:t> </a:t>
            </a:r>
            <a:r>
              <a:rPr lang="en-US" sz="2800" dirty="0" err="1" smtClean="0"/>
              <a:t>কী</a:t>
            </a:r>
            <a:r>
              <a:rPr lang="en-US" sz="2800" dirty="0" smtClean="0"/>
              <a:t>? </a:t>
            </a:r>
          </a:p>
          <a:p>
            <a:endParaRPr lang="en-US" sz="2800" dirty="0" smtClean="0"/>
          </a:p>
          <a:p>
            <a:r>
              <a:rPr lang="en-US" sz="2800" dirty="0" smtClean="0"/>
              <a:t>২. </a:t>
            </a:r>
            <a:r>
              <a:rPr lang="en-US" sz="2800" dirty="0" err="1" smtClean="0"/>
              <a:t>কত</a:t>
            </a:r>
            <a:r>
              <a:rPr lang="en-US" sz="2800" dirty="0" smtClean="0"/>
              <a:t> </a:t>
            </a:r>
            <a:r>
              <a:rPr lang="en-US" sz="2800" dirty="0" err="1" smtClean="0"/>
              <a:t>বছর</a:t>
            </a:r>
            <a:r>
              <a:rPr lang="en-US" sz="2800" dirty="0" smtClean="0"/>
              <a:t> </a:t>
            </a:r>
            <a:r>
              <a:rPr lang="en-US" sz="2800" dirty="0" err="1" smtClean="0"/>
              <a:t>বয়সে</a:t>
            </a:r>
            <a:r>
              <a:rPr lang="en-US" sz="2800" dirty="0" smtClean="0"/>
              <a:t> </a:t>
            </a:r>
            <a:r>
              <a:rPr lang="en-US" sz="2800" dirty="0" err="1" smtClean="0"/>
              <a:t>বাবর</a:t>
            </a:r>
            <a:r>
              <a:rPr lang="en-US" sz="2800" dirty="0" smtClean="0"/>
              <a:t> </a:t>
            </a:r>
            <a:r>
              <a:rPr lang="en-US" sz="2800" dirty="0" err="1" smtClean="0"/>
              <a:t>ফারগানার</a:t>
            </a:r>
            <a:r>
              <a:rPr lang="en-US" sz="2800" dirty="0" smtClean="0"/>
              <a:t> </a:t>
            </a:r>
            <a:r>
              <a:rPr lang="en-US" sz="2800" dirty="0" err="1" smtClean="0"/>
              <a:t>সিংহাসনে</a:t>
            </a:r>
            <a:r>
              <a:rPr lang="en-US" sz="2800" dirty="0" smtClean="0"/>
              <a:t> </a:t>
            </a:r>
            <a:r>
              <a:rPr lang="en-US" sz="2800" dirty="0" err="1" smtClean="0"/>
              <a:t>অধিষ্ঠিত</a:t>
            </a:r>
            <a:r>
              <a:rPr lang="en-US" sz="2800" dirty="0" smtClean="0"/>
              <a:t> </a:t>
            </a:r>
            <a:r>
              <a:rPr lang="en-US" sz="2800" dirty="0" err="1" smtClean="0"/>
              <a:t>হন</a:t>
            </a:r>
            <a:r>
              <a:rPr lang="en-US" sz="2800" dirty="0" smtClean="0"/>
              <a:t>?</a:t>
            </a:r>
          </a:p>
          <a:p>
            <a:endParaRPr lang="en-US" sz="2800" dirty="0" smtClean="0"/>
          </a:p>
          <a:p>
            <a:r>
              <a:rPr lang="en-US" sz="2800" dirty="0" smtClean="0"/>
              <a:t>৩. </a:t>
            </a:r>
            <a:r>
              <a:rPr lang="en-US" sz="2800" dirty="0" err="1" smtClean="0"/>
              <a:t>কোন</a:t>
            </a:r>
            <a:r>
              <a:rPr lang="en-US" sz="2800" dirty="0" smtClean="0"/>
              <a:t> </a:t>
            </a:r>
            <a:r>
              <a:rPr lang="en-US" sz="2800" dirty="0" err="1" smtClean="0"/>
              <a:t>শব্দ</a:t>
            </a:r>
            <a:r>
              <a:rPr lang="en-US" sz="2800" dirty="0" smtClean="0"/>
              <a:t> </a:t>
            </a:r>
            <a:r>
              <a:rPr lang="en-US" sz="2800" dirty="0" err="1" smtClean="0"/>
              <a:t>থেকে</a:t>
            </a:r>
            <a:r>
              <a:rPr lang="en-US" sz="2800" dirty="0" smtClean="0"/>
              <a:t> </a:t>
            </a:r>
            <a:r>
              <a:rPr lang="en-US" sz="2800" dirty="0" err="1" smtClean="0"/>
              <a:t>মোঘল</a:t>
            </a:r>
            <a:r>
              <a:rPr lang="en-US" sz="2800" dirty="0" smtClean="0"/>
              <a:t> </a:t>
            </a:r>
            <a:r>
              <a:rPr lang="en-US" sz="2800" dirty="0" err="1" smtClean="0"/>
              <a:t>শব্দটির</a:t>
            </a:r>
            <a:r>
              <a:rPr lang="en-US" sz="2800" dirty="0" smtClean="0"/>
              <a:t> </a:t>
            </a:r>
            <a:r>
              <a:rPr lang="en-US" sz="2800" dirty="0" err="1" smtClean="0"/>
              <a:t>উদ্ভব</a:t>
            </a:r>
            <a:r>
              <a:rPr lang="en-US" sz="2800" dirty="0" smtClean="0"/>
              <a:t> </a:t>
            </a:r>
            <a:r>
              <a:rPr lang="en-US" sz="2800" dirty="0" err="1" smtClean="0"/>
              <a:t>হয়েছে</a:t>
            </a:r>
            <a:r>
              <a:rPr lang="en-US" sz="2800" dirty="0" smtClean="0"/>
              <a:t>? </a:t>
            </a:r>
          </a:p>
          <a:p>
            <a:endParaRPr lang="en-US" sz="2800" dirty="0" smtClean="0"/>
          </a:p>
          <a:p>
            <a:r>
              <a:rPr lang="en-US" sz="2800" dirty="0" smtClean="0"/>
              <a:t>৪. </a:t>
            </a:r>
            <a:r>
              <a:rPr lang="en-US" sz="2800" dirty="0" err="1" smtClean="0"/>
              <a:t>বাবর</a:t>
            </a:r>
            <a:r>
              <a:rPr lang="en-US" sz="2800" dirty="0" smtClean="0"/>
              <a:t> </a:t>
            </a:r>
            <a:r>
              <a:rPr lang="en-US" sz="2800" dirty="0" err="1" smtClean="0"/>
              <a:t>কোন</a:t>
            </a:r>
            <a:r>
              <a:rPr lang="en-US" sz="2800" dirty="0" smtClean="0"/>
              <a:t> </a:t>
            </a:r>
            <a:r>
              <a:rPr lang="en-US" sz="2800" dirty="0" err="1" smtClean="0"/>
              <a:t>দিক</a:t>
            </a:r>
            <a:r>
              <a:rPr lang="en-US" sz="2800" dirty="0" smtClean="0"/>
              <a:t> </a:t>
            </a:r>
            <a:r>
              <a:rPr lang="en-US" sz="2800" dirty="0" err="1" smtClean="0"/>
              <a:t>থেকে</a:t>
            </a:r>
            <a:r>
              <a:rPr lang="en-US" sz="2800" dirty="0" smtClean="0"/>
              <a:t> </a:t>
            </a:r>
            <a:r>
              <a:rPr lang="en-US" sz="2800" dirty="0" err="1" smtClean="0"/>
              <a:t>মোঙ্গল</a:t>
            </a:r>
            <a:r>
              <a:rPr lang="en-US" sz="2800" dirty="0" smtClean="0"/>
              <a:t> </a:t>
            </a:r>
            <a:r>
              <a:rPr lang="en-US" sz="2800" dirty="0" err="1" smtClean="0"/>
              <a:t>নেতা</a:t>
            </a:r>
            <a:r>
              <a:rPr lang="en-US" sz="2800" dirty="0" smtClean="0"/>
              <a:t> </a:t>
            </a:r>
            <a:r>
              <a:rPr lang="en-US" sz="2800" dirty="0" err="1" smtClean="0"/>
              <a:t>চেঙ্গিস</a:t>
            </a:r>
            <a:r>
              <a:rPr lang="en-US" sz="2800" dirty="0" smtClean="0"/>
              <a:t> </a:t>
            </a:r>
            <a:r>
              <a:rPr lang="en-US" sz="2800" dirty="0" err="1" smtClean="0"/>
              <a:t>খানের</a:t>
            </a:r>
            <a:r>
              <a:rPr lang="en-US" sz="2800" dirty="0" smtClean="0"/>
              <a:t> </a:t>
            </a:r>
            <a:r>
              <a:rPr lang="en-US" sz="2800" dirty="0" err="1" smtClean="0"/>
              <a:t>বংশধর</a:t>
            </a:r>
            <a:r>
              <a:rPr lang="en-US" sz="2800" dirty="0" smtClean="0"/>
              <a:t>?</a:t>
            </a:r>
            <a:endParaRPr lang="en-US" sz="2800" dirty="0"/>
          </a:p>
        </p:txBody>
      </p:sp>
    </p:spTree>
    <p:extLst>
      <p:ext uri="{BB962C8B-B14F-4D97-AF65-F5344CB8AC3E}">
        <p14:creationId xmlns:p14="http://schemas.microsoft.com/office/powerpoint/2010/main" val="36255569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2977662" y="1688123"/>
            <a:ext cx="5920153" cy="228599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err="1" smtClean="0"/>
              <a:t>ধন্যবাদ</a:t>
            </a:r>
            <a:endParaRPr lang="en-US" sz="4800" dirty="0"/>
          </a:p>
        </p:txBody>
      </p:sp>
    </p:spTree>
    <p:extLst>
      <p:ext uri="{BB962C8B-B14F-4D97-AF65-F5344CB8AC3E}">
        <p14:creationId xmlns:p14="http://schemas.microsoft.com/office/powerpoint/2010/main" val="219723241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Concourse</Template>
  <TotalTime>209</TotalTime>
  <Words>413</Words>
  <Application>Microsoft Office PowerPoint</Application>
  <PresentationFormat>Custom</PresentationFormat>
  <Paragraphs>28</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Concourse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5Y35N72</dc:creator>
  <cp:lastModifiedBy>BAC ARazzak</cp:lastModifiedBy>
  <cp:revision>33</cp:revision>
  <dcterms:created xsi:type="dcterms:W3CDTF">2020-06-06T13:55:43Z</dcterms:created>
  <dcterms:modified xsi:type="dcterms:W3CDTF">2026-08-13T07:40:32Z</dcterms:modified>
</cp:coreProperties>
</file>