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57" r:id="rId9"/>
    <p:sldId id="270" r:id="rId10"/>
    <p:sldId id="258" r:id="rId11"/>
    <p:sldId id="259" r:id="rId12"/>
    <p:sldId id="271" r:id="rId13"/>
    <p:sldId id="272" r:id="rId14"/>
    <p:sldId id="273" r:id="rId15"/>
    <p:sldId id="260" r:id="rId16"/>
    <p:sldId id="262" r:id="rId17"/>
    <p:sldId id="274" r:id="rId18"/>
    <p:sldId id="275" r:id="rId19"/>
    <p:sldId id="279" r:id="rId20"/>
    <p:sldId id="280" r:id="rId21"/>
    <p:sldId id="276" r:id="rId22"/>
    <p:sldId id="277" r:id="rId23"/>
    <p:sldId id="263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224A7C-7911-44CD-BB48-5330B6A9E060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66D93-62E7-4AEE-B931-DB4D15D59A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CB1A4-C5B7-457F-86FB-24DAE2D20E7A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718DB-9733-4D0A-8458-6C935428B6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18DB-9733-4D0A-8458-6C935428B6A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18DB-9733-4D0A-8458-6C935428B6A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0AF350-E563-4679-91AA-E419D7B943A7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75A53-1899-487B-9C08-11341B672EF6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23590-B008-485C-B104-FDE6FFFD7DD3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AA3486-B600-496D-AC6B-DF2653C6AFDE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E53198-928F-4462-A278-B09E348732D9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84FF74-65F9-41A8-A3BD-E98BA558354D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74E5AF-8178-4D47-B899-F501FF8842C8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698CA-9EAE-4A64-AC18-9150CD814014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DF1B0C-FCDD-4C29-9770-D3FAABE5828E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89874BD-F5F7-4D93-A83B-7DA8485B2CEB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BF8E81-2E16-44D0-845B-DF5EC6230F91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878686-8D9B-4F7C-A491-60F4C222A156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00139"/>
            <a:ext cx="7772400" cy="2000249"/>
          </a:xfrm>
        </p:spPr>
        <p:txBody>
          <a:bodyPr>
            <a:noAutofit/>
          </a:bodyPr>
          <a:lstStyle/>
          <a:p>
            <a:pPr algn="ctr"/>
            <a:r>
              <a:rPr lang="as-IN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</a:t>
            </a:r>
            <a:r>
              <a:rPr lang="en-US" sz="4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য়ঃ</a:t>
            </a:r>
            <a:r>
              <a:rPr lang="as-IN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তথ্য ও যোগাযোগ প্রযুক্তি </a:t>
            </a:r>
            <a:r>
              <a:rPr lang="as-IN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200" dirty="0" smtClean="0">
                <a:solidFill>
                  <a:srgbClr val="00B050"/>
                </a:solidFill>
                <a:effectLst/>
                <a:latin typeface="NikoshBAN" pitchFamily="2" charset="0"/>
                <a:cs typeface="NikoshBAN" pitchFamily="2" charset="0"/>
              </a:rPr>
              <a:t>ICT</a:t>
            </a: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 smtClean="0">
                <a:latin typeface="NikoshBAN" pitchFamily="2" charset="0"/>
                <a:cs typeface="NikoshBAN" pitchFamily="2" charset="0"/>
              </a:rPr>
            </a:br>
            <a:r>
              <a:rPr lang="as-IN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অধ্যা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য়ঃ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প্রোগ্রামিংয়ের মাধ্যমে সমস্যা সমাধান </a:t>
            </a:r>
            <a:r>
              <a:rPr lang="as-IN" sz="44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as-IN" sz="44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as-IN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শ্রেণি: নবম-দশম</a:t>
            </a:r>
            <a:endParaRPr sz="4400">
              <a:solidFill>
                <a:schemeClr val="accent1">
                  <a:lumMod val="50000"/>
                </a:schemeClr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Md.Abdus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Salam</a:t>
            </a: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Lecturer (ICT)</a:t>
            </a:r>
          </a:p>
          <a:p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Golmunda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Fazil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(Degree)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Madrasha</a:t>
            </a:r>
            <a:endParaRPr lang="en-US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 smtClean="0"/>
          </a:p>
          <a:p>
            <a:endParaRPr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সহজে শেখা যায় </a:t>
            </a:r>
            <a:endParaRPr lang="en-US" dirty="0" smtClean="0"/>
          </a:p>
          <a:p>
            <a:r>
              <a:rPr lang="as-IN" dirty="0" smtClean="0"/>
              <a:t>সহজ ও পরিষ্কার </a:t>
            </a:r>
            <a:r>
              <a:rPr lang="en-US" dirty="0" smtClean="0"/>
              <a:t>Syntax </a:t>
            </a:r>
          </a:p>
          <a:p>
            <a:r>
              <a:rPr lang="as-IN" dirty="0" smtClean="0"/>
              <a:t>কম কোডে কাজ করা যায় </a:t>
            </a:r>
            <a:endParaRPr lang="en-US" dirty="0" smtClean="0"/>
          </a:p>
          <a:p>
            <a:r>
              <a:rPr lang="as-IN" dirty="0" smtClean="0"/>
              <a:t>বহুমুখী ব্যবহার রয়েছে </a:t>
            </a:r>
            <a:endParaRPr lang="en-US" dirty="0" smtClean="0"/>
          </a:p>
          <a:p>
            <a:r>
              <a:rPr lang="as-IN" dirty="0" smtClean="0"/>
              <a:t>জনপ্রিয় </a:t>
            </a:r>
            <a:r>
              <a:rPr lang="en-US" dirty="0" smtClean="0"/>
              <a:t>Programming Language</a:t>
            </a:r>
          </a:p>
          <a:p>
            <a:r>
              <a:rPr lang="as-IN" dirty="0" smtClean="0"/>
              <a:t>বিভিন্ন ধরনের কাজে ব্যবহার করা যায়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>
                <a:solidFill>
                  <a:srgbClr val="00B050"/>
                </a:solidFill>
                <a:effectLst/>
              </a:rPr>
              <a:t>পাইথনের বৈশিষ্ট্য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F3CF-93BA-4B24-A305-4E1A28811756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mtClean="0"/>
              <a:t>ওয়েব </a:t>
            </a:r>
            <a:r>
              <a:t>ডেভেলপমেন্ট</a:t>
            </a:r>
          </a:p>
          <a:p>
            <a:r>
              <a:rPr smtClean="0"/>
              <a:t>গেম </a:t>
            </a:r>
            <a:r>
              <a:t>তৈরি</a:t>
            </a:r>
          </a:p>
          <a:p>
            <a:r>
              <a:rPr smtClean="0"/>
              <a:t>কৃত্রিম </a:t>
            </a:r>
            <a:r>
              <a:t>বুদ্ধিমত্তা (AI)</a:t>
            </a:r>
          </a:p>
          <a:p>
            <a:r>
              <a:rPr smtClean="0"/>
              <a:t>ডেটা </a:t>
            </a:r>
            <a:r>
              <a:t>বিশ্লেষণ</a:t>
            </a:r>
          </a:p>
          <a:p>
            <a:r>
              <a:rPr smtClean="0"/>
              <a:t>সফটওয়্যার </a:t>
            </a:r>
            <a:r>
              <a:t>ডেভেলপমেন্ট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>
                <a:solidFill>
                  <a:srgbClr val="00B050"/>
                </a:solidFill>
                <a:effectLst/>
              </a:rPr>
              <a:t>পাইথন কেন ব্যবহার করা হয়?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FBD3-CD03-4561-82B5-2EE6301E9DAD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500189" y="900112"/>
            <a:ext cx="6457950" cy="4300537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“সহজ ভাষায় লেখা প্রোগ্রাম শেখা কি </a:t>
            </a: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কঠিন নাকি সহজ?”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1A9-CD97-4F10-9A3F-A09D3D8865E4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285875" y="839500"/>
            <a:ext cx="6943725" cy="149701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effectLst/>
              </a:rPr>
              <a:t>Python-</a:t>
            </a:r>
            <a:r>
              <a:rPr lang="as-IN" sz="3600" dirty="0" smtClean="0">
                <a:solidFill>
                  <a:srgbClr val="00B050"/>
                </a:solidFill>
                <a:effectLst/>
              </a:rPr>
              <a:t>এর একটি সহজ উদাহরণ</a:t>
            </a:r>
            <a:endParaRPr lang="en-US" sz="3600" dirty="0">
              <a:solidFill>
                <a:srgbClr val="00B05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312" y="3115688"/>
            <a:ext cx="4009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print("Hello World")</a:t>
            </a:r>
            <a:endParaRPr lang="en-US" sz="32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0E9F-72CC-499A-8D7B-2110979556DC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</a:t>
            </a:r>
            <a:r>
              <a:rPr lang="as-IN" dirty="0" smtClean="0"/>
              <a:t>ব্যবহার করা হয় কারণ—</a:t>
            </a:r>
          </a:p>
          <a:p>
            <a:r>
              <a:rPr lang="as-IN" dirty="0" smtClean="0"/>
              <a:t>সহজে শেখা যায় </a:t>
            </a:r>
          </a:p>
          <a:p>
            <a:r>
              <a:rPr lang="as-IN" dirty="0" smtClean="0"/>
              <a:t>সহজে প্রোগ্রাম লেখা যায় </a:t>
            </a:r>
          </a:p>
          <a:p>
            <a:r>
              <a:rPr lang="as-IN" dirty="0" smtClean="0"/>
              <a:t>কম কোডে বেশি কাজ করা যায় </a:t>
            </a:r>
          </a:p>
          <a:p>
            <a:r>
              <a:rPr lang="as-IN" dirty="0" smtClean="0"/>
              <a:t>বিভিন্ন ক্ষেত্রে ব্যবহার করা যায় </a:t>
            </a:r>
          </a:p>
          <a:p>
            <a:r>
              <a:rPr lang="as-IN" dirty="0" smtClean="0"/>
              <a:t>বড় বড় সফটওয়্যার ও প্রকল্পে ব্যবহার করা যায় </a:t>
            </a:r>
            <a:endParaRPr lang="en-US" dirty="0" smtClean="0"/>
          </a:p>
          <a:p>
            <a:r>
              <a:rPr lang="en-US" dirty="0" smtClean="0"/>
              <a:t>Automation-</a:t>
            </a:r>
            <a:r>
              <a:rPr lang="as-IN" dirty="0" smtClean="0"/>
              <a:t>এর কাজে ব্যবহার করা যায়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  <a:effectLst/>
              </a:rPr>
              <a:t>Python </a:t>
            </a:r>
            <a:r>
              <a:rPr lang="as-IN" dirty="0" smtClean="0">
                <a:solidFill>
                  <a:srgbClr val="00B050"/>
                </a:solidFill>
                <a:effectLst/>
              </a:rPr>
              <a:t>কেন ব্যবহার করা হয়?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7A29-66CD-4764-8199-BF9BC37C60A5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833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79227">
                <a:tc>
                  <a:txBody>
                    <a:bodyPr/>
                    <a:lstStyle/>
                    <a:p>
                      <a:pPr algn="ctr"/>
                      <a:r>
                        <a:rPr lang="as-IN" dirty="0" smtClean="0"/>
                        <a:t>ক্ষেত্র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 smtClean="0"/>
                        <a:t>ব্যবহার</a:t>
                      </a:r>
                      <a:endParaRPr lang="en-US" dirty="0"/>
                    </a:p>
                  </a:txBody>
                  <a:tcPr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🌐 Web 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ওয়েবসাইট ও ওয়েব অ্যাপ তৈরি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🤖 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Artificial Intelligence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📊 Data Science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তথ্য বিশ্লেষণ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smtClean="0"/>
                        <a:t>⚙</a:t>
                      </a:r>
                      <a:r>
                        <a:rPr lang="en-US" baseline="0" smtClean="0"/>
                        <a:t>  </a:t>
                      </a:r>
                      <a:r>
                        <a:rPr lang="en-US" smtClean="0"/>
                        <a:t>Automation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কাজ স্বয়ংক্রিয় করা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🎮 Game 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গেম তৈরি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🔬 Scientific Computing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বৈজ্ঞানিক গবেষণা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 smtClean="0"/>
                        <a:t>🖥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Software </a:t>
                      </a:r>
                      <a:r>
                        <a:rPr lang="en-US" dirty="0"/>
                        <a:t>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সফটওয়্যার তৈরি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Python-</a:t>
            </a:r>
            <a:r>
              <a:rPr lang="as-IN" dirty="0" smtClean="0">
                <a:solidFill>
                  <a:srgbClr val="00B050"/>
                </a:solidFill>
              </a:rPr>
              <a:t>এর ব্যবহারক্ষেত্র</a:t>
            </a:r>
            <a:endParaRPr>
              <a:solidFill>
                <a:srgbClr val="00B05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CE4B-75AF-4A58-B1FC-9DE0FED06EDE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সহজ </a:t>
            </a:r>
            <a:r>
              <a:rPr lang="en-US" dirty="0" smtClean="0"/>
              <a:t>Syntax</a:t>
            </a:r>
          </a:p>
          <a:p>
            <a:r>
              <a:rPr lang="en-US" dirty="0" smtClean="0"/>
              <a:t>Beginner-friendly</a:t>
            </a:r>
          </a:p>
          <a:p>
            <a:r>
              <a:rPr lang="as-IN" dirty="0" smtClean="0"/>
              <a:t>দ্রুত প্রোগ্রাম তৈরি করা যায়</a:t>
            </a:r>
            <a:endParaRPr lang="en-US" dirty="0" smtClean="0"/>
          </a:p>
          <a:p>
            <a:r>
              <a:rPr lang="as-IN" dirty="0" smtClean="0"/>
              <a:t>বিশাল </a:t>
            </a:r>
            <a:r>
              <a:rPr lang="en-US" dirty="0" smtClean="0"/>
              <a:t>Library </a:t>
            </a:r>
            <a:r>
              <a:rPr lang="as-IN" dirty="0" smtClean="0"/>
              <a:t>ও </a:t>
            </a:r>
            <a:r>
              <a:rPr lang="en-US" dirty="0" smtClean="0"/>
              <a:t>Framework </a:t>
            </a:r>
            <a:r>
              <a:rPr lang="as-IN" dirty="0" smtClean="0"/>
              <a:t>রয়েছে</a:t>
            </a:r>
            <a:endParaRPr lang="en-US" dirty="0" smtClean="0"/>
          </a:p>
          <a:p>
            <a:r>
              <a:rPr lang="as-IN" dirty="0" smtClean="0"/>
              <a:t>বিভিন্ন ক্ষেত্রে ব্যবহার করা যায়</a:t>
            </a:r>
            <a:endParaRPr lang="en-US" dirty="0" smtClean="0"/>
          </a:p>
          <a:p>
            <a:r>
              <a:rPr lang="as-IN" dirty="0" smtClean="0"/>
              <a:t>ভবিষ্যৎ প্রযুক্তির সঙ্গে সম্পর্কিত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  <a:effectLst/>
              </a:rPr>
              <a:t>Python-</a:t>
            </a:r>
            <a:r>
              <a:rPr lang="as-IN" dirty="0" smtClean="0">
                <a:solidFill>
                  <a:srgbClr val="00B050"/>
                </a:solidFill>
                <a:effectLst/>
              </a:rPr>
              <a:t>এর সুবিধা</a:t>
            </a:r>
            <a:endParaRPr>
              <a:solidFill>
                <a:srgbClr val="00B050"/>
              </a:solidFill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DF6D-7C28-41D6-9500-4355994706D5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2000250" y="1214438"/>
            <a:ext cx="5643563" cy="4129087"/>
          </a:xfrm>
          <a:prstGeom prst="vertic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“তোমার মতে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Python-</a:t>
            </a:r>
            <a:r>
              <a:rPr lang="as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as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সবচেয়ে গুরুত্বপূর্ণ সুবিধা কোনটি?”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0F192-BD85-46F9-9621-1C8BFA76AF09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5826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effectLst/>
                <a:latin typeface="NikoshBAN" pitchFamily="2" charset="0"/>
                <a:cs typeface="NikoshBAN" pitchFamily="2" charset="0"/>
              </a:rPr>
              <a:t>Python </a:t>
            </a:r>
            <a:r>
              <a:rPr lang="as-IN" dirty="0" smtClean="0">
                <a:solidFill>
                  <a:srgbClr val="00B050"/>
                </a:solidFill>
                <a:effectLst/>
                <a:latin typeface="NikoshBAN" pitchFamily="2" charset="0"/>
                <a:cs typeface="NikoshBAN" pitchFamily="2" charset="0"/>
              </a:rPr>
              <a:t>বনাম সাধারণ ভাষা</a:t>
            </a:r>
            <a:endParaRPr lang="en-US" dirty="0">
              <a:solidFill>
                <a:srgbClr val="00B05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85938"/>
          <a:ext cx="8229601" cy="2847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863"/>
                <a:gridCol w="2814637"/>
                <a:gridCol w="3086101"/>
              </a:tblGrid>
              <a:tr h="497374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বিষয়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সাধারণ ভাষা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Python</a:t>
                      </a:r>
                    </a:p>
                  </a:txBody>
                  <a:tcPr anchor="ctr"/>
                </a:tc>
              </a:tr>
              <a:tr h="858481">
                <a:tc>
                  <a:txBody>
                    <a:bodyPr/>
                    <a:lstStyle/>
                    <a:p>
                      <a:r>
                        <a:rPr lang="as-IN"/>
                        <a:t>উদ্দেশ্য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মানুষের যোগাযোগ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কম্পিউটারকে নির্দেশ দেওয়া</a:t>
                      </a:r>
                    </a:p>
                  </a:txBody>
                  <a:tcPr anchor="ctr"/>
                </a:tc>
              </a:tr>
              <a:tr h="497374">
                <a:tc>
                  <a:txBody>
                    <a:bodyPr/>
                    <a:lstStyle/>
                    <a:p>
                      <a:r>
                        <a:rPr lang="as-IN"/>
                        <a:t>ব্যবহারকারী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মানুষ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Programmer</a:t>
                      </a:r>
                    </a:p>
                  </a:txBody>
                  <a:tcPr anchor="ctr"/>
                </a:tc>
              </a:tr>
              <a:tr h="497374">
                <a:tc>
                  <a:txBody>
                    <a:bodyPr/>
                    <a:lstStyle/>
                    <a:p>
                      <a:r>
                        <a:rPr lang="as-IN"/>
                        <a:t>নির্দেশ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সাধারণ বাক্য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Programming Syntax</a:t>
                      </a:r>
                    </a:p>
                  </a:txBody>
                  <a:tcPr anchor="ctr"/>
                </a:tc>
              </a:tr>
              <a:tr h="497374">
                <a:tc>
                  <a:txBody>
                    <a:bodyPr/>
                    <a:lstStyle/>
                    <a:p>
                      <a:r>
                        <a:rPr lang="as-IN"/>
                        <a:t>ফলাফল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ভাব/অর্থ প্রকাশ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নির্দিষ্ট কাজ সম্পন্ন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D2F78-B107-4D6C-BB62-2DDD84620985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71513"/>
            <a:ext cx="8229600" cy="92551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effectLst/>
              </a:rPr>
              <a:t>Python </a:t>
            </a:r>
            <a:r>
              <a:rPr lang="as-IN" sz="3600" dirty="0" smtClean="0">
                <a:solidFill>
                  <a:srgbClr val="00B050"/>
                </a:solidFill>
                <a:effectLst/>
              </a:rPr>
              <a:t>কী?</a:t>
            </a:r>
            <a:endParaRPr lang="en-US" sz="3600" dirty="0">
              <a:solidFill>
                <a:srgbClr val="00B050"/>
              </a:solidFill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14525" y="1597025"/>
            <a:ext cx="5857876" cy="201910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A. Operating System</a:t>
            </a:r>
            <a:br>
              <a:rPr lang="en-US" dirty="0" smtClean="0"/>
            </a:br>
            <a:r>
              <a:rPr lang="en-US" dirty="0" smtClean="0"/>
              <a:t>B. Programming Language</a:t>
            </a:r>
            <a:br>
              <a:rPr lang="en-US" dirty="0" smtClean="0"/>
            </a:br>
            <a:r>
              <a:rPr lang="en-US" dirty="0" smtClean="0"/>
              <a:t>C. Web Browser</a:t>
            </a:r>
            <a:br>
              <a:rPr lang="en-US" dirty="0" smtClean="0"/>
            </a:br>
            <a:r>
              <a:rPr lang="en-US" dirty="0" smtClean="0"/>
              <a:t>D. Antivirus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14488" y="3616134"/>
            <a:ext cx="7072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Correct Answer: B. Programming Language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75" y="4872037"/>
            <a:ext cx="2443163" cy="369332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Show Answer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AA026-C87E-4F0E-825F-C9C91D51A47E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build="p"/>
      <p:bldP spid="4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2271713" y="1285875"/>
            <a:ext cx="4500562" cy="3771900"/>
          </a:xfrm>
          <a:prstGeom prst="frame">
            <a:avLst/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 যদি কম্পিউটারকে বলি—</a:t>
            </a:r>
          </a:p>
          <a:p>
            <a:pPr algn="ctr"/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“দুটি সংখ্যা যোগ করো এবং ফলাফল দেখাও।”</a:t>
            </a:r>
          </a:p>
          <a:p>
            <a:pPr algn="ctr"/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27D2-6AF5-401B-9B7F-48F3A9A5DC5F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051719"/>
            <a:ext cx="8229600" cy="731838"/>
          </a:xfrm>
        </p:spPr>
        <p:txBody>
          <a:bodyPr>
            <a:noAutofit/>
          </a:bodyPr>
          <a:lstStyle/>
          <a:p>
            <a:pPr algn="ctr"/>
            <a:r>
              <a:rPr lang="as-IN" sz="3200" dirty="0" smtClean="0">
                <a:solidFill>
                  <a:srgbClr val="00B050"/>
                </a:solidFill>
                <a:effectLst/>
              </a:rPr>
              <a:t>নিচের কোনটি </a:t>
            </a:r>
            <a:r>
              <a:rPr lang="en-US" sz="3200" dirty="0" smtClean="0">
                <a:solidFill>
                  <a:srgbClr val="00B050"/>
                </a:solidFill>
                <a:effectLst/>
              </a:rPr>
              <a:t>Python-</a:t>
            </a:r>
            <a:r>
              <a:rPr lang="as-IN" sz="3200" dirty="0" smtClean="0">
                <a:solidFill>
                  <a:srgbClr val="00B050"/>
                </a:solidFill>
                <a:effectLst/>
              </a:rPr>
              <a:t>এর ব্যবহারক্ষেত্র?</a:t>
            </a:r>
            <a:endParaRPr lang="en-US" sz="3200" dirty="0">
              <a:solidFill>
                <a:srgbClr val="00B050"/>
              </a:solidFill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57388" y="2171700"/>
            <a:ext cx="4843462" cy="201910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A. Artificial Intelligence</a:t>
            </a:r>
            <a:br>
              <a:rPr lang="en-US" dirty="0" smtClean="0"/>
            </a:br>
            <a:r>
              <a:rPr lang="en-US" dirty="0" smtClean="0"/>
              <a:t>B. Data Science</a:t>
            </a:r>
            <a:br>
              <a:rPr lang="en-US" dirty="0" smtClean="0"/>
            </a:br>
            <a:r>
              <a:rPr lang="en-US" dirty="0" smtClean="0"/>
              <a:t>C. Web Development</a:t>
            </a:r>
            <a:br>
              <a:rPr lang="en-US" dirty="0" smtClean="0"/>
            </a:br>
            <a:r>
              <a:rPr lang="en-US" dirty="0" smtClean="0"/>
              <a:t>D. </a:t>
            </a:r>
            <a:r>
              <a:rPr lang="as-IN" dirty="0" smtClean="0"/>
              <a:t>উপরের সবগুলো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14488" y="4077799"/>
            <a:ext cx="6715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Correct Answer: D. </a:t>
            </a:r>
            <a:r>
              <a:rPr lang="as-IN" sz="2400" b="1" dirty="0" smtClean="0">
                <a:solidFill>
                  <a:srgbClr val="0070C0"/>
                </a:solidFill>
              </a:rPr>
              <a:t>উপরের সবগুলো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4662" y="5056704"/>
            <a:ext cx="2757487" cy="369332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Show Answer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F380-E824-426A-9484-646EF8342519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build="p"/>
      <p:bldP spid="4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 smtClean="0"/>
              <a:t>Python </a:t>
            </a:r>
            <a:r>
              <a:rPr lang="as-IN" sz="2400" b="1" dirty="0" smtClean="0"/>
              <a:t>একটি </a:t>
            </a:r>
            <a:r>
              <a:rPr lang="en-US" sz="2400" b="1" dirty="0" smtClean="0"/>
              <a:t>High-Level Programming Language।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Python-</a:t>
            </a:r>
            <a:r>
              <a:rPr lang="as-IN" sz="2400" dirty="0" smtClean="0"/>
              <a:t>এর </a:t>
            </a:r>
            <a:r>
              <a:rPr lang="en-US" sz="2400" dirty="0" smtClean="0"/>
              <a:t>Syntax </a:t>
            </a:r>
            <a:r>
              <a:rPr lang="as-IN" sz="2400" dirty="0" smtClean="0"/>
              <a:t>তুলনামূলকভাবে </a:t>
            </a:r>
            <a:r>
              <a:rPr lang="as-IN" sz="2400" b="1" dirty="0" smtClean="0"/>
              <a:t>সহজ ও পরিষ্কার</a:t>
            </a:r>
            <a:r>
              <a:rPr lang="as-IN" sz="2400" dirty="0" smtClean="0"/>
              <a:t>। 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Python </a:t>
            </a:r>
            <a:r>
              <a:rPr lang="as-IN" sz="2400" dirty="0" smtClean="0"/>
              <a:t>দিয়ে বিভিন্ন ধরনের </a:t>
            </a:r>
            <a:r>
              <a:rPr lang="as-IN" sz="2400" b="1" dirty="0" smtClean="0"/>
              <a:t>প্রোগ্রাম ও সফটওয়্যার</a:t>
            </a:r>
            <a:r>
              <a:rPr lang="as-IN" sz="2400" dirty="0" smtClean="0"/>
              <a:t> তৈরি করা যায়। 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Web Development, AI, Data Science, Automation </a:t>
            </a:r>
            <a:r>
              <a:rPr lang="as-IN" sz="2400" dirty="0" smtClean="0"/>
              <a:t>ইত্যাদি ক্ষেত্রে </a:t>
            </a:r>
            <a:r>
              <a:rPr lang="en-US" sz="2400" dirty="0" smtClean="0"/>
              <a:t>Python </a:t>
            </a:r>
            <a:r>
              <a:rPr lang="as-IN" sz="2400" dirty="0" smtClean="0"/>
              <a:t>ব্যবহৃত হয়।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Python </a:t>
            </a:r>
            <a:r>
              <a:rPr lang="as-IN" sz="2400" dirty="0" smtClean="0"/>
              <a:t>শেখার মাধ্যমে </a:t>
            </a:r>
            <a:r>
              <a:rPr lang="en-US" sz="2400" b="1" dirty="0" smtClean="0"/>
              <a:t>Programming-</a:t>
            </a:r>
            <a:r>
              <a:rPr lang="as-IN" sz="2400" b="1" dirty="0" smtClean="0"/>
              <a:t>এর মৌলিক ধারণা</a:t>
            </a:r>
            <a:r>
              <a:rPr lang="as-IN" sz="2400" dirty="0" smtClean="0"/>
              <a:t> সহজে শেখা যায়।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00062"/>
            <a:ext cx="8229600" cy="917575"/>
          </a:xfrm>
        </p:spPr>
        <p:txBody>
          <a:bodyPr/>
          <a:lstStyle/>
          <a:p>
            <a:pPr algn="ctr"/>
            <a:r>
              <a:rPr lang="as-IN" dirty="0" smtClean="0">
                <a:solidFill>
                  <a:srgbClr val="00B050"/>
                </a:solidFill>
                <a:effectLst/>
              </a:rPr>
              <a:t>আজ আমরা যা শিখলাম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9250-13FC-4BF6-8921-D7F74AE9D973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00062" y="500063"/>
            <a:ext cx="8229600" cy="868362"/>
          </a:xfrm>
        </p:spPr>
        <p:txBody>
          <a:bodyPr/>
          <a:lstStyle/>
          <a:p>
            <a:pPr algn="ctr"/>
            <a:r>
              <a:rPr lang="as-IN" dirty="0" smtClean="0">
                <a:effectLst/>
              </a:rPr>
              <a:t>বাড়ির কাজ</a:t>
            </a:r>
            <a:endParaRPr lang="en-US" dirty="0">
              <a:effectLst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328738" y="1743075"/>
            <a:ext cx="6757987" cy="3429000"/>
          </a:xfrm>
          <a:prstGeom prst="wedgeRoundRectCallou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”Python-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 ব্যবহার” বিষয়টি নিয়ে 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৫টি ব্যবহারক্ষেত্রের নাম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লিখ এবং প্রতিটির পাশে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Python 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 কাজে ব্যবহৃত হয় তা 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 করে বাক্যে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3D61F-0E65-48F3-BBCA-6B6C3F590F72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2912" y="2586038"/>
            <a:ext cx="8229600" cy="1143000"/>
          </a:xfr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effectLst/>
                <a:latin typeface="Amazone BT" pitchFamily="66" charset="0"/>
              </a:rPr>
              <a:t>Thank you</a:t>
            </a:r>
            <a:endParaRPr sz="6600">
              <a:effectLst/>
              <a:latin typeface="Amazone BT" pitchFamily="66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6D1F-DEF2-451D-948F-2D4332C7E54A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4488" y="2757488"/>
            <a:ext cx="5815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94AD-0DC0-44EE-A935-8859EEDA23CB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2271713" y="1285875"/>
            <a:ext cx="4972050" cy="3771900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 কি আমাদের সাধারণ বাংলা/ইংরেজি ভাষা বুঝতে পারবে?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8D23D-3120-497B-8EE5-DA96C0BE479D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edefined Process 3"/>
          <p:cNvSpPr/>
          <p:nvPr/>
        </p:nvSpPr>
        <p:spPr>
          <a:xfrm>
            <a:off x="1157288" y="1285875"/>
            <a:ext cx="7086600" cy="3543300"/>
          </a:xfrm>
          <a:prstGeom prst="flowChartPredefinedProcess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কম্পিউটারকে নির্দেশ দেওয়ার জন্য আমাদের 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Programming Language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 করতে হয়।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CFBB-49A5-430E-83AF-6E9BB3929F2C}" type="datetime4">
              <a:rPr lang="en-US" smtClean="0"/>
              <a:pPr/>
              <a:t>August 13, 2026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08584" y="6407944"/>
            <a:ext cx="2350681" cy="365125"/>
          </a:xfrm>
        </p:spPr>
        <p:txBody>
          <a:bodyPr/>
          <a:lstStyle/>
          <a:p>
            <a:r>
              <a:rPr lang="en-US" dirty="0" smtClean="0"/>
              <a:t>www.a-salam.com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/>
          <p:cNvSpPr/>
          <p:nvPr/>
        </p:nvSpPr>
        <p:spPr>
          <a:xfrm>
            <a:off x="1085850" y="714375"/>
            <a:ext cx="7343775" cy="5200650"/>
          </a:xfrm>
          <a:prstGeom prst="flowChartMulti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প্রোগ্রামিং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অর্থ্যা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as-IN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পাইথন (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Python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জানব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AF37-BCE3-4657-8973-77E5646ABC9E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9775"/>
          </a:xfrm>
        </p:spPr>
        <p:txBody>
          <a:bodyPr/>
          <a:lstStyle/>
          <a:p>
            <a:pPr algn="ctr"/>
            <a:r>
              <a:rPr lang="as-IN" dirty="0" smtClean="0">
                <a:solidFill>
                  <a:srgbClr val="00B050"/>
                </a:solidFill>
              </a:rPr>
              <a:t>শিখনফল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পাঠ শেষে শিক্ষার্থীরা—</a:t>
            </a:r>
          </a:p>
          <a:p>
            <a:r>
              <a:rPr lang="en-US" dirty="0" smtClean="0"/>
              <a:t>Python </a:t>
            </a:r>
            <a:r>
              <a:rPr lang="as-IN" dirty="0" smtClean="0"/>
              <a:t>কী তা বলতে পারবে। </a:t>
            </a:r>
          </a:p>
          <a:p>
            <a:r>
              <a:rPr lang="en-US" dirty="0" smtClean="0"/>
              <a:t>Python-</a:t>
            </a:r>
            <a:r>
              <a:rPr lang="as-IN" dirty="0" smtClean="0"/>
              <a:t>এর বৈশিষ্ট্য ব্যাখ্যা করতে পারবে। </a:t>
            </a:r>
          </a:p>
          <a:p>
            <a:r>
              <a:rPr lang="en-US" dirty="0" smtClean="0"/>
              <a:t>Python </a:t>
            </a:r>
            <a:r>
              <a:rPr lang="as-IN" dirty="0" smtClean="0"/>
              <a:t>কেন ব্যবহার করা হয় তা বলতে পারবে। </a:t>
            </a:r>
          </a:p>
          <a:p>
            <a:r>
              <a:rPr lang="en-US" dirty="0" smtClean="0"/>
              <a:t>Python-</a:t>
            </a:r>
            <a:r>
              <a:rPr lang="as-IN" dirty="0" smtClean="0"/>
              <a:t>এর ব্যবহারক্ষেত্রের উদাহরণ দিতে পারবে।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B562E-C612-47A5-8FB3-C743E689F882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700088" y="857250"/>
            <a:ext cx="7772399" cy="4572000"/>
          </a:xfrm>
          <a:prstGeom prst="wav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 কি কোনো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Programming Language-</a:t>
            </a:r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 নাম জানো?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0034-D768-4E96-9605-A27411426DE4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28663" y="274638"/>
            <a:ext cx="8229600" cy="954087"/>
          </a:xfrm>
        </p:spPr>
        <p:txBody>
          <a:bodyPr/>
          <a:lstStyle/>
          <a:p>
            <a:pPr algn="ctr"/>
            <a:r>
              <a:rPr>
                <a:solidFill>
                  <a:srgbClr val="00B050"/>
                </a:solidFill>
              </a:rPr>
              <a:t>পাইথন কী?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8663" y="2763023"/>
            <a:ext cx="8000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400" dirty="0" smtClean="0"/>
              <a:t>সহজভাবে বলা যায়— </a:t>
            </a:r>
            <a:r>
              <a:rPr lang="en-US" sz="2400" dirty="0" smtClean="0"/>
              <a:t>Python </a:t>
            </a:r>
            <a:r>
              <a:rPr lang="as-IN" sz="2400" dirty="0" smtClean="0"/>
              <a:t>হলো এমন একটি প্রোগ্রামিং ভাষা, যার সাহায্যে কম্পিউটারকে বিভিন্ন কাজ করার জন্য নির্দেশ দেওয়া যায়।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8776" y="4471988"/>
            <a:ext cx="5798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s-IN" sz="2400" dirty="0" smtClean="0"/>
              <a:t>তৈরি করেন : </a:t>
            </a:r>
            <a:r>
              <a:rPr lang="en-US" sz="2400" dirty="0" smtClean="0"/>
              <a:t>Guido van </a:t>
            </a:r>
            <a:r>
              <a:rPr lang="en-US" sz="2400" dirty="0" err="1" smtClean="0"/>
              <a:t>Rossum</a:t>
            </a:r>
            <a:r>
              <a:rPr lang="en-US" sz="2400" dirty="0" smtClean="0"/>
              <a:t> (1991)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0104" y="1417638"/>
            <a:ext cx="7629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Python </a:t>
            </a:r>
            <a:r>
              <a:rPr lang="as-IN" sz="2400" dirty="0" smtClean="0"/>
              <a:t>হলো একটি উচ্চস্তরের (</a:t>
            </a:r>
            <a:r>
              <a:rPr lang="en-US" sz="2400" dirty="0" smtClean="0"/>
              <a:t>High-Level) Programming Language।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E9CEB-CDA0-43F7-B574-62E7D11192EB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b="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Python-</a:t>
            </a:r>
            <a:r>
              <a:rPr lang="as-IN" b="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এর মাধ্যমে আমরা সহজে—</a:t>
            </a:r>
            <a:endParaRPr lang="en-US" b="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প্রোগ্রাম তৈরি করতে পারি </a:t>
            </a:r>
            <a:endParaRPr lang="en-US" dirty="0" smtClean="0"/>
          </a:p>
          <a:p>
            <a:r>
              <a:rPr lang="as-IN" dirty="0" smtClean="0"/>
              <a:t>হিসাব করতে পারি </a:t>
            </a:r>
            <a:endParaRPr lang="en-US" dirty="0" smtClean="0"/>
          </a:p>
          <a:p>
            <a:r>
              <a:rPr lang="as-IN" dirty="0" smtClean="0"/>
              <a:t>তথ্য বিশ্লেষণ করতে পারি </a:t>
            </a:r>
            <a:endParaRPr lang="en-US" dirty="0" smtClean="0"/>
          </a:p>
          <a:p>
            <a:r>
              <a:rPr lang="as-IN" dirty="0" smtClean="0"/>
              <a:t>ওয়েব অ্যাপ্লিকেশন তৈরি করতে পারি </a:t>
            </a:r>
            <a:endParaRPr lang="en-US" dirty="0" smtClean="0"/>
          </a:p>
          <a:p>
            <a:r>
              <a:rPr lang="as-IN" dirty="0" smtClean="0"/>
              <a:t>বিভিন্ন কাজ স্বয়ংক্রিয় করতে পারি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F3FF2-D8F6-451B-B4D6-0037B7839755}" type="datetime4">
              <a:rPr lang="en-US" smtClean="0"/>
              <a:pPr/>
              <a:t>August 13,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593</Words>
  <Application>Microsoft Macintosh PowerPoint</Application>
  <PresentationFormat>On-screen Show (4:3)</PresentationFormat>
  <Paragraphs>186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বিষয়ঃ তথ্য ও যোগাযোগ প্রযুক্তি (ICT) অধ্যায়ঃ প্রোগ্রামিংয়ের মাধ্যমে সমস্যা সমাধান  শ্রেণি: নবম-দশম</vt:lpstr>
      <vt:lpstr>Slide 2</vt:lpstr>
      <vt:lpstr>Slide 3</vt:lpstr>
      <vt:lpstr>Slide 4</vt:lpstr>
      <vt:lpstr>Slide 5</vt:lpstr>
      <vt:lpstr>শিখনফল </vt:lpstr>
      <vt:lpstr>Slide 7</vt:lpstr>
      <vt:lpstr>পাইথন কী?</vt:lpstr>
      <vt:lpstr>Python-এর মাধ্যমে আমরা সহজে—</vt:lpstr>
      <vt:lpstr>পাইথনের বৈশিষ্ট্য</vt:lpstr>
      <vt:lpstr>পাইথন কেন ব্যবহার করা হয়?</vt:lpstr>
      <vt:lpstr>Slide 12</vt:lpstr>
      <vt:lpstr>Python-এর একটি সহজ উদাহরণ</vt:lpstr>
      <vt:lpstr>Python কেন ব্যবহার করা হয়?</vt:lpstr>
      <vt:lpstr>Python-এর ব্যবহারক্ষেত্র</vt:lpstr>
      <vt:lpstr>Python-এর সুবিধা</vt:lpstr>
      <vt:lpstr>Slide 17</vt:lpstr>
      <vt:lpstr>Python বনাম সাধারণ ভাষা</vt:lpstr>
      <vt:lpstr>Python কী?</vt:lpstr>
      <vt:lpstr>নিচের কোনটি Python-এর ব্যবহারক্ষেত্র?</vt:lpstr>
      <vt:lpstr>আজ আমরা যা শিখলাম</vt:lpstr>
      <vt:lpstr>বাড়ির কাজ</vt:lpstr>
      <vt:lpstr>Thank you</vt:lpstr>
      <vt:lpstr>Slide 24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পাইথন কী এবং কেন ব্যবহার করা হয়</dc:title>
  <dc:subject/>
  <dc:creator/>
  <cp:keywords/>
  <dc:description>generated using python-pptx</dc:description>
  <cp:lastModifiedBy>User</cp:lastModifiedBy>
  <cp:revision>79</cp:revision>
  <dcterms:created xsi:type="dcterms:W3CDTF">2013-01-27T09:14:16Z</dcterms:created>
  <dcterms:modified xsi:type="dcterms:W3CDTF">2026-08-13T01:27:16Z</dcterms:modified>
  <cp:category/>
</cp:coreProperties>
</file>