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7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3" d="100"/>
          <a:sy n="43" d="100"/>
        </p:scale>
        <p:origin x="25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F3E86-23A4-4C01-B1B3-70CEAC4D8F31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06D42-2653-47D6-867B-FDF11ECBB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26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24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001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5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85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7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6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7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7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6413863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52" y="2399892"/>
            <a:ext cx="2142172" cy="26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FDBCF4-2A76-485C-88CE-2F9AE4E94850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37DB08-CBE3-4E22-9CEA-CBC669166F8F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0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07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6" r:id="rId3"/>
    <p:sldLayoutId id="2147483657" r:id="rId4"/>
    <p:sldLayoutId id="2147483658" r:id="rId5"/>
    <p:sldLayoutId id="2147483659" r:id="rId6"/>
    <p:sldLayoutId id="2147483711" r:id="rId7"/>
    <p:sldLayoutId id="2147483712" r:id="rId8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jfif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17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6.jpe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C9962C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4114800"/>
            <a:ext cx="6400800" cy="6400800"/>
          </a:xfrm>
          <a:prstGeom prst="ellipse">
            <a:avLst/>
          </a:prstGeom>
          <a:solidFill>
            <a:srgbClr val="4A6FA5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686800" y="-1371600"/>
            <a:ext cx="2926080" cy="2926080"/>
          </a:xfrm>
          <a:prstGeom prst="ellipse">
            <a:avLst/>
          </a:prstGeom>
          <a:solidFill>
            <a:srgbClr val="C9962C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D9C08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ইসলাম ও নৈতিক শিক্ষা  |  অষ্টম শ্রেণি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9659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</a:t>
            </a:r>
            <a:endParaRPr lang="en-US" sz="9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822960" y="3520440"/>
            <a:ext cx="2194560" cy="54864"/>
          </a:xfrm>
          <a:prstGeom prst="rect">
            <a:avLst/>
          </a:prstGeom>
          <a:solidFill>
            <a:srgbClr val="C9962C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3749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চতুর্থ </a:t>
            </a:r>
            <a:r>
              <a:rPr lang="en-US" sz="4000" smtClean="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অধ্যায়, </a:t>
            </a:r>
            <a:r>
              <a:rPr lang="en-US" sz="4000" dirty="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নবম পাঠ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784080" y="4480560"/>
            <a:ext cx="1554480" cy="155448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10" name="Image 0" descr="icon_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155" y="4853635"/>
            <a:ext cx="808330" cy="80833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22960" y="484632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i="1" dirty="0">
                <a:solidFill>
                  <a:srgbClr val="AFC0D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পরিহার করে শালীনতা ও সৌন্দর্যপূর্ণ জীবনযাপনের শিক্ষা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4A6FA5">
              <a:alpha val="1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6324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শ্রেণি কার্যক্রম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436536"/>
            <a:ext cx="11064240" cy="283464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6324F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1920240"/>
            <a:ext cx="1737360" cy="173736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6" name="Image 0" descr="icon_lear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086" y="2337206"/>
            <a:ext cx="903427" cy="9034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063240" y="1920240"/>
            <a:ext cx="8229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3200" b="1" dirty="0">
                <a:solidFill>
                  <a:srgbClr val="4A6FA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দলগত কাজ
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1B2733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শিক্ষার্থীরা কয়েকটি দলে ভাগ হয়ে অশ্লীলতার কুফলের একটি তালিকা তৈরি করে শ্রেণিকক্ষের বোর্ডে ঝুলিয়ে দেবে এবং তা নিয়ে সংক্ষিপ্ত আলোচনা করবে।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48640" y="4709160"/>
            <a:ext cx="11064240" cy="1417320"/>
          </a:xfrm>
          <a:prstGeom prst="roundRect">
            <a:avLst>
              <a:gd name="adj" fmla="val 9032"/>
            </a:avLst>
          </a:prstGeom>
          <a:solidFill>
            <a:srgbClr val="16324F"/>
          </a:solidFill>
          <a:ln/>
        </p:spPr>
      </p:sp>
      <p:sp>
        <p:nvSpPr>
          <p:cNvPr id="9" name="Text 6"/>
          <p:cNvSpPr/>
          <p:nvPr/>
        </p:nvSpPr>
        <p:spPr>
          <a:xfrm>
            <a:off x="960120" y="470916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b="1" dirty="0">
                <a:solidFill>
                  <a:srgbClr val="C9962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মূল্যায়ন প্রশ্ন</a:t>
            </a:r>
            <a:r>
              <a:rPr lang="en-US" sz="2000" b="1" dirty="0">
                <a:solidFill>
                  <a:srgbClr val="C9962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
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থেকে বেঁচে থাকতে একজন শিক্ষার্থী হিসেবে তুমি কী কী পদক্ষেপ নিতে পারো বলে মনে করো?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633252" y="6510528"/>
            <a:ext cx="2617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৯  •  অশ্লীলতা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8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828800"/>
            <a:ext cx="5486400" cy="5486400"/>
          </a:xfrm>
          <a:prstGeom prst="ellipse">
            <a:avLst/>
          </a:prstGeom>
          <a:solidFill>
            <a:srgbClr val="C9962C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114800"/>
            <a:ext cx="5486400" cy="5486400"/>
          </a:xfrm>
          <a:prstGeom prst="ellipse">
            <a:avLst/>
          </a:prstGeom>
          <a:solidFill>
            <a:srgbClr val="4A6FA5">
              <a:alpha val="1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822960"/>
            <a:ext cx="1463040" cy="146304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ho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90" y="1174090"/>
            <a:ext cx="760781" cy="7607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560320" y="9144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বাড়ির কাজ</a:t>
            </a:r>
            <a:endParaRPr lang="en-US" sz="5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22960" y="2377440"/>
            <a:ext cx="10515600" cy="2834640"/>
          </a:xfrm>
          <a:prstGeom prst="roundRect">
            <a:avLst>
              <a:gd name="adj" fmla="val 4516"/>
            </a:avLst>
          </a:prstGeom>
          <a:solidFill>
            <a:srgbClr val="1E3F60"/>
          </a:solidFill>
          <a:ln/>
        </p:spPr>
      </p:sp>
      <p:sp>
        <p:nvSpPr>
          <p:cNvPr id="8" name="Text 5"/>
          <p:cNvSpPr/>
          <p:nvPr/>
        </p:nvSpPr>
        <p:spPr>
          <a:xfrm>
            <a:off x="1143000" y="2606040"/>
            <a:ext cx="9875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32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সম্পর্কিত একটি কুরআনের আয়াত ও একটি হাদিস মুখস্থ করে খাতায় লেখো।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32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পরিহার করে শালীন জীবনযাপনের গুরুত্ব নিয়ে ৫-৬টি বাক্যে একটি অনুচ্ছেদ লেখো।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buSzPct val="100000"/>
              <a:buChar char="●"/>
            </a:pPr>
            <a:r>
              <a:rPr lang="en-US" sz="3200" b="1" dirty="0">
                <a:solidFill>
                  <a:srgbClr val="C9962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খাতায় লিখে পরবর্তী ক্লাসে জমা দিতে হবে।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36635" y="6510528"/>
            <a:ext cx="521473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৯  •  অশ্লীলতা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9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3086" y="244444"/>
            <a:ext cx="11479794" cy="6373639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4" y="388040"/>
            <a:ext cx="11090496" cy="59856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6" name="TextBox 5"/>
          <p:cNvSpPr txBox="1"/>
          <p:nvPr/>
        </p:nvSpPr>
        <p:spPr>
          <a:xfrm>
            <a:off x="1181477" y="3380840"/>
            <a:ext cx="9795850" cy="2435382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pPr defTabSz="457200"/>
            <a:r>
              <a:rPr lang="en-US" sz="19900" b="1" dirty="0" err="1" smtClean="0">
                <a:ln w="57150">
                  <a:solidFill>
                    <a:srgbClr val="FF0000"/>
                  </a:solidFill>
                </a:ln>
                <a:solidFill>
                  <a:prstClr val="black"/>
                </a:solidFill>
              </a:rPr>
              <a:t>ধন্যবাদ</a:t>
            </a:r>
            <a:endParaRPr lang="en-US" sz="19900" b="1" dirty="0">
              <a:ln w="57150">
                <a:solidFill>
                  <a:srgbClr val="FF0000"/>
                </a:solidFill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41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771" y="939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9283" y="4617903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36897" y="655503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4812" y="538096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66337" y="2667183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4357" y="2941704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1617" y="899343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3664" y="635850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49602" y="439374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3181" y="1191951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4573" y="2251323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49179" y="2250254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2718" y="1348112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B05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00B05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88642" y="1638214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00B05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00B05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1617" y="3142671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60" y="1924472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49602" y="2274120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18000" y="2684910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39743" y="3892277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0870" y="3290724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5097" y="3191942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0354" y="3395199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5472" y="5025044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698" y="6176476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56521" y="6000268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5596" y="6317023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2830" y="5430705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2829" y="4936079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8026" y="4319961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88291" y="3860853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74" y="5697469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16542" y="5187800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" y="5080348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0" y="3805300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5472" y="4897360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2430" y="-24792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130" y="3732666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110470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rgbClr val="549E39">
                    <a:lumMod val="50000"/>
                  </a:srgb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rgbClr val="549E39">
                  <a:lumMod val="50000"/>
                </a:srgb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8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-1371600"/>
            <a:ext cx="3657600" cy="36576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6324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কী?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6949440" cy="4480560"/>
          </a:xfrm>
          <a:prstGeom prst="roundRect">
            <a:avLst>
              <a:gd name="adj" fmla="val 2449"/>
            </a:avLst>
          </a:prstGeom>
          <a:solidFill>
            <a:srgbClr val="F3F6F9"/>
          </a:solidFill>
          <a:ln/>
          <a:effectLst>
            <a:outerShdw blurRad="101600" dist="38100" dir="5400000" algn="bl" rotWithShape="0">
              <a:srgbClr val="16324F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2717" y="1274859"/>
            <a:ext cx="6309360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4A6FA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সংজ্ঞা
</a:t>
            </a:r>
            <a:r>
              <a:rPr lang="en-US" sz="2800" dirty="0">
                <a:solidFill>
                  <a:srgbClr val="1B2733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অর্থ জঘন্যতা, কদর্যতা, নির্লজ্জতা ও অভদ্রতা। নির্লজ্জ ও কুরুচিপূর্ণ কথা-কাজ, এবং ধৃষ্টতাসহকারে প্রকাশ্যে করা কুকর্মকেও অশ্লীল বলা হয়।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800" b="1" dirty="0">
                <a:solidFill>
                  <a:srgbClr val="4A6FA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এটি কেন গুরুতর?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2800" dirty="0">
                <a:solidFill>
                  <a:srgbClr val="1B2733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মানবচরিত্রের একটি নিন্দনীয় ও ক্ষতিকর দিক (আখলাকে যামিমাহ)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2800" dirty="0">
                <a:solidFill>
                  <a:srgbClr val="1B2733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এটি শালীনতা, ভদ্রতা ও লজ্জাশীলতার সম্পূর্ণ বিপরীত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buSzPct val="100000"/>
              <a:buChar char="●"/>
            </a:pPr>
            <a:r>
              <a:rPr lang="en-US" sz="2800" dirty="0">
                <a:solidFill>
                  <a:srgbClr val="1B2733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তায়ালা কুরআনে অশ্লীলতাকে হারাম ঘোষণা করেছেন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321040" y="2103120"/>
            <a:ext cx="2743200" cy="2743200"/>
          </a:xfrm>
          <a:prstGeom prst="ellipse">
            <a:avLst/>
          </a:prstGeom>
          <a:solidFill>
            <a:srgbClr val="16324F"/>
          </a:solidFill>
          <a:ln/>
        </p:spPr>
      </p:sp>
      <p:pic>
        <p:nvPicPr>
          <p:cNvPr id="7" name="Image 0" descr="icon_speech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408" y="2761488"/>
            <a:ext cx="1426464" cy="14264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30170" y="6236208"/>
            <a:ext cx="423407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৯  •  অশ্লীলতা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2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657600"/>
            <a:ext cx="5486400" cy="5486400"/>
          </a:xfrm>
          <a:prstGeom prst="ellipse">
            <a:avLst/>
          </a:prstGeom>
          <a:solidFill>
            <a:srgbClr val="4A6FA5">
              <a:alpha val="1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এই পাঠ শেষে শিক্ষার্থীরা যা করতে পারবে —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1E3F60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09397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09397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324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1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645920" y="192024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অশ্লীলতার সংজ্ঞা ও এর বিভিন্ন রূপ ব্যাখ্যা করতে পারবে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" y="297180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1E3F60"/>
          </a:solidFill>
          <a:ln/>
        </p:spPr>
      </p:sp>
      <p:sp>
        <p:nvSpPr>
          <p:cNvPr id="10" name="Shape 8"/>
          <p:cNvSpPr/>
          <p:nvPr/>
        </p:nvSpPr>
        <p:spPr>
          <a:xfrm>
            <a:off x="868680" y="314553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14553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324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2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645920" y="297180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অশ্লীলতার কুফল ব্যক্তি ও সমাজজীবনে কীভাবে প্রভাব ফেলে তা বর্ণনা করতে পারবে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02336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1E3F60"/>
          </a:solidFill>
          <a:ln/>
        </p:spPr>
      </p:sp>
      <p:sp>
        <p:nvSpPr>
          <p:cNvPr id="14" name="Shape 12"/>
          <p:cNvSpPr/>
          <p:nvPr/>
        </p:nvSpPr>
        <p:spPr>
          <a:xfrm>
            <a:off x="868680" y="419709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419709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324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3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645920" y="402336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সম্পর্কে কুরআন ও হাদিসের নির্দেশনা তুলে ধরতে পারবে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40080" y="507492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1E3F60"/>
          </a:solidFill>
          <a:ln/>
        </p:spPr>
      </p:sp>
      <p:sp>
        <p:nvSpPr>
          <p:cNvPr id="18" name="Shape 16"/>
          <p:cNvSpPr/>
          <p:nvPr/>
        </p:nvSpPr>
        <p:spPr>
          <a:xfrm>
            <a:off x="868680" y="524865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524865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324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4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645920" y="5074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পরিহার করে শালীনতা অর্জনের উপায় উপলব্ধি করতে পারবে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৯  •  অশ্লীলতা</a:t>
            </a:r>
            <a:endParaRPr lang="en-US" sz="105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3</a:t>
            </a:r>
            <a:endParaRPr lang="en-US" sz="105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263640"/>
          </a:xfrm>
          <a:prstGeom prst="rect">
            <a:avLst/>
          </a:prstGeom>
          <a:solidFill>
            <a:srgbClr val="16324F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spee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১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সংজ্ঞা ও রূপ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297680" y="1166324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 অর্থ জঘন্যতা, কদর্যতা, নির্লজ্জতা ও অভদ্রতা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নির্লজ্জ ও কুরুচিপূর্ণ কথাবার্তা এবং যৌন বিষয়ক কুৎসিত আচরণও অশ্লীলতার অন্তর্ভুক্ত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ধৃষ্টতাসহকারে প্রকাশ্যে করা যেকোনো কুকর্মকেও অশ্লীল বলা হয়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3F6F9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4A6FA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দৈনন্দিন জীবনে অশ্লীল আচরণের কয়েকটি উদাহরণ খাতায় লেখো।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541813" y="6478988"/>
            <a:ext cx="359796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৯  •  অশ্লীলতা</a:t>
            </a:r>
            <a:endParaRPr lang="en-US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4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361043"/>
          </a:xfrm>
          <a:prstGeom prst="rect">
            <a:avLst/>
          </a:prstGeom>
          <a:solidFill>
            <a:srgbClr val="16324F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warn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FDAE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শিখনফল ২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কুফল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অশ্লীলতা একটি বড় অপরাধ, যা সমাজের শান্তি-শৃঙ্খলা নষ্ট করে</a:t>
            </a:r>
            <a:endParaRPr lang="en-US" sz="2800" dirty="0">
              <a:solidFill>
                <a:srgbClr val="0070C0"/>
              </a:solidFill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এটি সমাজকে কলুষিত করে ও নিষ্পাপ কোমলমতি শিক্ষার্থীদের চরিত্র নষ্ট করতে পারে</a:t>
            </a:r>
            <a:endParaRPr lang="en-US" sz="2800" dirty="0">
              <a:solidFill>
                <a:srgbClr val="0070C0"/>
              </a:solidFill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অশ্লীলতা যুবক-যুবতীদের কুকর্মের প্রতি প্রলুব্ধ করে এবং অশ্লীল আচরণকারী সকলের কাছে ঘৃণিত হয়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3F6F9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4A6FA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কাজ: অশ্লীলতার কুফলের একটি তালিকা তৈরি করে শ্রেণিকক্ষের বোর্ডে প্রদর্শন করো।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361583" y="6467127"/>
            <a:ext cx="3173896" cy="3611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অষ্টম শ্রেণি  •  অধ্যায় ৪  •  পাঠ ৯  •  অশ্লীলতা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7A6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374296"/>
          </a:xfrm>
          <a:prstGeom prst="rect">
            <a:avLst/>
          </a:prstGeom>
          <a:solidFill>
            <a:srgbClr val="16324F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৩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কুরআন-হাদিসের নির্দেশনা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তায়ালা </a:t>
            </a:r>
            <a:r>
              <a:rPr lang="en-US" sz="280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বলেন </a:t>
            </a:r>
            <a:r>
              <a:rPr lang="en-US" sz="280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(বলুন) 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“আমার প্রতিপালক নিষিদ্ধ করেছেন প্রকাশ্য ও </a:t>
            </a:r>
            <a:r>
              <a:rPr lang="en-US" sz="280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গোপন </a:t>
            </a:r>
            <a:r>
              <a:rPr lang="en-US" sz="280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অশ্লীলতা</a:t>
            </a:r>
            <a:r>
              <a:rPr lang="en-US" sz="280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280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(সূরা আল-আ'রাফ, আয়াত ৩৩)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আরও বলা </a:t>
            </a:r>
            <a:r>
              <a:rPr lang="en-US" sz="280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হয়েছে </a:t>
            </a:r>
            <a:r>
              <a:rPr lang="en-US" sz="280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“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প্রকাশ্য কিংবা গোপন অশ্লীল আচরণের নিকটেও যাবে না।” (সূরা আল-আনআম, আয়াত ১৫১)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রাসুলুল্লাহ (স.) বলেন — অশ্লীলতা মানুষকে ত্রুটিযুক্ত করে, আর লজ্জাশীলতা তাকে সৌন্দর্যমণ্ডিত করে (তিরমিযি)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3F6F9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4A6FA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উল্লিখিত আয়াত ও হাদিসের মর্মার্থ নিজের ভাষায় লেখো।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863301" y="6393512"/>
            <a:ext cx="4658139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৯  •  অশ্লীলতা</a:t>
            </a:r>
            <a:endParaRPr lang="en-US" sz="1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6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263640"/>
          </a:xfrm>
          <a:prstGeom prst="rect">
            <a:avLst/>
          </a:prstGeom>
          <a:solidFill>
            <a:srgbClr val="16324F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FDAE8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৪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শালীনতা অর্জনের উপায়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শালীনতা মানে ভদ্রতা, নম্রতা, সুরুচি ও লজ্জাশীলতার সমন্বিত রূপ — যা অশ্লীলতার বিপরীত</a:t>
            </a:r>
            <a:endParaRPr lang="en-US" sz="2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গর্ব-অহংকার, ঔদ্ধত্য, কুরুচি ও কুসংস্কার থেকে দূরে থাকাই শালীনতা অর্জনের মূল উপায়</a:t>
            </a:r>
            <a:endParaRPr lang="en-US" sz="2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শোভন পোশাক, শালীন কথাবার্তা ও নিয়ন্ত্রিত আচরণ চর্চা করে অশ্লীলতা পরিহার করা সম্ভব</a:t>
            </a:r>
            <a:endParaRPr lang="en-US" sz="2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3F6F9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4A6FA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শালীন আচরণ চর্চার তিনটি উপায় লিখে সহপাঠীদের সাথে আলোচনা করো।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 rot="10800000" flipV="1">
            <a:off x="6821556" y="6510528"/>
            <a:ext cx="3913367" cy="119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</a:t>
            </a:r>
            <a:r>
              <a:rPr lang="en-US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৪  </a:t>
            </a:r>
            <a:r>
              <a:rPr lang="en-US" smtClean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 </a:t>
            </a:r>
            <a:r>
              <a:rPr lang="en-US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পাঠ ৯  •  অশ্লীলতা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7A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7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508</Words>
  <Application>Microsoft Office PowerPoint</Application>
  <PresentationFormat>Widescreen</PresentationFormat>
  <Paragraphs>100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Nikosh</vt:lpstr>
      <vt:lpstr>NikoshBAN</vt:lpstr>
      <vt:lpstr>SutonnyMJ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25</cp:revision>
  <dcterms:created xsi:type="dcterms:W3CDTF">2026-08-12T10:47:58Z</dcterms:created>
  <dcterms:modified xsi:type="dcterms:W3CDTF">2026-08-13T12:13:31Z</dcterms:modified>
</cp:coreProperties>
</file>