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1" r:id="rId18"/>
    <p:sldId id="273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x1lsL/ALmD0ZKVqtULL+6g" hashData="Ejos3FRVj6iQwbSwGGczvfE45rI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4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2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1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4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2.jpeg"/><Relationship Id="rId5" Type="http://schemas.openxmlformats.org/officeDocument/2006/relationships/image" Target="../media/image8.png"/><Relationship Id="rId10" Type="http://schemas.openxmlformats.org/officeDocument/2006/relationships/image" Target="../media/image11.jpe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4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5.png"/><Relationship Id="rId5" Type="http://schemas.openxmlformats.org/officeDocument/2006/relationships/image" Target="../media/image24.png"/><Relationship Id="rId10" Type="http://schemas.openxmlformats.org/officeDocument/2006/relationships/image" Target="../media/image78.png"/><Relationship Id="rId4" Type="http://schemas.openxmlformats.org/officeDocument/2006/relationships/image" Target="../media/image23.png"/><Relationship Id="rId9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1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5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4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5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5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428625"/>
            <a:ext cx="11144250" cy="5762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20515" y="2600325"/>
            <a:ext cx="7750968" cy="981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FFFFF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62425" y="4081396"/>
            <a:ext cx="38671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75"/>
              </a:lnSpc>
            </a:pPr>
            <a:r>
              <a:rPr sz="2250" b="0" i="0" u="none">
                <a:solidFill>
                  <a:srgbClr val="E0F2FE"/>
                </a:solidFill>
                <a:latin typeface="Hind Siliguri"/>
              </a:rPr>
              <a:t>ফিন্যান্স ও ব্যাংকিং শ্রেণি | ১০ম শ্রেণি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3387" y="4855269"/>
            <a:ext cx="3705225" cy="49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776412"/>
            <a:ext cx="5405437" cy="4000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514350"/>
            <a:ext cx="36195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787" y="1814512"/>
            <a:ext cx="5329237" cy="392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2500" y="1932979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মেয়াদী আমানত: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নির্দিষ্ট মেয়াদে (১ মাস, ৩ মাস, ১ বছর, ৫ বছর) টাকা জমা রাখা হয়।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2854821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সুদের হার: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অন্যান্য ব্যাংক হিসাবের তুলনায় সবচেয়ে উচ্চ হারে সুদ দেওয়া হয়।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2500" y="3776662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উত্তোলন শর্ত: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মেয়াদ পূর্তির পূর্বে সাধারণ টাকা তোলা যায় না (তুললে সুদ পাওয়া যায় না)।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2500" y="4698503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জরুরি ঋণ: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প্রয়োজনে এই আমানতের বিপরীতে ব্যাংক ঋণ গ্রহণ করা যায়।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1966317"/>
            <a:ext cx="219075" cy="2571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2888158"/>
            <a:ext cx="219075" cy="2571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810000"/>
            <a:ext cx="219075" cy="2571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4731841"/>
            <a:ext cx="219075" cy="2571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৩. স্থায়ী হিসাব (Fixed Deposit Account)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92858"/>
            <a:ext cx="5405437" cy="27676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392858"/>
            <a:ext cx="5405437" cy="276760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14350"/>
            <a:ext cx="36195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3326308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৪. স্কুল সঞ্চয়ী হিসাব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869233"/>
            <a:ext cx="4776787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• স্কুল ও কলেজের শিক্ষার্থীদের সঞ্চয়ী মনোভাব গড়ে তোলার জন্য এই হিসাব খোলা হয়।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• এটি সহজ শর্তে এবং কম খরচে পরিচালনা করা যায়।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5587" y="3326308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৫. বিমা সঞ্চয়ী হিসাব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5587" y="3869233"/>
            <a:ext cx="4776787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• এটি সঞ্চয়ী হিসাব ও জীবন বিমার যৌথ সুবিধা প্রদান করে।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• সঞ্চিত টাকা হতে প্রিমিয়াম বাদ দিয়ে নির্দিষ্ট অঙ্কের বিমা সুবিধা পাওয়া যায়।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2764333"/>
            <a:ext cx="257175" cy="3429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5587" y="2764333"/>
            <a:ext cx="342900" cy="3429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3875" y="428625"/>
            <a:ext cx="11668125" cy="438582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lang="en-US" sz="2850" b="1" i="0" u="none" dirty="0" smtClean="0">
                <a:solidFill>
                  <a:srgbClr val="1E3A8A"/>
                </a:solidFill>
                <a:latin typeface="Hind Siliguri"/>
              </a:rPr>
              <a:t> </a:t>
            </a:r>
            <a:r>
              <a:rPr sz="2850" b="1" i="0" u="none" smtClean="0">
                <a:solidFill>
                  <a:srgbClr val="1E3A8A"/>
                </a:solidFill>
                <a:latin typeface="Hind Siliguri"/>
              </a:rPr>
              <a:t>অন্যান্য </a:t>
            </a:r>
            <a:r>
              <a:rPr sz="2850" b="1" i="0" u="none">
                <a:solidFill>
                  <a:srgbClr val="1E3A8A"/>
                </a:solidFill>
                <a:latin typeface="Hind Siliguri"/>
              </a:rPr>
              <a:t>হিসাব: স্কুল ও বিমা সঞ্চয়ী হিসাব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25278"/>
            <a:ext cx="5405437" cy="310276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225278"/>
            <a:ext cx="5405437" cy="310276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14350"/>
            <a:ext cx="36195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3158728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৬. বৈদেশিক মুদ্রা সঞ্চয়ী হিসাব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701653"/>
            <a:ext cx="4776787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• বৈদেশিক মুদ্রা অর্জনকারী ব্যক্তি বা প্রতিষ্ঠান এই হিসাব খোলে।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• এর মাধ্যমে শুধু বৈদেশিক মুদ্রায় (যেমন- ডলার, ইউরো) লেনদেন সম্পন্ন হয়।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5587" y="3158728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৭. ডিপিএস (DPS) হিসাব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5587" y="3701653"/>
            <a:ext cx="4776787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• ডিপোজিট পেনশন স্কিম: প্রতি মাসে নির্দিষ্ট পরিমাণ টাকা (যেমন- ১০০, ৫০০, ১০০০ টাকা) জমা দিতে হয়।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• নির্দিষ্ট মেয়াদ শেষে সুদে-আসলে এককালীন মোটা অঙ্কের টাকা ফেরত পাওয়া যায়।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2596753"/>
            <a:ext cx="390525" cy="3429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5587" y="2596753"/>
            <a:ext cx="304800" cy="3429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অন্যান্য হিসাব: বৈদেশিক মুদ্রা ও DPS হিসাব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25278"/>
            <a:ext cx="5405437" cy="310276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225278"/>
            <a:ext cx="5405437" cy="310276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14350"/>
            <a:ext cx="40957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3158728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৮. ঋণ আমানতী হিসাব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701653"/>
            <a:ext cx="4776787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• ব্যাংক ঋণগ্রহীতাকে সরাসরি নগদ টাকা না দিয়ে তার নামে একটি হিসাব খুলে টাকা স্থানান্তর করে।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• গ্রহীতা চেকের মাধ্যমে সেই টাকা উত্তোলন করে এবং নতুন ঋণ আমানত সৃষ্টি হয়।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5587" y="3158728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৯. রেসিডেন্ট ফরেন কারেন্সি (RFCD)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5587" y="3701653"/>
            <a:ext cx="4776787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• সাধারণত নিয়মিত বিদেশে সফরকারী বাংলাদেশী নাগরিকদের জন্য এই হিসাব তৈরি।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• বিদেশে ভ্রমণের সময় অব্যবহৃত বৈদেশিক মুদ্রা দেশে এনে এই হিসাবে জমা রাখা যায়।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2596753"/>
            <a:ext cx="390525" cy="3429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5587" y="2596753"/>
            <a:ext cx="304800" cy="3429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09575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অন্যান্য হিসাব: ঋণ আমানত ও RFCD হিসাব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76661"/>
            <a:ext cx="11144250" cy="220950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514350"/>
            <a:ext cx="4572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3925" y="2976711"/>
            <a:ext cx="10344150" cy="396180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1" i="0" u="none">
                <a:solidFill>
                  <a:srgbClr val="1E3A8A"/>
                </a:solidFill>
                <a:latin typeface="Hind Siliguri"/>
              </a:rPr>
              <a:t>খাতায় উত্তর লেখ: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925" y="3563391"/>
            <a:ext cx="10344150" cy="8227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১. ব্যবসায়ীদের জন্য কোন ব্যাংক হিসাবটি সবচেয়ে বেশি উপযোগী এবং কেন?</a:t>
            </a:r>
            <a:r>
              <a:t>
</a:t>
            </a:r>
            <a:r>
              <a:rPr sz="1800" b="0" i="0" u="none">
                <a:solidFill>
                  <a:srgbClr val="334155"/>
                </a:solidFill>
                <a:latin typeface="Hind Siliguri"/>
              </a:rPr>
              <a:t> ২. কোন ব্যাংক হিসাবে জমা টাকার ওপর ব্যাংক কোনো সুদ দেয় না?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925" y="3033861"/>
            <a:ext cx="247650" cy="2476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5720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একক কাজ (সময়: ৩ মিনিট)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514350"/>
            <a:ext cx="314325" cy="361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500" y="3037582"/>
            <a:ext cx="10715625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১ম প্রশ্নের উত্তর: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ব্যবসায়ীদের জন্য </a:t>
            </a:r>
            <a:r>
              <a:rPr sz="1800" b="1" i="0" u="none">
                <a:solidFill>
                  <a:srgbClr val="1E293B"/>
                </a:solidFill>
                <a:latin typeface="Hind Siliguri"/>
              </a:rPr>
              <a:t>চলতি হিসাব (Current Account)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সবচেয়ে বেশি উপযোগী। কারণ ব্যবসায়ীদের প্রতিদিন একাধিকবার টাকা জমা ও উত্তোলনের প্রয়োজন হয়।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959423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২য় প্রশ্নের উত্তর: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</a:t>
            </a:r>
            <a:r>
              <a:rPr sz="1800" b="1" i="0" u="none">
                <a:solidFill>
                  <a:srgbClr val="1E293B"/>
                </a:solidFill>
                <a:latin typeface="Hind Siliguri"/>
              </a:rPr>
              <a:t>চলতি হিসাবে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জমা রাখা টাকার ওপর ব্যাংক কোনো সুদ দেয় না।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070919"/>
            <a:ext cx="247650" cy="2571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992760"/>
            <a:ext cx="247650" cy="257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62250"/>
            <a:ext cx="5405437" cy="20288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62250"/>
            <a:ext cx="5405437" cy="20288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14350"/>
            <a:ext cx="31432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3048000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D4ED8"/>
                </a:solidFill>
                <a:latin typeface="Hind Siliguri"/>
              </a:rPr>
              <a:t>'ক' দলের উত্তর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590925"/>
            <a:ext cx="4776787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জনাব রফিকের জন্য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সঞ্চয়ী হিসাব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অথবা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DPS (ডিপোজিট পেনশন স্কিম)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উপযুক্ত। কারণ এতে নির্দিষ্ট আয়ের টাকা অল্প অল্প করে জমা করে সুদে-আসলে সঞ্চয় বৃদ্ধি করা যায়।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5587" y="3048000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B45309"/>
                </a:solidFill>
                <a:latin typeface="Hind Siliguri"/>
              </a:rPr>
              <a:t>'খ' দলের উত্তর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5587" y="3590925"/>
            <a:ext cx="4776787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স্কুল সঞ্চয়ী হিসাব শিক্ষার্থীদের ছোটবেলা থেকেই সঞ্চয়ী হতে শেখায়। এতে কোনো সার্ভিস চার্জ থাকে না এবং টিফিনের টাকা বাঁচিয়ে ভবিষ্যতের জন্য মূলধন তৈরি করা যায়।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876550"/>
            <a:ext cx="11144250" cy="160957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514350"/>
            <a:ext cx="4572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300" y="3228975"/>
            <a:ext cx="10439400" cy="396180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sz="1950" b="1" i="0" u="none">
                <a:solidFill>
                  <a:srgbClr val="166534"/>
                </a:solidFill>
                <a:latin typeface="Hind Siliguri"/>
              </a:rPr>
              <a:t>পাশাপাশি বসে আলোচনা করে নিচের ছকটি তৈরি কর: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300" y="3768030"/>
            <a:ext cx="104394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15803D"/>
                </a:solidFill>
                <a:latin typeface="Hind Siliguri SemiBold"/>
              </a:rPr>
              <a:t>"চলতি হিসাব" এবং "সঞ্চয়ী হিসাব"-এর মধ্যে প্রধান ২টি পার্থক্য চিহ্নিত করো। (লেনদেনের সীমা ও সুদের হারের ভিত্তিতে)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3286125"/>
            <a:ext cx="314325" cy="2476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5720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জোড়ায় কাজ (সময়: ৫ মিনিট)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16708"/>
            <a:ext cx="5405437" cy="21199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16708"/>
            <a:ext cx="5405437" cy="211990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14350"/>
            <a:ext cx="4572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3002458"/>
            <a:ext cx="5015626" cy="3231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D4ED8"/>
                </a:solidFill>
                <a:latin typeface="Hind Siliguri"/>
              </a:rPr>
              <a:t>'ক' দল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545383"/>
            <a:ext cx="4776787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জনাব রফিক একজন সরকারি চাকরিজীবী। তিনি প্রতি মাসে বেতনের কিছু অংশ সঞ্চয় করতে চান। তার জন্য কোন কোন ব্যাংক হিসাব উপযুক্ত এবং কেন?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5587" y="3002458"/>
            <a:ext cx="5015626" cy="3231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B45309"/>
                </a:solidFill>
                <a:latin typeface="Hind Siliguri"/>
              </a:rPr>
              <a:t>'খ' দল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5587" y="3545383"/>
            <a:ext cx="4776787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স্কুল শিক্ষার্থীদের জন্য "স্কুল সঞ্চয়ী হিসাব" কীভাবে তাদের ভবিষ্যৎ সঞ্চয়ে সহায়ক ভূমিকা পালন করে তা আলোচনা করে লেখ।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5720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দলীয় কাজ (সময়: ৮ মিনিট)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514350"/>
            <a:ext cx="276225" cy="361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500" y="2664321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১.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ডিপিএস (DPS)-এর পূর্ণরূপ কী?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220491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২.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সবচেয়ে বেশি সুদের হার পাওয়া যায় কোন ব্যাংক হিসাবে?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500" y="3776662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৩.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প্রবাসী বা বিদেশে ভ্রমণকারীদের জন্য উপযোগী ২টি হিসাবের নাম বল।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4332833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৪.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কোন ব্যাংক হিসাবে ব্যাংক গ্রাহককে ঋণ প্রদান করে আমানত সৃষ্টি করে?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2697658"/>
            <a:ext cx="247650" cy="2571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253829"/>
            <a:ext cx="247650" cy="2571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810000"/>
            <a:ext cx="247650" cy="2571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4366170"/>
            <a:ext cx="247650" cy="2571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276225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মূল্যায়ন (মৌখিক বা সংক্ষিপ্ত উত্তর)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22152"/>
            <a:ext cx="5405437" cy="310887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62311"/>
            <a:ext cx="5405437" cy="342870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14350"/>
            <a:ext cx="40957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3222277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765202"/>
            <a:ext cx="4776787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0F172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130873"/>
            <a:ext cx="4776787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সহকারী শিক্ষক (ব্যবসায় শিক্ষা)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বি.এড, এম.এড</a:t>
            </a:r>
            <a:r>
              <a:t>
</a:t>
            </a:r>
            <a:r>
              <a:rPr sz="1500" b="1" i="0" u="none">
                <a:solidFill>
                  <a:srgbClr val="0369A1"/>
                </a:solidFill>
                <a:latin typeface="Hind Siliguri"/>
              </a:rPr>
              <a:t>আর.আর.টেক্সটাইল মিলস্ উচ্চ বিদ্যালয়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5587" y="3062436"/>
            <a:ext cx="5015626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05587" y="3605361"/>
            <a:ext cx="4776787" cy="15999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বিষয়: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ফিন্যান্স ও ব্যাংকিং</a:t>
            </a:r>
            <a:r>
              <a:t>
</a:t>
            </a:r>
            <a:r>
              <a:rPr sz="1575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১০ম শ্রেণি</a:t>
            </a:r>
            <a:r>
              <a:t>
</a:t>
            </a:r>
            <a:r>
              <a:rPr sz="1575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</a:t>
            </a:r>
            <a:r>
              <a:rPr sz="1575" b="0" i="0" u="none" smtClean="0">
                <a:solidFill>
                  <a:srgbClr val="334155"/>
                </a:solidFill>
                <a:latin typeface="Hind Siliguri"/>
              </a:rPr>
              <a:t>১১ 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(ব্যাংকের আমানত)</a:t>
            </a:r>
            <a:r>
              <a:t>
</a:t>
            </a:r>
            <a:r>
              <a:rPr sz="1575" b="1" i="0" u="none">
                <a:solidFill>
                  <a:srgbClr val="334155"/>
                </a:solidFill>
                <a:latin typeface="Hind Siliguri"/>
              </a:rPr>
              <a:t>পাঠ: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ব্যাংক হিসাবের প্রকারভেদ</a:t>
            </a:r>
            <a:r>
              <a:t>
</a:t>
            </a:r>
            <a:r>
              <a:rPr sz="1575" b="1" i="0" u="none">
                <a:solidFill>
                  <a:srgbClr val="334155"/>
                </a:solidFill>
                <a:latin typeface="Hind Siliguri"/>
              </a:rPr>
              <a:t>সময়: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2603152"/>
            <a:ext cx="333375" cy="3810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5587" y="2443311"/>
            <a:ext cx="428625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3875" y="428625"/>
            <a:ext cx="11668125" cy="438582"/>
          </a:xfrm>
          <a:prstGeom prst="rect">
            <a:avLst/>
          </a:prstGeom>
          <a:noFill/>
        </p:spPr>
        <p:txBody>
          <a:bodyPr wrap="square" lIns="409575" tIns="0" rIns="0" bIns="0" anchor="t">
            <a:spAutoFit/>
          </a:bodyPr>
          <a:lstStyle/>
          <a:p>
            <a:pPr algn="l"/>
            <a:r>
              <a:rPr lang="en-US" sz="2850" b="1" i="0" u="none" dirty="0" smtClean="0">
                <a:solidFill>
                  <a:srgbClr val="1E3A8A"/>
                </a:solidFill>
                <a:latin typeface="Hind Siliguri"/>
              </a:rPr>
              <a:t> </a:t>
            </a:r>
            <a:r>
              <a:rPr sz="2850" b="1" i="0" u="none" smtClean="0">
                <a:solidFill>
                  <a:srgbClr val="1E3A8A"/>
                </a:solidFill>
                <a:latin typeface="Hind Siliguri"/>
              </a:rPr>
              <a:t>শিক্ষক </a:t>
            </a:r>
            <a:r>
              <a:rPr sz="2850" b="1" i="0" u="none">
                <a:solidFill>
                  <a:srgbClr val="1E3A8A"/>
                </a:solidFill>
                <a:latin typeface="Hind Siliguri"/>
              </a:rPr>
              <a:t>ও পাঠ পরিচিতি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18" name="Picture 17" descr="mizan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38562" y="2408767"/>
            <a:ext cx="1982829" cy="2164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 descr="fb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63817" y="2307344"/>
            <a:ext cx="1918557" cy="2293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514350"/>
            <a:ext cx="361950" cy="361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500" y="2664321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১ম প্রশ্ন: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Deposit Pension Scheme (ডিপোজিট পেনশন স্কিম)।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220491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২য় প্রশ্ন: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স্থায়ী হিসাব (Fixed Deposit Account)।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500" y="3776662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৩য় প্রশ্ন: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বৈদেশিক মুদ্রা সঞ্চয়ী হিসাব ও RFCD হিসাব।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4332833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৪র্থ প্রশ্ন: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ঋণ আমানতী হিসাব (Loan Deposit Account)।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2697658"/>
            <a:ext cx="219075" cy="2571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253829"/>
            <a:ext cx="219075" cy="2571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810000"/>
            <a:ext cx="219075" cy="2571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4366170"/>
            <a:ext cx="219075" cy="2571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66987"/>
            <a:ext cx="3555950" cy="24193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566987"/>
            <a:ext cx="3555950" cy="24193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566987"/>
            <a:ext cx="3555950" cy="24193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14350"/>
            <a:ext cx="409575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3643312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প্রধান হিসাব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4138612"/>
            <a:ext cx="30797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"/>
              </a:rPr>
              <a:t>চলতি (ব্যবসায়ী), সঞ্চয়ী (সাধারণ মানুষ) এবং স্থায়ী (মেয়াদী বিনিয়োগ)।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6075" y="3643312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বিশেষ সঞ্চয়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56075" y="4138612"/>
            <a:ext cx="30797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"/>
              </a:rPr>
              <a:t>স্কুল সঞ্চয়ী, বিমা সঞ্চয়ী ও ডিপিএস গ্রাহকের চাহিদা মেটায়।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50150" y="3643312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বৈদেশিক ও ঋণ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50150" y="4138612"/>
            <a:ext cx="30797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"/>
              </a:rPr>
              <a:t>বৈদেশিক মুদ্রা অর্জনকারী ও ঋণগ্রহীতাদের বিশেষ ব্যাংক সুবিধা প্রদান।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947987"/>
            <a:ext cx="400050" cy="4000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6075" y="2947987"/>
            <a:ext cx="400050" cy="4000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0150" y="2947987"/>
            <a:ext cx="400050" cy="4000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09575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693" y="1549747"/>
            <a:ext cx="9472612" cy="35203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2943" y="3064222"/>
            <a:ext cx="8906113" cy="923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500" b="1" i="0" u="none">
                <a:solidFill>
                  <a:srgbClr val="1E3A8A"/>
                </a:solidFill>
                <a:latin typeface="Hind Siliguri"/>
              </a:rPr>
              <a:t>তোমাদের কি কোনো প্রশ্ন আছে?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54993" y="4178647"/>
            <a:ext cx="8482012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>
                <a:solidFill>
                  <a:srgbClr val="334155"/>
                </a:solidFill>
                <a:latin typeface="Hind Siliguri"/>
              </a:rPr>
              <a:t>আজকের পাঠের যেকোনো বিষয় বুঝতে সমস্যা হলে নিঃসঙ্কোচে প্রশ্ন করো।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514350"/>
            <a:ext cx="457200" cy="361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500" y="2664321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১.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ব্যাংকে আমানত রাখা কেন প্রয়োজন তা ব্যাখ্যা করে বাড়ি থেকে লিখে আনবে।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220491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২.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চলতি, সঞ্চয়ী ও স্থায়ী হিসাবের মূল পার্থক্যগুলোর একটি সুন্দর তুলনামূলক ছক তৈরি করবে।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500" y="3776662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৩.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ডিপিএস (DPS) এবং বিমা সঞ্চয়ী হিসাব কীভাবে পরিবারকে আর্থিক নিরাপত্তা দেয়?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4332833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৪.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একজন রিকশাচালক ও একজন বড় ব্যবসায়ীর জন্য কোন কোন ব্যাংক হিসাব উপযুক্ত এবং কেন?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2697658"/>
            <a:ext cx="247650" cy="2571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253829"/>
            <a:ext cx="247650" cy="2571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810000"/>
            <a:ext cx="247650" cy="2571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4366170"/>
            <a:ext cx="247650" cy="2571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5720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বাড়ির কাজ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787" y="5075932"/>
            <a:ext cx="4162425" cy="5828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1937" y="2227957"/>
            <a:ext cx="11668125" cy="1962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>
                <a:solidFill>
                  <a:srgbClr val="FFFFFF"/>
                </a:solidFill>
                <a:latin typeface="Hind Siliguri"/>
              </a:rPr>
              <a:t>মনোযোগ দিয়ে ক্লাসে অংশ নেওয়ার জন্য ধন্যবাদ!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86312" y="4332982"/>
            <a:ext cx="261937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sz="2250" b="0" i="0" u="none">
                <a:solidFill>
                  <a:srgbClr val="38BDF8"/>
                </a:solidFill>
                <a:latin typeface="Hind Siliguri SemiBold"/>
              </a:rPr>
              <a:t>সবাই ভালো ও সুস্থ থাকো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762" y="1123057"/>
            <a:ext cx="752475" cy="666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57687" y="5199757"/>
            <a:ext cx="3476625" cy="335160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FFFFFF"/>
                </a:solidFill>
                <a:latin typeface="Hind Siliguri"/>
              </a:rPr>
              <a:t>আর.আর.টেক্সটাইল মিলস্ উচ্চ বিদ্যালয়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7687" y="5247382"/>
            <a:ext cx="266700" cy="2095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149971"/>
            <a:ext cx="5405437" cy="306273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776412"/>
            <a:ext cx="5405437" cy="4000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14350"/>
            <a:ext cx="40957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8675" y="2454771"/>
            <a:ext cx="5035629" cy="428625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369A1"/>
                </a:solidFill>
                <a:latin typeface="Hind Siliguri"/>
              </a:rPr>
              <a:t>ছবি দেখে উত্তর দাও: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8675" y="2997696"/>
            <a:ext cx="4795837" cy="10970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0F172A"/>
                </a:solidFill>
                <a:latin typeface="Hind Siliguri SemiBold"/>
              </a:rPr>
              <a:t>১. ছবিতে মানুষেরা ব্যাংকে কেন লেনদেন করছে?</a:t>
            </a:r>
            <a:r>
              <a:t>
</a:t>
            </a:r>
            <a:r>
              <a:rPr sz="1800" b="0" i="0" u="none">
                <a:solidFill>
                  <a:srgbClr val="0F172A"/>
                </a:solidFill>
                <a:latin typeface="Hind Siliguri SemiBold"/>
              </a:rPr>
              <a:t> ২. অর্থ নিরাপদে রাখা ও লাভের জন্য আমরা ব্যাংকে কী খুলি?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8675" y="4237583"/>
            <a:ext cx="479583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0284C7"/>
                </a:solidFill>
                <a:latin typeface="Hind Siliguri"/>
              </a:rPr>
              <a:t>চিন্তা করে বলো তো আজ আমরা কী নিয়ে আলোচনা করবো?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0787" y="1814512"/>
            <a:ext cx="5329237" cy="39243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675" y="2521446"/>
            <a:ext cx="200025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09575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ছবিগুলো লক্ষ্য করো ও চিন্তা করো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633" y="4171949"/>
            <a:ext cx="6571810" cy="12096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5633" y="2481262"/>
            <a:ext cx="5860732" cy="895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350" b="1" i="0" u="none">
                <a:solidFill>
                  <a:srgbClr val="FFFFFF"/>
                </a:solidFill>
                <a:latin typeface="Hind Siliguri"/>
              </a:rPr>
              <a:t>আজকের পাঠের শিরোনাম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5715" y="4556538"/>
            <a:ext cx="5210650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300" b="1" i="0" u="none">
                <a:solidFill>
                  <a:srgbClr val="FDE047"/>
                </a:solidFill>
                <a:latin typeface="Hind Siliguri"/>
              </a:rPr>
              <a:t>"ব্যাংক হিসাবের প্রকারভেদ"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514350"/>
            <a:ext cx="361950" cy="361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500" y="2931021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ব্যাংক আমানত ও হিসাবের ধারণা: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ব্যাংক আমানত ও ব্যাংক হিসাব কী তা বলতে পারবে।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487191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ব্যাংক হিসাবের প্রধান প্রকারভেদ: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চলতি, সঞ্চয়ী ও স্থায়ী হিসাবের বৈশিষ্ট্য ব্যাখ্যা করতে পারবে।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500" y="4043362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বিশেষ ব্যাংক হিসাবসমূহ: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স্কুল সঞ্চয়ী, বিমা সঞ্চয়ী, DPS ও RFCD হিসাব চিহ্নিত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4599533"/>
            <a:ext cx="10715625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উপযুক্ত হিসাব নির্বাচন: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গ্রাহকের প্রয়োজন অনুযায়ী সঠিক ব্যাংক হিসাব বাছাই করতে পারবে।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2964358"/>
            <a:ext cx="247650" cy="2571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520529"/>
            <a:ext cx="247650" cy="2571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4076700"/>
            <a:ext cx="247650" cy="2571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4632870"/>
            <a:ext cx="247650" cy="2571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23875" y="1362075"/>
            <a:ext cx="111442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এই পাঠ শেষে তোমরা যা যা শিখতে পারবে—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66987"/>
            <a:ext cx="3555950" cy="24193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566987"/>
            <a:ext cx="3555950" cy="24193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566987"/>
            <a:ext cx="3555950" cy="24193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14350"/>
            <a:ext cx="457200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3643312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১. সঞ্চয় কী?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4138612"/>
            <a:ext cx="30797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"/>
              </a:rPr>
              <a:t>তোমাদের জমানো টাকা কোথায় নিরাপদে রাখো এবং কেন রাখো?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6075" y="3643312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২. ব্যাংক কী কাজ করে?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56075" y="4138612"/>
            <a:ext cx="30797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"/>
              </a:rPr>
              <a:t>ব্যাংক কীভাবে গ্রাহকের আমানত সংগ্রহ করে এবং ঋণ প্রদান করে?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50150" y="3643312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৩. ব্যাংক হিসাব কেন প্রয়োজন?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50150" y="4138612"/>
            <a:ext cx="30797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"/>
              </a:rPr>
              <a:t>ব্যাংকে টাকা রাখা বা তোলার জন্য আমাদের কী খোলা প্রয়োজন?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947987"/>
            <a:ext cx="447675" cy="4000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6075" y="2947987"/>
            <a:ext cx="400050" cy="4000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0150" y="2947987"/>
            <a:ext cx="400050" cy="4000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5720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109787"/>
            <a:ext cx="355595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109787"/>
            <a:ext cx="3555950" cy="33337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109787"/>
            <a:ext cx="3555950" cy="3333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14350"/>
            <a:ext cx="409575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3186112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১. চলতি হিসাব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3681412"/>
            <a:ext cx="307970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475569"/>
                </a:solidFill>
                <a:latin typeface="Hind Siliguri"/>
              </a:rPr>
              <a:t>(Current Account)</a:t>
            </a:r>
            <a:r>
              <a:t>
</a:t>
            </a:r>
            <a:r>
              <a:rPr sz="1500" b="0" i="0" u="none">
                <a:solidFill>
                  <a:srgbClr val="475569"/>
                </a:solidFill>
                <a:latin typeface="Hind Siliguri"/>
              </a:rPr>
              <a:t> ব্যবসায়ীদের জন্য উপযোগী। দিনে যতবার খুশি টাকা জমা ও উত্তোলন করা যায়। এতে কোনো সুদ পাওয়া যায় না।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6075" y="3186112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২. সঞ্চয়ী হিসাব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56075" y="3681412"/>
            <a:ext cx="3079700" cy="152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475569"/>
                </a:solidFill>
                <a:latin typeface="Hind Siliguri"/>
              </a:rPr>
              <a:t>(Savings Account)</a:t>
            </a:r>
            <a:r>
              <a:t>
</a:t>
            </a:r>
            <a:r>
              <a:rPr sz="1500" b="0" i="0" u="none">
                <a:solidFill>
                  <a:srgbClr val="475569"/>
                </a:solidFill>
                <a:latin typeface="Hind Siliguri"/>
              </a:rPr>
              <a:t> সাধারণ ও নির্দিষ্ট আয়ের মানুষের জন্য। যতবার খুশি জমা দেওয়া যায় কিন্তু উত্তোলনে নিয়ম থাকে। এতে ব্যাংক নির্দিষ্ট হারে সুদ দেয়।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50150" y="3186112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৩. স্থায়ী হিসাব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50150" y="3681412"/>
            <a:ext cx="3079700" cy="152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475569"/>
                </a:solidFill>
                <a:latin typeface="Hind Siliguri"/>
              </a:rPr>
              <a:t>(Fixed Deposit)</a:t>
            </a:r>
            <a:r>
              <a:t>
</a:t>
            </a:r>
            <a:r>
              <a:rPr sz="1500" b="0" i="0" u="none">
                <a:solidFill>
                  <a:srgbClr val="475569"/>
                </a:solidFill>
                <a:latin typeface="Hind Siliguri"/>
              </a:rPr>
              <a:t> নির্দিষ্ট মেয়াদের জন্য (যেমন ৩ মাস, ১ বছর, ৫ বছর) টাকা জমা রাখা হয়। মেয়াদ পূর্তির আগে টাকা তোলা যায় না এবং উচ্চ হারে সুদ পাওয়া যায়।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490787"/>
            <a:ext cx="504825" cy="4000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6075" y="2490787"/>
            <a:ext cx="447675" cy="4000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0150" y="2490787"/>
            <a:ext cx="447675" cy="4000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09575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ব্যাংক হিসাবের ৩টি প্রধান প্রকারভেদ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776412"/>
            <a:ext cx="5405437" cy="4000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514350"/>
            <a:ext cx="36195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787" y="1814512"/>
            <a:ext cx="5329237" cy="392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2500" y="1932979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কাদের জন্য: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ব্যবসায়ী ও বাণিজ্যিক প্রতিষ্ঠানের জন্য উপযোগী।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2854821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লেনদেন: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প্রতিদিন বা সপ্তাহে যতবার খুশি টাকা জমা ও উত্তোলন করা যায়।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2500" y="3776662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সুদের হার: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ব্যাংক এই হিসাবে জমা টাকার ওপর কোনো সুদ প্রদান করে না।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2500" y="4698503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বিশেষ সুবিধা: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জমাতিরিক্ত টাকা (Overdraft) উত্তোলনের সুযোগ থাকে।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1966317"/>
            <a:ext cx="219075" cy="2571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2888158"/>
            <a:ext cx="219075" cy="2571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810000"/>
            <a:ext cx="219075" cy="2571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4731841"/>
            <a:ext cx="219075" cy="2571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১. চলতি হিসাব (Current Account)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776412"/>
            <a:ext cx="5405437" cy="4000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514350"/>
            <a:ext cx="409575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7650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562" y="6557962"/>
            <a:ext cx="223837" cy="1714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787" y="1814512"/>
            <a:ext cx="5329237" cy="392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2500" y="2298650"/>
            <a:ext cx="4976812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উদ্দেশ্য: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সাধারণ জনগণের মধ্যে সঞ্চয়ের প্রবণতা বৃদ্ধি করা।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2854821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জমা ও উত্তোলন: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যতবার খুশি টাকা জমা দেওয়া যায়, কিন্তু সপ্তাহে সর্বোচ্চ ২ বার উত্তোলনের নিয়ম থাকে।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2500" y="3776662"/>
            <a:ext cx="4976812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সুদের হার: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ব্যাংক স্বল্প বা মাঝারি হারে সুদ প্রদান করে থাকে।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2500" y="4332833"/>
            <a:ext cx="4976812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উপযোগী: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চাকুরিজীবী ও নির্দিষ্ট আয়ের মানুষদের জন্য আদর্শ।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2331987"/>
            <a:ext cx="219075" cy="2571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2888158"/>
            <a:ext cx="219075" cy="2571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810000"/>
            <a:ext cx="219075" cy="2571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4366170"/>
            <a:ext cx="219075" cy="2571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3875" y="428625"/>
            <a:ext cx="11668125" cy="619125"/>
          </a:xfrm>
          <a:prstGeom prst="rect">
            <a:avLst/>
          </a:prstGeom>
          <a:noFill/>
        </p:spPr>
        <p:txBody>
          <a:bodyPr wrap="square" lIns="409575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২. সঞ্চয়ী হিসাব (Savings Account)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23875" y="1085850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1260</Words>
  <Application>Microsoft Macintosh PowerPoint</Application>
  <PresentationFormat>Custom</PresentationFormat>
  <Paragraphs>134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15</cp:revision>
  <dcterms:created xsi:type="dcterms:W3CDTF">2013-01-27T09:14:16Z</dcterms:created>
  <dcterms:modified xsi:type="dcterms:W3CDTF">2026-08-06T08:45:19Z</dcterms:modified>
</cp:coreProperties>
</file>