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82" r:id="rId16"/>
    <p:sldId id="270" r:id="rId17"/>
    <p:sldId id="271" r:id="rId18"/>
    <p:sldId id="283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9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8/12/2026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8/12/2026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8/12/2026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7376CDB-56E2-B3AC-5D50-BD2563FA6F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1725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711C2A-76E3-FFCB-4FEB-A6B37323A7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5994C9C2-A328-2BD5-6B47-396881787B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1423577"/>
              </p:ext>
            </p:extLst>
          </p:nvPr>
        </p:nvGraphicFramePr>
        <p:xfrm>
          <a:off x="1251679" y="1401580"/>
          <a:ext cx="9631180" cy="3866491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7037882">
                  <a:extLst>
                    <a:ext uri="{9D8B030D-6E8A-4147-A177-3AD203B41FA5}">
                      <a16:colId xmlns:a16="http://schemas.microsoft.com/office/drawing/2014/main" val="3906422789"/>
                    </a:ext>
                  </a:extLst>
                </a:gridCol>
                <a:gridCol w="2593298">
                  <a:extLst>
                    <a:ext uri="{9D8B030D-6E8A-4147-A177-3AD203B41FA5}">
                      <a16:colId xmlns:a16="http://schemas.microsoft.com/office/drawing/2014/main" val="14750271"/>
                    </a:ext>
                  </a:extLst>
                </a:gridCol>
              </a:tblGrid>
              <a:tr h="752295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লেনদেন</a:t>
                      </a:r>
                      <a:endParaRPr lang="en-US" sz="32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যাবে</a:t>
                      </a:r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/</a:t>
                      </a:r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যাবে</a:t>
                      </a:r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না</a:t>
                      </a:r>
                      <a:endParaRPr lang="en-US" sz="32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2046855"/>
                  </a:ext>
                </a:extLst>
              </a:tr>
              <a:tr h="1084658">
                <a:tc>
                  <a:txBody>
                    <a:bodyPr/>
                    <a:lstStyle/>
                    <a:p>
                      <a:pPr algn="l"/>
                      <a:r>
                        <a:rPr lang="en-US" sz="2800" b="1" kern="1200" dirty="0" err="1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জীম</a:t>
                      </a:r>
                      <a:r>
                        <a:rPr lang="en-US" sz="2800" b="1" kern="1200" dirty="0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800" b="1" kern="1200" dirty="0" err="1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স্টোরের</a:t>
                      </a:r>
                      <a:r>
                        <a:rPr lang="en-US" sz="2800" b="1" kern="1200" dirty="0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800" b="1" kern="1200" dirty="0" err="1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কাছে</a:t>
                      </a:r>
                      <a:r>
                        <a:rPr lang="en-US" sz="2800" b="1" kern="1200" dirty="0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800" b="1" kern="1200" dirty="0" err="1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বাকিতে</a:t>
                      </a:r>
                      <a:r>
                        <a:rPr lang="en-US" sz="2800" b="1" kern="1200" dirty="0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800" b="1" kern="1200" dirty="0" err="1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পণ্য</a:t>
                      </a:r>
                      <a:r>
                        <a:rPr lang="en-US" sz="2800" b="1" kern="1200" dirty="0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800" b="1" kern="1200" dirty="0" err="1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বিক্রয়</a:t>
                      </a:r>
                      <a:r>
                        <a:rPr lang="en-US" sz="2800" b="1" kern="1200" dirty="0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 — ১৫,০০০ </a:t>
                      </a:r>
                      <a:r>
                        <a:rPr lang="en-US" sz="2800" b="1" kern="1200" dirty="0" err="1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টাকা</a:t>
                      </a:r>
                      <a:endParaRPr lang="en-US" sz="2800" b="1" kern="1200" dirty="0">
                        <a:solidFill>
                          <a:schemeClr val="dk1"/>
                        </a:solidFill>
                        <a:effectLst/>
                        <a:latin typeface="NikoshBAN" panose="02000000000000000000" pitchFamily="2" charset="0"/>
                        <a:ea typeface="+mn-ea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kern="1200" dirty="0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✅ </a:t>
                      </a:r>
                      <a:r>
                        <a:rPr lang="en-US" sz="2800" b="1" kern="1200" dirty="0" err="1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যাবে</a:t>
                      </a:r>
                      <a:endParaRPr lang="en-US" sz="2800" b="1" kern="1200" dirty="0">
                        <a:solidFill>
                          <a:schemeClr val="dk1"/>
                        </a:solidFill>
                        <a:effectLst/>
                        <a:latin typeface="NikoshBAN" panose="02000000000000000000" pitchFamily="2" charset="0"/>
                        <a:ea typeface="+mn-ea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0704362"/>
                  </a:ext>
                </a:extLst>
              </a:tr>
              <a:tr h="673106">
                <a:tc>
                  <a:txBody>
                    <a:bodyPr/>
                    <a:lstStyle/>
                    <a:p>
                      <a:pPr algn="l"/>
                      <a:r>
                        <a:rPr lang="en-US" sz="2800" b="1" kern="1200" dirty="0" err="1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নগদে</a:t>
                      </a:r>
                      <a:r>
                        <a:rPr lang="en-US" sz="2800" b="1" kern="1200" dirty="0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800" b="1" kern="1200" dirty="0" err="1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পণ্য</a:t>
                      </a:r>
                      <a:r>
                        <a:rPr lang="en-US" sz="2800" b="1" kern="1200" dirty="0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800" b="1" kern="1200" dirty="0" err="1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বিক্রয়</a:t>
                      </a:r>
                      <a:r>
                        <a:rPr lang="en-US" sz="2800" b="1" kern="1200" dirty="0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 — ১২,০০০ </a:t>
                      </a:r>
                      <a:r>
                        <a:rPr lang="en-US" sz="2800" b="1" kern="1200" dirty="0" err="1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টাকা</a:t>
                      </a:r>
                      <a:endParaRPr lang="en-US" sz="2800" b="1" kern="1200" dirty="0">
                        <a:solidFill>
                          <a:schemeClr val="dk1"/>
                        </a:solidFill>
                        <a:effectLst/>
                        <a:latin typeface="NikoshBAN" panose="02000000000000000000" pitchFamily="2" charset="0"/>
                        <a:ea typeface="+mn-ea"/>
                        <a:cs typeface="NikoshBAN" panose="02000000000000000000" pitchFamily="2" charset="0"/>
                      </a:endParaRPr>
                    </a:p>
                    <a:p>
                      <a:pPr algn="l"/>
                      <a:r>
                        <a:rPr lang="en-US" sz="2800" b="1" kern="1200" dirty="0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kern="1200" dirty="0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❌ </a:t>
                      </a:r>
                      <a:r>
                        <a:rPr lang="en-US" sz="2800" b="1" kern="1200" dirty="0" err="1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যাবে</a:t>
                      </a:r>
                      <a:r>
                        <a:rPr lang="en-US" sz="2800" b="1" kern="1200" dirty="0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800" b="1" kern="1200" dirty="0" err="1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না</a:t>
                      </a:r>
                      <a:endParaRPr lang="en-US" sz="2800" b="1" kern="1200" dirty="0">
                        <a:solidFill>
                          <a:schemeClr val="dk1"/>
                        </a:solidFill>
                        <a:effectLst/>
                        <a:latin typeface="NikoshBAN" panose="02000000000000000000" pitchFamily="2" charset="0"/>
                        <a:ea typeface="+mn-ea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6274521"/>
                  </a:ext>
                </a:extLst>
              </a:tr>
              <a:tr h="108465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kern="1200" dirty="0" err="1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বাকিতে</a:t>
                      </a:r>
                      <a:r>
                        <a:rPr lang="en-US" sz="2800" b="1" kern="1200" dirty="0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800" b="1" kern="1200" dirty="0" err="1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আসবাবপত্র</a:t>
                      </a:r>
                      <a:r>
                        <a:rPr lang="en-US" sz="2800" b="1" kern="1200" dirty="0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800" b="1" kern="1200" dirty="0" err="1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বিক্রয়</a:t>
                      </a:r>
                      <a:r>
                        <a:rPr lang="en-US" sz="2800" b="1" kern="1200" dirty="0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 — ১০,০০০ </a:t>
                      </a:r>
                      <a:r>
                        <a:rPr lang="en-US" sz="2800" b="1" kern="1200" dirty="0" err="1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টাকা</a:t>
                      </a:r>
                      <a:endParaRPr lang="en-US" sz="2800" b="1" kern="1200" dirty="0">
                        <a:solidFill>
                          <a:schemeClr val="dk1"/>
                        </a:solidFill>
                        <a:effectLst/>
                        <a:latin typeface="NikoshBAN" panose="02000000000000000000" pitchFamily="2" charset="0"/>
                        <a:ea typeface="+mn-ea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kern="1200" dirty="0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❌ </a:t>
                      </a:r>
                      <a:r>
                        <a:rPr lang="en-US" sz="2800" b="1" kern="1200" dirty="0" err="1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যাবে</a:t>
                      </a:r>
                      <a:r>
                        <a:rPr lang="en-US" sz="2800" b="1" kern="1200" dirty="0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800" b="1" kern="1200" dirty="0" err="1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না</a:t>
                      </a:r>
                      <a:endParaRPr lang="en-US" sz="2800" b="1" kern="1200" dirty="0">
                        <a:solidFill>
                          <a:schemeClr val="dk1"/>
                        </a:solidFill>
                        <a:effectLst/>
                        <a:latin typeface="NikoshBAN" panose="02000000000000000000" pitchFamily="2" charset="0"/>
                        <a:ea typeface="+mn-ea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7170016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D5A18C29-9303-0FDB-265E-4E5C52EF5BDA}"/>
              </a:ext>
            </a:extLst>
          </p:cNvPr>
          <p:cNvSpPr txBox="1"/>
          <p:nvPr/>
        </p:nvSpPr>
        <p:spPr>
          <a:xfrm>
            <a:off x="4425846" y="524577"/>
            <a:ext cx="60935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বিক্রয়</a:t>
            </a:r>
            <a:r>
              <a:rPr lang="en-US" sz="3200" b="1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জাবেদায়</a:t>
            </a:r>
            <a:r>
              <a:rPr lang="en-US" sz="3200" b="1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200" b="1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-</a:t>
            </a:r>
            <a:r>
              <a:rPr lang="en-US" sz="3200" b="1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যাবে</a:t>
            </a:r>
            <a:r>
              <a:rPr lang="en-US" sz="3200" b="1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/</a:t>
            </a:r>
            <a:r>
              <a:rPr lang="en-US" sz="3200" b="1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যাবে</a:t>
            </a:r>
            <a:r>
              <a:rPr lang="en-US" sz="3200" b="1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3200" b="1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28235882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6822ED-3395-5A11-6348-E51C37295F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87FB6D62-226D-DE8D-EF15-43565ED086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8800655"/>
              </p:ext>
            </p:extLst>
          </p:nvPr>
        </p:nvGraphicFramePr>
        <p:xfrm>
          <a:off x="1269165" y="2316480"/>
          <a:ext cx="9653670" cy="249936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964369">
                  <a:extLst>
                    <a:ext uri="{9D8B030D-6E8A-4147-A177-3AD203B41FA5}">
                      <a16:colId xmlns:a16="http://schemas.microsoft.com/office/drawing/2014/main" val="4229415762"/>
                    </a:ext>
                  </a:extLst>
                </a:gridCol>
                <a:gridCol w="3162925">
                  <a:extLst>
                    <a:ext uri="{9D8B030D-6E8A-4147-A177-3AD203B41FA5}">
                      <a16:colId xmlns:a16="http://schemas.microsoft.com/office/drawing/2014/main" val="2149695695"/>
                    </a:ext>
                  </a:extLst>
                </a:gridCol>
                <a:gridCol w="699541">
                  <a:extLst>
                    <a:ext uri="{9D8B030D-6E8A-4147-A177-3AD203B41FA5}">
                      <a16:colId xmlns:a16="http://schemas.microsoft.com/office/drawing/2014/main" val="655890015"/>
                    </a:ext>
                  </a:extLst>
                </a:gridCol>
                <a:gridCol w="934387">
                  <a:extLst>
                    <a:ext uri="{9D8B030D-6E8A-4147-A177-3AD203B41FA5}">
                      <a16:colId xmlns:a16="http://schemas.microsoft.com/office/drawing/2014/main" val="3497190898"/>
                    </a:ext>
                  </a:extLst>
                </a:gridCol>
                <a:gridCol w="674557">
                  <a:extLst>
                    <a:ext uri="{9D8B030D-6E8A-4147-A177-3AD203B41FA5}">
                      <a16:colId xmlns:a16="http://schemas.microsoft.com/office/drawing/2014/main" val="3645857192"/>
                    </a:ext>
                  </a:extLst>
                </a:gridCol>
                <a:gridCol w="3217891">
                  <a:extLst>
                    <a:ext uri="{9D8B030D-6E8A-4147-A177-3AD203B41FA5}">
                      <a16:colId xmlns:a16="http://schemas.microsoft.com/office/drawing/2014/main" val="259578632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তারিখ</a:t>
                      </a:r>
                      <a:endParaRPr lang="en-US" sz="28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ক্রেডিট</a:t>
                      </a:r>
                      <a:r>
                        <a:rPr lang="en-US" sz="28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8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হিসাব</a:t>
                      </a:r>
                      <a:r>
                        <a:rPr lang="en-US" sz="28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8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খাত</a:t>
                      </a:r>
                      <a:endParaRPr lang="en-US" sz="28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শর্ত</a:t>
                      </a:r>
                      <a:endParaRPr lang="en-US" sz="28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চালান</a:t>
                      </a:r>
                      <a:r>
                        <a:rPr lang="en-US" sz="28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8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নম্বর</a:t>
                      </a:r>
                      <a:endParaRPr lang="en-US" sz="28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সূত্র</a:t>
                      </a:r>
                      <a:endParaRPr lang="en-US" sz="28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 </a:t>
                      </a:r>
                      <a:r>
                        <a:rPr lang="en-US" sz="28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ক্রয়</a:t>
                      </a:r>
                      <a:r>
                        <a:rPr lang="en-US" sz="28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8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হি</a:t>
                      </a:r>
                      <a:r>
                        <a:rPr lang="en-US" sz="28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:--</a:t>
                      </a:r>
                      <a:r>
                        <a:rPr lang="en-US" sz="28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ডে</a:t>
                      </a:r>
                      <a:r>
                        <a:rPr lang="en-US" sz="28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: </a:t>
                      </a:r>
                    </a:p>
                    <a:p>
                      <a:r>
                        <a:rPr lang="en-US" sz="28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 </a:t>
                      </a:r>
                      <a:r>
                        <a:rPr lang="en-US" sz="28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পাওনাদার</a:t>
                      </a:r>
                      <a:r>
                        <a:rPr lang="en-US" sz="28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8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হি</a:t>
                      </a:r>
                      <a:r>
                        <a:rPr lang="en-US" sz="28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:-</a:t>
                      </a:r>
                      <a:r>
                        <a:rPr lang="en-US" sz="28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ক্রে</a:t>
                      </a:r>
                      <a:r>
                        <a:rPr lang="en-US" sz="28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: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37390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80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28702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80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66094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80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4643787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6CE28199-5BAC-C8F4-C0A2-87FE627324E6}"/>
              </a:ext>
            </a:extLst>
          </p:cNvPr>
          <p:cNvSpPr txBox="1"/>
          <p:nvPr/>
        </p:nvSpPr>
        <p:spPr>
          <a:xfrm>
            <a:off x="4841823" y="1139252"/>
            <a:ext cx="34980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highlight>
                  <a:srgbClr val="FF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ক্রয়</a:t>
            </a:r>
            <a:r>
              <a:rPr lang="en-US" sz="3600" dirty="0">
                <a:highlight>
                  <a:srgbClr val="FF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highlight>
                  <a:srgbClr val="FF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জাবেদার</a:t>
            </a:r>
            <a:r>
              <a:rPr lang="en-US" sz="3600" dirty="0">
                <a:highlight>
                  <a:srgbClr val="FF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highlight>
                  <a:srgbClr val="FF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নমুনা</a:t>
            </a:r>
            <a:r>
              <a:rPr lang="en-US" sz="3600" dirty="0">
                <a:highlight>
                  <a:srgbClr val="FF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highlight>
                  <a:srgbClr val="FF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ছক</a:t>
            </a:r>
            <a:endParaRPr lang="en-US" sz="3600" dirty="0">
              <a:highlight>
                <a:srgbClr val="FF00FF"/>
              </a:highligh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44591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8DA5D2-36FB-B29B-6018-1E62549CDD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B9DE2F43-C7FE-0DCA-F91F-24017A564F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2196571"/>
              </p:ext>
            </p:extLst>
          </p:nvPr>
        </p:nvGraphicFramePr>
        <p:xfrm>
          <a:off x="1371600" y="2286000"/>
          <a:ext cx="9541239" cy="24993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236689">
                  <a:extLst>
                    <a:ext uri="{9D8B030D-6E8A-4147-A177-3AD203B41FA5}">
                      <a16:colId xmlns:a16="http://schemas.microsoft.com/office/drawing/2014/main" val="4004212913"/>
                    </a:ext>
                  </a:extLst>
                </a:gridCol>
                <a:gridCol w="3161226">
                  <a:extLst>
                    <a:ext uri="{9D8B030D-6E8A-4147-A177-3AD203B41FA5}">
                      <a16:colId xmlns:a16="http://schemas.microsoft.com/office/drawing/2014/main" val="3246747756"/>
                    </a:ext>
                  </a:extLst>
                </a:gridCol>
                <a:gridCol w="995653">
                  <a:extLst>
                    <a:ext uri="{9D8B030D-6E8A-4147-A177-3AD203B41FA5}">
                      <a16:colId xmlns:a16="http://schemas.microsoft.com/office/drawing/2014/main" val="3032919274"/>
                    </a:ext>
                  </a:extLst>
                </a:gridCol>
                <a:gridCol w="718787">
                  <a:extLst>
                    <a:ext uri="{9D8B030D-6E8A-4147-A177-3AD203B41FA5}">
                      <a16:colId xmlns:a16="http://schemas.microsoft.com/office/drawing/2014/main" val="830785542"/>
                    </a:ext>
                  </a:extLst>
                </a:gridCol>
                <a:gridCol w="3428884">
                  <a:extLst>
                    <a:ext uri="{9D8B030D-6E8A-4147-A177-3AD203B41FA5}">
                      <a16:colId xmlns:a16="http://schemas.microsoft.com/office/drawing/2014/main" val="12969329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তারিখ</a:t>
                      </a:r>
                      <a:endParaRPr lang="en-US" sz="28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ডেবিট</a:t>
                      </a:r>
                      <a:r>
                        <a:rPr lang="en-US" sz="28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8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হিসাব</a:t>
                      </a:r>
                      <a:r>
                        <a:rPr lang="en-US" sz="28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8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খাত</a:t>
                      </a:r>
                      <a:endParaRPr lang="en-US" sz="28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চালান</a:t>
                      </a:r>
                      <a:r>
                        <a:rPr lang="en-US" sz="28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8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নম্বর</a:t>
                      </a:r>
                      <a:endParaRPr lang="en-US" sz="28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সূত্র</a:t>
                      </a:r>
                      <a:endParaRPr lang="en-US" sz="28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 </a:t>
                      </a:r>
                      <a:r>
                        <a:rPr lang="en-US" sz="28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দেনাদার</a:t>
                      </a:r>
                      <a:r>
                        <a:rPr lang="en-US" sz="28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8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হি</a:t>
                      </a:r>
                      <a:r>
                        <a:rPr lang="en-US" sz="28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:--</a:t>
                      </a:r>
                      <a:r>
                        <a:rPr lang="en-US" sz="28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ডে</a:t>
                      </a:r>
                      <a:r>
                        <a:rPr lang="en-US" sz="28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: </a:t>
                      </a:r>
                    </a:p>
                    <a:p>
                      <a:r>
                        <a:rPr lang="en-US" sz="28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 </a:t>
                      </a:r>
                      <a:r>
                        <a:rPr lang="en-US" sz="28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বিক্রয়</a:t>
                      </a:r>
                      <a:r>
                        <a:rPr lang="en-US" sz="28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8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হি</a:t>
                      </a:r>
                      <a:r>
                        <a:rPr lang="en-US" sz="28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:-</a:t>
                      </a:r>
                      <a:r>
                        <a:rPr lang="en-US" sz="28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ক্রে</a:t>
                      </a:r>
                      <a:r>
                        <a:rPr lang="en-US" sz="28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: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29839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80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61446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80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66978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80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6673055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2A7D35A9-67F9-BCA6-C043-909EAE9C86EB}"/>
              </a:ext>
            </a:extLst>
          </p:cNvPr>
          <p:cNvSpPr txBox="1"/>
          <p:nvPr/>
        </p:nvSpPr>
        <p:spPr>
          <a:xfrm>
            <a:off x="4245964" y="763621"/>
            <a:ext cx="60935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 err="1">
                <a:highlight>
                  <a:srgbClr val="FF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বিক্রয়</a:t>
            </a:r>
            <a:r>
              <a:rPr lang="en-US" sz="3600" dirty="0">
                <a:highlight>
                  <a:srgbClr val="FF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highlight>
                  <a:srgbClr val="FF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জাবেদার</a:t>
            </a:r>
            <a:r>
              <a:rPr lang="en-US" sz="3600" dirty="0">
                <a:highlight>
                  <a:srgbClr val="FF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highlight>
                  <a:srgbClr val="FF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নমুনা</a:t>
            </a:r>
            <a:r>
              <a:rPr lang="en-US" sz="3600" dirty="0">
                <a:highlight>
                  <a:srgbClr val="FF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highlight>
                  <a:srgbClr val="FF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ছক</a:t>
            </a:r>
            <a:endParaRPr lang="en-US" sz="3600" dirty="0">
              <a:highlight>
                <a:srgbClr val="FF0000"/>
              </a:highligh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69256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9758F5-BA49-65C2-9827-C1AECEE28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FA6F841-484A-865A-987C-1B6A01AB1A08}"/>
              </a:ext>
            </a:extLst>
          </p:cNvPr>
          <p:cNvSpPr txBox="1"/>
          <p:nvPr/>
        </p:nvSpPr>
        <p:spPr>
          <a:xfrm>
            <a:off x="1337872" y="1528120"/>
            <a:ext cx="9619938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en-US" sz="2800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 </a:t>
            </a:r>
            <a:r>
              <a:rPr lang="en-US" sz="2800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আরওয়া</a:t>
            </a:r>
            <a:r>
              <a:rPr lang="en-US" sz="28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ট্রের্ডাস</a:t>
            </a:r>
            <a:r>
              <a:rPr lang="en-US" sz="28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৫ </a:t>
            </a:r>
            <a:r>
              <a:rPr lang="en-US" sz="2800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জানুয়ারি</a:t>
            </a:r>
            <a:r>
              <a:rPr lang="en-US" sz="2800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২০২৬: </a:t>
            </a:r>
            <a:r>
              <a:rPr lang="en-US" sz="2800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মীম</a:t>
            </a:r>
            <a:r>
              <a:rPr lang="en-US" sz="2800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ট্রেডার্সের</a:t>
            </a:r>
            <a:r>
              <a:rPr lang="en-US" sz="2800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নিকট</a:t>
            </a:r>
            <a:r>
              <a:rPr lang="en-US" sz="2800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হতে</a:t>
            </a:r>
            <a:r>
              <a:rPr lang="en-US" sz="2800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২০,০০০ </a:t>
            </a:r>
            <a:r>
              <a:rPr lang="en-US" sz="2800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টাকার</a:t>
            </a:r>
            <a:r>
              <a:rPr lang="en-US" sz="2800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পণ্য</a:t>
            </a:r>
            <a:r>
              <a:rPr lang="en-US" sz="2800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ক্রয়,চালান</a:t>
            </a:r>
            <a:r>
              <a:rPr lang="en-US" sz="2800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নং</a:t>
            </a:r>
            <a:r>
              <a:rPr lang="en-US" sz="2800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৯৯,শর্ত ৩/১০,নিট-৩০।</a:t>
            </a:r>
          </a:p>
          <a:p>
            <a:pPr marL="0" marR="0">
              <a:buNone/>
            </a:pPr>
            <a:endParaRPr lang="en-US" sz="2800" kern="100" dirty="0"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  <a:p>
            <a:r>
              <a:rPr lang="en-US" sz="2800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জানুয়ারী</a:t>
            </a:r>
            <a:r>
              <a:rPr lang="en-US" sz="28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১০ </a:t>
            </a:r>
            <a:r>
              <a:rPr lang="en-US" sz="2800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আয়রা</a:t>
            </a:r>
            <a:r>
              <a:rPr lang="en-US" sz="28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ট্রের্ডাস</a:t>
            </a:r>
            <a:r>
              <a:rPr lang="en-US" sz="28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থেকে</a:t>
            </a:r>
            <a:r>
              <a:rPr lang="en-US" sz="28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৩০,০০০টাকার </a:t>
            </a:r>
            <a:r>
              <a:rPr lang="en-US" sz="2800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পন্য</a:t>
            </a:r>
            <a:r>
              <a:rPr lang="en-US" sz="28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ক্রয়</a:t>
            </a:r>
            <a:r>
              <a:rPr lang="en-US" sz="28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, </a:t>
            </a:r>
            <a:r>
              <a:rPr lang="en-US" sz="2800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চালান</a:t>
            </a:r>
            <a:r>
              <a:rPr lang="en-US" sz="28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নং</a:t>
            </a:r>
            <a:r>
              <a:rPr lang="en-US" sz="28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১০২ । </a:t>
            </a:r>
            <a:r>
              <a:rPr lang="en-US" sz="2800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কারবারি</a:t>
            </a:r>
            <a:r>
              <a:rPr lang="en-US" sz="28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বাট্টা</a:t>
            </a:r>
            <a:r>
              <a:rPr lang="en-US" sz="28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১০%</a:t>
            </a:r>
          </a:p>
          <a:p>
            <a:pPr marL="0" marR="0">
              <a:buNone/>
            </a:pPr>
            <a:endParaRPr lang="en-US" sz="2800" kern="100" dirty="0"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  <a:p>
            <a:pPr marL="0" marR="0">
              <a:buNone/>
            </a:pPr>
            <a:r>
              <a:rPr lang="en-US" sz="2800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উদ্দীপকের</a:t>
            </a:r>
            <a:r>
              <a:rPr lang="en-US" sz="28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আলোকে</a:t>
            </a:r>
            <a:r>
              <a:rPr lang="en-US" sz="28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একটি</a:t>
            </a:r>
            <a:r>
              <a:rPr lang="en-US" sz="28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ক্রয়</a:t>
            </a:r>
            <a:r>
              <a:rPr lang="en-US" sz="28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জাবেদা</a:t>
            </a:r>
            <a:r>
              <a:rPr lang="en-US" sz="28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প্রস্তুত</a:t>
            </a:r>
            <a:r>
              <a:rPr lang="en-US" sz="28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কর</a:t>
            </a:r>
            <a:r>
              <a:rPr lang="en-US" sz="28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।</a:t>
            </a:r>
            <a:endParaRPr lang="en-US" sz="2800" kern="100" dirty="0">
              <a:effectLst/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D6DE19B-058B-CB71-C674-8E97E5A805D2}"/>
              </a:ext>
            </a:extLst>
          </p:cNvPr>
          <p:cNvSpPr txBox="1"/>
          <p:nvPr/>
        </p:nvSpPr>
        <p:spPr>
          <a:xfrm>
            <a:off x="4515787" y="630303"/>
            <a:ext cx="60935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en-US" sz="3600" b="1" kern="100" dirty="0" err="1">
                <a:solidFill>
                  <a:schemeClr val="bg1"/>
                </a:solidFill>
                <a:effectLst/>
                <a:highlight>
                  <a:srgbClr val="0000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নিম্নের</a:t>
            </a:r>
            <a:r>
              <a:rPr lang="en-US" sz="3600" b="1" kern="100" dirty="0">
                <a:solidFill>
                  <a:schemeClr val="bg1"/>
                </a:solidFill>
                <a:effectLst/>
                <a:highlight>
                  <a:srgbClr val="0000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600" b="1" kern="100" dirty="0" err="1">
                <a:solidFill>
                  <a:schemeClr val="bg1"/>
                </a:solidFill>
                <a:effectLst/>
                <a:highlight>
                  <a:srgbClr val="0000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লেনদেনগুলো</a:t>
            </a:r>
            <a:r>
              <a:rPr lang="en-US" sz="3600" b="1" kern="100" dirty="0">
                <a:solidFill>
                  <a:schemeClr val="bg1"/>
                </a:solidFill>
                <a:effectLst/>
                <a:highlight>
                  <a:srgbClr val="0000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600" b="1" kern="100" dirty="0" err="1">
                <a:solidFill>
                  <a:schemeClr val="bg1"/>
                </a:solidFill>
                <a:effectLst/>
                <a:highlight>
                  <a:srgbClr val="0000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লক্ষ্য</a:t>
            </a:r>
            <a:r>
              <a:rPr lang="en-US" sz="3600" b="1" kern="100" dirty="0">
                <a:solidFill>
                  <a:schemeClr val="bg1"/>
                </a:solidFill>
                <a:effectLst/>
                <a:highlight>
                  <a:srgbClr val="0000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600" b="1" kern="100" dirty="0" err="1">
                <a:solidFill>
                  <a:schemeClr val="bg1"/>
                </a:solidFill>
                <a:effectLst/>
                <a:highlight>
                  <a:srgbClr val="0000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কর</a:t>
            </a:r>
            <a:r>
              <a:rPr lang="en-US" sz="2800" kern="100" dirty="0">
                <a:effectLst/>
                <a:highlight>
                  <a:srgbClr val="0000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28863333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264428-66BE-553C-2A4B-BA23DAA3F8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E754DB1-1E7C-ABB7-FFEC-9EE3963F4D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0212625"/>
              </p:ext>
            </p:extLst>
          </p:nvPr>
        </p:nvGraphicFramePr>
        <p:xfrm>
          <a:off x="1371600" y="2286000"/>
          <a:ext cx="9653670" cy="33528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161738">
                  <a:extLst>
                    <a:ext uri="{9D8B030D-6E8A-4147-A177-3AD203B41FA5}">
                      <a16:colId xmlns:a16="http://schemas.microsoft.com/office/drawing/2014/main" val="2740177361"/>
                    </a:ext>
                  </a:extLst>
                </a:gridCol>
                <a:gridCol w="2698229">
                  <a:extLst>
                    <a:ext uri="{9D8B030D-6E8A-4147-A177-3AD203B41FA5}">
                      <a16:colId xmlns:a16="http://schemas.microsoft.com/office/drawing/2014/main" val="2158762708"/>
                    </a:ext>
                  </a:extLst>
                </a:gridCol>
                <a:gridCol w="1304144">
                  <a:extLst>
                    <a:ext uri="{9D8B030D-6E8A-4147-A177-3AD203B41FA5}">
                      <a16:colId xmlns:a16="http://schemas.microsoft.com/office/drawing/2014/main" val="404128463"/>
                    </a:ext>
                  </a:extLst>
                </a:gridCol>
                <a:gridCol w="1214204">
                  <a:extLst>
                    <a:ext uri="{9D8B030D-6E8A-4147-A177-3AD203B41FA5}">
                      <a16:colId xmlns:a16="http://schemas.microsoft.com/office/drawing/2014/main" val="600893003"/>
                    </a:ext>
                  </a:extLst>
                </a:gridCol>
                <a:gridCol w="569626">
                  <a:extLst>
                    <a:ext uri="{9D8B030D-6E8A-4147-A177-3AD203B41FA5}">
                      <a16:colId xmlns:a16="http://schemas.microsoft.com/office/drawing/2014/main" val="2972395082"/>
                    </a:ext>
                  </a:extLst>
                </a:gridCol>
                <a:gridCol w="2705729">
                  <a:extLst>
                    <a:ext uri="{9D8B030D-6E8A-4147-A177-3AD203B41FA5}">
                      <a16:colId xmlns:a16="http://schemas.microsoft.com/office/drawing/2014/main" val="12732176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তারিখ</a:t>
                      </a:r>
                      <a:endParaRPr lang="en-US" sz="28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ক্রেডিট</a:t>
                      </a:r>
                      <a:r>
                        <a:rPr lang="en-US" sz="28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8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হিসাব</a:t>
                      </a:r>
                      <a:r>
                        <a:rPr lang="en-US" sz="28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8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খাত</a:t>
                      </a:r>
                      <a:endParaRPr lang="en-US" sz="28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শর্ত</a:t>
                      </a:r>
                      <a:endParaRPr lang="en-US" sz="28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চালান</a:t>
                      </a:r>
                      <a:r>
                        <a:rPr lang="en-US" sz="28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8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নম্বর</a:t>
                      </a:r>
                      <a:endParaRPr lang="en-US" sz="28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সূত্র</a:t>
                      </a:r>
                      <a:endParaRPr lang="en-US" sz="28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 </a:t>
                      </a:r>
                      <a:r>
                        <a:rPr lang="en-US" sz="28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ক্রয়</a:t>
                      </a:r>
                      <a:r>
                        <a:rPr lang="en-US" sz="28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8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হি</a:t>
                      </a:r>
                      <a:r>
                        <a:rPr lang="en-US" sz="28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:--</a:t>
                      </a:r>
                      <a:r>
                        <a:rPr lang="en-US" sz="28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ডে</a:t>
                      </a:r>
                      <a:r>
                        <a:rPr lang="en-US" sz="28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: </a:t>
                      </a:r>
                    </a:p>
                    <a:p>
                      <a:pPr algn="ctr"/>
                      <a:r>
                        <a:rPr lang="en-US" sz="28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 </a:t>
                      </a:r>
                      <a:r>
                        <a:rPr lang="en-US" sz="28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পাওনাদার</a:t>
                      </a:r>
                      <a:r>
                        <a:rPr lang="en-US" sz="28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8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হি</a:t>
                      </a:r>
                      <a:r>
                        <a:rPr lang="en-US" sz="28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:-</a:t>
                      </a:r>
                      <a:r>
                        <a:rPr lang="en-US" sz="28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ক্রে</a:t>
                      </a:r>
                      <a:r>
                        <a:rPr lang="en-US" sz="28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: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57191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জানু</a:t>
                      </a:r>
                      <a:r>
                        <a:rPr lang="en-US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-৫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kern="100" dirty="0" err="1">
                          <a:effectLst/>
                          <a:latin typeface="NikoshBAN" panose="02000000000000000000" pitchFamily="2" charset="0"/>
                          <a:ea typeface="Calibri" panose="020F0502020204030204" pitchFamily="34" charset="0"/>
                          <a:cs typeface="NikoshBAN" panose="02000000000000000000" pitchFamily="2" charset="0"/>
                        </a:rPr>
                        <a:t>মীম</a:t>
                      </a:r>
                      <a:r>
                        <a:rPr lang="en-US" sz="2800" kern="100" dirty="0">
                          <a:effectLst/>
                          <a:latin typeface="NikoshBAN" panose="02000000000000000000" pitchFamily="2" charset="0"/>
                          <a:ea typeface="Calibri" panose="020F0502020204030204" pitchFamily="34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800" kern="100" dirty="0" err="1">
                          <a:effectLst/>
                          <a:latin typeface="NikoshBAN" panose="02000000000000000000" pitchFamily="2" charset="0"/>
                          <a:ea typeface="Calibri" panose="020F0502020204030204" pitchFamily="34" charset="0"/>
                          <a:cs typeface="NikoshBAN" panose="02000000000000000000" pitchFamily="2" charset="0"/>
                        </a:rPr>
                        <a:t>ট্রেডার্স</a:t>
                      </a:r>
                      <a:r>
                        <a:rPr lang="en-US" sz="2800" kern="100" dirty="0">
                          <a:effectLst/>
                          <a:latin typeface="NikoshBAN" panose="02000000000000000000" pitchFamily="2" charset="0"/>
                          <a:ea typeface="Calibri" panose="020F0502020204030204" pitchFamily="34" charset="0"/>
                          <a:cs typeface="NikoshBAN" panose="02000000000000000000" pitchFamily="2" charset="0"/>
                        </a:rPr>
                        <a:t> </a:t>
                      </a:r>
                      <a:endParaRPr lang="en-US" sz="28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kern="100" dirty="0">
                          <a:effectLst/>
                          <a:latin typeface="NikoshBAN" panose="02000000000000000000" pitchFamily="2" charset="0"/>
                          <a:ea typeface="Calibri" panose="020F0502020204030204" pitchFamily="34" charset="0"/>
                          <a:cs typeface="NikoshBAN" panose="02000000000000000000" pitchFamily="2" charset="0"/>
                        </a:rPr>
                        <a:t>৩/১০,</a:t>
                      </a:r>
                    </a:p>
                    <a:p>
                      <a:r>
                        <a:rPr lang="en-US" sz="2800" kern="100" dirty="0">
                          <a:effectLst/>
                          <a:latin typeface="NikoshBAN" panose="02000000000000000000" pitchFamily="2" charset="0"/>
                          <a:ea typeface="Calibri" panose="020F0502020204030204" pitchFamily="34" charset="0"/>
                          <a:cs typeface="NikoshBAN" panose="02000000000000000000" pitchFamily="2" charset="0"/>
                        </a:rPr>
                        <a:t>নিট-৩০</a:t>
                      </a:r>
                      <a:endParaRPr lang="en-US" sz="28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৯৯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kern="100" dirty="0">
                          <a:effectLst/>
                          <a:latin typeface="NikoshBAN" panose="02000000000000000000" pitchFamily="2" charset="0"/>
                          <a:ea typeface="Calibri" panose="020F0502020204030204" pitchFamily="34" charset="0"/>
                          <a:cs typeface="NikoshBAN" panose="02000000000000000000" pitchFamily="2" charset="0"/>
                        </a:rPr>
                        <a:t>২০,০০০</a:t>
                      </a:r>
                      <a:endParaRPr lang="en-US" sz="28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3891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kern="100" dirty="0">
                          <a:latin typeface="NikoshBAN" panose="02000000000000000000" pitchFamily="2" charset="0"/>
                          <a:ea typeface="Calibri" panose="020F0502020204030204" pitchFamily="34" charset="0"/>
                          <a:cs typeface="NikoshBAN" panose="02000000000000000000" pitchFamily="2" charset="0"/>
                        </a:rPr>
                        <a:t>জানু-১০ </a:t>
                      </a:r>
                      <a:endParaRPr lang="en-US" sz="28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kern="100" dirty="0" err="1">
                          <a:latin typeface="NikoshBAN" panose="02000000000000000000" pitchFamily="2" charset="0"/>
                          <a:ea typeface="Calibri" panose="020F0502020204030204" pitchFamily="34" charset="0"/>
                          <a:cs typeface="NikoshBAN" panose="02000000000000000000" pitchFamily="2" charset="0"/>
                        </a:rPr>
                        <a:t>আয়রা</a:t>
                      </a:r>
                      <a:r>
                        <a:rPr lang="en-US" sz="2800" kern="100" dirty="0">
                          <a:latin typeface="NikoshBAN" panose="02000000000000000000" pitchFamily="2" charset="0"/>
                          <a:ea typeface="Calibri" panose="020F0502020204030204" pitchFamily="34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800" kern="100" dirty="0" err="1">
                          <a:latin typeface="NikoshBAN" panose="02000000000000000000" pitchFamily="2" charset="0"/>
                          <a:ea typeface="Calibri" panose="020F0502020204030204" pitchFamily="34" charset="0"/>
                          <a:cs typeface="NikoshBAN" panose="02000000000000000000" pitchFamily="2" charset="0"/>
                        </a:rPr>
                        <a:t>ট্রের্ডাস</a:t>
                      </a:r>
                      <a:r>
                        <a:rPr lang="en-US" sz="2800" kern="100" dirty="0">
                          <a:latin typeface="NikoshBAN" panose="02000000000000000000" pitchFamily="2" charset="0"/>
                          <a:ea typeface="Calibri" panose="020F0502020204030204" pitchFamily="34" charset="0"/>
                          <a:cs typeface="NikoshBAN" panose="02000000000000000000" pitchFamily="2" charset="0"/>
                        </a:rPr>
                        <a:t> </a:t>
                      </a:r>
                      <a:endParaRPr lang="en-US" sz="28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১০২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২৭,০০০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92674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80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৪৭,০০০</a:t>
                      </a:r>
                    </a:p>
                    <a:p>
                      <a:pPr algn="ctr"/>
                      <a:endParaRPr lang="en-US" sz="28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2542964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FDA5C798-B877-E873-A8CF-55229A21EADD}"/>
              </a:ext>
            </a:extLst>
          </p:cNvPr>
          <p:cNvSpPr txBox="1"/>
          <p:nvPr/>
        </p:nvSpPr>
        <p:spPr>
          <a:xfrm>
            <a:off x="3717560" y="888039"/>
            <a:ext cx="521657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buNone/>
            </a:pPr>
            <a:r>
              <a:rPr lang="en-US" sz="36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আরওয়া</a:t>
            </a:r>
            <a:r>
              <a:rPr lang="en-US" sz="36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6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ট্রের্ডাস</a:t>
            </a:r>
            <a:r>
              <a:rPr lang="en-US" sz="36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6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এর</a:t>
            </a:r>
            <a:r>
              <a:rPr lang="en-US" sz="36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</a:p>
          <a:p>
            <a:pPr marL="0" marR="0" algn="ctr">
              <a:buNone/>
            </a:pPr>
            <a:r>
              <a:rPr lang="en-US" sz="36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ক্রয়</a:t>
            </a:r>
            <a:r>
              <a:rPr lang="en-US" sz="36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6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জাবেদা</a:t>
            </a:r>
            <a:endParaRPr lang="en-US" sz="2800" kern="100" dirty="0">
              <a:effectLst/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4575C39-D40D-1578-CC11-E76ECE74EC18}"/>
              </a:ext>
            </a:extLst>
          </p:cNvPr>
          <p:cNvCxnSpPr/>
          <p:nvPr/>
        </p:nvCxnSpPr>
        <p:spPr>
          <a:xfrm>
            <a:off x="9144000" y="5216577"/>
            <a:ext cx="116923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EC38D70-AE0D-8303-F8AC-EC2877769BC0}"/>
              </a:ext>
            </a:extLst>
          </p:cNvPr>
          <p:cNvCxnSpPr/>
          <p:nvPr/>
        </p:nvCxnSpPr>
        <p:spPr>
          <a:xfrm>
            <a:off x="9191467" y="5353987"/>
            <a:ext cx="116923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21760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D648D3-FCF6-62C4-92C6-08CCB7B615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5EEF56E-C5FC-72D2-C7BB-4A03C0E14296}"/>
              </a:ext>
            </a:extLst>
          </p:cNvPr>
          <p:cNvSpPr txBox="1"/>
          <p:nvPr/>
        </p:nvSpPr>
        <p:spPr>
          <a:xfrm>
            <a:off x="1337872" y="1528120"/>
            <a:ext cx="9619938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en-US" sz="2800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 </a:t>
            </a:r>
            <a:r>
              <a:rPr lang="en-US" sz="2800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জানুয়ারী</a:t>
            </a:r>
            <a:r>
              <a:rPr lang="en-US" sz="28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১০ </a:t>
            </a:r>
            <a:r>
              <a:rPr lang="en-US" sz="2800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আয়রা</a:t>
            </a:r>
            <a:r>
              <a:rPr lang="en-US" sz="28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ট্রের্ডাস</a:t>
            </a:r>
            <a:r>
              <a:rPr lang="en-US" sz="28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থেকে</a:t>
            </a:r>
            <a:r>
              <a:rPr lang="en-US" sz="28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৩০,০০০টাকার </a:t>
            </a:r>
            <a:r>
              <a:rPr lang="en-US" sz="2800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পন্য</a:t>
            </a:r>
            <a:r>
              <a:rPr lang="en-US" sz="28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ক্রয়</a:t>
            </a:r>
            <a:r>
              <a:rPr lang="en-US" sz="28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, </a:t>
            </a:r>
            <a:r>
              <a:rPr lang="en-US" sz="2800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চালান</a:t>
            </a:r>
            <a:r>
              <a:rPr lang="en-US" sz="28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নং</a:t>
            </a:r>
            <a:r>
              <a:rPr lang="en-US" sz="28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১০২ । </a:t>
            </a:r>
          </a:p>
          <a:p>
            <a:pPr marL="0" marR="0">
              <a:buNone/>
            </a:pPr>
            <a:r>
              <a:rPr lang="en-US" sz="2800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কারবারি</a:t>
            </a:r>
            <a:r>
              <a:rPr lang="en-US" sz="28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বাট্টা</a:t>
            </a:r>
            <a:r>
              <a:rPr lang="en-US" sz="28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১০%</a:t>
            </a:r>
          </a:p>
          <a:p>
            <a:endParaRPr lang="en-US" sz="2800" kern="100" dirty="0"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  <a:p>
            <a:pPr marL="0" marR="0">
              <a:buNone/>
            </a:pPr>
            <a:endParaRPr lang="en-US" sz="2800" kern="100" dirty="0"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  <a:p>
            <a:pPr marL="0" marR="0">
              <a:buNone/>
            </a:pPr>
            <a:r>
              <a:rPr lang="en-US" sz="2800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আয়রা</a:t>
            </a:r>
            <a:r>
              <a:rPr lang="en-US" sz="28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ট্রের্ডাস</a:t>
            </a:r>
            <a:r>
              <a:rPr lang="en-US" sz="28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এর</a:t>
            </a:r>
            <a:r>
              <a:rPr lang="en-US" sz="28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নিকট</a:t>
            </a:r>
            <a:r>
              <a:rPr lang="en-US" sz="28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থেকে</a:t>
            </a:r>
            <a:r>
              <a:rPr lang="en-US" sz="28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ক্রয়</a:t>
            </a:r>
            <a:r>
              <a:rPr lang="en-US" sz="28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						৩০,০০০টাকা</a:t>
            </a:r>
          </a:p>
          <a:p>
            <a:pPr marL="0" marR="0">
              <a:buNone/>
            </a:pPr>
            <a:r>
              <a:rPr lang="en-US" sz="2800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বাদ</a:t>
            </a:r>
            <a:r>
              <a:rPr lang="en-US" sz="28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: </a:t>
            </a:r>
            <a:r>
              <a:rPr lang="en-US" sz="2800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কারবারি</a:t>
            </a:r>
            <a:r>
              <a:rPr lang="en-US" sz="28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বাট্টা</a:t>
            </a:r>
            <a:r>
              <a:rPr lang="en-US" sz="28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৥১০%								   ৩০০০ </a:t>
            </a:r>
            <a:r>
              <a:rPr lang="en-US" sz="2800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টাকা</a:t>
            </a:r>
            <a:r>
              <a:rPr lang="en-US" sz="28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</a:p>
          <a:p>
            <a:pPr marL="0" marR="0">
              <a:buNone/>
            </a:pPr>
            <a:r>
              <a:rPr lang="en-US" sz="28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										 </a:t>
            </a:r>
            <a:r>
              <a:rPr lang="en-US" sz="2800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নিট</a:t>
            </a:r>
            <a:r>
              <a:rPr lang="en-US" sz="28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ক্রয়</a:t>
            </a:r>
            <a:r>
              <a:rPr lang="en-US" sz="28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=		২৭,০০০টাকা</a:t>
            </a:r>
          </a:p>
          <a:p>
            <a:pPr marL="0" marR="0">
              <a:buNone/>
            </a:pPr>
            <a:endParaRPr lang="en-US" sz="2800" kern="100" dirty="0"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  <a:p>
            <a:pPr marL="0" marR="0">
              <a:buNone/>
            </a:pPr>
            <a:endParaRPr lang="en-US" sz="2800" kern="100" dirty="0"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D03B10E-FB9B-5BAA-2075-E3F6F4F4585C}"/>
              </a:ext>
            </a:extLst>
          </p:cNvPr>
          <p:cNvCxnSpPr>
            <a:cxnSpLocks/>
          </p:cNvCxnSpPr>
          <p:nvPr/>
        </p:nvCxnSpPr>
        <p:spPr>
          <a:xfrm>
            <a:off x="7240249" y="4092315"/>
            <a:ext cx="2653259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2B8DFE63-3260-4850-B02A-3C137157598A}"/>
              </a:ext>
            </a:extLst>
          </p:cNvPr>
          <p:cNvSpPr txBox="1"/>
          <p:nvPr/>
        </p:nvSpPr>
        <p:spPr>
          <a:xfrm>
            <a:off x="4092315" y="647290"/>
            <a:ext cx="54825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kern="100" dirty="0" err="1">
                <a:highlight>
                  <a:srgbClr val="FFFF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আয়রা</a:t>
            </a:r>
            <a:r>
              <a:rPr lang="en-US" sz="3200" kern="100" dirty="0">
                <a:highlight>
                  <a:srgbClr val="FFFF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kern="100" dirty="0" err="1">
                <a:highlight>
                  <a:srgbClr val="FFFF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ট্রের্ডাসের</a:t>
            </a:r>
            <a:r>
              <a:rPr lang="en-US" sz="3200" kern="100" dirty="0">
                <a:highlight>
                  <a:srgbClr val="FFFF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kern="100" dirty="0" err="1">
                <a:highlight>
                  <a:srgbClr val="FFFF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নিট</a:t>
            </a:r>
            <a:r>
              <a:rPr lang="en-US" sz="3200" kern="100" dirty="0">
                <a:highlight>
                  <a:srgbClr val="FFFF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kern="100" dirty="0" err="1">
                <a:highlight>
                  <a:srgbClr val="FFFF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ক্রয়ের</a:t>
            </a:r>
            <a:r>
              <a:rPr lang="en-US" sz="3200" kern="100" dirty="0">
                <a:highlight>
                  <a:srgbClr val="FFFF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kern="100" dirty="0" err="1">
                <a:highlight>
                  <a:srgbClr val="FFFF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পরিমাণ</a:t>
            </a:r>
            <a:r>
              <a:rPr lang="en-US" sz="3200" kern="100" dirty="0">
                <a:highlight>
                  <a:srgbClr val="FFFF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kern="100" dirty="0" err="1">
                <a:highlight>
                  <a:srgbClr val="FFFF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নির্ণয়</a:t>
            </a:r>
            <a:r>
              <a:rPr lang="en-US" sz="3200" kern="100" dirty="0">
                <a:highlight>
                  <a:srgbClr val="FFFF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8810348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790048-2966-3C0F-0893-3E6EDFB38F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C7B6A9F-08DB-0B18-5F7F-BDB9279038A2}"/>
              </a:ext>
            </a:extLst>
          </p:cNvPr>
          <p:cNvSpPr txBox="1"/>
          <p:nvPr/>
        </p:nvSpPr>
        <p:spPr>
          <a:xfrm>
            <a:off x="1289154" y="1655537"/>
            <a:ext cx="9398833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আয়রা</a:t>
            </a:r>
            <a:r>
              <a:rPr lang="en-US" sz="28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ট্রের্ডাস</a:t>
            </a:r>
            <a:r>
              <a:rPr lang="en-US" sz="28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৫ </a:t>
            </a:r>
            <a:r>
              <a:rPr lang="en-US" sz="2800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জুন</a:t>
            </a:r>
            <a:r>
              <a:rPr lang="en-US" sz="2800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২০২৬: </a:t>
            </a:r>
            <a:r>
              <a:rPr lang="en-US" sz="2800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আলিফ</a:t>
            </a:r>
            <a:r>
              <a:rPr lang="en-US" sz="2800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ট্রেডার্সের</a:t>
            </a:r>
            <a:r>
              <a:rPr lang="en-US" sz="2800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নিকট</a:t>
            </a:r>
            <a:r>
              <a:rPr lang="en-US" sz="2800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 ১০,০০০ </a:t>
            </a:r>
            <a:r>
              <a:rPr lang="en-US" sz="2800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টাকার</a:t>
            </a:r>
            <a:r>
              <a:rPr lang="en-US" sz="2800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পণ্য</a:t>
            </a:r>
            <a:r>
              <a:rPr lang="en-US" sz="2800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বিক্রয়</a:t>
            </a:r>
            <a:r>
              <a:rPr lang="en-US" sz="2800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করেন,চালান</a:t>
            </a:r>
            <a:r>
              <a:rPr lang="en-US" sz="2800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নং</a:t>
            </a:r>
            <a:r>
              <a:rPr lang="en-US" sz="2800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০৭</a:t>
            </a:r>
            <a:r>
              <a:rPr lang="en-US" sz="2800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,</a:t>
            </a:r>
            <a:r>
              <a:rPr lang="en-US" sz="28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কারবারি</a:t>
            </a:r>
            <a:r>
              <a:rPr lang="en-US" sz="28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বাট্টা</a:t>
            </a:r>
            <a:r>
              <a:rPr lang="en-US" sz="28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৫%</a:t>
            </a:r>
            <a:endParaRPr lang="en-US" sz="2800" kern="100" dirty="0">
              <a:effectLst/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  <a:p>
            <a:pPr marL="0" marR="0">
              <a:buNone/>
            </a:pPr>
            <a:endParaRPr lang="en-US" sz="2800" kern="100" dirty="0"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  <a:p>
            <a:r>
              <a:rPr lang="en-US" sz="28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১২ </a:t>
            </a:r>
            <a:r>
              <a:rPr lang="en-US" sz="2800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জুন</a:t>
            </a:r>
            <a:r>
              <a:rPr lang="en-US" sz="28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আওয়া</a:t>
            </a:r>
            <a:r>
              <a:rPr lang="en-US" sz="28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ট্রের্ডাস</a:t>
            </a:r>
            <a:r>
              <a:rPr lang="en-US" sz="28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এর</a:t>
            </a:r>
            <a:r>
              <a:rPr lang="en-US" sz="28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নিকট</a:t>
            </a:r>
            <a:r>
              <a:rPr lang="en-US" sz="28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২০,০০০টাকার </a:t>
            </a:r>
            <a:r>
              <a:rPr lang="en-US" sz="2800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পন্য</a:t>
            </a:r>
            <a:r>
              <a:rPr lang="en-US" sz="28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বিক্রয়</a:t>
            </a:r>
            <a:r>
              <a:rPr lang="en-US" sz="28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করেন</a:t>
            </a:r>
            <a:r>
              <a:rPr lang="en-US" sz="28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, </a:t>
            </a:r>
            <a:r>
              <a:rPr lang="en-US" sz="2800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চালান</a:t>
            </a:r>
            <a:r>
              <a:rPr lang="en-US" sz="28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নং</a:t>
            </a:r>
            <a:r>
              <a:rPr lang="en-US" sz="28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১০।</a:t>
            </a:r>
          </a:p>
          <a:p>
            <a:pPr marL="0" marR="0">
              <a:buNone/>
            </a:pPr>
            <a:endParaRPr lang="en-US" sz="2800" kern="100" dirty="0"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  <a:p>
            <a:pPr marL="0" marR="0">
              <a:buNone/>
            </a:pPr>
            <a:r>
              <a:rPr lang="en-US" sz="2800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উদ্দীপকের</a:t>
            </a:r>
            <a:r>
              <a:rPr lang="en-US" sz="28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আলোকে</a:t>
            </a:r>
            <a:r>
              <a:rPr lang="en-US" sz="28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একটি</a:t>
            </a:r>
            <a:r>
              <a:rPr lang="en-US" sz="28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বিক্রয়</a:t>
            </a:r>
            <a:r>
              <a:rPr lang="en-US" sz="28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জাবেদা</a:t>
            </a:r>
            <a:r>
              <a:rPr lang="en-US" sz="28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প্রস্তুত</a:t>
            </a:r>
            <a:r>
              <a:rPr lang="en-US" sz="28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কর</a:t>
            </a:r>
            <a:r>
              <a:rPr lang="en-US" sz="28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।</a:t>
            </a:r>
            <a:endParaRPr lang="en-US" sz="2800" kern="100" dirty="0">
              <a:effectLst/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5C47CC0-F8D9-7BF6-6279-DABEE8E07A75}"/>
              </a:ext>
            </a:extLst>
          </p:cNvPr>
          <p:cNvSpPr txBox="1"/>
          <p:nvPr/>
        </p:nvSpPr>
        <p:spPr>
          <a:xfrm>
            <a:off x="4200993" y="643700"/>
            <a:ext cx="60935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en-US" sz="3600" b="1" kern="100" dirty="0" err="1">
                <a:solidFill>
                  <a:schemeClr val="bg1"/>
                </a:solidFill>
                <a:effectLst/>
                <a:highlight>
                  <a:srgbClr val="0000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নিম্নের</a:t>
            </a:r>
            <a:r>
              <a:rPr lang="en-US" sz="3600" b="1" kern="100" dirty="0">
                <a:solidFill>
                  <a:schemeClr val="bg1"/>
                </a:solidFill>
                <a:effectLst/>
                <a:highlight>
                  <a:srgbClr val="0000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600" b="1" kern="100" dirty="0" err="1">
                <a:solidFill>
                  <a:schemeClr val="bg1"/>
                </a:solidFill>
                <a:effectLst/>
                <a:highlight>
                  <a:srgbClr val="0000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লেনদেনগুলো</a:t>
            </a:r>
            <a:r>
              <a:rPr lang="en-US" sz="3600" b="1" kern="100" dirty="0">
                <a:solidFill>
                  <a:schemeClr val="bg1"/>
                </a:solidFill>
                <a:effectLst/>
                <a:highlight>
                  <a:srgbClr val="0000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600" b="1" kern="100" dirty="0" err="1">
                <a:solidFill>
                  <a:schemeClr val="bg1"/>
                </a:solidFill>
                <a:effectLst/>
                <a:highlight>
                  <a:srgbClr val="0000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লক্ষ্য</a:t>
            </a:r>
            <a:r>
              <a:rPr lang="en-US" sz="3600" b="1" kern="100" dirty="0">
                <a:solidFill>
                  <a:schemeClr val="bg1"/>
                </a:solidFill>
                <a:effectLst/>
                <a:highlight>
                  <a:srgbClr val="0000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600" b="1" kern="100" dirty="0" err="1">
                <a:solidFill>
                  <a:schemeClr val="bg1"/>
                </a:solidFill>
                <a:effectLst/>
                <a:highlight>
                  <a:srgbClr val="0000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কর</a:t>
            </a:r>
            <a:r>
              <a:rPr lang="en-US" sz="2800" kern="100" dirty="0">
                <a:effectLst/>
                <a:highlight>
                  <a:srgbClr val="0000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28166194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8DCFAE-AF44-834D-1FD2-F86D62A7E0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5CEE70E2-D7FF-B74B-3CEB-F9EE139A12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2958548"/>
              </p:ext>
            </p:extLst>
          </p:nvPr>
        </p:nvGraphicFramePr>
        <p:xfrm>
          <a:off x="1371600" y="2286000"/>
          <a:ext cx="9541239" cy="33528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236689">
                  <a:extLst>
                    <a:ext uri="{9D8B030D-6E8A-4147-A177-3AD203B41FA5}">
                      <a16:colId xmlns:a16="http://schemas.microsoft.com/office/drawing/2014/main" val="424556105"/>
                    </a:ext>
                  </a:extLst>
                </a:gridCol>
                <a:gridCol w="3161226">
                  <a:extLst>
                    <a:ext uri="{9D8B030D-6E8A-4147-A177-3AD203B41FA5}">
                      <a16:colId xmlns:a16="http://schemas.microsoft.com/office/drawing/2014/main" val="1354160842"/>
                    </a:ext>
                  </a:extLst>
                </a:gridCol>
                <a:gridCol w="995653">
                  <a:extLst>
                    <a:ext uri="{9D8B030D-6E8A-4147-A177-3AD203B41FA5}">
                      <a16:colId xmlns:a16="http://schemas.microsoft.com/office/drawing/2014/main" val="3510199379"/>
                    </a:ext>
                  </a:extLst>
                </a:gridCol>
                <a:gridCol w="718787">
                  <a:extLst>
                    <a:ext uri="{9D8B030D-6E8A-4147-A177-3AD203B41FA5}">
                      <a16:colId xmlns:a16="http://schemas.microsoft.com/office/drawing/2014/main" val="2132507702"/>
                    </a:ext>
                  </a:extLst>
                </a:gridCol>
                <a:gridCol w="3428884">
                  <a:extLst>
                    <a:ext uri="{9D8B030D-6E8A-4147-A177-3AD203B41FA5}">
                      <a16:colId xmlns:a16="http://schemas.microsoft.com/office/drawing/2014/main" val="198549645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তারিখ</a:t>
                      </a:r>
                      <a:endParaRPr lang="en-US" sz="28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ডেবিট</a:t>
                      </a:r>
                      <a:r>
                        <a:rPr lang="en-US" sz="28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8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হিসাব</a:t>
                      </a:r>
                      <a:r>
                        <a:rPr lang="en-US" sz="28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8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খাত</a:t>
                      </a:r>
                      <a:endParaRPr lang="en-US" sz="28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চালান</a:t>
                      </a:r>
                      <a:r>
                        <a:rPr lang="en-US" sz="28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8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নম্বর</a:t>
                      </a:r>
                      <a:endParaRPr lang="en-US" sz="28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সূত্র</a:t>
                      </a:r>
                      <a:endParaRPr lang="en-US" sz="28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 </a:t>
                      </a:r>
                      <a:r>
                        <a:rPr lang="en-US" sz="28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দেনাদার</a:t>
                      </a:r>
                      <a:r>
                        <a:rPr lang="en-US" sz="28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8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হি</a:t>
                      </a:r>
                      <a:r>
                        <a:rPr lang="en-US" sz="28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:--</a:t>
                      </a:r>
                      <a:r>
                        <a:rPr lang="en-US" sz="28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ডে</a:t>
                      </a:r>
                      <a:r>
                        <a:rPr lang="en-US" sz="28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: </a:t>
                      </a:r>
                    </a:p>
                    <a:p>
                      <a:r>
                        <a:rPr lang="en-US" sz="28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 </a:t>
                      </a:r>
                      <a:r>
                        <a:rPr lang="en-US" sz="28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বিক্রয়</a:t>
                      </a:r>
                      <a:r>
                        <a:rPr lang="en-US" sz="28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8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হি</a:t>
                      </a:r>
                      <a:r>
                        <a:rPr lang="en-US" sz="28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:-</a:t>
                      </a:r>
                      <a:r>
                        <a:rPr lang="en-US" sz="28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ক্রে</a:t>
                      </a:r>
                      <a:r>
                        <a:rPr lang="en-US" sz="28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: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53816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kern="100" dirty="0">
                          <a:effectLst/>
                          <a:latin typeface="NikoshBAN" panose="02000000000000000000" pitchFamily="2" charset="0"/>
                          <a:ea typeface="Calibri" panose="020F0502020204030204" pitchFamily="34" charset="0"/>
                          <a:cs typeface="NikoshBAN" panose="02000000000000000000" pitchFamily="2" charset="0"/>
                        </a:rPr>
                        <a:t>২০২৬</a:t>
                      </a:r>
                    </a:p>
                    <a:p>
                      <a:r>
                        <a:rPr lang="en-US" sz="2800" kern="100" dirty="0">
                          <a:effectLst/>
                          <a:latin typeface="NikoshBAN" panose="02000000000000000000" pitchFamily="2" charset="0"/>
                          <a:ea typeface="Calibri" panose="020F0502020204030204" pitchFamily="34" charset="0"/>
                          <a:cs typeface="NikoshBAN" panose="02000000000000000000" pitchFamily="2" charset="0"/>
                        </a:rPr>
                        <a:t>জুন-৫ </a:t>
                      </a:r>
                      <a:endParaRPr lang="en-US" sz="28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আলিফ</a:t>
                      </a:r>
                      <a:r>
                        <a:rPr lang="en-US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8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ট্রের্ডাস</a:t>
                      </a:r>
                      <a:endParaRPr lang="en-US" sz="28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০৭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৯,৫০০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33896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kern="100" dirty="0">
                          <a:effectLst/>
                          <a:latin typeface="NikoshBAN" panose="02000000000000000000" pitchFamily="2" charset="0"/>
                          <a:ea typeface="Calibri" panose="020F0502020204030204" pitchFamily="34" charset="0"/>
                          <a:cs typeface="NikoshBAN" panose="02000000000000000000" pitchFamily="2" charset="0"/>
                        </a:rPr>
                        <a:t>জুন-১২</a:t>
                      </a:r>
                      <a:endParaRPr lang="en-US" sz="28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আরওয়া</a:t>
                      </a:r>
                      <a:r>
                        <a:rPr lang="en-US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8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ট্রের্ডাস</a:t>
                      </a:r>
                      <a:endParaRPr lang="en-US" sz="28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১০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২০,০০০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10978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80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২৯,৫০০</a:t>
                      </a:r>
                    </a:p>
                    <a:p>
                      <a:pPr algn="ctr"/>
                      <a:endParaRPr lang="en-US" sz="28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4500237"/>
                  </a:ext>
                </a:extLst>
              </a:tr>
            </a:tbl>
          </a:graphicData>
        </a:graphic>
      </p:graphicFrame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6A05DF7-F6EA-C080-24AD-631C04E2ED3A}"/>
              </a:ext>
            </a:extLst>
          </p:cNvPr>
          <p:cNvCxnSpPr/>
          <p:nvPr/>
        </p:nvCxnSpPr>
        <p:spPr>
          <a:xfrm>
            <a:off x="8649321" y="5246558"/>
            <a:ext cx="115424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56D54B7-4DB1-E2C6-0DB7-3ADE9B0683EB}"/>
              </a:ext>
            </a:extLst>
          </p:cNvPr>
          <p:cNvCxnSpPr/>
          <p:nvPr/>
        </p:nvCxnSpPr>
        <p:spPr>
          <a:xfrm>
            <a:off x="8694290" y="5353987"/>
            <a:ext cx="115424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D7D4D844-DC3E-EC00-1BAF-020DC6CA0A19}"/>
              </a:ext>
            </a:extLst>
          </p:cNvPr>
          <p:cNvSpPr txBox="1"/>
          <p:nvPr/>
        </p:nvSpPr>
        <p:spPr>
          <a:xfrm>
            <a:off x="4733581" y="1124262"/>
            <a:ext cx="2829622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আয়রা</a:t>
            </a:r>
            <a:r>
              <a:rPr lang="en-US" sz="36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 </a:t>
            </a:r>
            <a:r>
              <a:rPr lang="en-US" sz="36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ট্রের্ডাস</a:t>
            </a:r>
            <a:r>
              <a:rPr lang="en-US" sz="36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6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এর</a:t>
            </a:r>
            <a:r>
              <a:rPr lang="en-US" sz="36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</a:p>
          <a:p>
            <a:pPr algn="ctr"/>
            <a:r>
              <a:rPr lang="en-US" sz="36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বিক্রয়</a:t>
            </a:r>
            <a:r>
              <a:rPr lang="en-US" sz="36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6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জাবেদা</a:t>
            </a:r>
            <a:endParaRPr lang="en-US" sz="2800" kern="100" dirty="0"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04323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E20ED8-CD69-9390-1AED-80C54FA9EE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61E3A56-0477-7BAC-6B32-EC39EC021160}"/>
              </a:ext>
            </a:extLst>
          </p:cNvPr>
          <p:cNvSpPr txBox="1"/>
          <p:nvPr/>
        </p:nvSpPr>
        <p:spPr>
          <a:xfrm>
            <a:off x="1337872" y="1528120"/>
            <a:ext cx="9619938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 </a:t>
            </a:r>
            <a:r>
              <a:rPr lang="en-US" sz="2800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আলিফ</a:t>
            </a:r>
            <a:r>
              <a:rPr lang="en-US" sz="28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ট্রেডার্সের</a:t>
            </a:r>
            <a:r>
              <a:rPr lang="en-US" sz="28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নিকট</a:t>
            </a:r>
            <a:r>
              <a:rPr lang="en-US" sz="28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 ১০,০০০ </a:t>
            </a:r>
            <a:r>
              <a:rPr lang="en-US" sz="2800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টাকার</a:t>
            </a:r>
            <a:r>
              <a:rPr lang="en-US" sz="28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পণ্য</a:t>
            </a:r>
            <a:r>
              <a:rPr lang="en-US" sz="28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বিক্রয়</a:t>
            </a:r>
            <a:r>
              <a:rPr lang="en-US" sz="28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করেন,চালান</a:t>
            </a:r>
            <a:r>
              <a:rPr lang="en-US" sz="28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নং</a:t>
            </a:r>
            <a:r>
              <a:rPr lang="en-US" sz="28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০৭, </a:t>
            </a:r>
          </a:p>
          <a:p>
            <a:r>
              <a:rPr lang="en-US" sz="2800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কারবারি</a:t>
            </a:r>
            <a:r>
              <a:rPr lang="en-US" sz="28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বাট্টা</a:t>
            </a:r>
            <a:r>
              <a:rPr lang="en-US" sz="28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৫%</a:t>
            </a:r>
          </a:p>
          <a:p>
            <a:endParaRPr lang="en-US" sz="2800" kern="100" dirty="0"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  <a:p>
            <a:pPr marL="0" marR="0">
              <a:buNone/>
            </a:pPr>
            <a:endParaRPr lang="en-US" sz="2800" kern="100" dirty="0"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  <a:p>
            <a:pPr marL="0" marR="0">
              <a:buNone/>
            </a:pPr>
            <a:r>
              <a:rPr lang="en-US" sz="2800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আলিফ</a:t>
            </a:r>
            <a:r>
              <a:rPr lang="en-US" sz="28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ট্রের্ডাস</a:t>
            </a:r>
            <a:r>
              <a:rPr lang="en-US" sz="28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এর</a:t>
            </a:r>
            <a:r>
              <a:rPr lang="en-US" sz="28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নিকট</a:t>
            </a:r>
            <a:r>
              <a:rPr lang="en-US" sz="28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 </a:t>
            </a:r>
            <a:r>
              <a:rPr lang="en-US" sz="2800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বিক্রয়</a:t>
            </a:r>
            <a:r>
              <a:rPr lang="en-US" sz="28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						১০,০০০টাকা</a:t>
            </a:r>
          </a:p>
          <a:p>
            <a:pPr marL="0" marR="0">
              <a:buNone/>
            </a:pPr>
            <a:r>
              <a:rPr lang="en-US" sz="2800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বাদ</a:t>
            </a:r>
            <a:r>
              <a:rPr lang="en-US" sz="28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: </a:t>
            </a:r>
            <a:r>
              <a:rPr lang="en-US" sz="2800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কারবারি</a:t>
            </a:r>
            <a:r>
              <a:rPr lang="en-US" sz="28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বাট্টা</a:t>
            </a:r>
            <a:r>
              <a:rPr lang="en-US" sz="28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৥৫%							৫০০ </a:t>
            </a:r>
            <a:r>
              <a:rPr lang="en-US" sz="2800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টাকা</a:t>
            </a:r>
            <a:r>
              <a:rPr lang="en-US" sz="28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</a:p>
          <a:p>
            <a:pPr marL="0" marR="0">
              <a:buNone/>
            </a:pPr>
            <a:r>
              <a:rPr lang="en-US" sz="28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							</a:t>
            </a:r>
            <a:r>
              <a:rPr lang="en-US" sz="2800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নিট</a:t>
            </a:r>
            <a:r>
              <a:rPr lang="en-US" sz="28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বিক্রয়</a:t>
            </a:r>
            <a:r>
              <a:rPr lang="en-US" sz="28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	=			৯,৫০০টাকা</a:t>
            </a:r>
          </a:p>
          <a:p>
            <a:pPr marL="0" marR="0">
              <a:buNone/>
            </a:pPr>
            <a:endParaRPr lang="en-US" sz="2800" kern="100" dirty="0"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  <a:p>
            <a:pPr marL="0" marR="0">
              <a:buNone/>
            </a:pPr>
            <a:endParaRPr lang="en-US" sz="2800" kern="100" dirty="0"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8B21AA8-A860-41E6-1B7C-ABE17252EB79}"/>
              </a:ext>
            </a:extLst>
          </p:cNvPr>
          <p:cNvCxnSpPr>
            <a:cxnSpLocks/>
          </p:cNvCxnSpPr>
          <p:nvPr/>
        </p:nvCxnSpPr>
        <p:spPr>
          <a:xfrm>
            <a:off x="6940446" y="4077324"/>
            <a:ext cx="2091957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9B4F5E41-40CA-4A52-D7DD-1E01E91572DC}"/>
              </a:ext>
            </a:extLst>
          </p:cNvPr>
          <p:cNvSpPr txBox="1"/>
          <p:nvPr/>
        </p:nvSpPr>
        <p:spPr>
          <a:xfrm>
            <a:off x="4092315" y="647290"/>
            <a:ext cx="58544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kern="100" dirty="0" err="1">
                <a:highlight>
                  <a:srgbClr val="FFFF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আলিফ</a:t>
            </a:r>
            <a:r>
              <a:rPr lang="en-US" sz="3200" kern="100" dirty="0">
                <a:highlight>
                  <a:srgbClr val="FFFF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kern="100" dirty="0" err="1">
                <a:highlight>
                  <a:srgbClr val="FFFF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ট্রের্ডাসের</a:t>
            </a:r>
            <a:r>
              <a:rPr lang="en-US" sz="3200" kern="100" dirty="0">
                <a:highlight>
                  <a:srgbClr val="FFFF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kern="100" dirty="0" err="1">
                <a:highlight>
                  <a:srgbClr val="FFFF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নিট</a:t>
            </a:r>
            <a:r>
              <a:rPr lang="en-US" sz="3200" kern="100" dirty="0">
                <a:highlight>
                  <a:srgbClr val="FFFF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kern="100" dirty="0" err="1">
                <a:highlight>
                  <a:srgbClr val="FFFF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বিক্রয়ের</a:t>
            </a:r>
            <a:r>
              <a:rPr lang="en-US" sz="3200" kern="100" dirty="0">
                <a:highlight>
                  <a:srgbClr val="FFFF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kern="100" dirty="0" err="1">
                <a:highlight>
                  <a:srgbClr val="FFFF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পরিমাণ</a:t>
            </a:r>
            <a:r>
              <a:rPr lang="en-US" sz="3200" kern="100" dirty="0">
                <a:highlight>
                  <a:srgbClr val="FFFF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kern="100" dirty="0" err="1">
                <a:highlight>
                  <a:srgbClr val="FFFF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নির্ণয়</a:t>
            </a:r>
            <a:r>
              <a:rPr lang="en-US" sz="3200" kern="100" dirty="0">
                <a:highlight>
                  <a:srgbClr val="FFFF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: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7A12872-8224-A2B5-478C-03CF6336903A}"/>
              </a:ext>
            </a:extLst>
          </p:cNvPr>
          <p:cNvCxnSpPr>
            <a:cxnSpLocks/>
          </p:cNvCxnSpPr>
          <p:nvPr/>
        </p:nvCxnSpPr>
        <p:spPr>
          <a:xfrm>
            <a:off x="6940446" y="4559507"/>
            <a:ext cx="2091957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6D80667-7266-E8A3-15B2-FF6A176568B8}"/>
              </a:ext>
            </a:extLst>
          </p:cNvPr>
          <p:cNvCxnSpPr>
            <a:cxnSpLocks/>
          </p:cNvCxnSpPr>
          <p:nvPr/>
        </p:nvCxnSpPr>
        <p:spPr>
          <a:xfrm>
            <a:off x="6940446" y="4624171"/>
            <a:ext cx="2091957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7775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2785E6-571F-0500-84B3-16B893AA2E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F1A754B-A1CD-2438-3E8C-A09F6251ADFD}"/>
              </a:ext>
            </a:extLst>
          </p:cNvPr>
          <p:cNvSpPr txBox="1"/>
          <p:nvPr/>
        </p:nvSpPr>
        <p:spPr>
          <a:xfrm>
            <a:off x="1194216" y="1351508"/>
            <a:ext cx="9803568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50000"/>
              </a:lnSpc>
              <a:buNone/>
            </a:pPr>
            <a:r>
              <a:rPr lang="en-US" sz="28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আল</a:t>
            </a:r>
            <a:r>
              <a:rPr lang="en-US" sz="28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আমিন</a:t>
            </a: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ট্রেডার্সের</a:t>
            </a: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লেনদেনগলো</a:t>
            </a: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দেখ</a:t>
            </a:r>
            <a:endParaRPr lang="en-US" sz="2800" b="1" kern="100" dirty="0">
              <a:effectLst/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  <a:p>
            <a:pPr marL="0" marR="0">
              <a:lnSpc>
                <a:spcPct val="150000"/>
              </a:lnSpc>
              <a:buNone/>
            </a:pP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ক. </a:t>
            </a:r>
            <a:r>
              <a:rPr lang="en-US" sz="28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করিমের</a:t>
            </a: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কাছ</a:t>
            </a: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থেকে</a:t>
            </a: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বাকিতে</a:t>
            </a: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২০,০০০ </a:t>
            </a:r>
            <a:r>
              <a:rPr lang="en-US" sz="28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টাকার</a:t>
            </a: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পণ্য</a:t>
            </a: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ক্রয়</a:t>
            </a: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।</a:t>
            </a:r>
          </a:p>
          <a:p>
            <a:pPr marL="0" marR="0">
              <a:lnSpc>
                <a:spcPct val="150000"/>
              </a:lnSpc>
              <a:buNone/>
            </a:pP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খ. </a:t>
            </a:r>
            <a:r>
              <a:rPr lang="en-US" sz="28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সালামের</a:t>
            </a: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কাছে</a:t>
            </a: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বাকিতে</a:t>
            </a: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১৫,০০০ </a:t>
            </a:r>
            <a:r>
              <a:rPr lang="en-US" sz="28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টাকার</a:t>
            </a: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পণ্য</a:t>
            </a: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বিক্রয়</a:t>
            </a: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।</a:t>
            </a:r>
          </a:p>
          <a:p>
            <a:pPr marL="0" marR="0">
              <a:lnSpc>
                <a:spcPct val="150000"/>
              </a:lnSpc>
              <a:buNone/>
            </a:pP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গ. </a:t>
            </a:r>
            <a:r>
              <a:rPr lang="en-US" sz="28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নগদে</a:t>
            </a: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৮,০০০ </a:t>
            </a:r>
            <a:r>
              <a:rPr lang="en-US" sz="28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টাকার</a:t>
            </a: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পণ্য</a:t>
            </a: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ক্রয়</a:t>
            </a: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।</a:t>
            </a:r>
          </a:p>
          <a:p>
            <a:pPr marL="0" marR="0">
              <a:lnSpc>
                <a:spcPct val="150000"/>
              </a:lnSpc>
              <a:buNone/>
            </a:pP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ঘ. </a:t>
            </a:r>
            <a:r>
              <a:rPr lang="en-US" sz="28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রফিকের</a:t>
            </a: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কাছে</a:t>
            </a: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বাকিতে</a:t>
            </a: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১২,০০০ </a:t>
            </a:r>
            <a:r>
              <a:rPr lang="en-US" sz="28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টাকার</a:t>
            </a: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পণ্য</a:t>
            </a: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বিক্রয়</a:t>
            </a: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।</a:t>
            </a:r>
          </a:p>
          <a:p>
            <a:pPr marL="0" marR="0">
              <a:lnSpc>
                <a:spcPct val="150000"/>
              </a:lnSpc>
              <a:buNone/>
            </a:pP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ঙ. </a:t>
            </a:r>
            <a:r>
              <a:rPr lang="en-US" sz="28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বাকিতে</a:t>
            </a: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১০,০০০ </a:t>
            </a:r>
            <a:r>
              <a:rPr lang="en-US" sz="28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টাকার</a:t>
            </a: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আসবাবপত্র</a:t>
            </a: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ক্রয়</a:t>
            </a: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।</a:t>
            </a:r>
            <a:endParaRPr lang="en-US" sz="2800" kern="100" dirty="0">
              <a:effectLst/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  <a:p>
            <a:pPr marL="0" marR="0">
              <a:buNone/>
            </a:pPr>
            <a:r>
              <a:rPr lang="en-US" sz="1200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3CB506-6BE3-2937-B01D-5FAFA26F0EFF}"/>
              </a:ext>
            </a:extLst>
          </p:cNvPr>
          <p:cNvSpPr txBox="1"/>
          <p:nvPr/>
        </p:nvSpPr>
        <p:spPr>
          <a:xfrm>
            <a:off x="4392118" y="689788"/>
            <a:ext cx="18806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kern="100" dirty="0" err="1">
                <a:highlight>
                  <a:srgbClr val="FFFF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দলীয়</a:t>
            </a:r>
            <a:r>
              <a:rPr lang="en-US" sz="4000" b="1" kern="100" dirty="0">
                <a:highlight>
                  <a:srgbClr val="FFFF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4000" b="1" kern="100" dirty="0" err="1">
                <a:highlight>
                  <a:srgbClr val="FFFF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কাজ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3186639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159B13-A87E-232C-2DC1-6966B61565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5E48F17-799B-A9AA-725D-5EB5703CC4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1330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42811-E702-6F58-58A1-ECEF737311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6E4D456-C0D3-634A-1BC3-C49D720E05D2}"/>
              </a:ext>
            </a:extLst>
          </p:cNvPr>
          <p:cNvSpPr txBox="1"/>
          <p:nvPr/>
        </p:nvSpPr>
        <p:spPr>
          <a:xfrm>
            <a:off x="1262920" y="1012954"/>
            <a:ext cx="9664910" cy="36625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                     </a:t>
            </a:r>
            <a:r>
              <a:rPr lang="en-US" sz="3600" b="1" kern="100" dirty="0">
                <a:highlight>
                  <a:srgbClr val="00FFFF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৫</a:t>
            </a:r>
            <a:r>
              <a:rPr lang="en-US" sz="3600" b="1" kern="100" dirty="0">
                <a:effectLst/>
                <a:highlight>
                  <a:srgbClr val="00FFFF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টি </a:t>
            </a:r>
            <a:r>
              <a:rPr lang="en-US" sz="3600" b="1" kern="100" dirty="0" err="1">
                <a:effectLst/>
                <a:highlight>
                  <a:srgbClr val="00FFFF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দল</a:t>
            </a:r>
            <a:r>
              <a:rPr lang="en-US" sz="3600" b="1" kern="100" dirty="0">
                <a:highlight>
                  <a:srgbClr val="00FFFF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           ⏱️ </a:t>
            </a:r>
            <a:r>
              <a:rPr lang="en-US" sz="3600" b="1" kern="100" dirty="0" err="1">
                <a:highlight>
                  <a:srgbClr val="00FFFF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সময়</a:t>
            </a:r>
            <a:r>
              <a:rPr lang="en-US" sz="3600" b="1" kern="100" dirty="0">
                <a:highlight>
                  <a:srgbClr val="00FFFF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: ৮ </a:t>
            </a:r>
            <a:r>
              <a:rPr lang="en-US" sz="3600" b="1" kern="100" dirty="0" err="1">
                <a:highlight>
                  <a:srgbClr val="00FFFF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মিনিট</a:t>
            </a:r>
            <a:endParaRPr lang="en-US" sz="3600" b="1" kern="100" dirty="0">
              <a:highlight>
                <a:srgbClr val="00FFFF"/>
              </a:highlight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  <a:p>
            <a:pPr marL="0" marR="0" algn="ctr">
              <a:buNone/>
            </a:pPr>
            <a:endParaRPr lang="en-US" sz="2800" b="1" kern="100" dirty="0">
              <a:effectLst/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  <a:p>
            <a:pPr marL="0" marR="0">
              <a:buNone/>
            </a:pP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🟢 </a:t>
            </a:r>
            <a:r>
              <a:rPr lang="en-US" sz="28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দল</a:t>
            </a: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–১: </a:t>
            </a:r>
            <a:r>
              <a:rPr lang="en-US" sz="28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ক্রয়</a:t>
            </a: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জাবেদার</a:t>
            </a: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লেনদেন</a:t>
            </a: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শনাক্ত</a:t>
            </a: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করো</a:t>
            </a: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।</a:t>
            </a:r>
          </a:p>
          <a:p>
            <a:pPr marL="0" marR="0">
              <a:buNone/>
            </a:pP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🔵 </a:t>
            </a:r>
            <a:r>
              <a:rPr lang="en-US" sz="28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দল</a:t>
            </a: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–২: </a:t>
            </a:r>
            <a:r>
              <a:rPr lang="en-US" sz="28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বিক্রয়</a:t>
            </a: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জাবেদার</a:t>
            </a: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লেনদেন</a:t>
            </a: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শনাক্ত</a:t>
            </a: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করো</a:t>
            </a: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।</a:t>
            </a:r>
          </a:p>
          <a:p>
            <a:pPr marL="0" marR="0">
              <a:buNone/>
            </a:pP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🟠 </a:t>
            </a:r>
            <a:r>
              <a:rPr lang="en-US" sz="28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দল</a:t>
            </a: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–৩: </a:t>
            </a:r>
            <a:r>
              <a:rPr lang="en-US" sz="28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ক্রয়</a:t>
            </a: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জাবেদার</a:t>
            </a: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ছক</a:t>
            </a: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তৈরি</a:t>
            </a: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করো</a:t>
            </a: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।</a:t>
            </a:r>
          </a:p>
          <a:p>
            <a:pPr marL="0" marR="0">
              <a:buNone/>
            </a:pP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🟣 </a:t>
            </a:r>
            <a:r>
              <a:rPr lang="en-US" sz="28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দল</a:t>
            </a: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–৪: </a:t>
            </a:r>
            <a:r>
              <a:rPr lang="en-US" sz="28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বিক্রয়</a:t>
            </a: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জাবেদার</a:t>
            </a: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ছক</a:t>
            </a: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তৈরি</a:t>
            </a: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করো</a:t>
            </a: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।</a:t>
            </a:r>
          </a:p>
          <a:p>
            <a:r>
              <a:rPr lang="en-US" sz="28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🟢 </a:t>
            </a:r>
            <a:r>
              <a:rPr lang="en-US" sz="28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দল</a:t>
            </a:r>
            <a:r>
              <a:rPr lang="en-US" sz="28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–৫: </a:t>
            </a:r>
            <a:r>
              <a:rPr lang="en-US" sz="28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ক্রয়</a:t>
            </a:r>
            <a:r>
              <a:rPr lang="en-US" sz="28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ও </a:t>
            </a:r>
            <a:r>
              <a:rPr lang="en-US" sz="28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বিক্রয়</a:t>
            </a:r>
            <a:r>
              <a:rPr lang="en-US" sz="28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জাবেদায়</a:t>
            </a:r>
            <a:r>
              <a:rPr lang="en-US" sz="28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যাবে</a:t>
            </a:r>
            <a:r>
              <a:rPr lang="en-US" sz="28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না</a:t>
            </a:r>
            <a:r>
              <a:rPr lang="en-US" sz="28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এরুপ</a:t>
            </a:r>
            <a:r>
              <a:rPr lang="en-US" sz="28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লেনদেন</a:t>
            </a:r>
            <a:r>
              <a:rPr lang="en-US" sz="28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শনাক্ত</a:t>
            </a:r>
            <a:r>
              <a:rPr lang="en-US" sz="28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করো</a:t>
            </a:r>
            <a:r>
              <a:rPr lang="en-US" sz="28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।</a:t>
            </a:r>
          </a:p>
          <a:p>
            <a:pPr marL="0" marR="0">
              <a:buNone/>
            </a:pPr>
            <a:endParaRPr lang="en-US" sz="2800" b="1" kern="100" dirty="0">
              <a:effectLst/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76660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C30D66-F8E2-C014-C9B7-10F4212C02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A8EE163-9224-4709-FA4A-C1CA1418549F}"/>
              </a:ext>
            </a:extLst>
          </p:cNvPr>
          <p:cNvSpPr txBox="1"/>
          <p:nvPr/>
        </p:nvSpPr>
        <p:spPr>
          <a:xfrm>
            <a:off x="1367851" y="1441209"/>
            <a:ext cx="9529997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buNone/>
            </a:pPr>
            <a:r>
              <a:rPr lang="en-US" sz="2800" u="sng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✍️ </a:t>
            </a:r>
            <a:r>
              <a:rPr lang="en-US" sz="2800" u="sng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এবার</a:t>
            </a:r>
            <a:r>
              <a:rPr lang="en-US" sz="2800" u="sng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u="sng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তুমি</a:t>
            </a:r>
            <a:r>
              <a:rPr lang="en-US" sz="2800" u="sng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u="sng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একা</a:t>
            </a:r>
            <a:r>
              <a:rPr lang="en-US" sz="2800" u="sng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u="sng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একা</a:t>
            </a:r>
            <a:r>
              <a:rPr lang="en-US" sz="2800" u="sng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u="sng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নির্ধারণ</a:t>
            </a:r>
            <a:r>
              <a:rPr lang="en-US" sz="2800" u="sng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u="sng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করো</a:t>
            </a:r>
            <a:r>
              <a:rPr lang="en-US" sz="2800" u="sng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-</a:t>
            </a:r>
          </a:p>
          <a:p>
            <a:pPr marL="0" marR="0">
              <a:buNone/>
            </a:pPr>
            <a:r>
              <a:rPr lang="en-US" sz="2800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 </a:t>
            </a:r>
          </a:p>
          <a:p>
            <a:pPr marL="0" marR="0">
              <a:buNone/>
            </a:pP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১.মেসার্স </a:t>
            </a:r>
            <a:r>
              <a:rPr lang="en-US" sz="28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জমজমের</a:t>
            </a: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 </a:t>
            </a:r>
            <a:r>
              <a:rPr lang="en-US" sz="28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কাছ</a:t>
            </a: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থেকে</a:t>
            </a: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বাকিতে</a:t>
            </a: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৩০,০০০ </a:t>
            </a:r>
            <a:r>
              <a:rPr lang="en-US" sz="28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টাকার</a:t>
            </a: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পণ্য</a:t>
            </a: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ক্রয়</a:t>
            </a: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।</a:t>
            </a:r>
          </a:p>
          <a:p>
            <a:pPr marL="0" marR="0">
              <a:buNone/>
            </a:pP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২.করিমের </a:t>
            </a:r>
            <a:r>
              <a:rPr lang="en-US" sz="28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কাছে</a:t>
            </a: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বাকিতে</a:t>
            </a: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২৫,০০০ </a:t>
            </a:r>
            <a:r>
              <a:rPr lang="en-US" sz="28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টাকার</a:t>
            </a: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পণ্য</a:t>
            </a: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বিক্রয়</a:t>
            </a: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।</a:t>
            </a:r>
          </a:p>
          <a:p>
            <a:pPr marL="0" marR="0">
              <a:buNone/>
            </a:pP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৩.নগদে ১৫,০০০ </a:t>
            </a:r>
            <a:r>
              <a:rPr lang="en-US" sz="28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টাকার</a:t>
            </a: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পণ্য</a:t>
            </a: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ক্রয়</a:t>
            </a: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।</a:t>
            </a:r>
          </a:p>
          <a:p>
            <a:pPr marL="0" marR="0">
              <a:buNone/>
            </a:pP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৪.নগদে ২০,০০০ </a:t>
            </a:r>
            <a:r>
              <a:rPr lang="en-US" sz="28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টাকার</a:t>
            </a: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পণ্য</a:t>
            </a: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বিক্রয়</a:t>
            </a: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।</a:t>
            </a:r>
          </a:p>
          <a:p>
            <a:pPr marL="0" marR="0">
              <a:buNone/>
            </a:pP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৫.বাকিতে ১০,০০০ </a:t>
            </a:r>
            <a:r>
              <a:rPr lang="en-US" sz="28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টাকার</a:t>
            </a: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কম্পিউটার</a:t>
            </a: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ক্রয়</a:t>
            </a: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5C8B9BF-97AE-2998-ED70-4A786158A932}"/>
              </a:ext>
            </a:extLst>
          </p:cNvPr>
          <p:cNvSpPr txBox="1"/>
          <p:nvPr/>
        </p:nvSpPr>
        <p:spPr>
          <a:xfrm>
            <a:off x="4092434" y="674557"/>
            <a:ext cx="57534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kern="100" dirty="0" err="1">
                <a:highlight>
                  <a:srgbClr val="FFFF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একক</a:t>
            </a:r>
            <a:r>
              <a:rPr lang="en-US" sz="3200" b="1" kern="100" dirty="0">
                <a:highlight>
                  <a:srgbClr val="FFFF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b="1" kern="100" dirty="0" err="1">
                <a:highlight>
                  <a:srgbClr val="FFFF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কাজ</a:t>
            </a:r>
            <a:r>
              <a:rPr lang="en-US" sz="3200" b="1" kern="100" dirty="0">
                <a:highlight>
                  <a:srgbClr val="FFFF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              </a:t>
            </a:r>
            <a:r>
              <a:rPr lang="en-US" sz="3200" b="1" kern="100" dirty="0">
                <a:highlight>
                  <a:srgbClr val="00FFFF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⏱️ </a:t>
            </a:r>
            <a:r>
              <a:rPr lang="en-US" sz="3200" b="1" kern="100" dirty="0" err="1">
                <a:highlight>
                  <a:srgbClr val="00FFFF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সময়</a:t>
            </a:r>
            <a:r>
              <a:rPr lang="en-US" sz="3200" b="1" kern="100" dirty="0">
                <a:highlight>
                  <a:srgbClr val="00FFFF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: ৫ </a:t>
            </a:r>
            <a:r>
              <a:rPr lang="en-US" sz="3200" b="1" kern="100" dirty="0" err="1">
                <a:highlight>
                  <a:srgbClr val="00FFFF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মিনিট</a:t>
            </a:r>
            <a:endParaRPr lang="en-US" sz="3200" b="1" kern="100" dirty="0">
              <a:highlight>
                <a:srgbClr val="00FFFF"/>
              </a:highlight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72383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A27A7F-3422-407C-103F-C6D832A031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D09599E-F70D-C437-AD8C-71CDFCD2E041}"/>
              </a:ext>
            </a:extLst>
          </p:cNvPr>
          <p:cNvSpPr txBox="1"/>
          <p:nvPr/>
        </p:nvSpPr>
        <p:spPr>
          <a:xfrm>
            <a:off x="1274164" y="1307573"/>
            <a:ext cx="5156616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buNone/>
            </a:pPr>
            <a:endParaRPr lang="en-US" sz="2800" b="1" kern="100" dirty="0">
              <a:effectLst/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  <a:p>
            <a:pPr marL="0" marR="0">
              <a:buNone/>
            </a:pPr>
            <a:r>
              <a:rPr lang="en-US" sz="28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নং</a:t>
            </a: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	</a:t>
            </a:r>
            <a:r>
              <a:rPr lang="en-US" sz="28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উত্তর</a:t>
            </a:r>
            <a:endParaRPr lang="en-US" sz="2800" b="1" kern="100" dirty="0">
              <a:effectLst/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  <a:p>
            <a:pPr marL="0" marR="0">
              <a:buNone/>
            </a:pP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১	</a:t>
            </a:r>
            <a:r>
              <a:rPr lang="en-US" sz="28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ক্রয়</a:t>
            </a: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জাবেদা</a:t>
            </a:r>
            <a:endParaRPr lang="en-US" sz="2800" b="1" kern="100" dirty="0">
              <a:effectLst/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  <a:p>
            <a:pPr marL="0" marR="0">
              <a:buNone/>
            </a:pP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২	</a:t>
            </a:r>
            <a:r>
              <a:rPr lang="en-US" sz="28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বিক্রয়</a:t>
            </a: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জাবেদা</a:t>
            </a:r>
            <a:endParaRPr lang="en-US" sz="2800" b="1" kern="100" dirty="0">
              <a:effectLst/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  <a:p>
            <a:pPr marL="0" marR="0">
              <a:buNone/>
            </a:pP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৩	</a:t>
            </a:r>
            <a:r>
              <a:rPr lang="en-US" sz="28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ক্রয়</a:t>
            </a: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/</a:t>
            </a:r>
            <a:r>
              <a:rPr lang="en-US" sz="28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বিক্রয়</a:t>
            </a: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জাবেদা</a:t>
            </a: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নয়</a:t>
            </a:r>
            <a:endParaRPr lang="en-US" sz="2800" b="1" kern="100" dirty="0">
              <a:effectLst/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  <a:p>
            <a:pPr marL="0" marR="0">
              <a:buNone/>
            </a:pP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৪	</a:t>
            </a:r>
            <a:r>
              <a:rPr lang="en-US" sz="28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ক্রয়</a:t>
            </a: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/</a:t>
            </a:r>
            <a:r>
              <a:rPr lang="en-US" sz="28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বিক্রয়</a:t>
            </a: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জাবেদা</a:t>
            </a: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নয়</a:t>
            </a:r>
            <a:endParaRPr lang="en-US" sz="2800" b="1" kern="100" dirty="0">
              <a:effectLst/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  <a:p>
            <a:pPr marL="0" marR="0">
              <a:buNone/>
            </a:pP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৫	</a:t>
            </a:r>
            <a:r>
              <a:rPr lang="en-US" sz="28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ক্রয়</a:t>
            </a: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/</a:t>
            </a:r>
            <a:r>
              <a:rPr lang="en-US" sz="28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বিক্রয়</a:t>
            </a: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জাবেদা</a:t>
            </a: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নয়</a:t>
            </a:r>
            <a:endParaRPr lang="en-US" sz="2800" b="1" kern="100" dirty="0">
              <a:effectLst/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  <a:p>
            <a:pPr marL="0" marR="0">
              <a:buNone/>
            </a:pPr>
            <a:r>
              <a:rPr lang="en-US" sz="2400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 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8A1D0C-186B-A2B7-8A5D-C734E451FFFC}"/>
              </a:ext>
            </a:extLst>
          </p:cNvPr>
          <p:cNvSpPr txBox="1"/>
          <p:nvPr/>
        </p:nvSpPr>
        <p:spPr>
          <a:xfrm>
            <a:off x="7060368" y="2020922"/>
            <a:ext cx="4502045" cy="2816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⭐ Self Check</a:t>
            </a:r>
          </a:p>
          <a:p>
            <a:pPr>
              <a:lnSpc>
                <a:spcPct val="150000"/>
              </a:lnSpc>
            </a:pPr>
            <a:r>
              <a:rPr lang="en-US" sz="24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৫/৫ = </a:t>
            </a:r>
            <a:r>
              <a:rPr lang="en-US" sz="24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অসাধারণ</a:t>
            </a:r>
            <a:r>
              <a:rPr lang="en-US" sz="24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⭐⭐⭐			</a:t>
            </a:r>
          </a:p>
          <a:p>
            <a:pPr>
              <a:lnSpc>
                <a:spcPct val="150000"/>
              </a:lnSpc>
            </a:pPr>
            <a:r>
              <a:rPr lang="en-US" sz="24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৪/৫ = </a:t>
            </a:r>
            <a:r>
              <a:rPr lang="en-US" sz="24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খুব</a:t>
            </a:r>
            <a:r>
              <a:rPr lang="en-US" sz="24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ভালো</a:t>
            </a:r>
            <a:r>
              <a:rPr lang="en-US" sz="24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⭐⭐</a:t>
            </a:r>
          </a:p>
          <a:p>
            <a:pPr>
              <a:lnSpc>
                <a:spcPct val="150000"/>
              </a:lnSpc>
            </a:pPr>
            <a:r>
              <a:rPr lang="en-US" sz="24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৩/৫ = </a:t>
            </a:r>
            <a:r>
              <a:rPr lang="en-US" sz="24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আরও</a:t>
            </a:r>
            <a:r>
              <a:rPr lang="en-US" sz="24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একটু</a:t>
            </a:r>
            <a:r>
              <a:rPr lang="en-US" sz="24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অনুশীলন</a:t>
            </a:r>
            <a:r>
              <a:rPr lang="en-US" sz="24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                 </a:t>
            </a:r>
          </a:p>
          <a:p>
            <a:pPr>
              <a:lnSpc>
                <a:spcPct val="150000"/>
              </a:lnSpc>
            </a:pPr>
            <a:r>
              <a:rPr lang="en-US" sz="24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০–২ = </a:t>
            </a:r>
            <a:r>
              <a:rPr lang="en-US" sz="24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শিক্ষককে</a:t>
            </a:r>
            <a:r>
              <a:rPr lang="en-US" sz="24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প্রশ্ন</a:t>
            </a:r>
            <a:r>
              <a:rPr lang="en-US" sz="24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করো</a:t>
            </a:r>
            <a:endParaRPr lang="en-US" sz="2400" b="1" kern="100" dirty="0"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6210F48-9C19-F569-64D9-AEAA4A9DFB9C}"/>
              </a:ext>
            </a:extLst>
          </p:cNvPr>
          <p:cNvSpPr txBox="1"/>
          <p:nvPr/>
        </p:nvSpPr>
        <p:spPr>
          <a:xfrm>
            <a:off x="4024142" y="584616"/>
            <a:ext cx="565892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kern="100" dirty="0" err="1">
                <a:highlight>
                  <a:srgbClr val="FFFF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একক</a:t>
            </a:r>
            <a:r>
              <a:rPr lang="en-US" sz="3200" b="1" kern="100" dirty="0">
                <a:highlight>
                  <a:srgbClr val="FFFF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b="1" kern="100" dirty="0" err="1">
                <a:highlight>
                  <a:srgbClr val="FFFF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কাজের</a:t>
            </a:r>
            <a:r>
              <a:rPr lang="en-US" sz="3200" b="1" kern="100" dirty="0">
                <a:highlight>
                  <a:srgbClr val="FFFF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b="1" kern="100" dirty="0" err="1">
                <a:highlight>
                  <a:srgbClr val="FFFF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সমাধান</a:t>
            </a:r>
            <a:r>
              <a:rPr lang="en-US" sz="3200" b="1" kern="100" dirty="0">
                <a:highlight>
                  <a:srgbClr val="FFFF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-</a:t>
            </a:r>
            <a:r>
              <a:rPr lang="en-US" sz="3200" b="1" kern="100" dirty="0" err="1">
                <a:highlight>
                  <a:srgbClr val="FFFF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নিজে</a:t>
            </a:r>
            <a:r>
              <a:rPr lang="en-US" sz="3200" b="1" kern="100" dirty="0">
                <a:highlight>
                  <a:srgbClr val="FFFF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b="1" kern="100" dirty="0" err="1">
                <a:highlight>
                  <a:srgbClr val="FFFF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মিলিয়ে</a:t>
            </a:r>
            <a:r>
              <a:rPr lang="en-US" sz="3200" b="1" kern="100" dirty="0">
                <a:highlight>
                  <a:srgbClr val="FFFF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b="1" kern="100" dirty="0" err="1">
                <a:highlight>
                  <a:srgbClr val="FFFF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দেখো</a:t>
            </a:r>
            <a:endParaRPr lang="en-US" sz="3200" kern="100" dirty="0">
              <a:highlight>
                <a:srgbClr val="FFFF00"/>
              </a:highlight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1273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F408B-ED06-3280-9FF3-FCA84F91AC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F257F48-6293-399A-AC54-63170B93C529}"/>
              </a:ext>
            </a:extLst>
          </p:cNvPr>
          <p:cNvSpPr txBox="1"/>
          <p:nvPr/>
        </p:nvSpPr>
        <p:spPr>
          <a:xfrm>
            <a:off x="1247931" y="1684880"/>
            <a:ext cx="4848069" cy="37240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en-US" sz="2400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 </a:t>
            </a:r>
          </a:p>
          <a:p>
            <a:pPr marL="0" marR="0">
              <a:buNone/>
            </a:pPr>
            <a:r>
              <a:rPr lang="en-US" sz="2800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প্রশ্ন</a:t>
            </a:r>
            <a:r>
              <a:rPr lang="en-US" sz="2800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১ </a:t>
            </a:r>
            <a:r>
              <a:rPr lang="en-US" sz="2800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বাকিতে</a:t>
            </a:r>
            <a:r>
              <a:rPr lang="en-US" sz="2800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পণ্য</a:t>
            </a:r>
            <a:r>
              <a:rPr lang="en-US" sz="2800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ক্রয়ের</a:t>
            </a:r>
            <a:r>
              <a:rPr lang="en-US" sz="2800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হিসাব</a:t>
            </a:r>
            <a:r>
              <a:rPr lang="en-US" sz="2800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কোন</a:t>
            </a:r>
            <a:r>
              <a:rPr lang="en-US" sz="2800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জাবেদায়</a:t>
            </a:r>
            <a:r>
              <a:rPr lang="en-US" sz="2800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লেখা</a:t>
            </a:r>
            <a:r>
              <a:rPr lang="en-US" sz="2800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হয়</a:t>
            </a:r>
            <a:r>
              <a:rPr lang="en-US" sz="2800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?</a:t>
            </a:r>
          </a:p>
          <a:p>
            <a:pPr marL="0" marR="0">
              <a:buNone/>
            </a:pPr>
            <a:r>
              <a:rPr lang="en-US" sz="2800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 </a:t>
            </a:r>
          </a:p>
          <a:p>
            <a:pPr marL="0" marR="0">
              <a:buNone/>
            </a:pPr>
            <a:r>
              <a:rPr lang="en-US" sz="3200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A. </a:t>
            </a:r>
            <a:r>
              <a:rPr lang="en-US" sz="3200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নগদান</a:t>
            </a:r>
            <a:r>
              <a:rPr lang="en-US" sz="3200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বই</a:t>
            </a:r>
            <a:endParaRPr lang="en-US" sz="3200" kern="100" dirty="0">
              <a:effectLst/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  <a:p>
            <a:pPr marL="0" marR="0">
              <a:buNone/>
            </a:pPr>
            <a:r>
              <a:rPr lang="en-US" sz="3200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B. </a:t>
            </a:r>
            <a:r>
              <a:rPr lang="en-US" sz="3200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ক্রয়</a:t>
            </a:r>
            <a:r>
              <a:rPr lang="en-US" sz="3200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জাবেদা</a:t>
            </a:r>
            <a:endParaRPr lang="en-US" sz="3200" kern="100" dirty="0">
              <a:effectLst/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  <a:p>
            <a:pPr marL="0" marR="0">
              <a:buNone/>
            </a:pPr>
            <a:r>
              <a:rPr lang="en-US" sz="3200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C. </a:t>
            </a:r>
            <a:r>
              <a:rPr lang="en-US" sz="3200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বিক্রয়</a:t>
            </a:r>
            <a:r>
              <a:rPr lang="en-US" sz="3200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জাবেদা</a:t>
            </a:r>
            <a:endParaRPr lang="en-US" sz="3200" kern="100" dirty="0">
              <a:effectLst/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  <a:p>
            <a:pPr marL="0" marR="0">
              <a:buNone/>
            </a:pPr>
            <a:r>
              <a:rPr lang="en-US" sz="3200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D. </a:t>
            </a:r>
            <a:r>
              <a:rPr lang="en-US" sz="3200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খতিয়ান</a:t>
            </a:r>
            <a:endParaRPr lang="en-US" sz="2800" kern="100" dirty="0">
              <a:effectLst/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E9EE0B0-B658-C150-AF83-D0B34DD17D0F}"/>
              </a:ext>
            </a:extLst>
          </p:cNvPr>
          <p:cNvSpPr txBox="1"/>
          <p:nvPr/>
        </p:nvSpPr>
        <p:spPr>
          <a:xfrm>
            <a:off x="4578528" y="749508"/>
            <a:ext cx="30514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kern="100" dirty="0" err="1">
                <a:highlight>
                  <a:srgbClr val="FFFF00"/>
                </a:highlight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মূল্যায়ন</a:t>
            </a:r>
            <a:r>
              <a:rPr lang="en-US" sz="2800" kern="100" dirty="0">
                <a:highlight>
                  <a:srgbClr val="FFFF00"/>
                </a:highlight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: MCQ</a:t>
            </a:r>
            <a:endParaRPr lang="en-US" sz="2800" kern="100" dirty="0"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00B6D2A-628A-F4F7-2026-E66EA8B49B29}"/>
              </a:ext>
            </a:extLst>
          </p:cNvPr>
          <p:cNvSpPr txBox="1"/>
          <p:nvPr/>
        </p:nvSpPr>
        <p:spPr>
          <a:xfrm>
            <a:off x="3759463" y="1272728"/>
            <a:ext cx="46730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দেখি</a:t>
            </a:r>
            <a:r>
              <a:rPr lang="en-US" sz="2800" b="1" kern="100" dirty="0"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তো</a:t>
            </a:r>
            <a:r>
              <a:rPr lang="en-US" sz="2800" b="1" kern="100" dirty="0"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কে</a:t>
            </a:r>
            <a:r>
              <a:rPr lang="en-US" sz="2800" b="1" kern="100" dirty="0"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কতটা</a:t>
            </a:r>
            <a:r>
              <a:rPr lang="en-US" sz="2800" b="1" kern="100" dirty="0"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শিখলে</a:t>
            </a:r>
            <a:r>
              <a:rPr lang="en-US" sz="2800" b="1" kern="100" dirty="0"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!</a:t>
            </a:r>
            <a:endParaRPr lang="en-US" sz="2800" b="1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C2EF4B2-D78B-BDAA-7335-8AB7C2E21DF2}"/>
              </a:ext>
            </a:extLst>
          </p:cNvPr>
          <p:cNvSpPr txBox="1"/>
          <p:nvPr/>
        </p:nvSpPr>
        <p:spPr>
          <a:xfrm>
            <a:off x="6460761" y="1918741"/>
            <a:ext cx="4483308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প্রশ্ন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২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বাকিতে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পণ্য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বিক্রয়ের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হিসাব</a:t>
            </a:r>
            <a:r>
              <a:rPr lang="en-US" sz="28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কোন</a:t>
            </a:r>
            <a:r>
              <a:rPr lang="en-US" sz="28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জাবেদায়</a:t>
            </a:r>
            <a:r>
              <a:rPr lang="en-US" sz="28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লেখা</a:t>
            </a:r>
            <a:r>
              <a:rPr lang="en-US" sz="28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হয়</a:t>
            </a:r>
            <a:r>
              <a:rPr lang="en-US" sz="28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?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 </a:t>
            </a:r>
          </a:p>
          <a:p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A.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ক্রয়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জাবেদা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B.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বিক্রয়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জাবেদা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C.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নগদান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বই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D.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সাধারণ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জাবেদা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2003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A2FB70-CDC7-54D0-BE6F-DBC4A02BA0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6617323-F97E-3457-DFDB-CCCA33CC12F8}"/>
              </a:ext>
            </a:extLst>
          </p:cNvPr>
          <p:cNvSpPr txBox="1"/>
          <p:nvPr/>
        </p:nvSpPr>
        <p:spPr>
          <a:xfrm>
            <a:off x="2072390" y="1683444"/>
            <a:ext cx="609350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buNone/>
            </a:pPr>
            <a:endParaRPr lang="en-US" sz="2800" b="1" kern="100" dirty="0">
              <a:effectLst/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  <a:p>
            <a:pPr marL="0" marR="0">
              <a:buNone/>
            </a:pPr>
            <a:endParaRPr lang="en-US" sz="2800" b="1" kern="100" dirty="0"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  <a:p>
            <a:pPr marL="0" marR="0" algn="ctr">
              <a:buNone/>
            </a:pPr>
            <a:r>
              <a:rPr lang="en-US" sz="28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নং</a:t>
            </a:r>
            <a:r>
              <a:rPr lang="en-US" sz="28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	</a:t>
            </a:r>
            <a:r>
              <a:rPr lang="en-US" sz="28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উত্তর</a:t>
            </a:r>
            <a:endParaRPr lang="en-US" sz="2800" b="1" kern="100" dirty="0">
              <a:effectLst/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  <a:p>
            <a:pPr marL="514350" indent="-514350" algn="ctr">
              <a:buAutoNum type="arabicPlain"/>
            </a:pPr>
            <a:r>
              <a:rPr lang="en-US" sz="2800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B </a:t>
            </a:r>
          </a:p>
          <a:p>
            <a:pPr marL="514350" indent="-514350" algn="ctr">
              <a:buAutoNum type="arabicPlain"/>
            </a:pP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B</a:t>
            </a:r>
            <a:endParaRPr lang="en-US" sz="2800" b="1" kern="100" dirty="0">
              <a:effectLst/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DA6DEDB-6799-4013-280F-65EFD803ABEE}"/>
              </a:ext>
            </a:extLst>
          </p:cNvPr>
          <p:cNvSpPr txBox="1"/>
          <p:nvPr/>
        </p:nvSpPr>
        <p:spPr>
          <a:xfrm>
            <a:off x="4698072" y="1034321"/>
            <a:ext cx="2492991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kern="100" dirty="0" err="1">
                <a:highlight>
                  <a:srgbClr val="FFFF00"/>
                </a:highlight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মূল্যায়ন</a:t>
            </a:r>
            <a:r>
              <a:rPr lang="en-US" sz="2800" kern="100" dirty="0">
                <a:highlight>
                  <a:srgbClr val="FFFF00"/>
                </a:highlight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: MCQ</a:t>
            </a:r>
          </a:p>
          <a:p>
            <a:pPr algn="ctr"/>
            <a:r>
              <a:rPr lang="en-US" sz="2800" kern="100" dirty="0" err="1">
                <a:highlight>
                  <a:srgbClr val="FFFF00"/>
                </a:highlight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সমাধান</a:t>
            </a:r>
            <a:endParaRPr lang="en-US" sz="2800" kern="100" dirty="0"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5553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CD2C1A-E500-3A05-7428-21DCC0E72A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D4BF975-5500-B468-C283-0C499E78F883}"/>
              </a:ext>
            </a:extLst>
          </p:cNvPr>
          <p:cNvSpPr txBox="1"/>
          <p:nvPr/>
        </p:nvSpPr>
        <p:spPr>
          <a:xfrm>
            <a:off x="1772586" y="1471189"/>
            <a:ext cx="9185223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buNone/>
            </a:pPr>
            <a:r>
              <a:rPr lang="en-US" sz="2400" b="1" kern="100" dirty="0" err="1">
                <a:effectLst/>
                <a:highlight>
                  <a:srgbClr val="FFFF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ভুল</a:t>
            </a:r>
            <a:r>
              <a:rPr lang="en-US" sz="2400" b="1" kern="100" dirty="0">
                <a:effectLst/>
                <a:highlight>
                  <a:srgbClr val="FFFF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effectLst/>
                <a:highlight>
                  <a:srgbClr val="FFFF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ধরো</a:t>
            </a:r>
            <a:r>
              <a:rPr lang="en-US" sz="2400" b="1" kern="100" dirty="0">
                <a:effectLst/>
                <a:highlight>
                  <a:srgbClr val="FFFF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!</a:t>
            </a:r>
          </a:p>
          <a:p>
            <a:pPr marL="0" marR="0">
              <a:buNone/>
            </a:pPr>
            <a:r>
              <a:rPr lang="en-US" sz="24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 </a:t>
            </a:r>
          </a:p>
          <a:p>
            <a:pPr marL="0" marR="0">
              <a:buNone/>
            </a:pPr>
            <a:r>
              <a:rPr lang="en-US" sz="24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একজন</a:t>
            </a:r>
            <a:r>
              <a:rPr lang="en-US" sz="24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শিক্ষার্থী</a:t>
            </a:r>
            <a:r>
              <a:rPr lang="en-US" sz="24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লিখেছে</a:t>
            </a:r>
            <a:r>
              <a:rPr lang="en-US" sz="24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— “</a:t>
            </a:r>
            <a:r>
              <a:rPr lang="en-US" sz="24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নগদে</a:t>
            </a:r>
            <a:r>
              <a:rPr lang="en-US" sz="24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২০,০০০ </a:t>
            </a:r>
            <a:r>
              <a:rPr lang="en-US" sz="24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টাকার</a:t>
            </a:r>
            <a:r>
              <a:rPr lang="en-US" sz="24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পণ্য</a:t>
            </a:r>
            <a:r>
              <a:rPr lang="en-US" sz="24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ক্রয়</a:t>
            </a:r>
            <a:r>
              <a:rPr lang="en-US" sz="24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→ </a:t>
            </a:r>
            <a:r>
              <a:rPr lang="en-US" sz="24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ক্রয়</a:t>
            </a:r>
            <a:r>
              <a:rPr lang="en-US" sz="24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জাবেদা</a:t>
            </a:r>
            <a:r>
              <a:rPr lang="en-US" sz="24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।”</a:t>
            </a:r>
          </a:p>
          <a:p>
            <a:pPr marL="0" marR="0" algn="ctr">
              <a:buNone/>
            </a:pPr>
            <a:r>
              <a:rPr lang="en-US" sz="24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সে</a:t>
            </a:r>
            <a:r>
              <a:rPr lang="en-US" sz="24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কি</a:t>
            </a:r>
            <a:r>
              <a:rPr lang="en-US" sz="24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ঠিক</a:t>
            </a:r>
            <a:r>
              <a:rPr lang="en-US" sz="24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করেছে</a:t>
            </a:r>
            <a:r>
              <a:rPr lang="en-US" sz="24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?</a:t>
            </a:r>
          </a:p>
          <a:p>
            <a:pPr marL="0" marR="0">
              <a:buNone/>
            </a:pPr>
            <a:r>
              <a:rPr lang="en-US" sz="24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উত্তর</a:t>
            </a:r>
            <a:r>
              <a:rPr lang="en-US" sz="24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:  </a:t>
            </a:r>
            <a:r>
              <a:rPr lang="en-US" sz="24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❌ </a:t>
            </a:r>
            <a:r>
              <a:rPr lang="en-US" sz="24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না</a:t>
            </a:r>
            <a:endParaRPr lang="en-US" sz="2400" b="1" kern="100" dirty="0">
              <a:effectLst/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  <a:p>
            <a:pPr marL="0" marR="0">
              <a:buNone/>
            </a:pPr>
            <a:r>
              <a:rPr lang="en-US" sz="24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 </a:t>
            </a:r>
          </a:p>
          <a:p>
            <a:pPr marL="0" marR="0">
              <a:buNone/>
            </a:pPr>
            <a:r>
              <a:rPr lang="en-US" sz="24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কেন</a:t>
            </a:r>
            <a:r>
              <a:rPr lang="en-US" sz="24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? </a:t>
            </a:r>
          </a:p>
          <a:p>
            <a:pPr marL="0" marR="0">
              <a:buNone/>
            </a:pPr>
            <a:r>
              <a:rPr lang="en-US" sz="24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কারণ</a:t>
            </a:r>
            <a:r>
              <a:rPr lang="en-US" sz="24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— </a:t>
            </a:r>
            <a:r>
              <a:rPr lang="en-US" sz="24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ক্রয়</a:t>
            </a:r>
            <a:r>
              <a:rPr lang="en-US" sz="24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জাবেদায়</a:t>
            </a:r>
            <a:r>
              <a:rPr lang="en-US" sz="24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শুধু</a:t>
            </a:r>
            <a:r>
              <a:rPr lang="en-US" sz="24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বাকিতে</a:t>
            </a:r>
            <a:r>
              <a:rPr lang="en-US" sz="24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পণ্য</a:t>
            </a:r>
            <a:r>
              <a:rPr lang="en-US" sz="24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ক্রয়ের</a:t>
            </a:r>
            <a:r>
              <a:rPr lang="en-US" sz="24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হিসাব</a:t>
            </a:r>
            <a:r>
              <a:rPr lang="en-US" sz="24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লেখা</a:t>
            </a:r>
            <a:r>
              <a:rPr lang="en-US" sz="24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হয়</a:t>
            </a:r>
            <a:r>
              <a:rPr lang="en-US" sz="24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।</a:t>
            </a:r>
          </a:p>
          <a:p>
            <a:pPr marL="0" marR="0">
              <a:buNone/>
            </a:pPr>
            <a:r>
              <a:rPr lang="en-US" sz="24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সঠিক</a:t>
            </a:r>
            <a:r>
              <a:rPr lang="en-US" sz="24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সিদ্ধান্ত</a:t>
            </a:r>
            <a:r>
              <a:rPr lang="en-US" sz="24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: </a:t>
            </a:r>
            <a:r>
              <a:rPr lang="en-US" sz="24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নগদে</a:t>
            </a:r>
            <a:r>
              <a:rPr lang="en-US" sz="24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পণ্য</a:t>
            </a:r>
            <a:r>
              <a:rPr lang="en-US" sz="24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ক্রয়</a:t>
            </a:r>
            <a:r>
              <a:rPr lang="en-US" sz="24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→ </a:t>
            </a:r>
            <a:r>
              <a:rPr lang="en-US" sz="24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ক্রয়</a:t>
            </a:r>
            <a:r>
              <a:rPr lang="en-US" sz="24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জাবেদায়</a:t>
            </a:r>
            <a:r>
              <a:rPr lang="en-US" sz="24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নয়</a:t>
            </a:r>
            <a:r>
              <a:rPr lang="en-US" sz="24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।</a:t>
            </a:r>
          </a:p>
          <a:p>
            <a:pPr marL="0" marR="0">
              <a:buNone/>
            </a:pPr>
            <a:endParaRPr lang="en-US" sz="2400" b="1" kern="100" dirty="0"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  <a:p>
            <a:pPr marL="0" marR="0">
              <a:buNone/>
            </a:pPr>
            <a:endParaRPr lang="en-US" sz="2400" b="1" kern="100" dirty="0">
              <a:effectLst/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2524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2CA932-F268-2992-4B11-2F47917158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EA7481D8-AC4A-AEB4-D752-4744F30E803A}"/>
              </a:ext>
            </a:extLst>
          </p:cNvPr>
          <p:cNvSpPr txBox="1"/>
          <p:nvPr/>
        </p:nvSpPr>
        <p:spPr>
          <a:xfrm>
            <a:off x="4290934" y="933297"/>
            <a:ext cx="60935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en-US" sz="3200" kern="100" dirty="0">
                <a:effectLst/>
                <a:highlight>
                  <a:srgbClr val="00FF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🟩 </a:t>
            </a:r>
            <a:r>
              <a:rPr lang="en-US" sz="3200" kern="100" dirty="0" err="1">
                <a:effectLst/>
                <a:highlight>
                  <a:srgbClr val="00FF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আজকের</a:t>
            </a:r>
            <a:r>
              <a:rPr lang="en-US" sz="3200" kern="100" dirty="0">
                <a:effectLst/>
                <a:highlight>
                  <a:srgbClr val="00FF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kern="100" dirty="0" err="1">
                <a:effectLst/>
                <a:highlight>
                  <a:srgbClr val="00FF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ক্লাসের</a:t>
            </a:r>
            <a:r>
              <a:rPr lang="en-US" sz="3200" kern="100" dirty="0">
                <a:effectLst/>
                <a:highlight>
                  <a:srgbClr val="00FF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kern="100" dirty="0" err="1">
                <a:effectLst/>
                <a:highlight>
                  <a:srgbClr val="00FF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সারসংক্ষেপ</a:t>
            </a:r>
            <a:endParaRPr lang="en-US" sz="3200" kern="100" dirty="0">
              <a:effectLst/>
              <a:highlight>
                <a:srgbClr val="00FF00"/>
              </a:highlight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E5446C8-7392-80D8-7DD8-BF37E22AB05D}"/>
              </a:ext>
            </a:extLst>
          </p:cNvPr>
          <p:cNvSpPr txBox="1"/>
          <p:nvPr/>
        </p:nvSpPr>
        <p:spPr>
          <a:xfrm>
            <a:off x="1648919" y="1518072"/>
            <a:ext cx="714693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🧠 ৩টি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সূত্র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মনে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রাখো</a:t>
            </a:r>
            <a:endParaRPr lang="en-US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পণ্য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+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বাকিতে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ক্রয়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   	     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ক্রয়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জাবেদা</a:t>
            </a:r>
            <a:endParaRPr lang="en-US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পণ্য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+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বাকিতে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বিক্রয়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         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বিক্রয়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জাবেদা</a:t>
            </a:r>
            <a:endParaRPr lang="en-US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নগদে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পণ্য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ক্রয়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/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বিক্রয়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         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ক্রয়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/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বিক্রয়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জাবেদায়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নয়</a:t>
            </a:r>
            <a:endParaRPr lang="en-US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 </a:t>
            </a:r>
          </a:p>
          <a:p>
            <a:endParaRPr lang="en-US" dirty="0"/>
          </a:p>
        </p:txBody>
      </p:sp>
      <p:sp>
        <p:nvSpPr>
          <p:cNvPr id="37" name="Arrow: Right 36">
            <a:extLst>
              <a:ext uri="{FF2B5EF4-FFF2-40B4-BE49-F238E27FC236}">
                <a16:creationId xmlns:a16="http://schemas.microsoft.com/office/drawing/2014/main" id="{15CEC46E-078C-6C8A-081D-4F70259D439E}"/>
              </a:ext>
            </a:extLst>
          </p:cNvPr>
          <p:cNvSpPr/>
          <p:nvPr/>
        </p:nvSpPr>
        <p:spPr>
          <a:xfrm>
            <a:off x="4121387" y="2049527"/>
            <a:ext cx="196850" cy="9017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38" name="Arrow: Right 37">
            <a:extLst>
              <a:ext uri="{FF2B5EF4-FFF2-40B4-BE49-F238E27FC236}">
                <a16:creationId xmlns:a16="http://schemas.microsoft.com/office/drawing/2014/main" id="{B7CFF6A7-D49E-236A-714F-94C0399FAF0D}"/>
              </a:ext>
            </a:extLst>
          </p:cNvPr>
          <p:cNvSpPr/>
          <p:nvPr/>
        </p:nvSpPr>
        <p:spPr>
          <a:xfrm>
            <a:off x="4124064" y="2490812"/>
            <a:ext cx="196850" cy="9017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39" name="Arrow: Right 38">
            <a:extLst>
              <a:ext uri="{FF2B5EF4-FFF2-40B4-BE49-F238E27FC236}">
                <a16:creationId xmlns:a16="http://schemas.microsoft.com/office/drawing/2014/main" id="{CB95856A-EE1C-1532-8A78-9E24DACFE5B8}"/>
              </a:ext>
            </a:extLst>
          </p:cNvPr>
          <p:cNvSpPr/>
          <p:nvPr/>
        </p:nvSpPr>
        <p:spPr>
          <a:xfrm>
            <a:off x="4121387" y="2861757"/>
            <a:ext cx="196850" cy="9017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806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B9A71B-361A-4775-9A92-B048028C6D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8039050-F293-CFF1-0EFF-0E03A5097F83}"/>
              </a:ext>
            </a:extLst>
          </p:cNvPr>
          <p:cNvSpPr txBox="1"/>
          <p:nvPr/>
        </p:nvSpPr>
        <p:spPr>
          <a:xfrm>
            <a:off x="1277910" y="643622"/>
            <a:ext cx="9709880" cy="52014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buNone/>
            </a:pPr>
            <a:r>
              <a:rPr lang="en-US" sz="4400" b="1" kern="100" dirty="0" err="1">
                <a:effectLst/>
                <a:highlight>
                  <a:srgbClr val="FFFF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বাড়ির</a:t>
            </a:r>
            <a:r>
              <a:rPr lang="en-US" sz="4400" b="1" kern="100" dirty="0">
                <a:effectLst/>
                <a:highlight>
                  <a:srgbClr val="FFFF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4400" b="1" kern="100" dirty="0" err="1">
                <a:effectLst/>
                <a:highlight>
                  <a:srgbClr val="FFFF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কাজ</a:t>
            </a:r>
            <a:endParaRPr lang="en-US" sz="4400" b="1" kern="100" dirty="0">
              <a:effectLst/>
              <a:highlight>
                <a:srgbClr val="FFFF00"/>
              </a:highlight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  <a:p>
            <a:pPr marL="0" marR="0">
              <a:buNone/>
            </a:pPr>
            <a:r>
              <a:rPr lang="en-US" sz="24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 </a:t>
            </a:r>
          </a:p>
          <a:p>
            <a:r>
              <a:rPr lang="en-US" sz="24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সামিয়া</a:t>
            </a:r>
            <a:r>
              <a:rPr lang="en-US" sz="24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 </a:t>
            </a:r>
            <a:r>
              <a:rPr lang="en-US" sz="24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ট্রের্ডাস</a:t>
            </a:r>
            <a:r>
              <a:rPr lang="en-US" sz="24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জুন</a:t>
            </a:r>
            <a:r>
              <a:rPr lang="en-US" sz="24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-১ , ২০২৬: </a:t>
            </a:r>
            <a:r>
              <a:rPr lang="en-US" sz="24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রুহি</a:t>
            </a:r>
            <a:r>
              <a:rPr lang="en-US" sz="24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ট্রেডার্সের</a:t>
            </a:r>
            <a:r>
              <a:rPr lang="en-US" sz="24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নিকট</a:t>
            </a:r>
            <a:r>
              <a:rPr lang="en-US" sz="24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হতে</a:t>
            </a:r>
            <a:r>
              <a:rPr lang="en-US" sz="24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২৫,০০০ </a:t>
            </a:r>
            <a:r>
              <a:rPr lang="en-US" sz="24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টাকার</a:t>
            </a:r>
            <a:r>
              <a:rPr lang="en-US" sz="24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পণ্য</a:t>
            </a:r>
            <a:r>
              <a:rPr lang="en-US" sz="24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ক্রয়</a:t>
            </a:r>
            <a:r>
              <a:rPr lang="en-US" sz="24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করেন,চালান</a:t>
            </a:r>
            <a:r>
              <a:rPr lang="en-US" sz="24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নং</a:t>
            </a:r>
            <a:r>
              <a:rPr lang="en-US" sz="24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১০২,শর্ত ৫/১০,নিট-২০।</a:t>
            </a:r>
          </a:p>
          <a:p>
            <a:r>
              <a:rPr lang="en-US" sz="24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জুন</a:t>
            </a:r>
            <a:r>
              <a:rPr lang="en-US" sz="24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- ১০ </a:t>
            </a:r>
            <a:r>
              <a:rPr lang="en-US" sz="24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তাহি</a:t>
            </a:r>
            <a:r>
              <a:rPr lang="en-US" sz="24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ট্রের্ডাস</a:t>
            </a:r>
            <a:r>
              <a:rPr lang="en-US" sz="24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এর</a:t>
            </a:r>
            <a:r>
              <a:rPr lang="en-US" sz="24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নিকট</a:t>
            </a:r>
            <a:r>
              <a:rPr lang="en-US" sz="24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৩০,০০০টাকার </a:t>
            </a:r>
            <a:r>
              <a:rPr lang="en-US" sz="24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পন্য</a:t>
            </a:r>
            <a:r>
              <a:rPr lang="en-US" sz="24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বিক্রয়</a:t>
            </a:r>
            <a:r>
              <a:rPr lang="en-US" sz="24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, </a:t>
            </a:r>
            <a:r>
              <a:rPr lang="en-US" sz="24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চালান</a:t>
            </a:r>
            <a:r>
              <a:rPr lang="en-US" sz="24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নং</a:t>
            </a:r>
            <a:r>
              <a:rPr lang="en-US" sz="24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১০২ । </a:t>
            </a:r>
            <a:r>
              <a:rPr lang="en-US" sz="24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কারবারি</a:t>
            </a:r>
            <a:r>
              <a:rPr lang="en-US" sz="24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বাট্টা</a:t>
            </a:r>
            <a:r>
              <a:rPr lang="en-US" sz="24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১০%</a:t>
            </a:r>
          </a:p>
          <a:p>
            <a:r>
              <a:rPr lang="en-US" sz="24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জুন</a:t>
            </a:r>
            <a:r>
              <a:rPr lang="en-US" sz="24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- ২০ </a:t>
            </a:r>
            <a:r>
              <a:rPr lang="en-US" sz="24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নগদে</a:t>
            </a:r>
            <a:r>
              <a:rPr lang="en-US" sz="24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আসবাবপত্র</a:t>
            </a:r>
            <a:r>
              <a:rPr lang="en-US" sz="24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ক্রয়</a:t>
            </a:r>
            <a:r>
              <a:rPr lang="en-US" sz="24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৩০,০০০টাকা। </a:t>
            </a:r>
          </a:p>
          <a:p>
            <a:r>
              <a:rPr lang="en-US" sz="24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জুন</a:t>
            </a:r>
            <a:r>
              <a:rPr lang="en-US" sz="24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- ২২ </a:t>
            </a:r>
            <a:r>
              <a:rPr lang="en-US" sz="24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মাহি</a:t>
            </a:r>
            <a:r>
              <a:rPr lang="en-US" sz="24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ট্রের্ডাস</a:t>
            </a:r>
            <a:r>
              <a:rPr lang="en-US" sz="24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এর</a:t>
            </a:r>
            <a:r>
              <a:rPr lang="en-US" sz="24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নিকট</a:t>
            </a:r>
            <a:r>
              <a:rPr lang="en-US" sz="24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২৫,০০০টাকার </a:t>
            </a:r>
            <a:r>
              <a:rPr lang="en-US" sz="24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পন্য</a:t>
            </a:r>
            <a:r>
              <a:rPr lang="en-US" sz="24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বিক্রয়</a:t>
            </a:r>
            <a:r>
              <a:rPr lang="en-US" sz="24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, </a:t>
            </a:r>
            <a:r>
              <a:rPr lang="en-US" sz="24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চালান</a:t>
            </a:r>
            <a:r>
              <a:rPr lang="en-US" sz="24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নং</a:t>
            </a:r>
            <a:r>
              <a:rPr lang="en-US" sz="24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১০৭ । </a:t>
            </a:r>
            <a:r>
              <a:rPr lang="en-US" sz="24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কারবারি</a:t>
            </a:r>
            <a:r>
              <a:rPr lang="en-US" sz="24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বাট্টা</a:t>
            </a:r>
            <a:r>
              <a:rPr lang="en-US" sz="24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৩%</a:t>
            </a:r>
          </a:p>
          <a:p>
            <a:r>
              <a:rPr lang="en-US" sz="24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জুন</a:t>
            </a:r>
            <a:r>
              <a:rPr lang="en-US" sz="24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-৩০ , </a:t>
            </a:r>
            <a:r>
              <a:rPr lang="en-US" sz="24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তাসনীম</a:t>
            </a:r>
            <a:r>
              <a:rPr lang="en-US" sz="24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 </a:t>
            </a:r>
            <a:r>
              <a:rPr lang="en-US" sz="24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ট্রেডার্সের</a:t>
            </a:r>
            <a:r>
              <a:rPr lang="en-US" sz="24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নিকট</a:t>
            </a:r>
            <a:r>
              <a:rPr lang="en-US" sz="24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হতে</a:t>
            </a:r>
            <a:r>
              <a:rPr lang="en-US" sz="24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৫০,০০০ </a:t>
            </a:r>
            <a:r>
              <a:rPr lang="en-US" sz="24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টাকার</a:t>
            </a:r>
            <a:r>
              <a:rPr lang="en-US" sz="24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পণ্য</a:t>
            </a:r>
            <a:r>
              <a:rPr lang="en-US" sz="24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ক্রয়</a:t>
            </a:r>
            <a:r>
              <a:rPr lang="en-US" sz="24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করেন,চালান</a:t>
            </a:r>
            <a:r>
              <a:rPr lang="en-US" sz="24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নং</a:t>
            </a:r>
            <a:r>
              <a:rPr lang="en-US" sz="24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১১০,শর্ত ৫/১০।</a:t>
            </a:r>
          </a:p>
          <a:p>
            <a:endParaRPr lang="en-US" sz="2400" b="1" kern="100" dirty="0"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  <a:p>
            <a:endParaRPr lang="en-US" sz="2400" b="1" kern="100" dirty="0"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  <a:p>
            <a:r>
              <a:rPr lang="en-US" sz="24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উদ্দীপকের</a:t>
            </a:r>
            <a:r>
              <a:rPr lang="en-US" sz="24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আলোকে</a:t>
            </a:r>
            <a:r>
              <a:rPr lang="en-US" sz="24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উর্পযুক্ত</a:t>
            </a:r>
            <a:r>
              <a:rPr lang="en-US" sz="24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তথ্যের</a:t>
            </a:r>
            <a:r>
              <a:rPr lang="en-US" sz="24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আলোকে</a:t>
            </a:r>
            <a:r>
              <a:rPr lang="en-US" sz="24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একটি</a:t>
            </a:r>
            <a:r>
              <a:rPr lang="en-US" sz="24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ক্রয়</a:t>
            </a:r>
            <a:r>
              <a:rPr lang="en-US" sz="24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জাবেদা</a:t>
            </a:r>
            <a:r>
              <a:rPr lang="en-US" sz="24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ও </a:t>
            </a:r>
            <a:r>
              <a:rPr lang="en-US" sz="24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বিক্রয়</a:t>
            </a:r>
            <a:r>
              <a:rPr lang="en-US" sz="24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জাবেদা</a:t>
            </a:r>
            <a:r>
              <a:rPr lang="en-US" sz="24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প্রস্তুত</a:t>
            </a:r>
            <a:r>
              <a:rPr lang="en-US" sz="24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কর</a:t>
            </a:r>
            <a:r>
              <a:rPr lang="en-US" sz="24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।</a:t>
            </a:r>
          </a:p>
          <a:p>
            <a:pPr marL="0" marR="0">
              <a:buNone/>
            </a:pPr>
            <a:endParaRPr lang="en-US" sz="2400" b="1" kern="100" dirty="0"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  <a:p>
            <a:pPr marL="0" marR="0">
              <a:buNone/>
            </a:pPr>
            <a:endParaRPr lang="en-US" sz="2400" b="1" kern="100" dirty="0">
              <a:effectLst/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78842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A6D346-1B45-036C-DE2F-97BD72B40F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0F3229C-DF51-1358-7D9E-D7AF37AD93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058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C5FAB2-9C10-9D3E-98A9-B3DAE9CB09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9BA7731-C260-2110-1AC2-EE27A83767FB}"/>
              </a:ext>
            </a:extLst>
          </p:cNvPr>
          <p:cNvSpPr txBox="1"/>
          <p:nvPr/>
        </p:nvSpPr>
        <p:spPr>
          <a:xfrm>
            <a:off x="4122295" y="569626"/>
            <a:ext cx="483978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dirty="0" err="1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পূর্ব</a:t>
            </a:r>
            <a:r>
              <a:rPr lang="en-US" sz="8000" dirty="0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000" dirty="0" err="1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জ্ঞান</a:t>
            </a:r>
            <a:r>
              <a:rPr lang="en-US" sz="8000" dirty="0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000" dirty="0" err="1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যাচাই</a:t>
            </a:r>
            <a:endParaRPr lang="en-US" sz="8000" dirty="0">
              <a:highlight>
                <a:srgbClr val="00FF00"/>
              </a:highligh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F0DE596-A4CB-89E9-73C5-EF1A93EB515D}"/>
              </a:ext>
            </a:extLst>
          </p:cNvPr>
          <p:cNvSpPr txBox="1"/>
          <p:nvPr/>
        </p:nvSpPr>
        <p:spPr>
          <a:xfrm>
            <a:off x="1499016" y="1768840"/>
            <a:ext cx="9443803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দেখি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তোমরা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কতটুকু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জানো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!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১.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লেনদেন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২.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নগদ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বাকিতে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লেনদেনের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পার্থক্য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৩.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পণ্য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বোঝায়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৪.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ব্যবসায়ে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পণ্য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ক্রয়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করলে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ঘটে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৫.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পণ্য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বিক্রয়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করলে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ঘটে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17982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1616A3-2D97-A9D1-ECDA-833F7C021D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754C5C7-4C89-4A75-EFD3-7FF15832A049}"/>
              </a:ext>
            </a:extLst>
          </p:cNvPr>
          <p:cNvSpPr txBox="1"/>
          <p:nvPr/>
        </p:nvSpPr>
        <p:spPr>
          <a:xfrm>
            <a:off x="1289155" y="1102578"/>
            <a:ext cx="9473783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তাসীন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একজন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মুদি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ব্যবসায়ী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প্রতিদিন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তার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ব্যবসায়ে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অনেক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ক্রয়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বিক্রয়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লেনদেন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।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সবগুলো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হিসাব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মনে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রাখা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তার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পক্ষে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সম্ভব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নয়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ভিন্ন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ভিন্ন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হিসাব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রাখলে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সহজ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হত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। 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তাসীন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তার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হিসাবরক্ষক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নাভীদকে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জিজ্ঞেস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করল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— </a:t>
            </a:r>
          </a:p>
          <a:p>
            <a:pPr>
              <a:lnSpc>
                <a:spcPct val="150000"/>
              </a:lnSpc>
            </a:pP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”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এত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পণ্য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কেনা-বেচার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হিসাব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রাখার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সহজ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কোনো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উপায়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নেই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?”</a:t>
            </a:r>
          </a:p>
          <a:p>
            <a:pPr>
              <a:lnSpc>
                <a:spcPct val="150000"/>
              </a:lnSpc>
            </a:pP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নাভীদ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বলল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:“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আছে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!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নির্দিষ্ট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ধরনের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লেনদেনের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জন্য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নির্দিষ্ট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জাবেদা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করলেই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কাজটি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অনেক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সহজ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হয়ে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যাবে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।”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তাসীন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বলল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নাকী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?”</a:t>
            </a:r>
          </a:p>
          <a:p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72788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68B288-892F-5F65-4934-BC7EE217C4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732E264-59CC-9C3E-13BE-ABABD4021357}"/>
              </a:ext>
            </a:extLst>
          </p:cNvPr>
          <p:cNvSpPr txBox="1"/>
          <p:nvPr/>
        </p:nvSpPr>
        <p:spPr>
          <a:xfrm>
            <a:off x="4017363" y="569626"/>
            <a:ext cx="483016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b="1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8000" b="1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000" b="1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শিরোনাম</a:t>
            </a:r>
            <a:r>
              <a:rPr lang="en-US" sz="8000" b="1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656800B-36FB-D881-5E5A-7E3D5B8E8C40}"/>
              </a:ext>
            </a:extLst>
          </p:cNvPr>
          <p:cNvSpPr txBox="1"/>
          <p:nvPr/>
        </p:nvSpPr>
        <p:spPr>
          <a:xfrm>
            <a:off x="3494967" y="2659559"/>
            <a:ext cx="520206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ক্রয়</a:t>
            </a:r>
            <a:r>
              <a:rPr lang="en-US" sz="4400" b="1" dirty="0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জাবেদা</a:t>
            </a:r>
            <a:r>
              <a:rPr lang="en-US" sz="4400" b="1" dirty="0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4400" b="1" dirty="0" err="1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বিক্রয়</a:t>
            </a:r>
            <a:r>
              <a:rPr lang="en-US" sz="4400" b="1" dirty="0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জাবেদা</a:t>
            </a:r>
            <a:endParaRPr lang="en-US" sz="4400" b="1" dirty="0">
              <a:highlight>
                <a:srgbClr val="00FF00"/>
              </a:highligh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1310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4D94A3-8D55-20CB-584C-B9B863457C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74BAF2D-1CCD-54B2-6192-2833B15F9E80}"/>
              </a:ext>
            </a:extLst>
          </p:cNvPr>
          <p:cNvSpPr txBox="1"/>
          <p:nvPr/>
        </p:nvSpPr>
        <p:spPr>
          <a:xfrm>
            <a:off x="1334125" y="1350870"/>
            <a:ext cx="930889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1।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ক্রয়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জাবেদা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বিক্রয়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জাবেদা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ব্যাখ্যা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2।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লেনদেন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ক্রয়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জাবেদায়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যাবে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শনাক্ত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3।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লেনদেন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বিক্রয়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জাবেদায়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যাবে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শনাক্ত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4।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ক্রয়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বিক্রয়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জাবেদা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প্রস্তুত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</a:p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6018E29-640D-7E4E-8026-68668FDC3FDC}"/>
              </a:ext>
            </a:extLst>
          </p:cNvPr>
          <p:cNvSpPr txBox="1"/>
          <p:nvPr/>
        </p:nvSpPr>
        <p:spPr>
          <a:xfrm>
            <a:off x="3920184" y="704539"/>
            <a:ext cx="78101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🟩 </a:t>
            </a:r>
            <a:r>
              <a:rPr lang="en-US" sz="3600" dirty="0" err="1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r>
              <a:rPr lang="en-US" sz="3600" dirty="0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(Learning Outcomes)     </a:t>
            </a:r>
            <a:endParaRPr lang="en-US" dirty="0">
              <a:highlight>
                <a:srgbClr val="00FFFF"/>
              </a:highligh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279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5FFAC7-9110-B85E-C9A4-B066FC836C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0103317-B0CF-1634-4E5F-8CE762922474}"/>
              </a:ext>
            </a:extLst>
          </p:cNvPr>
          <p:cNvSpPr txBox="1"/>
          <p:nvPr/>
        </p:nvSpPr>
        <p:spPr>
          <a:xfrm>
            <a:off x="1439056" y="1166842"/>
            <a:ext cx="8324715" cy="38241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 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 </a:t>
            </a:r>
          </a:p>
          <a:p>
            <a:endParaRPr lang="en-US" sz="105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সংজ্ঞা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ব্যবসায়ের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পণ্য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বাকিতে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ক্রয়ের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লেনদেনসমূহ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জাবেদায়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তারিখের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ক্রমানুসারে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লিপিবদ্ধ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তাকে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ক্রয়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জাবেদা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>
              <a:lnSpc>
                <a:spcPct val="150000"/>
              </a:lnSpc>
            </a:pP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⭐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মনে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রাখো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পণ্য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বাকিতে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ক্রয়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1D3621C-052E-E98F-2531-EEF0474B75EB}"/>
              </a:ext>
            </a:extLst>
          </p:cNvPr>
          <p:cNvSpPr txBox="1"/>
          <p:nvPr/>
        </p:nvSpPr>
        <p:spPr>
          <a:xfrm>
            <a:off x="4185861" y="643622"/>
            <a:ext cx="3820277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🛒 </a:t>
            </a:r>
            <a:r>
              <a:rPr lang="en-US" sz="4400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ক্রয়</a:t>
            </a:r>
            <a:r>
              <a:rPr lang="en-US" sz="4400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জাবেদা</a:t>
            </a:r>
            <a:r>
              <a:rPr lang="en-US" sz="4400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endParaRPr lang="en-US" dirty="0">
              <a:highlight>
                <a:srgbClr val="FFFF00"/>
              </a:highligh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1B0DB9DA-D1AE-312C-0643-72CABBD783F4}"/>
              </a:ext>
            </a:extLst>
          </p:cNvPr>
          <p:cNvCxnSpPr>
            <a:cxnSpLocks/>
          </p:cNvCxnSpPr>
          <p:nvPr/>
        </p:nvCxnSpPr>
        <p:spPr>
          <a:xfrm>
            <a:off x="4185861" y="4137285"/>
            <a:ext cx="760893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3F113258-F995-7A81-F10E-294A9111FDB1}"/>
              </a:ext>
            </a:extLst>
          </p:cNvPr>
          <p:cNvSpPr txBox="1"/>
          <p:nvPr/>
        </p:nvSpPr>
        <p:spPr>
          <a:xfrm>
            <a:off x="5261547" y="3551592"/>
            <a:ext cx="1983701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 dirty="0" err="1">
                <a:solidFill>
                  <a:schemeClr val="bg1"/>
                </a:solidFill>
                <a:highlight>
                  <a:srgbClr val="00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ক্রয়</a:t>
            </a:r>
            <a:r>
              <a:rPr lang="en-US" sz="3600" b="1" dirty="0">
                <a:solidFill>
                  <a:schemeClr val="bg1"/>
                </a:solidFill>
                <a:highlight>
                  <a:srgbClr val="00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highlight>
                  <a:srgbClr val="00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জাবেদা</a:t>
            </a:r>
            <a:endParaRPr lang="en-US" sz="3600" b="1" dirty="0">
              <a:solidFill>
                <a:schemeClr val="bg1"/>
              </a:solidFill>
              <a:highlight>
                <a:srgbClr val="000000"/>
              </a:highligh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69480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F45E5D-DA0B-A90B-C51A-7D9CDB64F3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996B6D4-2514-D4A0-81B8-EBB6A37D674D}"/>
              </a:ext>
            </a:extLst>
          </p:cNvPr>
          <p:cNvSpPr txBox="1"/>
          <p:nvPr/>
        </p:nvSpPr>
        <p:spPr>
          <a:xfrm>
            <a:off x="1858781" y="1319135"/>
            <a:ext cx="8949127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 </a:t>
            </a:r>
          </a:p>
          <a:p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সংজ্ঞা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ব্যবসায়ের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পণ্য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বাকিতে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বিক্রয়ের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লেনদেনসমূহ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যে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জাবেদায়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তারিখের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ক্রমানুসারে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লিপিবদ্ধ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তাকে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বিক্রয়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জাবেদা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 </a:t>
            </a:r>
          </a:p>
          <a:p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⭐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মনে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রাখো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 </a:t>
            </a:r>
          </a:p>
          <a:p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পণ্য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বাকিতে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বিক্রয়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			   </a:t>
            </a:r>
            <a:r>
              <a:rPr lang="en-US" sz="2800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বিক্রয়</a:t>
            </a:r>
            <a:r>
              <a:rPr lang="en-US" sz="2800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জাবেদা</a:t>
            </a:r>
            <a:endParaRPr lang="en-US" sz="2800" dirty="0">
              <a:highlight>
                <a:srgbClr val="FFFF00"/>
              </a:highligh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E03BA22-FBD1-1763-689C-AC9E803958A5}"/>
              </a:ext>
            </a:extLst>
          </p:cNvPr>
          <p:cNvSpPr txBox="1"/>
          <p:nvPr/>
        </p:nvSpPr>
        <p:spPr>
          <a:xfrm>
            <a:off x="4721902" y="809469"/>
            <a:ext cx="3233578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🏪 </a:t>
            </a:r>
            <a:r>
              <a:rPr lang="en-US" sz="3200" dirty="0" err="1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বিক্রয়</a:t>
            </a:r>
            <a:r>
              <a:rPr lang="en-US" sz="3200" dirty="0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জাবেদা</a:t>
            </a:r>
            <a:r>
              <a:rPr lang="en-US" sz="3200" dirty="0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200" dirty="0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40220474-6F11-BBDF-EC05-548A56050A15}"/>
              </a:ext>
            </a:extLst>
          </p:cNvPr>
          <p:cNvCxnSpPr>
            <a:cxnSpLocks/>
          </p:cNvCxnSpPr>
          <p:nvPr/>
        </p:nvCxnSpPr>
        <p:spPr>
          <a:xfrm>
            <a:off x="4275802" y="3987382"/>
            <a:ext cx="760893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00018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7260DA-B4B6-1E39-52A6-6B062F7DBD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9FEB983-ED08-AF82-1AC6-7F68989027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318190"/>
              </p:ext>
            </p:extLst>
          </p:nvPr>
        </p:nvGraphicFramePr>
        <p:xfrm>
          <a:off x="1535659" y="1631641"/>
          <a:ext cx="9120682" cy="3594717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6648971">
                  <a:extLst>
                    <a:ext uri="{9D8B030D-6E8A-4147-A177-3AD203B41FA5}">
                      <a16:colId xmlns:a16="http://schemas.microsoft.com/office/drawing/2014/main" val="1260170829"/>
                    </a:ext>
                  </a:extLst>
                </a:gridCol>
                <a:gridCol w="2471711">
                  <a:extLst>
                    <a:ext uri="{9D8B030D-6E8A-4147-A177-3AD203B41FA5}">
                      <a16:colId xmlns:a16="http://schemas.microsoft.com/office/drawing/2014/main" val="3271373100"/>
                    </a:ext>
                  </a:extLst>
                </a:gridCol>
              </a:tblGrid>
              <a:tr h="752295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লেনদেন</a:t>
                      </a:r>
                      <a:endParaRPr lang="en-US" sz="32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যাবে</a:t>
                      </a:r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/</a:t>
                      </a:r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যাবে</a:t>
                      </a:r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না</a:t>
                      </a:r>
                      <a:endParaRPr lang="en-US" sz="32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7251858"/>
                  </a:ext>
                </a:extLst>
              </a:tr>
              <a:tr h="1084658">
                <a:tc>
                  <a:txBody>
                    <a:bodyPr/>
                    <a:lstStyle/>
                    <a:p>
                      <a:r>
                        <a:rPr lang="en-US" sz="2800" b="1" kern="1200" dirty="0" err="1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তাসীনের</a:t>
                      </a:r>
                      <a:r>
                        <a:rPr lang="en-US" sz="2800" b="1" kern="1200" dirty="0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  </a:t>
                      </a:r>
                      <a:r>
                        <a:rPr lang="en-US" sz="2800" b="1" kern="1200" dirty="0" err="1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কাছ</a:t>
                      </a:r>
                      <a:r>
                        <a:rPr lang="en-US" sz="2800" b="1" kern="1200" dirty="0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800" b="1" kern="1200" dirty="0" err="1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থেকে</a:t>
                      </a:r>
                      <a:r>
                        <a:rPr lang="en-US" sz="2800" b="1" kern="1200" dirty="0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800" b="1" kern="1200" dirty="0" err="1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বাকিতে</a:t>
                      </a:r>
                      <a:r>
                        <a:rPr lang="en-US" sz="2800" b="1" kern="1200" dirty="0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800" b="1" kern="1200" dirty="0" err="1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পণ্য</a:t>
                      </a:r>
                      <a:r>
                        <a:rPr lang="en-US" sz="2800" b="1" kern="1200" dirty="0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800" b="1" kern="1200" dirty="0" err="1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ক্রয়</a:t>
                      </a:r>
                      <a:r>
                        <a:rPr lang="en-US" sz="2800" b="1" kern="1200" dirty="0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 — ২০,০০০ </a:t>
                      </a:r>
                      <a:r>
                        <a:rPr lang="en-US" sz="2800" b="1" kern="1200" dirty="0" err="1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টাকা</a:t>
                      </a:r>
                      <a:endParaRPr lang="en-US" sz="28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✅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যাবে</a:t>
                      </a:r>
                      <a:endParaRPr lang="en-US" sz="2800" kern="1200" dirty="0">
                        <a:solidFill>
                          <a:schemeClr val="dk1"/>
                        </a:solidFill>
                        <a:effectLst/>
                        <a:latin typeface="NikoshBAN" panose="02000000000000000000" pitchFamily="2" charset="0"/>
                        <a:ea typeface="+mn-ea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9771755"/>
                  </a:ext>
                </a:extLst>
              </a:tr>
              <a:tr h="67310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kern="1200" dirty="0" err="1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নগদে</a:t>
                      </a:r>
                      <a:r>
                        <a:rPr lang="en-US" sz="2800" b="1" kern="1200" dirty="0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800" b="1" kern="1200" dirty="0" err="1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পণ্য</a:t>
                      </a:r>
                      <a:r>
                        <a:rPr lang="en-US" sz="2800" b="1" kern="1200" dirty="0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800" b="1" kern="1200" dirty="0" err="1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ক্রয়</a:t>
                      </a:r>
                      <a:r>
                        <a:rPr lang="en-US" sz="2800" b="1" kern="1200" dirty="0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 — ১০,০০০ </a:t>
                      </a:r>
                      <a:r>
                        <a:rPr lang="en-US" sz="2800" b="1" kern="1200" dirty="0" err="1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টাকা</a:t>
                      </a:r>
                      <a:endParaRPr lang="en-US" sz="2800" b="1" kern="1200" dirty="0">
                        <a:solidFill>
                          <a:schemeClr val="dk1"/>
                        </a:solidFill>
                        <a:effectLst/>
                        <a:latin typeface="NikoshBAN" panose="02000000000000000000" pitchFamily="2" charset="0"/>
                        <a:ea typeface="+mn-ea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❌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যাবে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না</a:t>
                      </a:r>
                      <a:endParaRPr lang="en-US" sz="2800" kern="1200" dirty="0">
                        <a:solidFill>
                          <a:schemeClr val="dk1"/>
                        </a:solidFill>
                        <a:effectLst/>
                        <a:latin typeface="NikoshBAN" panose="02000000000000000000" pitchFamily="2" charset="0"/>
                        <a:ea typeface="+mn-ea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9259026"/>
                  </a:ext>
                </a:extLst>
              </a:tr>
              <a:tr h="108465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kern="1200" dirty="0" err="1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বাকিতে</a:t>
                      </a:r>
                      <a:r>
                        <a:rPr lang="en-US" sz="2800" b="1" kern="1200" dirty="0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800" b="1" kern="1200" dirty="0" err="1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আসবাবপত্র</a:t>
                      </a:r>
                      <a:r>
                        <a:rPr lang="en-US" sz="2800" b="1" kern="1200" dirty="0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800" b="1" kern="1200" dirty="0" err="1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ক্রয়</a:t>
                      </a:r>
                      <a:r>
                        <a:rPr lang="en-US" sz="2800" b="1" kern="1200" dirty="0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 — ১৫,০০০ </a:t>
                      </a:r>
                      <a:r>
                        <a:rPr lang="en-US" sz="2800" b="1" kern="1200" dirty="0" err="1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টাকা</a:t>
                      </a:r>
                      <a:endParaRPr lang="en-US" sz="2800" b="1" kern="1200" dirty="0">
                        <a:solidFill>
                          <a:schemeClr val="dk1"/>
                        </a:solidFill>
                        <a:effectLst/>
                        <a:latin typeface="NikoshBAN" panose="02000000000000000000" pitchFamily="2" charset="0"/>
                        <a:ea typeface="+mn-ea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❌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যাবে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না</a:t>
                      </a:r>
                      <a:endParaRPr lang="en-US" sz="2800" kern="1200" dirty="0">
                        <a:solidFill>
                          <a:schemeClr val="dk1"/>
                        </a:solidFill>
                        <a:effectLst/>
                        <a:latin typeface="NikoshBAN" panose="02000000000000000000" pitchFamily="2" charset="0"/>
                        <a:ea typeface="+mn-ea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8001728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B5C9DE9B-2C63-3608-2A7F-D1A18858A9F7}"/>
              </a:ext>
            </a:extLst>
          </p:cNvPr>
          <p:cNvSpPr txBox="1"/>
          <p:nvPr/>
        </p:nvSpPr>
        <p:spPr>
          <a:xfrm>
            <a:off x="4931764" y="599607"/>
            <a:ext cx="44566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ক্রয়</a:t>
            </a:r>
            <a:r>
              <a:rPr lang="en-US" sz="3200" b="1" dirty="0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জাবেদায়</a:t>
            </a:r>
            <a:r>
              <a:rPr lang="en-US" sz="3200" b="1" dirty="0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200" b="1" dirty="0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-</a:t>
            </a:r>
            <a:r>
              <a:rPr lang="en-US" sz="3200" b="1" dirty="0" err="1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যাবে</a:t>
            </a:r>
            <a:r>
              <a:rPr lang="en-US" sz="3200" b="1" dirty="0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/</a:t>
            </a:r>
            <a:r>
              <a:rPr lang="en-US" sz="3200" b="1" dirty="0" err="1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যাবে</a:t>
            </a:r>
            <a:r>
              <a:rPr lang="en-US" sz="3200" b="1" dirty="0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3200" b="1" dirty="0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1062599998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{808C7285-05A5-4765-B331-8589B2EFCD39}TFc3084226-2d0c-440f-9f46-6b48c7a7f670e6ba4a85-fc4a2881d6b3</Template>
  <TotalTime>288</TotalTime>
  <Words>1230</Words>
  <Application>Microsoft Office PowerPoint</Application>
  <PresentationFormat>Widescreen</PresentationFormat>
  <Paragraphs>217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2" baseType="lpstr">
      <vt:lpstr>Calibri</vt:lpstr>
      <vt:lpstr>Franklin Gothic Book</vt:lpstr>
      <vt:lpstr>NikoshBAN</vt:lpstr>
      <vt:lpstr>Crop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 IBRAHIM</dc:creator>
  <cp:lastModifiedBy>M IBRAHIM</cp:lastModifiedBy>
  <cp:revision>41</cp:revision>
  <dcterms:created xsi:type="dcterms:W3CDTF">2026-08-11T00:53:18Z</dcterms:created>
  <dcterms:modified xsi:type="dcterms:W3CDTF">2026-08-12T16:39:43Z</dcterms:modified>
</cp:coreProperties>
</file>