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387" r:id="rId5"/>
    <p:sldId id="352" r:id="rId6"/>
    <p:sldId id="348" r:id="rId7"/>
    <p:sldId id="449" r:id="rId8"/>
    <p:sldId id="450" r:id="rId9"/>
    <p:sldId id="451" r:id="rId10"/>
    <p:sldId id="452" r:id="rId11"/>
    <p:sldId id="453" r:id="rId12"/>
    <p:sldId id="454" r:id="rId13"/>
    <p:sldId id="455" r:id="rId14"/>
    <p:sldId id="456" r:id="rId15"/>
    <p:sldId id="457" r:id="rId16"/>
    <p:sldId id="458" r:id="rId17"/>
    <p:sldId id="272" r:id="rId18"/>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88" autoAdjust="0"/>
    <p:restoredTop sz="94660"/>
  </p:normalViewPr>
  <p:slideViewPr>
    <p:cSldViewPr>
      <p:cViewPr varScale="1">
        <p:scale>
          <a:sx n="64" d="100"/>
          <a:sy n="64" d="100"/>
        </p:scale>
        <p:origin x="52" y="132"/>
      </p:cViewPr>
      <p:guideLst>
        <p:guide orient="horz" pos="2160"/>
        <p:guide pos="3839"/>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1A5C2B-2EBD-4661-B519-3B387543C80C}"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C1CD08-F5A0-4FB1-A0F7-CE1D3CCD5F9B}" type="slidenum">
              <a:rPr lang="en-US" smtClean="0"/>
              <a:t>‹#›</a:t>
            </a:fld>
            <a:endParaRPr lang="en-US"/>
          </a:p>
        </p:txBody>
      </p:sp>
    </p:spTree>
    <p:extLst>
      <p:ext uri="{BB962C8B-B14F-4D97-AF65-F5344CB8AC3E}">
        <p14:creationId xmlns:p14="http://schemas.microsoft.com/office/powerpoint/2010/main" val="1640627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a:t>Click to edit Master title style</a:t>
            </a:r>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5" name="Date Placeholder 1">
            <a:extLst>
              <a:ext uri="{FF2B5EF4-FFF2-40B4-BE49-F238E27FC236}">
                <a16:creationId xmlns:a16="http://schemas.microsoft.com/office/drawing/2014/main" id="{CCD6F0D2-F4FC-48BC-B64D-40224075477B}"/>
              </a:ext>
            </a:extLst>
          </p:cNvPr>
          <p:cNvSpPr txBox="1">
            <a:spLocks/>
          </p:cNvSpPr>
          <p:nvPr userDrawn="1"/>
        </p:nvSpPr>
        <p:spPr>
          <a:xfrm>
            <a:off x="609521" y="6356351"/>
            <a:ext cx="284443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D8BD707-D9CF-40AE-B4C6-C98DA3205C09}" type="datetimeFigureOut">
              <a:rPr lang="en-US" smtClean="0"/>
              <a:pPr/>
              <a:t>8/13/2026</a:t>
            </a:fld>
            <a:endParaRPr lang="en-US"/>
          </a:p>
        </p:txBody>
      </p:sp>
      <p:sp>
        <p:nvSpPr>
          <p:cNvPr id="6" name="Slide Number Placeholder 3">
            <a:extLst>
              <a:ext uri="{FF2B5EF4-FFF2-40B4-BE49-F238E27FC236}">
                <a16:creationId xmlns:a16="http://schemas.microsoft.com/office/drawing/2014/main" id="{5EE06849-5269-4666-9B59-E56B9D48BC9E}"/>
              </a:ext>
            </a:extLst>
          </p:cNvPr>
          <p:cNvSpPr txBox="1">
            <a:spLocks/>
          </p:cNvSpPr>
          <p:nvPr userDrawn="1"/>
        </p:nvSpPr>
        <p:spPr>
          <a:xfrm>
            <a:off x="8736463" y="6356351"/>
            <a:ext cx="284443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a:t>
            </a:fld>
            <a:endParaRPr lang="en-US"/>
          </a:p>
        </p:txBody>
      </p:sp>
      <p:sp>
        <p:nvSpPr>
          <p:cNvPr id="7" name="Rectangle 6">
            <a:extLst>
              <a:ext uri="{FF2B5EF4-FFF2-40B4-BE49-F238E27FC236}">
                <a16:creationId xmlns:a16="http://schemas.microsoft.com/office/drawing/2014/main" id="{20AED1C4-8D6E-4770-B92E-150905B0A0F5}"/>
              </a:ext>
            </a:extLst>
          </p:cNvPr>
          <p:cNvSpPr/>
          <p:nvPr userDrawn="1"/>
        </p:nvSpPr>
        <p:spPr>
          <a:xfrm>
            <a:off x="0" y="-168086"/>
            <a:ext cx="12233948" cy="7026085"/>
          </a:xfrm>
          <a:prstGeom prst="rect">
            <a:avLst/>
          </a:prstGeom>
          <a:solidFill>
            <a:schemeClr val="bg1">
              <a:lumMod val="95000"/>
            </a:schemeClr>
          </a:solidFill>
          <a:ln w="76200">
            <a:solidFill>
              <a:schemeClr val="accent2">
                <a:lumMod val="50000"/>
              </a:schemeClr>
            </a:solidFill>
          </a:ln>
          <a:scene3d>
            <a:camera prst="orthographicFront"/>
            <a:lightRig rig="threePt" dir="t"/>
          </a:scene3d>
          <a:sp3d>
            <a:bevelT prst="convex"/>
          </a:sp3d>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pic>
        <p:nvPicPr>
          <p:cNvPr id="8" name="Picture 7">
            <a:extLst>
              <a:ext uri="{FF2B5EF4-FFF2-40B4-BE49-F238E27FC236}">
                <a16:creationId xmlns:a16="http://schemas.microsoft.com/office/drawing/2014/main" id="{6E877292-9FC9-4EB8-B6A3-13AE3A0B5D0F}"/>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7792" b="100000" l="0" r="92202">
                        <a14:foregroundMark x1="39450" y1="65368" x2="39450" y2="65368"/>
                        <a14:foregroundMark x1="29358" y1="43723" x2="29358" y2="43723"/>
                        <a14:foregroundMark x1="10092" y1="47619" x2="10092" y2="47619"/>
                        <a14:foregroundMark x1="58257" y1="68831" x2="58257" y2="68831"/>
                        <a14:foregroundMark x1="18807" y1="80519" x2="18807" y2="80519"/>
                        <a14:foregroundMark x1="15596" y1="70996" x2="15596" y2="70996"/>
                        <a14:foregroundMark x1="33486" y1="87879" x2="33486" y2="87879"/>
                        <a14:foregroundMark x1="28899" y1="86580" x2="28899" y2="86580"/>
                        <a14:foregroundMark x1="28440" y1="89610" x2="28440" y2="89610"/>
                        <a14:foregroundMark x1="10550" y1="88312" x2="10550" y2="88312"/>
                        <a14:foregroundMark x1="12385" y1="67100" x2="12385" y2="67100"/>
                        <a14:foregroundMark x1="13303" y1="26840" x2="13303" y2="26840"/>
                        <a14:foregroundMark x1="11468" y1="14719" x2="11468" y2="14719"/>
                        <a14:foregroundMark x1="74771" y1="89610" x2="74771" y2="89610"/>
                      </a14:backgroundRemoval>
                    </a14:imgEffect>
                  </a14:imgLayer>
                </a14:imgProps>
              </a:ext>
              <a:ext uri="{28A0092B-C50C-407E-A947-70E740481C1C}">
                <a14:useLocalDpi xmlns:a14="http://schemas.microsoft.com/office/drawing/2010/main" val="0"/>
              </a:ext>
            </a:extLst>
          </a:blip>
          <a:srcRect l="6164" t="10677" r="9350" b="3579"/>
          <a:stretch/>
        </p:blipFill>
        <p:spPr>
          <a:xfrm rot="5400000">
            <a:off x="66141" y="-194470"/>
            <a:ext cx="1754299" cy="1886581"/>
          </a:xfrm>
          <a:prstGeom prst="rect">
            <a:avLst/>
          </a:prstGeom>
        </p:spPr>
      </p:pic>
      <p:pic>
        <p:nvPicPr>
          <p:cNvPr id="9" name="Picture 8">
            <a:extLst>
              <a:ext uri="{FF2B5EF4-FFF2-40B4-BE49-F238E27FC236}">
                <a16:creationId xmlns:a16="http://schemas.microsoft.com/office/drawing/2014/main" id="{89872309-B37C-4D04-8E8A-2CC2B0E4E8A3}"/>
              </a:ext>
            </a:extLst>
          </p:cNvPr>
          <p:cNvPicPr>
            <a:picLocks noChangeAspect="1"/>
          </p:cNvPicPr>
          <p:nvPr userDrawn="1"/>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t="58413"/>
          <a:stretch/>
        </p:blipFill>
        <p:spPr>
          <a:xfrm>
            <a:off x="117609" y="6324600"/>
            <a:ext cx="11998730" cy="529033"/>
          </a:xfrm>
          <a:prstGeom prst="rect">
            <a:avLst/>
          </a:prstGeom>
        </p:spPr>
      </p:pic>
      <p:pic>
        <p:nvPicPr>
          <p:cNvPr id="10" name="Picture 9">
            <a:extLst>
              <a:ext uri="{FF2B5EF4-FFF2-40B4-BE49-F238E27FC236}">
                <a16:creationId xmlns:a16="http://schemas.microsoft.com/office/drawing/2014/main" id="{C4D3D745-59C5-4581-9443-550C8C7DE6CA}"/>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7792" b="100000" l="0" r="92202">
                        <a14:foregroundMark x1="39450" y1="65368" x2="39450" y2="65368"/>
                        <a14:foregroundMark x1="29358" y1="43723" x2="29358" y2="43723"/>
                        <a14:foregroundMark x1="10092" y1="47619" x2="10092" y2="47619"/>
                        <a14:foregroundMark x1="58257" y1="68831" x2="58257" y2="68831"/>
                        <a14:foregroundMark x1="18807" y1="80519" x2="18807" y2="80519"/>
                        <a14:foregroundMark x1="15596" y1="70996" x2="15596" y2="70996"/>
                        <a14:foregroundMark x1="33486" y1="87879" x2="33486" y2="87879"/>
                        <a14:foregroundMark x1="28899" y1="86580" x2="28899" y2="86580"/>
                        <a14:foregroundMark x1="28440" y1="89610" x2="28440" y2="89610"/>
                        <a14:foregroundMark x1="10550" y1="88312" x2="10550" y2="88312"/>
                        <a14:foregroundMark x1="12385" y1="67100" x2="12385" y2="67100"/>
                        <a14:foregroundMark x1="13303" y1="26840" x2="13303" y2="26840"/>
                        <a14:foregroundMark x1="11468" y1="14719" x2="11468" y2="14719"/>
                        <a14:foregroundMark x1="74771" y1="89610" x2="74771" y2="89610"/>
                      </a14:backgroundRemoval>
                    </a14:imgEffect>
                  </a14:imgLayer>
                </a14:imgProps>
              </a:ext>
              <a:ext uri="{28A0092B-C50C-407E-A947-70E740481C1C}">
                <a14:useLocalDpi xmlns:a14="http://schemas.microsoft.com/office/drawing/2010/main" val="0"/>
              </a:ext>
            </a:extLst>
          </a:blip>
          <a:srcRect l="6164" t="10677" r="9350" b="3579"/>
          <a:stretch/>
        </p:blipFill>
        <p:spPr>
          <a:xfrm rot="5400000" flipV="1">
            <a:off x="10448402" y="-204702"/>
            <a:ext cx="1754299" cy="1886581"/>
          </a:xfrm>
          <a:prstGeom prst="rect">
            <a:avLst/>
          </a:prstGeom>
        </p:spPr>
      </p:pic>
      <p:sp>
        <p:nvSpPr>
          <p:cNvPr id="11" name="TextBox 10">
            <a:extLst>
              <a:ext uri="{FF2B5EF4-FFF2-40B4-BE49-F238E27FC236}">
                <a16:creationId xmlns:a16="http://schemas.microsoft.com/office/drawing/2014/main" id="{B7F14496-1A7B-4534-8EBC-46137A256740}"/>
              </a:ext>
            </a:extLst>
          </p:cNvPr>
          <p:cNvSpPr txBox="1"/>
          <p:nvPr userDrawn="1"/>
        </p:nvSpPr>
        <p:spPr>
          <a:xfrm>
            <a:off x="9229961" y="6553200"/>
            <a:ext cx="2844430" cy="369332"/>
          </a:xfrm>
          <a:prstGeom prst="rect">
            <a:avLst/>
          </a:prstGeom>
          <a:noFill/>
        </p:spPr>
        <p:txBody>
          <a:bodyPr wrap="square" rtlCol="0">
            <a:spAutoFit/>
          </a:bodyPr>
          <a:lstStyle/>
          <a:p>
            <a:r>
              <a:rPr lang="en-US" dirty="0">
                <a:solidFill>
                  <a:srgbClr val="7030A0"/>
                </a:solidFill>
                <a:latin typeface="Harlow Solid Italic" panose="04030604020F02020D02" pitchFamily="82" charset="0"/>
              </a:rPr>
              <a:t>Mobile- 01721242319</a:t>
            </a:r>
          </a:p>
        </p:txBody>
      </p:sp>
      <p:sp>
        <p:nvSpPr>
          <p:cNvPr id="12" name="TextBox 11">
            <a:extLst>
              <a:ext uri="{FF2B5EF4-FFF2-40B4-BE49-F238E27FC236}">
                <a16:creationId xmlns:a16="http://schemas.microsoft.com/office/drawing/2014/main" id="{232B77AF-DC64-41DE-8821-81DD581689C1}"/>
              </a:ext>
            </a:extLst>
          </p:cNvPr>
          <p:cNvSpPr txBox="1"/>
          <p:nvPr userDrawn="1"/>
        </p:nvSpPr>
        <p:spPr>
          <a:xfrm>
            <a:off x="251398" y="6553200"/>
            <a:ext cx="3911608" cy="369332"/>
          </a:xfrm>
          <a:prstGeom prst="rect">
            <a:avLst/>
          </a:prstGeom>
          <a:noFill/>
        </p:spPr>
        <p:txBody>
          <a:bodyPr wrap="square" rtlCol="0">
            <a:spAutoFit/>
          </a:bodyPr>
          <a:lstStyle/>
          <a:p>
            <a:r>
              <a:rPr lang="en-US" dirty="0">
                <a:solidFill>
                  <a:srgbClr val="7030A0"/>
                </a:solidFill>
                <a:latin typeface="Harlow Solid Italic" panose="04030604020F02020D02" pitchFamily="82" charset="0"/>
              </a:rPr>
              <a:t>Mohammad </a:t>
            </a:r>
            <a:r>
              <a:rPr lang="en-US" dirty="0" err="1">
                <a:solidFill>
                  <a:srgbClr val="7030A0"/>
                </a:solidFill>
                <a:latin typeface="Harlow Solid Italic" panose="04030604020F02020D02" pitchFamily="82" charset="0"/>
              </a:rPr>
              <a:t>Moniruzzaman</a:t>
            </a:r>
            <a:endParaRPr lang="en-US" dirty="0">
              <a:solidFill>
                <a:srgbClr val="7030A0"/>
              </a:solidFill>
              <a:latin typeface="Harlow Solid Italic" panose="04030604020F02020D02" pitchFamily="82"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8/13/2026</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14.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5.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7B84D7F3-5055-4ECB-A09F-7A2FF851FD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7" y="-196197"/>
            <a:ext cx="12190413" cy="6813376"/>
          </a:xfrm>
          <a:prstGeom prst="rect">
            <a:avLst/>
          </a:prstGeom>
        </p:spPr>
      </p:pic>
    </p:spTree>
    <p:extLst>
      <p:ext uri="{BB962C8B-B14F-4D97-AF65-F5344CB8AC3E}">
        <p14:creationId xmlns:p14="http://schemas.microsoft.com/office/powerpoint/2010/main" val="494881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90A89284-DDF8-4575-8788-6A4D85128D02}"/>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10</a:t>
            </a:fld>
            <a:endParaRPr lang="en-US">
              <a:latin typeface="NikoshBAN" panose="02000000000000000000" pitchFamily="2" charset="0"/>
              <a:cs typeface="NikoshBAN" panose="02000000000000000000" pitchFamily="2" charset="0"/>
            </a:endParaRPr>
          </a:p>
        </p:txBody>
      </p:sp>
      <p:sp>
        <p:nvSpPr>
          <p:cNvPr id="4" name="Rectangle: Rounded Corners 41">
            <a:extLst>
              <a:ext uri="{FF2B5EF4-FFF2-40B4-BE49-F238E27FC236}">
                <a16:creationId xmlns:a16="http://schemas.microsoft.com/office/drawing/2014/main" id="{88D3055D-F947-4EAB-BDB2-FAEF3A842B43}"/>
              </a:ext>
            </a:extLst>
          </p:cNvPr>
          <p:cNvSpPr/>
          <p:nvPr/>
        </p:nvSpPr>
        <p:spPr>
          <a:xfrm>
            <a:off x="4509040" y="1107685"/>
            <a:ext cx="4269200" cy="3423288"/>
          </a:xfrm>
          <a:prstGeom prst="roundRect">
            <a:avLst>
              <a:gd name="adj" fmla="val 50000"/>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697EF3E-B549-451E-8333-81F14B6C6EDF}"/>
              </a:ext>
            </a:extLst>
          </p:cNvPr>
          <p:cNvSpPr txBox="1"/>
          <p:nvPr/>
        </p:nvSpPr>
        <p:spPr>
          <a:xfrm>
            <a:off x="3391068" y="913676"/>
            <a:ext cx="2286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ক</a:t>
            </a:r>
          </a:p>
        </p:txBody>
      </p:sp>
      <p:sp>
        <p:nvSpPr>
          <p:cNvPr id="6" name="TextBox 5">
            <a:extLst>
              <a:ext uri="{FF2B5EF4-FFF2-40B4-BE49-F238E27FC236}">
                <a16:creationId xmlns:a16="http://schemas.microsoft.com/office/drawing/2014/main" id="{B302A12B-5FE4-49B7-93FB-96E9AB9B9A9F}"/>
              </a:ext>
            </a:extLst>
          </p:cNvPr>
          <p:cNvSpPr txBox="1"/>
          <p:nvPr/>
        </p:nvSpPr>
        <p:spPr>
          <a:xfrm>
            <a:off x="816553" y="2999121"/>
            <a:ext cx="415546"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খ</a:t>
            </a:r>
          </a:p>
        </p:txBody>
      </p:sp>
      <p:sp>
        <p:nvSpPr>
          <p:cNvPr id="7" name="TextBox 6">
            <a:extLst>
              <a:ext uri="{FF2B5EF4-FFF2-40B4-BE49-F238E27FC236}">
                <a16:creationId xmlns:a16="http://schemas.microsoft.com/office/drawing/2014/main" id="{7AF1687F-055D-4EDC-BE6C-098D16DDC66F}"/>
              </a:ext>
            </a:extLst>
          </p:cNvPr>
          <p:cNvSpPr txBox="1"/>
          <p:nvPr/>
        </p:nvSpPr>
        <p:spPr>
          <a:xfrm>
            <a:off x="4164418" y="2999122"/>
            <a:ext cx="4572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গ</a:t>
            </a:r>
          </a:p>
        </p:txBody>
      </p:sp>
      <p:sp>
        <p:nvSpPr>
          <p:cNvPr id="8" name="Oval 7">
            <a:extLst>
              <a:ext uri="{FF2B5EF4-FFF2-40B4-BE49-F238E27FC236}">
                <a16:creationId xmlns:a16="http://schemas.microsoft.com/office/drawing/2014/main" id="{1BF7B204-45C7-4A32-98AE-52AE9662D9B6}"/>
              </a:ext>
            </a:extLst>
          </p:cNvPr>
          <p:cNvSpPr/>
          <p:nvPr/>
        </p:nvSpPr>
        <p:spPr>
          <a:xfrm flipH="1">
            <a:off x="1273639" y="1214760"/>
            <a:ext cx="3003356" cy="2957194"/>
          </a:xfrm>
          <a:prstGeom prst="ellipse">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3A4EF65-F6D3-461D-A003-6309F735913D}"/>
              </a:ext>
            </a:extLst>
          </p:cNvPr>
          <p:cNvGrpSpPr/>
          <p:nvPr/>
        </p:nvGrpSpPr>
        <p:grpSpPr>
          <a:xfrm>
            <a:off x="2197145" y="1214760"/>
            <a:ext cx="1088399" cy="3061932"/>
            <a:chOff x="3794909" y="1185283"/>
            <a:chExt cx="1289225" cy="3471550"/>
          </a:xfrm>
        </p:grpSpPr>
        <p:grpSp>
          <p:nvGrpSpPr>
            <p:cNvPr id="10" name="Group 22">
              <a:extLst>
                <a:ext uri="{FF2B5EF4-FFF2-40B4-BE49-F238E27FC236}">
                  <a16:creationId xmlns:a16="http://schemas.microsoft.com/office/drawing/2014/main" id="{31531EE2-68E5-413D-BA20-658B6A7EB769}"/>
                </a:ext>
              </a:extLst>
            </p:cNvPr>
            <p:cNvGrpSpPr/>
            <p:nvPr/>
          </p:nvGrpSpPr>
          <p:grpSpPr>
            <a:xfrm>
              <a:off x="4469368" y="1185283"/>
              <a:ext cx="614766" cy="1813015"/>
              <a:chOff x="4469368" y="1185283"/>
              <a:chExt cx="614766" cy="1813015"/>
            </a:xfrm>
          </p:grpSpPr>
          <p:sp>
            <p:nvSpPr>
              <p:cNvPr id="17" name="Isosceles Triangle 16">
                <a:extLst>
                  <a:ext uri="{FF2B5EF4-FFF2-40B4-BE49-F238E27FC236}">
                    <a16:creationId xmlns:a16="http://schemas.microsoft.com/office/drawing/2014/main" id="{25C1A1DF-D6F1-44E8-9A46-662C9FAC0370}"/>
                  </a:ext>
                </a:extLst>
              </p:cNvPr>
              <p:cNvSpPr/>
              <p:nvPr/>
            </p:nvSpPr>
            <p:spPr>
              <a:xfrm rot="19436746">
                <a:off x="4571098" y="1194260"/>
                <a:ext cx="222808" cy="966318"/>
              </a:xfrm>
              <a:prstGeom prst="triangle">
                <a:avLst/>
              </a:prstGeom>
              <a:solidFill>
                <a:srgbClr val="00B0F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entagon 20">
                <a:extLst>
                  <a:ext uri="{FF2B5EF4-FFF2-40B4-BE49-F238E27FC236}">
                    <a16:creationId xmlns:a16="http://schemas.microsoft.com/office/drawing/2014/main" id="{84529CD7-6B77-4D0D-83A3-FDDF078A8C31}"/>
                  </a:ext>
                </a:extLst>
              </p:cNvPr>
              <p:cNvSpPr/>
              <p:nvPr/>
            </p:nvSpPr>
            <p:spPr>
              <a:xfrm rot="14134132">
                <a:off x="4269430" y="1385221"/>
                <a:ext cx="543435" cy="143560"/>
              </a:xfrm>
              <a:prstGeom prst="homePlate">
                <a:avLst>
                  <a:gd name="adj" fmla="val 113704"/>
                </a:avLst>
              </a:prstGeom>
              <a:gradFill flip="none" rotWithShape="1">
                <a:gsLst>
                  <a:gs pos="36000">
                    <a:schemeClr val="bg2">
                      <a:lumMod val="90000"/>
                    </a:schemeClr>
                  </a:gs>
                  <a:gs pos="76000">
                    <a:schemeClr val="bg1"/>
                  </a:gs>
                  <a:gs pos="77000">
                    <a:srgbClr val="BA0066"/>
                  </a:gs>
                  <a:gs pos="73000">
                    <a:srgbClr val="FF0000"/>
                  </a:gs>
                  <a:gs pos="32000">
                    <a:srgbClr val="FF8200"/>
                  </a:gs>
                </a:gsLst>
                <a:lin ang="5400000" scaled="1"/>
                <a:tileRect/>
              </a:gradFill>
              <a:ln w="3175" cap="flat">
                <a:solidFill>
                  <a:srgbClr val="0070C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C16725CA-8EBC-45E7-A72E-48B4314BE15D}"/>
                  </a:ext>
                </a:extLst>
              </p:cNvPr>
              <p:cNvSpPr/>
              <p:nvPr/>
            </p:nvSpPr>
            <p:spPr>
              <a:xfrm rot="12831697">
                <a:off x="4626150" y="2010455"/>
                <a:ext cx="169007" cy="987843"/>
              </a:xfrm>
              <a:prstGeom prst="triangle">
                <a:avLst/>
              </a:prstGeom>
              <a:solidFill>
                <a:srgbClr val="FF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nut 22">
                <a:extLst>
                  <a:ext uri="{FF2B5EF4-FFF2-40B4-BE49-F238E27FC236}">
                    <a16:creationId xmlns:a16="http://schemas.microsoft.com/office/drawing/2014/main" id="{CDCD9506-D77B-4E1A-AA66-4F476C0ECB43}"/>
                  </a:ext>
                </a:extLst>
              </p:cNvPr>
              <p:cNvSpPr/>
              <p:nvPr/>
            </p:nvSpPr>
            <p:spPr>
              <a:xfrm>
                <a:off x="4834268" y="1949301"/>
                <a:ext cx="249866" cy="228600"/>
              </a:xfrm>
              <a:prstGeom prst="donut">
                <a:avLst/>
              </a:prstGeom>
              <a:gradFill flip="none" rotWithShape="1">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path path="circle">
                  <a:fillToRect l="50000" t="50000" r="50000" b="50000"/>
                </a:path>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Arc 20">
                <a:extLst>
                  <a:ext uri="{FF2B5EF4-FFF2-40B4-BE49-F238E27FC236}">
                    <a16:creationId xmlns:a16="http://schemas.microsoft.com/office/drawing/2014/main" id="{65F141AB-1A23-4460-B142-10B35B0CFD8E}"/>
                  </a:ext>
                </a:extLst>
              </p:cNvPr>
              <p:cNvSpPr/>
              <p:nvPr/>
            </p:nvSpPr>
            <p:spPr>
              <a:xfrm rot="19635785">
                <a:off x="4493503" y="1545376"/>
                <a:ext cx="210608" cy="109177"/>
              </a:xfrm>
              <a:prstGeom prst="arc">
                <a:avLst>
                  <a:gd name="adj1" fmla="val 11382689"/>
                  <a:gd name="adj2" fmla="val 1028249"/>
                </a:avLst>
              </a:prstGeom>
              <a:solidFill>
                <a:schemeClr val="tx1"/>
              </a:solidFill>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Group 23">
              <a:extLst>
                <a:ext uri="{FF2B5EF4-FFF2-40B4-BE49-F238E27FC236}">
                  <a16:creationId xmlns:a16="http://schemas.microsoft.com/office/drawing/2014/main" id="{8F6BC35D-39B3-4BFE-97C6-361ACB5A10B4}"/>
                </a:ext>
              </a:extLst>
            </p:cNvPr>
            <p:cNvGrpSpPr/>
            <p:nvPr/>
          </p:nvGrpSpPr>
          <p:grpSpPr>
            <a:xfrm rot="10628031">
              <a:off x="3794909" y="2915982"/>
              <a:ext cx="550556" cy="1740851"/>
              <a:chOff x="4533578" y="1204879"/>
              <a:chExt cx="550556" cy="1740851"/>
            </a:xfrm>
            <a:solidFill>
              <a:schemeClr val="bg1"/>
            </a:solidFill>
          </p:grpSpPr>
          <p:sp>
            <p:nvSpPr>
              <p:cNvPr id="12" name="Isosceles Triangle 11">
                <a:extLst>
                  <a:ext uri="{FF2B5EF4-FFF2-40B4-BE49-F238E27FC236}">
                    <a16:creationId xmlns:a16="http://schemas.microsoft.com/office/drawing/2014/main" id="{DE0E4027-D7A2-44F3-AAD2-493B8B18EE4F}"/>
                  </a:ext>
                </a:extLst>
              </p:cNvPr>
              <p:cNvSpPr/>
              <p:nvPr/>
            </p:nvSpPr>
            <p:spPr>
              <a:xfrm rot="19436746">
                <a:off x="4570567" y="1204879"/>
                <a:ext cx="222808" cy="966318"/>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entagon 15">
                <a:extLst>
                  <a:ext uri="{FF2B5EF4-FFF2-40B4-BE49-F238E27FC236}">
                    <a16:creationId xmlns:a16="http://schemas.microsoft.com/office/drawing/2014/main" id="{F0852434-F057-44BF-B41F-A987A6CBBAD3}"/>
                  </a:ext>
                </a:extLst>
              </p:cNvPr>
              <p:cNvSpPr/>
              <p:nvPr/>
            </p:nvSpPr>
            <p:spPr>
              <a:xfrm rot="14134132">
                <a:off x="4333640" y="1413477"/>
                <a:ext cx="543435" cy="143560"/>
              </a:xfrm>
              <a:prstGeom prst="homePlate">
                <a:avLst>
                  <a:gd name="adj" fmla="val 113704"/>
                </a:avLst>
              </a:prstGeom>
              <a:noFill/>
              <a:ln w="3175"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2D16B530-49F5-408F-A4CF-89DE14BD1CC1}"/>
                  </a:ext>
                </a:extLst>
              </p:cNvPr>
              <p:cNvSpPr/>
              <p:nvPr/>
            </p:nvSpPr>
            <p:spPr>
              <a:xfrm rot="12831697">
                <a:off x="4639430" y="1957887"/>
                <a:ext cx="169007" cy="987843"/>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nut 17">
                <a:extLst>
                  <a:ext uri="{FF2B5EF4-FFF2-40B4-BE49-F238E27FC236}">
                    <a16:creationId xmlns:a16="http://schemas.microsoft.com/office/drawing/2014/main" id="{0C119FEF-289B-4572-835C-03D4611BC8FA}"/>
                  </a:ext>
                </a:extLst>
              </p:cNvPr>
              <p:cNvSpPr/>
              <p:nvPr/>
            </p:nvSpPr>
            <p:spPr>
              <a:xfrm>
                <a:off x="4834268" y="1949301"/>
                <a:ext cx="249866" cy="228600"/>
              </a:xfrm>
              <a:prstGeom prst="donu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Arc 15">
                <a:extLst>
                  <a:ext uri="{FF2B5EF4-FFF2-40B4-BE49-F238E27FC236}">
                    <a16:creationId xmlns:a16="http://schemas.microsoft.com/office/drawing/2014/main" id="{B7CCCDF1-8CC6-4ED0-BF0A-D0062FA0AEC9}"/>
                  </a:ext>
                </a:extLst>
              </p:cNvPr>
              <p:cNvSpPr/>
              <p:nvPr/>
            </p:nvSpPr>
            <p:spPr>
              <a:xfrm rot="19635785">
                <a:off x="4574161" y="1523950"/>
                <a:ext cx="210608" cy="109177"/>
              </a:xfrm>
              <a:prstGeom prst="arc">
                <a:avLst>
                  <a:gd name="adj1" fmla="val 11382689"/>
                  <a:gd name="adj2" fmla="val 1028249"/>
                </a:avLst>
              </a:prstGeom>
              <a:noFill/>
              <a:ln w="762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
        <p:nvSpPr>
          <p:cNvPr id="22" name="Flowchart: Connector 21">
            <a:extLst>
              <a:ext uri="{FF2B5EF4-FFF2-40B4-BE49-F238E27FC236}">
                <a16:creationId xmlns:a16="http://schemas.microsoft.com/office/drawing/2014/main" id="{3CADAABE-1D6F-4D0E-8BCD-93337423D2BE}"/>
              </a:ext>
            </a:extLst>
          </p:cNvPr>
          <p:cNvSpPr/>
          <p:nvPr/>
        </p:nvSpPr>
        <p:spPr>
          <a:xfrm flipH="1" flipV="1">
            <a:off x="2668204" y="2750999"/>
            <a:ext cx="68258" cy="68457"/>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E83545B-F909-4D33-AFB4-6FAAC9F8AFA9}"/>
              </a:ext>
            </a:extLst>
          </p:cNvPr>
          <p:cNvSpPr/>
          <p:nvPr/>
        </p:nvSpPr>
        <p:spPr>
          <a:xfrm>
            <a:off x="1605182" y="261775"/>
            <a:ext cx="8267184"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400" dirty="0">
                <a:latin typeface="NikoshBAN" panose="02000000000000000000" pitchFamily="2" charset="0"/>
                <a:cs typeface="NikoshBAN" panose="02000000000000000000" pitchFamily="2" charset="0"/>
              </a:rPr>
              <a:t>এসো কাঁটা কম্পাস দিয়ে একটি বৃত্ত আঁকি     </a:t>
            </a:r>
          </a:p>
        </p:txBody>
      </p:sp>
      <p:sp>
        <p:nvSpPr>
          <p:cNvPr id="24" name="Rectangle 23">
            <a:extLst>
              <a:ext uri="{FF2B5EF4-FFF2-40B4-BE49-F238E27FC236}">
                <a16:creationId xmlns:a16="http://schemas.microsoft.com/office/drawing/2014/main" id="{D98FFBD8-B9BA-4167-BF25-1721C77C038D}"/>
              </a:ext>
            </a:extLst>
          </p:cNvPr>
          <p:cNvSpPr/>
          <p:nvPr/>
        </p:nvSpPr>
        <p:spPr>
          <a:xfrm>
            <a:off x="6346850" y="1265570"/>
            <a:ext cx="4269200" cy="3539430"/>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2800" dirty="0">
                <a:latin typeface="NikoshBAN" panose="02000000000000000000" pitchFamily="2" charset="0"/>
                <a:cs typeface="NikoshBAN" panose="02000000000000000000" pitchFamily="2" charset="0"/>
              </a:rPr>
              <a:t>কাঁটা কম্পাসের কাঁটাযুক্ত প্রান্তটি বৃত্তের কেন্দ্রে স্থাপন করে পেন্সিল যুক্ত প্রান্তটি নির্দিষ্ট দূরত্বে স্থাপন করি। অত:পর হাতের সাহায্যে কম্পাসকে চারদিকে </a:t>
            </a:r>
            <a:r>
              <a:rPr lang="en-US" sz="2800" dirty="0" err="1">
                <a:latin typeface="NikoshBAN" panose="02000000000000000000" pitchFamily="2" charset="0"/>
                <a:cs typeface="NikoshBAN" panose="02000000000000000000" pitchFamily="2" charset="0"/>
              </a:rPr>
              <a:t>ঘুরাই</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এভাবে</a:t>
            </a:r>
            <a:r>
              <a:rPr lang="en-US" sz="2800" dirty="0">
                <a:latin typeface="NikoshBAN" panose="02000000000000000000" pitchFamily="2" charset="0"/>
                <a:cs typeface="NikoshBAN" panose="02000000000000000000" pitchFamily="2" charset="0"/>
              </a:rPr>
              <a:t> কাঁটা কম্পাস ব্যবহার করেও সহজেই বৃত্ত আঁকা যায়। নির্দিষ্ট পরিমাপের বৃত্ত আঁকতে কাঁটা কম্পাস ব্যবহার সুবিধাজনক।       </a:t>
            </a:r>
          </a:p>
        </p:txBody>
      </p:sp>
      <p:sp>
        <p:nvSpPr>
          <p:cNvPr id="25" name="Rectangle 24">
            <a:extLst>
              <a:ext uri="{FF2B5EF4-FFF2-40B4-BE49-F238E27FC236}">
                <a16:creationId xmlns:a16="http://schemas.microsoft.com/office/drawing/2014/main" id="{5FA5DA15-3037-43BB-98B2-56984A26EAD6}"/>
              </a:ext>
            </a:extLst>
          </p:cNvPr>
          <p:cNvSpPr/>
          <p:nvPr/>
        </p:nvSpPr>
        <p:spPr>
          <a:xfrm>
            <a:off x="747332" y="4287705"/>
            <a:ext cx="3841743" cy="707886"/>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latin typeface="NikoshBAN" panose="02000000000000000000" pitchFamily="2" charset="0"/>
                <a:cs typeface="NikoshBAN" panose="02000000000000000000" pitchFamily="2" charset="0"/>
              </a:rPr>
              <a:t>চিত্রে ক খ গ একটি বৃত্ত      </a:t>
            </a:r>
          </a:p>
        </p:txBody>
      </p:sp>
    </p:spTree>
    <p:extLst>
      <p:ext uri="{BB962C8B-B14F-4D97-AF65-F5344CB8AC3E}">
        <p14:creationId xmlns:p14="http://schemas.microsoft.com/office/powerpoint/2010/main" val="429412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Effect transition="in" filter="fade">
                                      <p:cBhvr>
                                        <p:cTn id="9" dur="10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500"/>
                                  </p:stCondLst>
                                  <p:childTnLst>
                                    <p:set>
                                      <p:cBhvr>
                                        <p:cTn id="23" dur="1" fill="hold">
                                          <p:stCondLst>
                                            <p:cond delay="0"/>
                                          </p:stCondLst>
                                        </p:cTn>
                                        <p:tgtEl>
                                          <p:spTgt spid="8"/>
                                        </p:tgtEl>
                                        <p:attrNameLst>
                                          <p:attrName>style.visibility</p:attrName>
                                        </p:attrNameLst>
                                      </p:cBhvr>
                                      <p:to>
                                        <p:strVal val="visible"/>
                                      </p:to>
                                    </p:set>
                                    <p:animEffect transition="in" filter="wheel(1)">
                                      <p:cBhvr>
                                        <p:cTn id="24" dur="5000"/>
                                        <p:tgtEl>
                                          <p:spTgt spid="8"/>
                                        </p:tgtEl>
                                      </p:cBhvr>
                                    </p:animEffect>
                                  </p:childTnLst>
                                </p:cTn>
                              </p:par>
                              <p:par>
                                <p:cTn id="25" presetID="8" presetClass="emph" presetSubtype="0" fill="hold" nodeType="withEffect">
                                  <p:stCondLst>
                                    <p:cond delay="0"/>
                                  </p:stCondLst>
                                  <p:childTnLst>
                                    <p:animRot by="21600000">
                                      <p:cBhvr>
                                        <p:cTn id="26" dur="5000" fill="hold"/>
                                        <p:tgtEl>
                                          <p:spTgt spid="9"/>
                                        </p:tgtEl>
                                        <p:attrNameLst>
                                          <p:attrName>r</p:attrName>
                                        </p:attrNameLst>
                                      </p:cBhvr>
                                    </p:animRot>
                                  </p:childTnLst>
                                </p:cTn>
                              </p:par>
                            </p:childTnLst>
                          </p:cTn>
                        </p:par>
                        <p:par>
                          <p:cTn id="27" fill="hold">
                            <p:stCondLst>
                              <p:cond delay="5500"/>
                            </p:stCondLst>
                            <p:childTnLst>
                              <p:par>
                                <p:cTn id="28" presetID="1" presetClass="exit" presetSubtype="0" fill="hold" nodeType="afterEffect">
                                  <p:stCondLst>
                                    <p:cond delay="0"/>
                                  </p:stCondLst>
                                  <p:childTnLst>
                                    <p:set>
                                      <p:cBhvr>
                                        <p:cTn id="29" dur="1" fill="hold">
                                          <p:stCondLst>
                                            <p:cond delay="0"/>
                                          </p:stCondLst>
                                        </p:cTn>
                                        <p:tgtEl>
                                          <p:spTgt spid="9"/>
                                        </p:tgtEl>
                                        <p:attrNameLst>
                                          <p:attrName>style.visibility</p:attrName>
                                        </p:attrNameLst>
                                      </p:cBhvr>
                                      <p:to>
                                        <p:strVal val="hidden"/>
                                      </p:to>
                                    </p:set>
                                  </p:childTnLst>
                                </p:cTn>
                              </p:par>
                            </p:childTnLst>
                          </p:cTn>
                        </p:par>
                        <p:par>
                          <p:cTn id="30" fill="hold">
                            <p:stCondLst>
                              <p:cond delay="5500"/>
                            </p:stCondLst>
                            <p:childTnLst>
                              <p:par>
                                <p:cTn id="31" presetID="10" presetClass="entr" presetSubtype="0"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par>
                          <p:cTn id="40" fill="hold">
                            <p:stCondLst>
                              <p:cond delay="6000"/>
                            </p:stCondLst>
                            <p:childTnLst>
                              <p:par>
                                <p:cTn id="41" presetID="53" presetClass="entr" presetSubtype="16"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p:cTn id="43" dur="1000" fill="hold"/>
                                        <p:tgtEl>
                                          <p:spTgt spid="25"/>
                                        </p:tgtEl>
                                        <p:attrNameLst>
                                          <p:attrName>ppt_w</p:attrName>
                                        </p:attrNameLst>
                                      </p:cBhvr>
                                      <p:tavLst>
                                        <p:tav tm="0">
                                          <p:val>
                                            <p:fltVal val="0"/>
                                          </p:val>
                                        </p:tav>
                                        <p:tav tm="100000">
                                          <p:val>
                                            <p:strVal val="#ppt_w"/>
                                          </p:val>
                                        </p:tav>
                                      </p:tavLst>
                                    </p:anim>
                                    <p:anim calcmode="lin" valueType="num">
                                      <p:cBhvr>
                                        <p:cTn id="44" dur="1000" fill="hold"/>
                                        <p:tgtEl>
                                          <p:spTgt spid="25"/>
                                        </p:tgtEl>
                                        <p:attrNameLst>
                                          <p:attrName>ppt_h</p:attrName>
                                        </p:attrNameLst>
                                      </p:cBhvr>
                                      <p:tavLst>
                                        <p:tav tm="0">
                                          <p:val>
                                            <p:fltVal val="0"/>
                                          </p:val>
                                        </p:tav>
                                        <p:tav tm="100000">
                                          <p:val>
                                            <p:strVal val="#ppt_h"/>
                                          </p:val>
                                        </p:tav>
                                      </p:tavLst>
                                    </p:anim>
                                    <p:animEffect transition="in" filter="fade">
                                      <p:cBhvr>
                                        <p:cTn id="45" dur="10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 calcmode="lin" valueType="num">
                                      <p:cBhvr>
                                        <p:cTn id="50" dur="500" fill="hold"/>
                                        <p:tgtEl>
                                          <p:spTgt spid="4"/>
                                        </p:tgtEl>
                                        <p:attrNameLst>
                                          <p:attrName>ppt_w</p:attrName>
                                        </p:attrNameLst>
                                      </p:cBhvr>
                                      <p:tavLst>
                                        <p:tav tm="0">
                                          <p:val>
                                            <p:fltVal val="0"/>
                                          </p:val>
                                        </p:tav>
                                        <p:tav tm="100000">
                                          <p:val>
                                            <p:strVal val="#ppt_w"/>
                                          </p:val>
                                        </p:tav>
                                      </p:tavLst>
                                    </p:anim>
                                    <p:anim calcmode="lin" valueType="num">
                                      <p:cBhvr>
                                        <p:cTn id="51" dur="500" fill="hold"/>
                                        <p:tgtEl>
                                          <p:spTgt spid="4"/>
                                        </p:tgtEl>
                                        <p:attrNameLst>
                                          <p:attrName>ppt_h</p:attrName>
                                        </p:attrNameLst>
                                      </p:cBhvr>
                                      <p:tavLst>
                                        <p:tav tm="0">
                                          <p:val>
                                            <p:fltVal val="0"/>
                                          </p:val>
                                        </p:tav>
                                        <p:tav tm="100000">
                                          <p:val>
                                            <p:strVal val="#ppt_h"/>
                                          </p:val>
                                        </p:tav>
                                      </p:tavLst>
                                    </p:anim>
                                    <p:animEffect transition="in" filter="fade">
                                      <p:cBhvr>
                                        <p:cTn id="52" dur="500"/>
                                        <p:tgtEl>
                                          <p:spTgt spid="4"/>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p:cTn id="55" dur="1000" fill="hold"/>
                                        <p:tgtEl>
                                          <p:spTgt spid="24"/>
                                        </p:tgtEl>
                                        <p:attrNameLst>
                                          <p:attrName>ppt_w</p:attrName>
                                        </p:attrNameLst>
                                      </p:cBhvr>
                                      <p:tavLst>
                                        <p:tav tm="0">
                                          <p:val>
                                            <p:fltVal val="0"/>
                                          </p:val>
                                        </p:tav>
                                        <p:tav tm="100000">
                                          <p:val>
                                            <p:strVal val="#ppt_w"/>
                                          </p:val>
                                        </p:tav>
                                      </p:tavLst>
                                    </p:anim>
                                    <p:anim calcmode="lin" valueType="num">
                                      <p:cBhvr>
                                        <p:cTn id="56" dur="1000" fill="hold"/>
                                        <p:tgtEl>
                                          <p:spTgt spid="24"/>
                                        </p:tgtEl>
                                        <p:attrNameLst>
                                          <p:attrName>ppt_h</p:attrName>
                                        </p:attrNameLst>
                                      </p:cBhvr>
                                      <p:tavLst>
                                        <p:tav tm="0">
                                          <p:val>
                                            <p:fltVal val="0"/>
                                          </p:val>
                                        </p:tav>
                                        <p:tav tm="100000">
                                          <p:val>
                                            <p:strVal val="#ppt_h"/>
                                          </p:val>
                                        </p:tav>
                                      </p:tavLst>
                                    </p:anim>
                                    <p:animEffect transition="in" filter="fade">
                                      <p:cBhvr>
                                        <p:cTn id="5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animBg="1"/>
      <p:bldP spid="22" grpId="0" animBg="1"/>
      <p:bldP spid="23" grpId="0"/>
      <p:bldP spid="24"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8A34F9DD-3482-4628-A7F6-F9ED99722802}"/>
              </a:ext>
            </a:extLst>
          </p:cNvPr>
          <p:cNvSpPr txBox="1">
            <a:spLocks/>
          </p:cNvSpPr>
          <p:nvPr/>
        </p:nvSpPr>
        <p:spPr>
          <a:xfrm>
            <a:off x="11183187" y="702627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11</a:t>
            </a:fld>
            <a:endParaRPr lang="en-US">
              <a:latin typeface="NikoshBAN" panose="02000000000000000000" pitchFamily="2" charset="0"/>
              <a:cs typeface="NikoshBAN" panose="02000000000000000000" pitchFamily="2" charset="0"/>
            </a:endParaRPr>
          </a:p>
        </p:txBody>
      </p:sp>
      <p:sp>
        <p:nvSpPr>
          <p:cNvPr id="3" name="Rectangle 2">
            <a:extLst>
              <a:ext uri="{FF2B5EF4-FFF2-40B4-BE49-F238E27FC236}">
                <a16:creationId xmlns:a16="http://schemas.microsoft.com/office/drawing/2014/main" id="{55DE3F9F-4866-4338-A684-BD89BF5BE295}"/>
              </a:ext>
            </a:extLst>
          </p:cNvPr>
          <p:cNvSpPr/>
          <p:nvPr/>
        </p:nvSpPr>
        <p:spPr>
          <a:xfrm>
            <a:off x="1642657" y="991537"/>
            <a:ext cx="9177163" cy="707886"/>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solidFill>
                  <a:srgbClr val="00B0F0"/>
                </a:solidFill>
                <a:latin typeface="NikoshBAN" panose="02000000000000000000" pitchFamily="2" charset="0"/>
                <a:cs typeface="NikoshBAN" panose="02000000000000000000" pitchFamily="2" charset="0"/>
              </a:rPr>
              <a:t>একটি বৃত্তের সাধারণত নিচের অংশগুলো থাকে -        </a:t>
            </a:r>
          </a:p>
        </p:txBody>
      </p:sp>
      <p:sp>
        <p:nvSpPr>
          <p:cNvPr id="4" name="Flowchart: Connector 3">
            <a:extLst>
              <a:ext uri="{FF2B5EF4-FFF2-40B4-BE49-F238E27FC236}">
                <a16:creationId xmlns:a16="http://schemas.microsoft.com/office/drawing/2014/main" id="{67804DAC-8663-4E03-B011-08E6B649ECF8}"/>
              </a:ext>
            </a:extLst>
          </p:cNvPr>
          <p:cNvSpPr/>
          <p:nvPr/>
        </p:nvSpPr>
        <p:spPr>
          <a:xfrm flipH="1" flipV="1">
            <a:off x="4569686" y="3693207"/>
            <a:ext cx="76200" cy="77615"/>
          </a:xfrm>
          <a:prstGeom prst="flowChartConnector">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78B290AB-BE41-42E2-91A5-B4E309981809}"/>
              </a:ext>
            </a:extLst>
          </p:cNvPr>
          <p:cNvSpPr/>
          <p:nvPr/>
        </p:nvSpPr>
        <p:spPr>
          <a:xfrm flipH="1">
            <a:off x="3045699" y="2192562"/>
            <a:ext cx="3147919" cy="320156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3EA54B6-2D22-499D-B590-67B40F7087E8}"/>
              </a:ext>
            </a:extLst>
          </p:cNvPr>
          <p:cNvSpPr txBox="1"/>
          <p:nvPr/>
        </p:nvSpPr>
        <p:spPr>
          <a:xfrm>
            <a:off x="4352256" y="3871255"/>
            <a:ext cx="2286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ক</a:t>
            </a:r>
          </a:p>
        </p:txBody>
      </p:sp>
      <p:sp>
        <p:nvSpPr>
          <p:cNvPr id="7" name="TextBox 6">
            <a:extLst>
              <a:ext uri="{FF2B5EF4-FFF2-40B4-BE49-F238E27FC236}">
                <a16:creationId xmlns:a16="http://schemas.microsoft.com/office/drawing/2014/main" id="{AF90DA32-1A71-49D8-B68D-52F81314ACE3}"/>
              </a:ext>
            </a:extLst>
          </p:cNvPr>
          <p:cNvSpPr txBox="1"/>
          <p:nvPr/>
        </p:nvSpPr>
        <p:spPr>
          <a:xfrm>
            <a:off x="6341973" y="4350534"/>
            <a:ext cx="6858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খ</a:t>
            </a:r>
          </a:p>
        </p:txBody>
      </p:sp>
      <p:sp>
        <p:nvSpPr>
          <p:cNvPr id="8" name="TextBox 7">
            <a:extLst>
              <a:ext uri="{FF2B5EF4-FFF2-40B4-BE49-F238E27FC236}">
                <a16:creationId xmlns:a16="http://schemas.microsoft.com/office/drawing/2014/main" id="{7E518A68-39D4-4476-9ACF-8AD7CF1DDB55}"/>
              </a:ext>
            </a:extLst>
          </p:cNvPr>
          <p:cNvSpPr txBox="1"/>
          <p:nvPr/>
        </p:nvSpPr>
        <p:spPr>
          <a:xfrm flipH="1">
            <a:off x="3057767" y="4684525"/>
            <a:ext cx="446561"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ঘ</a:t>
            </a:r>
          </a:p>
        </p:txBody>
      </p:sp>
      <p:sp>
        <p:nvSpPr>
          <p:cNvPr id="9" name="Flowchart: Connector 8">
            <a:extLst>
              <a:ext uri="{FF2B5EF4-FFF2-40B4-BE49-F238E27FC236}">
                <a16:creationId xmlns:a16="http://schemas.microsoft.com/office/drawing/2014/main" id="{E589B2F9-9F4C-4880-A3D9-4B2B5143F7DC}"/>
              </a:ext>
            </a:extLst>
          </p:cNvPr>
          <p:cNvSpPr/>
          <p:nvPr/>
        </p:nvSpPr>
        <p:spPr>
          <a:xfrm flipH="1">
            <a:off x="4571298" y="3705239"/>
            <a:ext cx="65737" cy="58214"/>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75C7877-2A03-4F7F-9A53-47C536467C2B}"/>
              </a:ext>
            </a:extLst>
          </p:cNvPr>
          <p:cNvSpPr txBox="1"/>
          <p:nvPr/>
        </p:nvSpPr>
        <p:spPr>
          <a:xfrm flipH="1">
            <a:off x="5570814" y="2106734"/>
            <a:ext cx="587241"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গ</a:t>
            </a:r>
          </a:p>
        </p:txBody>
      </p:sp>
      <p:sp>
        <p:nvSpPr>
          <p:cNvPr id="11" name="Freeform 50">
            <a:extLst>
              <a:ext uri="{FF2B5EF4-FFF2-40B4-BE49-F238E27FC236}">
                <a16:creationId xmlns:a16="http://schemas.microsoft.com/office/drawing/2014/main" id="{127D58A3-F4D3-4FAA-BB3F-B14D36CB6E9C}"/>
              </a:ext>
            </a:extLst>
          </p:cNvPr>
          <p:cNvSpPr/>
          <p:nvPr/>
        </p:nvSpPr>
        <p:spPr>
          <a:xfrm rot="21000000">
            <a:off x="5825468" y="2566636"/>
            <a:ext cx="326953" cy="1983107"/>
          </a:xfrm>
          <a:custGeom>
            <a:avLst/>
            <a:gdLst>
              <a:gd name="connsiteX0" fmla="*/ 0 w 326953"/>
              <a:gd name="connsiteY0" fmla="*/ 0 h 1983107"/>
              <a:gd name="connsiteX1" fmla="*/ 29303 w 326953"/>
              <a:gd name="connsiteY1" fmla="*/ 38347 h 1983107"/>
              <a:gd name="connsiteX2" fmla="*/ 299395 w 326953"/>
              <a:gd name="connsiteY2" fmla="*/ 1292658 h 1983107"/>
              <a:gd name="connsiteX3" fmla="*/ 52586 w 326953"/>
              <a:gd name="connsiteY3" fmla="*/ 1910911 h 1983107"/>
              <a:gd name="connsiteX4" fmla="*/ 0 w 326953"/>
              <a:gd name="connsiteY4" fmla="*/ 1983107 h 1983107"/>
              <a:gd name="connsiteX5" fmla="*/ 0 w 326953"/>
              <a:gd name="connsiteY5" fmla="*/ 0 h 1983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6953" h="1983107">
                <a:moveTo>
                  <a:pt x="0" y="0"/>
                </a:moveTo>
                <a:lnTo>
                  <a:pt x="29303" y="38347"/>
                </a:lnTo>
                <a:cubicBezTo>
                  <a:pt x="273244" y="391275"/>
                  <a:pt x="382548" y="837263"/>
                  <a:pt x="299395" y="1292658"/>
                </a:cubicBezTo>
                <a:cubicBezTo>
                  <a:pt x="257818" y="1520356"/>
                  <a:pt x="172064" y="1728850"/>
                  <a:pt x="52586" y="1910911"/>
                </a:cubicBezTo>
                <a:lnTo>
                  <a:pt x="0" y="1983107"/>
                </a:lnTo>
                <a:lnTo>
                  <a:pt x="0" y="0"/>
                </a:lnTo>
                <a:close/>
              </a:path>
            </a:pathLst>
          </a:cu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12" name="Oval 11">
            <a:extLst>
              <a:ext uri="{FF2B5EF4-FFF2-40B4-BE49-F238E27FC236}">
                <a16:creationId xmlns:a16="http://schemas.microsoft.com/office/drawing/2014/main" id="{E10E163B-5D79-4427-B290-E761D49B5CBB}"/>
              </a:ext>
            </a:extLst>
          </p:cNvPr>
          <p:cNvSpPr/>
          <p:nvPr/>
        </p:nvSpPr>
        <p:spPr>
          <a:xfrm flipH="1">
            <a:off x="3062045" y="2185417"/>
            <a:ext cx="3146243" cy="3208712"/>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ee.jpg">
            <a:extLst>
              <a:ext uri="{FF2B5EF4-FFF2-40B4-BE49-F238E27FC236}">
                <a16:creationId xmlns:a16="http://schemas.microsoft.com/office/drawing/2014/main" id="{B80EE6E4-2B61-4101-8E67-20D2A63ABCD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4817720">
            <a:off x="3798237" y="3273783"/>
            <a:ext cx="3389993" cy="517682"/>
          </a:xfrm>
          <a:prstGeom prst="rect">
            <a:avLst/>
          </a:prstGeom>
        </p:spPr>
      </p:pic>
      <p:pic>
        <p:nvPicPr>
          <p:cNvPr id="14" name="Picture 13" descr="kk.jpg">
            <a:extLst>
              <a:ext uri="{FF2B5EF4-FFF2-40B4-BE49-F238E27FC236}">
                <a16:creationId xmlns:a16="http://schemas.microsoft.com/office/drawing/2014/main" id="{462768CF-78A5-4F5D-BB5F-1CAC7C307C52}"/>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569581" y="1333210"/>
            <a:ext cx="1223276" cy="1240363"/>
          </a:xfrm>
          <a:prstGeom prst="rect">
            <a:avLst/>
          </a:prstGeom>
        </p:spPr>
      </p:pic>
      <p:pic>
        <p:nvPicPr>
          <p:cNvPr id="15" name="Picture 14" descr="ee.jpg">
            <a:extLst>
              <a:ext uri="{FF2B5EF4-FFF2-40B4-BE49-F238E27FC236}">
                <a16:creationId xmlns:a16="http://schemas.microsoft.com/office/drawing/2014/main" id="{D70E8A28-1B08-4F70-BADB-F42BF0772F8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493958">
            <a:off x="2878823" y="3978956"/>
            <a:ext cx="3538585" cy="532364"/>
          </a:xfrm>
          <a:prstGeom prst="rect">
            <a:avLst/>
          </a:prstGeom>
        </p:spPr>
      </p:pic>
      <p:pic>
        <p:nvPicPr>
          <p:cNvPr id="16" name="Picture 15" descr="kk.jpg">
            <a:extLst>
              <a:ext uri="{FF2B5EF4-FFF2-40B4-BE49-F238E27FC236}">
                <a16:creationId xmlns:a16="http://schemas.microsoft.com/office/drawing/2014/main" id="{168D4FCC-1466-4236-BC88-274ECC3B6DB7}"/>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557887" y="2715236"/>
            <a:ext cx="1045617" cy="1060222"/>
          </a:xfrm>
          <a:prstGeom prst="rect">
            <a:avLst/>
          </a:prstGeom>
        </p:spPr>
      </p:pic>
      <p:pic>
        <p:nvPicPr>
          <p:cNvPr id="17" name="Picture 16" descr="ee.jpg">
            <a:extLst>
              <a:ext uri="{FF2B5EF4-FFF2-40B4-BE49-F238E27FC236}">
                <a16:creationId xmlns:a16="http://schemas.microsoft.com/office/drawing/2014/main" id="{0F00F035-04B6-4621-BCBE-DEB0873B5B0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8886713">
            <a:off x="2987660" y="3501335"/>
            <a:ext cx="3996717" cy="576875"/>
          </a:xfrm>
          <a:prstGeom prst="rect">
            <a:avLst/>
          </a:prstGeom>
        </p:spPr>
      </p:pic>
      <p:pic>
        <p:nvPicPr>
          <p:cNvPr id="18" name="Picture 17" descr="kk.jpg">
            <a:extLst>
              <a:ext uri="{FF2B5EF4-FFF2-40B4-BE49-F238E27FC236}">
                <a16:creationId xmlns:a16="http://schemas.microsoft.com/office/drawing/2014/main" id="{FC543603-6162-4DC8-83A8-D4AF9AB8BA5F}"/>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434303" y="3743026"/>
            <a:ext cx="1187604" cy="1204193"/>
          </a:xfrm>
          <a:prstGeom prst="rect">
            <a:avLst/>
          </a:prstGeom>
        </p:spPr>
      </p:pic>
      <p:cxnSp>
        <p:nvCxnSpPr>
          <p:cNvPr id="19" name="Straight Connector 18">
            <a:extLst>
              <a:ext uri="{FF2B5EF4-FFF2-40B4-BE49-F238E27FC236}">
                <a16:creationId xmlns:a16="http://schemas.microsoft.com/office/drawing/2014/main" id="{02AC7FC3-B793-4861-9D06-229AF256951C}"/>
              </a:ext>
            </a:extLst>
          </p:cNvPr>
          <p:cNvCxnSpPr>
            <a:cxnSpLocks/>
          </p:cNvCxnSpPr>
          <p:nvPr/>
        </p:nvCxnSpPr>
        <p:spPr>
          <a:xfrm>
            <a:off x="5621030" y="2564059"/>
            <a:ext cx="364349" cy="1999008"/>
          </a:xfrm>
          <a:prstGeom prst="line">
            <a:avLst/>
          </a:prstGeom>
          <a:ln w="76200">
            <a:solidFill>
              <a:srgbClr val="002060"/>
            </a:solidFill>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7F368D6B-4299-4900-BF45-FE9626E99D11}"/>
              </a:ext>
            </a:extLst>
          </p:cNvPr>
          <p:cNvCxnSpPr>
            <a:cxnSpLocks/>
          </p:cNvCxnSpPr>
          <p:nvPr/>
        </p:nvCxnSpPr>
        <p:spPr>
          <a:xfrm>
            <a:off x="4641313" y="3712977"/>
            <a:ext cx="1336571" cy="876727"/>
          </a:xfrm>
          <a:prstGeom prst="line">
            <a:avLst/>
          </a:prstGeom>
          <a:ln w="57150"/>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3455A68A-3330-40CC-BA52-8BA06E23685D}"/>
              </a:ext>
            </a:extLst>
          </p:cNvPr>
          <p:cNvCxnSpPr>
            <a:cxnSpLocks/>
          </p:cNvCxnSpPr>
          <p:nvPr/>
        </p:nvCxnSpPr>
        <p:spPr>
          <a:xfrm flipV="1">
            <a:off x="3466674" y="2553312"/>
            <a:ext cx="2187609" cy="2328330"/>
          </a:xfrm>
          <a:prstGeom prst="line">
            <a:avLst/>
          </a:prstGeom>
          <a:ln w="57150">
            <a:solidFill>
              <a:srgbClr val="00B050"/>
            </a:solidFill>
          </a:ln>
        </p:spPr>
        <p:style>
          <a:lnRef idx="1">
            <a:schemeClr val="dk1"/>
          </a:lnRef>
          <a:fillRef idx="0">
            <a:schemeClr val="dk1"/>
          </a:fillRef>
          <a:effectRef idx="0">
            <a:schemeClr val="dk1"/>
          </a:effectRef>
          <a:fontRef idx="minor">
            <a:schemeClr val="tx1"/>
          </a:fontRef>
        </p:style>
      </p:cxnSp>
      <p:pic>
        <p:nvPicPr>
          <p:cNvPr id="22" name="Picture 21" descr="kk.jpg">
            <a:extLst>
              <a:ext uri="{FF2B5EF4-FFF2-40B4-BE49-F238E27FC236}">
                <a16:creationId xmlns:a16="http://schemas.microsoft.com/office/drawing/2014/main" id="{58E3D02A-2D84-4C60-B3F0-F0A54F81D989}"/>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555223" y="2785899"/>
            <a:ext cx="962475" cy="975919"/>
          </a:xfrm>
          <a:prstGeom prst="rect">
            <a:avLst/>
          </a:prstGeom>
        </p:spPr>
      </p:pic>
      <p:sp>
        <p:nvSpPr>
          <p:cNvPr id="23" name="Rectangle 22">
            <a:extLst>
              <a:ext uri="{FF2B5EF4-FFF2-40B4-BE49-F238E27FC236}">
                <a16:creationId xmlns:a16="http://schemas.microsoft.com/office/drawing/2014/main" id="{7EAAC456-2B07-4D07-BD36-8408CD8426BF}"/>
              </a:ext>
            </a:extLst>
          </p:cNvPr>
          <p:cNvSpPr/>
          <p:nvPr/>
        </p:nvSpPr>
        <p:spPr>
          <a:xfrm>
            <a:off x="1294838" y="521005"/>
            <a:ext cx="9177163" cy="707886"/>
          </a:xfrm>
          <a:prstGeom prst="rect">
            <a:avLst/>
          </a:prstGeom>
          <a:noFill/>
          <a:scene3d>
            <a:camera prst="obliqueBottomLeft"/>
            <a:lightRig rig="threePt" dir="t"/>
          </a:scene3d>
          <a:sp3d>
            <a:bevelT w="0" h="514350" prst="convex"/>
          </a:sp3d>
        </p:spPr>
        <p:txBody>
          <a:bodyPr wrap="square">
            <a:spAutoFit/>
          </a:bodyPr>
          <a:lstStyle/>
          <a:p>
            <a:pPr algn="ct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এসো বৃত্তের বিভিন্ন অংশের সাথে পরিচিত হই      </a:t>
            </a:r>
          </a:p>
        </p:txBody>
      </p:sp>
      <p:sp>
        <p:nvSpPr>
          <p:cNvPr id="24" name="Rectangle 23">
            <a:extLst>
              <a:ext uri="{FF2B5EF4-FFF2-40B4-BE49-F238E27FC236}">
                <a16:creationId xmlns:a16="http://schemas.microsoft.com/office/drawing/2014/main" id="{5F32C6D9-DDB7-4EA1-8DD7-8930DAD9618C}"/>
              </a:ext>
            </a:extLst>
          </p:cNvPr>
          <p:cNvSpPr/>
          <p:nvPr/>
        </p:nvSpPr>
        <p:spPr>
          <a:xfrm>
            <a:off x="6654038" y="2265965"/>
            <a:ext cx="3276657" cy="2554545"/>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latin typeface="NikoshBAN" panose="02000000000000000000" pitchFamily="2" charset="0"/>
                <a:cs typeface="NikoshBAN" panose="02000000000000000000" pitchFamily="2" charset="0"/>
              </a:rPr>
              <a:t>বৃত্তের সম্পূর্ণ দৈঘ্যকে পরিধি বলে। খগঘ উক্ত বৃত্তের পরিধি।         </a:t>
            </a:r>
          </a:p>
        </p:txBody>
      </p:sp>
      <p:sp>
        <p:nvSpPr>
          <p:cNvPr id="25" name="Rectangle 24">
            <a:extLst>
              <a:ext uri="{FF2B5EF4-FFF2-40B4-BE49-F238E27FC236}">
                <a16:creationId xmlns:a16="http://schemas.microsoft.com/office/drawing/2014/main" id="{D6353205-F54D-4821-A80C-69DF57A0AA41}"/>
              </a:ext>
            </a:extLst>
          </p:cNvPr>
          <p:cNvSpPr/>
          <p:nvPr/>
        </p:nvSpPr>
        <p:spPr>
          <a:xfrm>
            <a:off x="6910911" y="2663014"/>
            <a:ext cx="3193617" cy="2554545"/>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latin typeface="NikoshBAN" panose="02000000000000000000" pitchFamily="2" charset="0"/>
                <a:cs typeface="NikoshBAN" panose="02000000000000000000" pitchFamily="2" charset="0"/>
              </a:rPr>
              <a:t>বৃত্তের কেন্দ্রগামী জ্যাকে ব্যাস বলে। গঘ হলো উক্ত খগঘ বৃত্তের একটি ব্যাস।          </a:t>
            </a:r>
          </a:p>
        </p:txBody>
      </p:sp>
      <p:sp>
        <p:nvSpPr>
          <p:cNvPr id="26" name="Rectangle 25">
            <a:extLst>
              <a:ext uri="{FF2B5EF4-FFF2-40B4-BE49-F238E27FC236}">
                <a16:creationId xmlns:a16="http://schemas.microsoft.com/office/drawing/2014/main" id="{D9AED0D7-4B29-4875-93C1-68ACDE06E32F}"/>
              </a:ext>
            </a:extLst>
          </p:cNvPr>
          <p:cNvSpPr/>
          <p:nvPr/>
        </p:nvSpPr>
        <p:spPr>
          <a:xfrm>
            <a:off x="6655154" y="1733875"/>
            <a:ext cx="3620353" cy="2431435"/>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latin typeface="NikoshBAN" panose="02000000000000000000" pitchFamily="2" charset="0"/>
                <a:cs typeface="NikoshBAN" panose="02000000000000000000" pitchFamily="2" charset="0"/>
              </a:rPr>
              <a:t>কেন্দ্র হতে পরিধি পর্যন্ত দূরত্বকে ব্যাসার্ধ বলে। চিত্রে কখ হলো বৃত্তের ব্যাসার্ধ।</a:t>
            </a:r>
            <a:r>
              <a:rPr lang="en-US" sz="4400" dirty="0">
                <a:latin typeface="NikoshBAN" panose="02000000000000000000" pitchFamily="2" charset="0"/>
                <a:cs typeface="NikoshBAN" panose="02000000000000000000" pitchFamily="2" charset="0"/>
              </a:rPr>
              <a:t>           </a:t>
            </a:r>
          </a:p>
        </p:txBody>
      </p:sp>
      <p:sp>
        <p:nvSpPr>
          <p:cNvPr id="27" name="Rectangle 26">
            <a:extLst>
              <a:ext uri="{FF2B5EF4-FFF2-40B4-BE49-F238E27FC236}">
                <a16:creationId xmlns:a16="http://schemas.microsoft.com/office/drawing/2014/main" id="{D230F578-9A38-4B84-961E-4DAF4EB8DFDC}"/>
              </a:ext>
            </a:extLst>
          </p:cNvPr>
          <p:cNvSpPr/>
          <p:nvPr/>
        </p:nvSpPr>
        <p:spPr>
          <a:xfrm>
            <a:off x="6641708" y="3555512"/>
            <a:ext cx="3627204" cy="1938992"/>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2800" dirty="0">
                <a:latin typeface="NikoshBAN" panose="02000000000000000000" pitchFamily="2" charset="0"/>
                <a:cs typeface="NikoshBAN" panose="02000000000000000000" pitchFamily="2" charset="0"/>
              </a:rPr>
              <a:t>বৃত্তচাপের শেষ প্রান্ত বিন্দু দুইটির সংযোজক রেখাংশকে জ্যা বলে। খগ হলো উক্ত খগঘ বৃত্তের একটি জ্যা।</a:t>
            </a:r>
            <a:r>
              <a:rPr lang="en-US" sz="3600" dirty="0">
                <a:latin typeface="NikoshBAN" panose="02000000000000000000" pitchFamily="2" charset="0"/>
                <a:cs typeface="NikoshBAN" panose="02000000000000000000" pitchFamily="2" charset="0"/>
              </a:rPr>
              <a:t>           </a:t>
            </a:r>
          </a:p>
        </p:txBody>
      </p:sp>
      <p:sp>
        <p:nvSpPr>
          <p:cNvPr id="28" name="Rectangle 27">
            <a:extLst>
              <a:ext uri="{FF2B5EF4-FFF2-40B4-BE49-F238E27FC236}">
                <a16:creationId xmlns:a16="http://schemas.microsoft.com/office/drawing/2014/main" id="{3E087885-C511-4900-9F0C-0F4F4DA1CA1A}"/>
              </a:ext>
            </a:extLst>
          </p:cNvPr>
          <p:cNvSpPr/>
          <p:nvPr/>
        </p:nvSpPr>
        <p:spPr>
          <a:xfrm>
            <a:off x="6900539" y="2466046"/>
            <a:ext cx="3193616" cy="2123658"/>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latin typeface="NikoshBAN" panose="02000000000000000000" pitchFamily="2" charset="0"/>
                <a:cs typeface="NikoshBAN" panose="02000000000000000000" pitchFamily="2" charset="0"/>
              </a:rPr>
              <a:t>জ্যা দ্বারা বিভক্ত পরিধির যেকোন অংশকে বৃত্তচাপ বলে। চিত্রে খগ একটি বৃত্তচাপ। </a:t>
            </a:r>
            <a:r>
              <a:rPr lang="en-US" sz="3600" dirty="0">
                <a:latin typeface="NikoshBAN" panose="02000000000000000000" pitchFamily="2" charset="0"/>
                <a:cs typeface="NikoshBAN" panose="02000000000000000000" pitchFamily="2" charset="0"/>
              </a:rPr>
              <a:t>           </a:t>
            </a:r>
          </a:p>
        </p:txBody>
      </p:sp>
      <p:sp>
        <p:nvSpPr>
          <p:cNvPr id="29" name="Rectangle 28">
            <a:extLst>
              <a:ext uri="{FF2B5EF4-FFF2-40B4-BE49-F238E27FC236}">
                <a16:creationId xmlns:a16="http://schemas.microsoft.com/office/drawing/2014/main" id="{8AFD6B16-6D13-4B2D-A06A-694064CAE473}"/>
              </a:ext>
            </a:extLst>
          </p:cNvPr>
          <p:cNvSpPr/>
          <p:nvPr/>
        </p:nvSpPr>
        <p:spPr>
          <a:xfrm>
            <a:off x="6900539" y="1713249"/>
            <a:ext cx="3395011" cy="2246769"/>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2800" b="1" dirty="0">
                <a:ln>
                  <a:solidFill>
                    <a:schemeClr val="tx1"/>
                  </a:solidFill>
                </a:ln>
                <a:effectLst>
                  <a:glow rad="63500">
                    <a:schemeClr val="accent5">
                      <a:satMod val="175000"/>
                      <a:alpha val="40000"/>
                    </a:schemeClr>
                  </a:glow>
                  <a:outerShdw blurRad="38100" dist="38100" dir="2700000" algn="tl">
                    <a:srgbClr val="000000">
                      <a:alpha val="43137"/>
                    </a:srgbClr>
                  </a:outerShdw>
                </a:effectLst>
                <a:latin typeface="NikoshBAN" panose="02000000000000000000" pitchFamily="2" charset="0"/>
                <a:cs typeface="NikoshBAN" panose="02000000000000000000" pitchFamily="2" charset="0"/>
              </a:rPr>
              <a:t>কেন্দ্র হলো বৃত্তের এমন একটি বিন্দু যা থেকে বৃত্তের উপরের প্রত্যেক বিন্দুর দূরত্ব সমান। চিত্রে ক হলো খগঘ বৃত্তের কেন্দ্র।             </a:t>
            </a:r>
          </a:p>
        </p:txBody>
      </p:sp>
      <p:sp>
        <p:nvSpPr>
          <p:cNvPr id="30" name="Rectangle 29">
            <a:extLst>
              <a:ext uri="{FF2B5EF4-FFF2-40B4-BE49-F238E27FC236}">
                <a16:creationId xmlns:a16="http://schemas.microsoft.com/office/drawing/2014/main" id="{2BC43D89-F223-424F-A313-E1F348B6FC36}"/>
              </a:ext>
            </a:extLst>
          </p:cNvPr>
          <p:cNvSpPr/>
          <p:nvPr/>
        </p:nvSpPr>
        <p:spPr>
          <a:xfrm>
            <a:off x="1549414" y="1694141"/>
            <a:ext cx="1008010"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solidFill>
                  <a:srgbClr val="00B0F0"/>
                </a:solidFill>
                <a:latin typeface="NikoshBAN" panose="02000000000000000000" pitchFamily="2" charset="0"/>
                <a:cs typeface="NikoshBAN" panose="02000000000000000000" pitchFamily="2" charset="0"/>
              </a:rPr>
              <a:t>কেন্দ্র</a:t>
            </a:r>
            <a:r>
              <a:rPr lang="en-US" sz="4400" dirty="0">
                <a:solidFill>
                  <a:srgbClr val="00B0F0"/>
                </a:solidFill>
                <a:latin typeface="NikoshBAN" panose="02000000000000000000" pitchFamily="2" charset="0"/>
                <a:cs typeface="NikoshBAN" panose="02000000000000000000" pitchFamily="2" charset="0"/>
              </a:rPr>
              <a:t> </a:t>
            </a:r>
          </a:p>
        </p:txBody>
      </p:sp>
      <p:sp>
        <p:nvSpPr>
          <p:cNvPr id="31" name="Rectangle 30">
            <a:extLst>
              <a:ext uri="{FF2B5EF4-FFF2-40B4-BE49-F238E27FC236}">
                <a16:creationId xmlns:a16="http://schemas.microsoft.com/office/drawing/2014/main" id="{5EE08F6B-E63F-40CB-A788-80F48EE664EB}"/>
              </a:ext>
            </a:extLst>
          </p:cNvPr>
          <p:cNvSpPr/>
          <p:nvPr/>
        </p:nvSpPr>
        <p:spPr>
          <a:xfrm>
            <a:off x="1688619" y="2262725"/>
            <a:ext cx="798156"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solidFill>
                  <a:srgbClr val="00B0F0"/>
                </a:solidFill>
                <a:latin typeface="NikoshBAN" panose="02000000000000000000" pitchFamily="2" charset="0"/>
                <a:cs typeface="NikoshBAN" panose="02000000000000000000" pitchFamily="2" charset="0"/>
              </a:rPr>
              <a:t>জ্যা</a:t>
            </a:r>
            <a:r>
              <a:rPr lang="en-US" sz="4400" dirty="0">
                <a:solidFill>
                  <a:srgbClr val="00B0F0"/>
                </a:solidFill>
                <a:latin typeface="NikoshBAN" panose="02000000000000000000" pitchFamily="2" charset="0"/>
                <a:cs typeface="NikoshBAN" panose="02000000000000000000" pitchFamily="2" charset="0"/>
              </a:rPr>
              <a:t>  </a:t>
            </a:r>
          </a:p>
        </p:txBody>
      </p:sp>
      <p:sp>
        <p:nvSpPr>
          <p:cNvPr id="32" name="Rectangle 31">
            <a:extLst>
              <a:ext uri="{FF2B5EF4-FFF2-40B4-BE49-F238E27FC236}">
                <a16:creationId xmlns:a16="http://schemas.microsoft.com/office/drawing/2014/main" id="{321CC25F-DB4A-4C3F-B6F1-632E77249456}"/>
              </a:ext>
            </a:extLst>
          </p:cNvPr>
          <p:cNvSpPr/>
          <p:nvPr/>
        </p:nvSpPr>
        <p:spPr>
          <a:xfrm>
            <a:off x="1627331" y="2793472"/>
            <a:ext cx="1039781"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solidFill>
                  <a:srgbClr val="00B0F0"/>
                </a:solidFill>
                <a:latin typeface="NikoshBAN" panose="02000000000000000000" pitchFamily="2" charset="0"/>
                <a:cs typeface="NikoshBAN" panose="02000000000000000000" pitchFamily="2" charset="0"/>
              </a:rPr>
              <a:t>বৃত্তচাপ</a:t>
            </a:r>
            <a:r>
              <a:rPr lang="en-US" sz="4400" dirty="0">
                <a:solidFill>
                  <a:srgbClr val="00B0F0"/>
                </a:solidFill>
                <a:latin typeface="NikoshBAN" panose="02000000000000000000" pitchFamily="2" charset="0"/>
                <a:cs typeface="NikoshBAN" panose="02000000000000000000" pitchFamily="2" charset="0"/>
              </a:rPr>
              <a:t>   </a:t>
            </a:r>
          </a:p>
        </p:txBody>
      </p:sp>
      <p:sp>
        <p:nvSpPr>
          <p:cNvPr id="33" name="Rectangle 32">
            <a:extLst>
              <a:ext uri="{FF2B5EF4-FFF2-40B4-BE49-F238E27FC236}">
                <a16:creationId xmlns:a16="http://schemas.microsoft.com/office/drawing/2014/main" id="{9801A9C0-6291-4736-8A70-2BE4E3475E9D}"/>
              </a:ext>
            </a:extLst>
          </p:cNvPr>
          <p:cNvSpPr/>
          <p:nvPr/>
        </p:nvSpPr>
        <p:spPr>
          <a:xfrm>
            <a:off x="1418370" y="3377097"/>
            <a:ext cx="1428077"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solidFill>
                  <a:srgbClr val="00B0F0"/>
                </a:solidFill>
                <a:latin typeface="NikoshBAN" panose="02000000000000000000" pitchFamily="2" charset="0"/>
                <a:cs typeface="NikoshBAN" panose="02000000000000000000" pitchFamily="2" charset="0"/>
              </a:rPr>
              <a:t>ব্যাসার্ধ</a:t>
            </a:r>
            <a:r>
              <a:rPr lang="en-US" sz="4400" dirty="0">
                <a:solidFill>
                  <a:srgbClr val="00B0F0"/>
                </a:solidFill>
                <a:latin typeface="NikoshBAN" panose="02000000000000000000" pitchFamily="2" charset="0"/>
                <a:cs typeface="NikoshBAN" panose="02000000000000000000" pitchFamily="2" charset="0"/>
              </a:rPr>
              <a:t>    </a:t>
            </a:r>
          </a:p>
        </p:txBody>
      </p:sp>
      <p:sp>
        <p:nvSpPr>
          <p:cNvPr id="34" name="Rectangle 33">
            <a:extLst>
              <a:ext uri="{FF2B5EF4-FFF2-40B4-BE49-F238E27FC236}">
                <a16:creationId xmlns:a16="http://schemas.microsoft.com/office/drawing/2014/main" id="{832380D1-B316-4984-8E14-B10BA3684B2B}"/>
              </a:ext>
            </a:extLst>
          </p:cNvPr>
          <p:cNvSpPr/>
          <p:nvPr/>
        </p:nvSpPr>
        <p:spPr>
          <a:xfrm>
            <a:off x="1369653" y="3904586"/>
            <a:ext cx="1428077"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solidFill>
                  <a:srgbClr val="00B0F0"/>
                </a:solidFill>
                <a:latin typeface="NikoshBAN" panose="02000000000000000000" pitchFamily="2" charset="0"/>
                <a:cs typeface="NikoshBAN" panose="02000000000000000000" pitchFamily="2" charset="0"/>
              </a:rPr>
              <a:t>ব্যাস </a:t>
            </a:r>
            <a:r>
              <a:rPr lang="en-US" sz="4400" dirty="0">
                <a:solidFill>
                  <a:srgbClr val="00B0F0"/>
                </a:solidFill>
                <a:latin typeface="NikoshBAN" panose="02000000000000000000" pitchFamily="2" charset="0"/>
                <a:cs typeface="NikoshBAN" panose="02000000000000000000" pitchFamily="2" charset="0"/>
              </a:rPr>
              <a:t>   </a:t>
            </a:r>
          </a:p>
        </p:txBody>
      </p:sp>
      <p:sp>
        <p:nvSpPr>
          <p:cNvPr id="35" name="Rectangle 34">
            <a:extLst>
              <a:ext uri="{FF2B5EF4-FFF2-40B4-BE49-F238E27FC236}">
                <a16:creationId xmlns:a16="http://schemas.microsoft.com/office/drawing/2014/main" id="{D3E41EDF-B676-4698-B68D-35DAC4A377F5}"/>
              </a:ext>
            </a:extLst>
          </p:cNvPr>
          <p:cNvSpPr/>
          <p:nvPr/>
        </p:nvSpPr>
        <p:spPr>
          <a:xfrm>
            <a:off x="1327488" y="4510523"/>
            <a:ext cx="1428077"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solidFill>
                  <a:srgbClr val="00B0F0"/>
                </a:solidFill>
                <a:latin typeface="NikoshBAN" panose="02000000000000000000" pitchFamily="2" charset="0"/>
                <a:cs typeface="NikoshBAN" panose="02000000000000000000" pitchFamily="2" charset="0"/>
              </a:rPr>
              <a:t>পরিধি</a:t>
            </a:r>
            <a:r>
              <a:rPr lang="en-US" sz="4400" dirty="0">
                <a:solidFill>
                  <a:srgbClr val="00B0F0"/>
                </a:solidFill>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93886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par>
                          <p:cTn id="15" fill="hold">
                            <p:stCondLst>
                              <p:cond delay="500"/>
                            </p:stCondLst>
                            <p:childTnLst>
                              <p:par>
                                <p:cTn id="16" presetID="21" presetClass="entr" presetSubtype="1"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5000"/>
                                        <p:tgtEl>
                                          <p:spTgt spid="5"/>
                                        </p:tgtEl>
                                      </p:cBhvr>
                                    </p:animEffect>
                                  </p:childTnLst>
                                </p:cTn>
                              </p:par>
                            </p:childTnLst>
                          </p:cTn>
                        </p:par>
                        <p:par>
                          <p:cTn id="19" fill="hold">
                            <p:stCondLst>
                              <p:cond delay="5500"/>
                            </p:stCondLst>
                            <p:childTnLst>
                              <p:par>
                                <p:cTn id="20" presetID="10" presetClass="entr" presetSubtype="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 calcmode="lin" valueType="num">
                                      <p:cBhvr>
                                        <p:cTn id="36" dur="1000" fill="hold"/>
                                        <p:tgtEl>
                                          <p:spTgt spid="30"/>
                                        </p:tgtEl>
                                        <p:attrNameLst>
                                          <p:attrName>ppt_w</p:attrName>
                                        </p:attrNameLst>
                                      </p:cBhvr>
                                      <p:tavLst>
                                        <p:tav tm="0">
                                          <p:val>
                                            <p:fltVal val="0"/>
                                          </p:val>
                                        </p:tav>
                                        <p:tav tm="100000">
                                          <p:val>
                                            <p:strVal val="#ppt_w"/>
                                          </p:val>
                                        </p:tav>
                                      </p:tavLst>
                                    </p:anim>
                                    <p:anim calcmode="lin" valueType="num">
                                      <p:cBhvr>
                                        <p:cTn id="37" dur="1000" fill="hold"/>
                                        <p:tgtEl>
                                          <p:spTgt spid="30"/>
                                        </p:tgtEl>
                                        <p:attrNameLst>
                                          <p:attrName>ppt_h</p:attrName>
                                        </p:attrNameLst>
                                      </p:cBhvr>
                                      <p:tavLst>
                                        <p:tav tm="0">
                                          <p:val>
                                            <p:fltVal val="0"/>
                                          </p:val>
                                        </p:tav>
                                        <p:tav tm="100000">
                                          <p:val>
                                            <p:strVal val="#ppt_h"/>
                                          </p:val>
                                        </p:tav>
                                      </p:tavLst>
                                    </p:anim>
                                    <p:animEffect transition="in" filter="fade">
                                      <p:cBhvr>
                                        <p:cTn id="38" dur="10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1000" fill="hold"/>
                                        <p:tgtEl>
                                          <p:spTgt spid="22"/>
                                        </p:tgtEl>
                                        <p:attrNameLst>
                                          <p:attrName>ppt_x</p:attrName>
                                        </p:attrNameLst>
                                      </p:cBhvr>
                                      <p:tavLst>
                                        <p:tav tm="0">
                                          <p:val>
                                            <p:strVal val="#ppt_x"/>
                                          </p:val>
                                        </p:tav>
                                        <p:tav tm="100000">
                                          <p:val>
                                            <p:strVal val="#ppt_x"/>
                                          </p:val>
                                        </p:tav>
                                      </p:tavLst>
                                    </p:anim>
                                    <p:anim calcmode="lin" valueType="num">
                                      <p:cBhvr additive="base">
                                        <p:cTn id="44" dur="1000" fill="hold"/>
                                        <p:tgtEl>
                                          <p:spTgt spid="22"/>
                                        </p:tgtEl>
                                        <p:attrNameLst>
                                          <p:attrName>ppt_y</p:attrName>
                                        </p:attrNameLst>
                                      </p:cBhvr>
                                      <p:tavLst>
                                        <p:tav tm="0">
                                          <p:val>
                                            <p:strVal val="0-#ppt_h/2"/>
                                          </p:val>
                                        </p:tav>
                                        <p:tav tm="100000">
                                          <p:val>
                                            <p:strVal val="#ppt_y"/>
                                          </p:val>
                                        </p:tav>
                                      </p:tavLst>
                                    </p:anim>
                                  </p:childTnLst>
                                </p:cTn>
                              </p:par>
                            </p:childTnLst>
                          </p:cTn>
                        </p:par>
                        <p:par>
                          <p:cTn id="45" fill="hold">
                            <p:stCondLst>
                              <p:cond delay="1000"/>
                            </p:stCondLst>
                            <p:childTnLst>
                              <p:par>
                                <p:cTn id="46" presetID="47" presetClass="exit" presetSubtype="0" fill="hold" nodeType="afterEffect">
                                  <p:stCondLst>
                                    <p:cond delay="1000"/>
                                  </p:stCondLst>
                                  <p:childTnLst>
                                    <p:animEffect transition="out" filter="fade">
                                      <p:cBhvr>
                                        <p:cTn id="47" dur="500"/>
                                        <p:tgtEl>
                                          <p:spTgt spid="22"/>
                                        </p:tgtEl>
                                      </p:cBhvr>
                                    </p:animEffect>
                                    <p:anim calcmode="lin" valueType="num">
                                      <p:cBhvr>
                                        <p:cTn id="48" dur="500"/>
                                        <p:tgtEl>
                                          <p:spTgt spid="22"/>
                                        </p:tgtEl>
                                        <p:attrNameLst>
                                          <p:attrName>ppt_x</p:attrName>
                                        </p:attrNameLst>
                                      </p:cBhvr>
                                      <p:tavLst>
                                        <p:tav tm="0">
                                          <p:val>
                                            <p:strVal val="ppt_x"/>
                                          </p:val>
                                        </p:tav>
                                        <p:tav tm="100000">
                                          <p:val>
                                            <p:strVal val="ppt_x"/>
                                          </p:val>
                                        </p:tav>
                                      </p:tavLst>
                                    </p:anim>
                                    <p:anim calcmode="lin" valueType="num">
                                      <p:cBhvr>
                                        <p:cTn id="49" dur="500"/>
                                        <p:tgtEl>
                                          <p:spTgt spid="22"/>
                                        </p:tgtEl>
                                        <p:attrNameLst>
                                          <p:attrName>ppt_y</p:attrName>
                                        </p:attrNameLst>
                                      </p:cBhvr>
                                      <p:tavLst>
                                        <p:tav tm="0">
                                          <p:val>
                                            <p:strVal val="ppt_y"/>
                                          </p:val>
                                        </p:tav>
                                        <p:tav tm="100000">
                                          <p:val>
                                            <p:strVal val="ppt_y-.1"/>
                                          </p:val>
                                        </p:tav>
                                      </p:tavLst>
                                    </p:anim>
                                    <p:set>
                                      <p:cBhvr>
                                        <p:cTn id="50" dur="1" fill="hold">
                                          <p:stCondLst>
                                            <p:cond delay="499"/>
                                          </p:stCondLst>
                                        </p:cTn>
                                        <p:tgtEl>
                                          <p:spTgt spid="22"/>
                                        </p:tgtEl>
                                        <p:attrNameLst>
                                          <p:attrName>style.visibility</p:attrName>
                                        </p:attrNameLst>
                                      </p:cBhvr>
                                      <p:to>
                                        <p:strVal val="hidden"/>
                                      </p:to>
                                    </p:set>
                                  </p:childTnLst>
                                </p:cTn>
                              </p:par>
                            </p:childTnLst>
                          </p:cTn>
                        </p:par>
                        <p:par>
                          <p:cTn id="51" fill="hold">
                            <p:stCondLst>
                              <p:cond delay="2500"/>
                            </p:stCondLst>
                            <p:childTnLst>
                              <p:par>
                                <p:cTn id="52" presetID="10" presetClass="entr" presetSubtype="0" fill="hold" grpId="0" nodeType="after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500"/>
                                        <p:tgtEl>
                                          <p:spTgt spid="9"/>
                                        </p:tgtEl>
                                      </p:cBhvr>
                                    </p:animEffect>
                                  </p:childTnLst>
                                </p:cTn>
                              </p:par>
                            </p:childTnLst>
                          </p:cTn>
                        </p:par>
                        <p:par>
                          <p:cTn id="55" fill="hold">
                            <p:stCondLst>
                              <p:cond delay="3000"/>
                            </p:stCondLst>
                            <p:childTnLst>
                              <p:par>
                                <p:cTn id="56" presetID="6" presetClass="emph" presetSubtype="0" fill="hold" grpId="1" nodeType="afterEffect">
                                  <p:stCondLst>
                                    <p:cond delay="0"/>
                                  </p:stCondLst>
                                  <p:childTnLst>
                                    <p:animScale>
                                      <p:cBhvr>
                                        <p:cTn id="57" dur="2000" fill="hold"/>
                                        <p:tgtEl>
                                          <p:spTgt spid="9"/>
                                        </p:tgtEl>
                                      </p:cBhvr>
                                      <p:by x="150000" y="150000"/>
                                    </p:animScale>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 calcmode="lin" valueType="num">
                                      <p:cBhvr>
                                        <p:cTn id="62" dur="1000" fill="hold"/>
                                        <p:tgtEl>
                                          <p:spTgt spid="29"/>
                                        </p:tgtEl>
                                        <p:attrNameLst>
                                          <p:attrName>ppt_w</p:attrName>
                                        </p:attrNameLst>
                                      </p:cBhvr>
                                      <p:tavLst>
                                        <p:tav tm="0">
                                          <p:val>
                                            <p:fltVal val="0"/>
                                          </p:val>
                                        </p:tav>
                                        <p:tav tm="100000">
                                          <p:val>
                                            <p:strVal val="#ppt_w"/>
                                          </p:val>
                                        </p:tav>
                                      </p:tavLst>
                                    </p:anim>
                                    <p:anim calcmode="lin" valueType="num">
                                      <p:cBhvr>
                                        <p:cTn id="63" dur="1000" fill="hold"/>
                                        <p:tgtEl>
                                          <p:spTgt spid="29"/>
                                        </p:tgtEl>
                                        <p:attrNameLst>
                                          <p:attrName>ppt_h</p:attrName>
                                        </p:attrNameLst>
                                      </p:cBhvr>
                                      <p:tavLst>
                                        <p:tav tm="0">
                                          <p:val>
                                            <p:fltVal val="0"/>
                                          </p:val>
                                        </p:tav>
                                        <p:tav tm="100000">
                                          <p:val>
                                            <p:strVal val="#ppt_h"/>
                                          </p:val>
                                        </p:tav>
                                      </p:tavLst>
                                    </p:anim>
                                    <p:animEffect transition="in" filter="fade">
                                      <p:cBhvr>
                                        <p:cTn id="64" dur="1000"/>
                                        <p:tgtEl>
                                          <p:spTgt spid="29"/>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grpId="1" nodeType="clickEffect">
                                  <p:stCondLst>
                                    <p:cond delay="0"/>
                                  </p:stCondLst>
                                  <p:childTnLst>
                                    <p:set>
                                      <p:cBhvr>
                                        <p:cTn id="68" dur="1" fill="hold">
                                          <p:stCondLst>
                                            <p:cond delay="0"/>
                                          </p:stCondLst>
                                        </p:cTn>
                                        <p:tgtEl>
                                          <p:spTgt spid="29"/>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31"/>
                                        </p:tgtEl>
                                        <p:attrNameLst>
                                          <p:attrName>style.visibility</p:attrName>
                                        </p:attrNameLst>
                                      </p:cBhvr>
                                      <p:to>
                                        <p:strVal val="visible"/>
                                      </p:to>
                                    </p:set>
                                    <p:anim calcmode="lin" valueType="num">
                                      <p:cBhvr>
                                        <p:cTn id="73" dur="1000" fill="hold"/>
                                        <p:tgtEl>
                                          <p:spTgt spid="31"/>
                                        </p:tgtEl>
                                        <p:attrNameLst>
                                          <p:attrName>ppt_w</p:attrName>
                                        </p:attrNameLst>
                                      </p:cBhvr>
                                      <p:tavLst>
                                        <p:tav tm="0">
                                          <p:val>
                                            <p:fltVal val="0"/>
                                          </p:val>
                                        </p:tav>
                                        <p:tav tm="100000">
                                          <p:val>
                                            <p:strVal val="#ppt_w"/>
                                          </p:val>
                                        </p:tav>
                                      </p:tavLst>
                                    </p:anim>
                                    <p:anim calcmode="lin" valueType="num">
                                      <p:cBhvr>
                                        <p:cTn id="74" dur="1000" fill="hold"/>
                                        <p:tgtEl>
                                          <p:spTgt spid="31"/>
                                        </p:tgtEl>
                                        <p:attrNameLst>
                                          <p:attrName>ppt_h</p:attrName>
                                        </p:attrNameLst>
                                      </p:cBhvr>
                                      <p:tavLst>
                                        <p:tav tm="0">
                                          <p:val>
                                            <p:fltVal val="0"/>
                                          </p:val>
                                        </p:tav>
                                        <p:tav tm="100000">
                                          <p:val>
                                            <p:strVal val="#ppt_h"/>
                                          </p:val>
                                        </p:tav>
                                      </p:tavLst>
                                    </p:anim>
                                    <p:animEffect transition="in" filter="fade">
                                      <p:cBhvr>
                                        <p:cTn id="75" dur="1000"/>
                                        <p:tgtEl>
                                          <p:spTgt spid="31"/>
                                        </p:tgtEl>
                                      </p:cBhvr>
                                    </p:animEffect>
                                  </p:childTnLst>
                                </p:cTn>
                              </p:par>
                            </p:childTnLst>
                          </p:cTn>
                        </p:par>
                      </p:childTnLst>
                    </p:cTn>
                  </p:par>
                  <p:par>
                    <p:cTn id="76" fill="hold">
                      <p:stCondLst>
                        <p:cond delay="indefinite"/>
                      </p:stCondLst>
                      <p:childTnLst>
                        <p:par>
                          <p:cTn id="77" fill="hold">
                            <p:stCondLst>
                              <p:cond delay="0"/>
                            </p:stCondLst>
                            <p:childTnLst>
                              <p:par>
                                <p:cTn id="78" presetID="37" presetClass="entr" presetSubtype="0" fill="hold" nodeType="clickEffect">
                                  <p:stCondLst>
                                    <p:cond delay="0"/>
                                  </p:stCondLst>
                                  <p:childTnLst>
                                    <p:set>
                                      <p:cBhvr>
                                        <p:cTn id="79" dur="1" fill="hold">
                                          <p:stCondLst>
                                            <p:cond delay="0"/>
                                          </p:stCondLst>
                                        </p:cTn>
                                        <p:tgtEl>
                                          <p:spTgt spid="13"/>
                                        </p:tgtEl>
                                        <p:attrNameLst>
                                          <p:attrName>style.visibility</p:attrName>
                                        </p:attrNameLst>
                                      </p:cBhvr>
                                      <p:to>
                                        <p:strVal val="visible"/>
                                      </p:to>
                                    </p:set>
                                    <p:animEffect transition="in" filter="fade">
                                      <p:cBhvr>
                                        <p:cTn id="80" dur="2000"/>
                                        <p:tgtEl>
                                          <p:spTgt spid="13"/>
                                        </p:tgtEl>
                                      </p:cBhvr>
                                    </p:animEffect>
                                    <p:anim calcmode="lin" valueType="num">
                                      <p:cBhvr>
                                        <p:cTn id="81" dur="2000" fill="hold"/>
                                        <p:tgtEl>
                                          <p:spTgt spid="13"/>
                                        </p:tgtEl>
                                        <p:attrNameLst>
                                          <p:attrName>ppt_x</p:attrName>
                                        </p:attrNameLst>
                                      </p:cBhvr>
                                      <p:tavLst>
                                        <p:tav tm="0">
                                          <p:val>
                                            <p:strVal val="#ppt_x"/>
                                          </p:val>
                                        </p:tav>
                                        <p:tav tm="100000">
                                          <p:val>
                                            <p:strVal val="#ppt_x"/>
                                          </p:val>
                                        </p:tav>
                                      </p:tavLst>
                                    </p:anim>
                                    <p:anim calcmode="lin" valueType="num">
                                      <p:cBhvr>
                                        <p:cTn id="82" dur="1800" decel="100000" fill="hold"/>
                                        <p:tgtEl>
                                          <p:spTgt spid="13"/>
                                        </p:tgtEl>
                                        <p:attrNameLst>
                                          <p:attrName>ppt_y</p:attrName>
                                        </p:attrNameLst>
                                      </p:cBhvr>
                                      <p:tavLst>
                                        <p:tav tm="0">
                                          <p:val>
                                            <p:strVal val="#ppt_y+1"/>
                                          </p:val>
                                        </p:tav>
                                        <p:tav tm="100000">
                                          <p:val>
                                            <p:strVal val="#ppt_y-.03"/>
                                          </p:val>
                                        </p:tav>
                                      </p:tavLst>
                                    </p:anim>
                                    <p:anim calcmode="lin" valueType="num">
                                      <p:cBhvr>
                                        <p:cTn id="83" dur="200" accel="100000" fill="hold">
                                          <p:stCondLst>
                                            <p:cond delay="1800"/>
                                          </p:stCondLst>
                                        </p:cTn>
                                        <p:tgtEl>
                                          <p:spTgt spid="13"/>
                                        </p:tgtEl>
                                        <p:attrNameLst>
                                          <p:attrName>ppt_y</p:attrName>
                                        </p:attrNameLst>
                                      </p:cBhvr>
                                      <p:tavLst>
                                        <p:tav tm="0">
                                          <p:val>
                                            <p:strVal val="#ppt_y-.03"/>
                                          </p:val>
                                        </p:tav>
                                        <p:tav tm="100000">
                                          <p:val>
                                            <p:strVal val="#ppt_y"/>
                                          </p:val>
                                        </p:tav>
                                      </p:tavLst>
                                    </p:anim>
                                  </p:childTnLst>
                                </p:cTn>
                              </p:par>
                            </p:childTnLst>
                          </p:cTn>
                        </p:par>
                        <p:par>
                          <p:cTn id="84" fill="hold">
                            <p:stCondLst>
                              <p:cond delay="2000"/>
                            </p:stCondLst>
                            <p:childTnLst>
                              <p:par>
                                <p:cTn id="85" presetID="2" presetClass="entr" presetSubtype="3" fill="hold" nodeType="after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additive="base">
                                        <p:cTn id="87" dur="1000" fill="hold"/>
                                        <p:tgtEl>
                                          <p:spTgt spid="14"/>
                                        </p:tgtEl>
                                        <p:attrNameLst>
                                          <p:attrName>ppt_x</p:attrName>
                                        </p:attrNameLst>
                                      </p:cBhvr>
                                      <p:tavLst>
                                        <p:tav tm="0">
                                          <p:val>
                                            <p:strVal val="1+#ppt_w/2"/>
                                          </p:val>
                                        </p:tav>
                                        <p:tav tm="100000">
                                          <p:val>
                                            <p:strVal val="#ppt_x"/>
                                          </p:val>
                                        </p:tav>
                                      </p:tavLst>
                                    </p:anim>
                                    <p:anim calcmode="lin" valueType="num">
                                      <p:cBhvr additive="base">
                                        <p:cTn id="88" dur="1000" fill="hold"/>
                                        <p:tgtEl>
                                          <p:spTgt spid="14"/>
                                        </p:tgtEl>
                                        <p:attrNameLst>
                                          <p:attrName>ppt_y</p:attrName>
                                        </p:attrNameLst>
                                      </p:cBhvr>
                                      <p:tavLst>
                                        <p:tav tm="0">
                                          <p:val>
                                            <p:strVal val="0-#ppt_h/2"/>
                                          </p:val>
                                        </p:tav>
                                        <p:tav tm="100000">
                                          <p:val>
                                            <p:strVal val="#ppt_y"/>
                                          </p:val>
                                        </p:tav>
                                      </p:tavLst>
                                    </p:anim>
                                  </p:childTnLst>
                                </p:cTn>
                              </p:par>
                            </p:childTnLst>
                          </p:cTn>
                        </p:par>
                        <p:par>
                          <p:cTn id="89" fill="hold">
                            <p:stCondLst>
                              <p:cond delay="3000"/>
                            </p:stCondLst>
                            <p:childTnLst>
                              <p:par>
                                <p:cTn id="90" presetID="63" presetClass="path" presetSubtype="0" accel="50000" decel="50000" fill="hold" nodeType="afterEffect">
                                  <p:stCondLst>
                                    <p:cond delay="0"/>
                                  </p:stCondLst>
                                  <p:childTnLst>
                                    <p:animMotion origin="layout" path="M 0.02123 -0.03264 L 0.04272 0.39815 " pathEditMode="relative" rAng="0" ptsTypes="AA">
                                      <p:cBhvr>
                                        <p:cTn id="91" dur="1000" fill="hold"/>
                                        <p:tgtEl>
                                          <p:spTgt spid="14"/>
                                        </p:tgtEl>
                                        <p:attrNameLst>
                                          <p:attrName>ppt_x</p:attrName>
                                          <p:attrName>ppt_y</p:attrName>
                                        </p:attrNameLst>
                                      </p:cBhvr>
                                      <p:rCtr x="1068" y="21528"/>
                                    </p:animMotion>
                                  </p:childTnLst>
                                </p:cTn>
                              </p:par>
                              <p:par>
                                <p:cTn id="92" presetID="22" presetClass="entr" presetSubtype="1" fill="hold" nodeType="withEffect">
                                  <p:stCondLst>
                                    <p:cond delay="250"/>
                                  </p:stCondLst>
                                  <p:childTnLst>
                                    <p:set>
                                      <p:cBhvr>
                                        <p:cTn id="93" dur="1" fill="hold">
                                          <p:stCondLst>
                                            <p:cond delay="0"/>
                                          </p:stCondLst>
                                        </p:cTn>
                                        <p:tgtEl>
                                          <p:spTgt spid="19"/>
                                        </p:tgtEl>
                                        <p:attrNameLst>
                                          <p:attrName>style.visibility</p:attrName>
                                        </p:attrNameLst>
                                      </p:cBhvr>
                                      <p:to>
                                        <p:strVal val="visible"/>
                                      </p:to>
                                    </p:set>
                                    <p:animEffect transition="in" filter="wipe(up)">
                                      <p:cBhvr>
                                        <p:cTn id="94" dur="1000"/>
                                        <p:tgtEl>
                                          <p:spTgt spid="19"/>
                                        </p:tgtEl>
                                      </p:cBhvr>
                                    </p:animEffect>
                                  </p:childTnLst>
                                </p:cTn>
                              </p:par>
                            </p:childTnLst>
                          </p:cTn>
                        </p:par>
                        <p:par>
                          <p:cTn id="95" fill="hold">
                            <p:stCondLst>
                              <p:cond delay="4250"/>
                            </p:stCondLst>
                            <p:childTnLst>
                              <p:par>
                                <p:cTn id="96" presetID="47" presetClass="exit" presetSubtype="0" fill="hold" nodeType="afterEffect">
                                  <p:stCondLst>
                                    <p:cond delay="250"/>
                                  </p:stCondLst>
                                  <p:childTnLst>
                                    <p:animEffect transition="out" filter="fade">
                                      <p:cBhvr>
                                        <p:cTn id="97" dur="1000"/>
                                        <p:tgtEl>
                                          <p:spTgt spid="14"/>
                                        </p:tgtEl>
                                      </p:cBhvr>
                                    </p:animEffect>
                                    <p:anim calcmode="lin" valueType="num">
                                      <p:cBhvr>
                                        <p:cTn id="98" dur="1000"/>
                                        <p:tgtEl>
                                          <p:spTgt spid="14"/>
                                        </p:tgtEl>
                                        <p:attrNameLst>
                                          <p:attrName>ppt_x</p:attrName>
                                        </p:attrNameLst>
                                      </p:cBhvr>
                                      <p:tavLst>
                                        <p:tav tm="0">
                                          <p:val>
                                            <p:strVal val="ppt_x"/>
                                          </p:val>
                                        </p:tav>
                                        <p:tav tm="100000">
                                          <p:val>
                                            <p:strVal val="ppt_x"/>
                                          </p:val>
                                        </p:tav>
                                      </p:tavLst>
                                    </p:anim>
                                    <p:anim calcmode="lin" valueType="num">
                                      <p:cBhvr>
                                        <p:cTn id="99" dur="1000"/>
                                        <p:tgtEl>
                                          <p:spTgt spid="14"/>
                                        </p:tgtEl>
                                        <p:attrNameLst>
                                          <p:attrName>ppt_y</p:attrName>
                                        </p:attrNameLst>
                                      </p:cBhvr>
                                      <p:tavLst>
                                        <p:tav tm="0">
                                          <p:val>
                                            <p:strVal val="ppt_y"/>
                                          </p:val>
                                        </p:tav>
                                        <p:tav tm="100000">
                                          <p:val>
                                            <p:strVal val="ppt_y-.1"/>
                                          </p:val>
                                        </p:tav>
                                      </p:tavLst>
                                    </p:anim>
                                    <p:set>
                                      <p:cBhvr>
                                        <p:cTn id="100" dur="1" fill="hold">
                                          <p:stCondLst>
                                            <p:cond delay="999"/>
                                          </p:stCondLst>
                                        </p:cTn>
                                        <p:tgtEl>
                                          <p:spTgt spid="14"/>
                                        </p:tgtEl>
                                        <p:attrNameLst>
                                          <p:attrName>style.visibility</p:attrName>
                                        </p:attrNameLst>
                                      </p:cBhvr>
                                      <p:to>
                                        <p:strVal val="hidden"/>
                                      </p:to>
                                    </p:set>
                                  </p:childTnLst>
                                </p:cTn>
                              </p:par>
                              <p:par>
                                <p:cTn id="101" presetID="2" presetClass="exit" presetSubtype="8" fill="hold" nodeType="withEffect">
                                  <p:stCondLst>
                                    <p:cond delay="0"/>
                                  </p:stCondLst>
                                  <p:childTnLst>
                                    <p:anim calcmode="lin" valueType="num">
                                      <p:cBhvr additive="base">
                                        <p:cTn id="102" dur="500"/>
                                        <p:tgtEl>
                                          <p:spTgt spid="13"/>
                                        </p:tgtEl>
                                        <p:attrNameLst>
                                          <p:attrName>ppt_x</p:attrName>
                                        </p:attrNameLst>
                                      </p:cBhvr>
                                      <p:tavLst>
                                        <p:tav tm="0">
                                          <p:val>
                                            <p:strVal val="ppt_x"/>
                                          </p:val>
                                        </p:tav>
                                        <p:tav tm="100000">
                                          <p:val>
                                            <p:strVal val="0-ppt_w/2"/>
                                          </p:val>
                                        </p:tav>
                                      </p:tavLst>
                                    </p:anim>
                                    <p:anim calcmode="lin" valueType="num">
                                      <p:cBhvr additive="base">
                                        <p:cTn id="103" dur="500"/>
                                        <p:tgtEl>
                                          <p:spTgt spid="13"/>
                                        </p:tgtEl>
                                        <p:attrNameLst>
                                          <p:attrName>ppt_y</p:attrName>
                                        </p:attrNameLst>
                                      </p:cBhvr>
                                      <p:tavLst>
                                        <p:tav tm="0">
                                          <p:val>
                                            <p:strVal val="ppt_y"/>
                                          </p:val>
                                        </p:tav>
                                        <p:tav tm="100000">
                                          <p:val>
                                            <p:strVal val="ppt_y"/>
                                          </p:val>
                                        </p:tav>
                                      </p:tavLst>
                                    </p:anim>
                                    <p:set>
                                      <p:cBhvr>
                                        <p:cTn id="104" dur="1" fill="hold">
                                          <p:stCondLst>
                                            <p:cond delay="499"/>
                                          </p:stCondLst>
                                        </p:cTn>
                                        <p:tgtEl>
                                          <p:spTgt spid="13"/>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53" presetClass="entr" presetSubtype="16" fill="hold" grpId="0" nodeType="clickEffect">
                                  <p:stCondLst>
                                    <p:cond delay="0"/>
                                  </p:stCondLst>
                                  <p:childTnLst>
                                    <p:set>
                                      <p:cBhvr>
                                        <p:cTn id="108" dur="1" fill="hold">
                                          <p:stCondLst>
                                            <p:cond delay="0"/>
                                          </p:stCondLst>
                                        </p:cTn>
                                        <p:tgtEl>
                                          <p:spTgt spid="27"/>
                                        </p:tgtEl>
                                        <p:attrNameLst>
                                          <p:attrName>style.visibility</p:attrName>
                                        </p:attrNameLst>
                                      </p:cBhvr>
                                      <p:to>
                                        <p:strVal val="visible"/>
                                      </p:to>
                                    </p:set>
                                    <p:anim calcmode="lin" valueType="num">
                                      <p:cBhvr>
                                        <p:cTn id="109" dur="1000" fill="hold"/>
                                        <p:tgtEl>
                                          <p:spTgt spid="27"/>
                                        </p:tgtEl>
                                        <p:attrNameLst>
                                          <p:attrName>ppt_w</p:attrName>
                                        </p:attrNameLst>
                                      </p:cBhvr>
                                      <p:tavLst>
                                        <p:tav tm="0">
                                          <p:val>
                                            <p:fltVal val="0"/>
                                          </p:val>
                                        </p:tav>
                                        <p:tav tm="100000">
                                          <p:val>
                                            <p:strVal val="#ppt_w"/>
                                          </p:val>
                                        </p:tav>
                                      </p:tavLst>
                                    </p:anim>
                                    <p:anim calcmode="lin" valueType="num">
                                      <p:cBhvr>
                                        <p:cTn id="110" dur="1000" fill="hold"/>
                                        <p:tgtEl>
                                          <p:spTgt spid="27"/>
                                        </p:tgtEl>
                                        <p:attrNameLst>
                                          <p:attrName>ppt_h</p:attrName>
                                        </p:attrNameLst>
                                      </p:cBhvr>
                                      <p:tavLst>
                                        <p:tav tm="0">
                                          <p:val>
                                            <p:fltVal val="0"/>
                                          </p:val>
                                        </p:tav>
                                        <p:tav tm="100000">
                                          <p:val>
                                            <p:strVal val="#ppt_h"/>
                                          </p:val>
                                        </p:tav>
                                      </p:tavLst>
                                    </p:anim>
                                    <p:animEffect transition="in" filter="fade">
                                      <p:cBhvr>
                                        <p:cTn id="111" dur="1000"/>
                                        <p:tgtEl>
                                          <p:spTgt spid="27"/>
                                        </p:tgtEl>
                                      </p:cBhvr>
                                    </p:animEffect>
                                  </p:childTnLst>
                                </p:cTn>
                              </p:par>
                            </p:childTnLst>
                          </p:cTn>
                        </p:par>
                      </p:childTnLst>
                    </p:cTn>
                  </p:par>
                  <p:par>
                    <p:cTn id="112" fill="hold">
                      <p:stCondLst>
                        <p:cond delay="indefinite"/>
                      </p:stCondLst>
                      <p:childTnLst>
                        <p:par>
                          <p:cTn id="113" fill="hold">
                            <p:stCondLst>
                              <p:cond delay="0"/>
                            </p:stCondLst>
                            <p:childTnLst>
                              <p:par>
                                <p:cTn id="114" presetID="1" presetClass="exit" presetSubtype="0" fill="hold" grpId="1" nodeType="clickEffect">
                                  <p:stCondLst>
                                    <p:cond delay="0"/>
                                  </p:stCondLst>
                                  <p:childTnLst>
                                    <p:set>
                                      <p:cBhvr>
                                        <p:cTn id="115" dur="1" fill="hold">
                                          <p:stCondLst>
                                            <p:cond delay="0"/>
                                          </p:stCondLst>
                                        </p:cTn>
                                        <p:tgtEl>
                                          <p:spTgt spid="27"/>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53" presetClass="entr" presetSubtype="16" fill="hold" grpId="0" nodeType="clickEffect">
                                  <p:stCondLst>
                                    <p:cond delay="0"/>
                                  </p:stCondLst>
                                  <p:childTnLst>
                                    <p:set>
                                      <p:cBhvr>
                                        <p:cTn id="119" dur="1" fill="hold">
                                          <p:stCondLst>
                                            <p:cond delay="0"/>
                                          </p:stCondLst>
                                        </p:cTn>
                                        <p:tgtEl>
                                          <p:spTgt spid="32"/>
                                        </p:tgtEl>
                                        <p:attrNameLst>
                                          <p:attrName>style.visibility</p:attrName>
                                        </p:attrNameLst>
                                      </p:cBhvr>
                                      <p:to>
                                        <p:strVal val="visible"/>
                                      </p:to>
                                    </p:set>
                                    <p:anim calcmode="lin" valueType="num">
                                      <p:cBhvr>
                                        <p:cTn id="120" dur="1000" fill="hold"/>
                                        <p:tgtEl>
                                          <p:spTgt spid="32"/>
                                        </p:tgtEl>
                                        <p:attrNameLst>
                                          <p:attrName>ppt_w</p:attrName>
                                        </p:attrNameLst>
                                      </p:cBhvr>
                                      <p:tavLst>
                                        <p:tav tm="0">
                                          <p:val>
                                            <p:fltVal val="0"/>
                                          </p:val>
                                        </p:tav>
                                        <p:tav tm="100000">
                                          <p:val>
                                            <p:strVal val="#ppt_w"/>
                                          </p:val>
                                        </p:tav>
                                      </p:tavLst>
                                    </p:anim>
                                    <p:anim calcmode="lin" valueType="num">
                                      <p:cBhvr>
                                        <p:cTn id="121" dur="1000" fill="hold"/>
                                        <p:tgtEl>
                                          <p:spTgt spid="32"/>
                                        </p:tgtEl>
                                        <p:attrNameLst>
                                          <p:attrName>ppt_h</p:attrName>
                                        </p:attrNameLst>
                                      </p:cBhvr>
                                      <p:tavLst>
                                        <p:tav tm="0">
                                          <p:val>
                                            <p:fltVal val="0"/>
                                          </p:val>
                                        </p:tav>
                                        <p:tav tm="100000">
                                          <p:val>
                                            <p:strVal val="#ppt_h"/>
                                          </p:val>
                                        </p:tav>
                                      </p:tavLst>
                                    </p:anim>
                                    <p:animEffect transition="in" filter="fade">
                                      <p:cBhvr>
                                        <p:cTn id="122" dur="1000"/>
                                        <p:tgtEl>
                                          <p:spTgt spid="32"/>
                                        </p:tgtEl>
                                      </p:cBhvr>
                                    </p:animEffect>
                                  </p:childTnLst>
                                </p:cTn>
                              </p:par>
                            </p:childTnLst>
                          </p:cTn>
                        </p:par>
                      </p:childTnLst>
                    </p:cTn>
                  </p:par>
                  <p:par>
                    <p:cTn id="123" fill="hold">
                      <p:stCondLst>
                        <p:cond delay="indefinite"/>
                      </p:stCondLst>
                      <p:childTnLst>
                        <p:par>
                          <p:cTn id="124" fill="hold">
                            <p:stCondLst>
                              <p:cond delay="0"/>
                            </p:stCondLst>
                            <p:childTnLst>
                              <p:par>
                                <p:cTn id="125" presetID="21" presetClass="entr" presetSubtype="1" fill="hold" grpId="0" nodeType="clickEffect">
                                  <p:stCondLst>
                                    <p:cond delay="0"/>
                                  </p:stCondLst>
                                  <p:childTnLst>
                                    <p:set>
                                      <p:cBhvr>
                                        <p:cTn id="126" dur="1" fill="hold">
                                          <p:stCondLst>
                                            <p:cond delay="0"/>
                                          </p:stCondLst>
                                        </p:cTn>
                                        <p:tgtEl>
                                          <p:spTgt spid="11"/>
                                        </p:tgtEl>
                                        <p:attrNameLst>
                                          <p:attrName>style.visibility</p:attrName>
                                        </p:attrNameLst>
                                      </p:cBhvr>
                                      <p:to>
                                        <p:strVal val="visible"/>
                                      </p:to>
                                    </p:set>
                                    <p:animEffect transition="in" filter="wheel(1)">
                                      <p:cBhvr>
                                        <p:cTn id="127" dur="2000"/>
                                        <p:tgtEl>
                                          <p:spTgt spid="11"/>
                                        </p:tgtEl>
                                      </p:cBhvr>
                                    </p:animEffect>
                                  </p:childTnLst>
                                </p:cTn>
                              </p:par>
                            </p:childTnLst>
                          </p:cTn>
                        </p:par>
                      </p:childTnLst>
                    </p:cTn>
                  </p:par>
                  <p:par>
                    <p:cTn id="128" fill="hold">
                      <p:stCondLst>
                        <p:cond delay="indefinite"/>
                      </p:stCondLst>
                      <p:childTnLst>
                        <p:par>
                          <p:cTn id="129" fill="hold">
                            <p:stCondLst>
                              <p:cond delay="0"/>
                            </p:stCondLst>
                            <p:childTnLst>
                              <p:par>
                                <p:cTn id="130" presetID="53" presetClass="entr" presetSubtype="16" fill="hold" grpId="0" nodeType="clickEffect">
                                  <p:stCondLst>
                                    <p:cond delay="0"/>
                                  </p:stCondLst>
                                  <p:childTnLst>
                                    <p:set>
                                      <p:cBhvr>
                                        <p:cTn id="131" dur="1" fill="hold">
                                          <p:stCondLst>
                                            <p:cond delay="0"/>
                                          </p:stCondLst>
                                        </p:cTn>
                                        <p:tgtEl>
                                          <p:spTgt spid="28"/>
                                        </p:tgtEl>
                                        <p:attrNameLst>
                                          <p:attrName>style.visibility</p:attrName>
                                        </p:attrNameLst>
                                      </p:cBhvr>
                                      <p:to>
                                        <p:strVal val="visible"/>
                                      </p:to>
                                    </p:set>
                                    <p:anim calcmode="lin" valueType="num">
                                      <p:cBhvr>
                                        <p:cTn id="132" dur="1000" fill="hold"/>
                                        <p:tgtEl>
                                          <p:spTgt spid="28"/>
                                        </p:tgtEl>
                                        <p:attrNameLst>
                                          <p:attrName>ppt_w</p:attrName>
                                        </p:attrNameLst>
                                      </p:cBhvr>
                                      <p:tavLst>
                                        <p:tav tm="0">
                                          <p:val>
                                            <p:fltVal val="0"/>
                                          </p:val>
                                        </p:tav>
                                        <p:tav tm="100000">
                                          <p:val>
                                            <p:strVal val="#ppt_w"/>
                                          </p:val>
                                        </p:tav>
                                      </p:tavLst>
                                    </p:anim>
                                    <p:anim calcmode="lin" valueType="num">
                                      <p:cBhvr>
                                        <p:cTn id="133" dur="1000" fill="hold"/>
                                        <p:tgtEl>
                                          <p:spTgt spid="28"/>
                                        </p:tgtEl>
                                        <p:attrNameLst>
                                          <p:attrName>ppt_h</p:attrName>
                                        </p:attrNameLst>
                                      </p:cBhvr>
                                      <p:tavLst>
                                        <p:tav tm="0">
                                          <p:val>
                                            <p:fltVal val="0"/>
                                          </p:val>
                                        </p:tav>
                                        <p:tav tm="100000">
                                          <p:val>
                                            <p:strVal val="#ppt_h"/>
                                          </p:val>
                                        </p:tav>
                                      </p:tavLst>
                                    </p:anim>
                                    <p:animEffect transition="in" filter="fade">
                                      <p:cBhvr>
                                        <p:cTn id="134" dur="1000"/>
                                        <p:tgtEl>
                                          <p:spTgt spid="28"/>
                                        </p:tgtEl>
                                      </p:cBhvr>
                                    </p:animEffect>
                                  </p:childTnLst>
                                </p:cTn>
                              </p:par>
                            </p:childTnLst>
                          </p:cTn>
                        </p:par>
                      </p:childTnLst>
                    </p:cTn>
                  </p:par>
                  <p:par>
                    <p:cTn id="135" fill="hold">
                      <p:stCondLst>
                        <p:cond delay="indefinite"/>
                      </p:stCondLst>
                      <p:childTnLst>
                        <p:par>
                          <p:cTn id="136" fill="hold">
                            <p:stCondLst>
                              <p:cond delay="0"/>
                            </p:stCondLst>
                            <p:childTnLst>
                              <p:par>
                                <p:cTn id="137" presetID="1" presetClass="exit" presetSubtype="0" fill="hold" grpId="1" nodeType="clickEffect">
                                  <p:stCondLst>
                                    <p:cond delay="0"/>
                                  </p:stCondLst>
                                  <p:childTnLst>
                                    <p:set>
                                      <p:cBhvr>
                                        <p:cTn id="138" dur="1" fill="hold">
                                          <p:stCondLst>
                                            <p:cond delay="0"/>
                                          </p:stCondLst>
                                        </p:cTn>
                                        <p:tgtEl>
                                          <p:spTgt spid="28"/>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53" presetClass="entr" presetSubtype="16" fill="hold" grpId="0" nodeType="clickEffect">
                                  <p:stCondLst>
                                    <p:cond delay="0"/>
                                  </p:stCondLst>
                                  <p:childTnLst>
                                    <p:set>
                                      <p:cBhvr>
                                        <p:cTn id="142" dur="1" fill="hold">
                                          <p:stCondLst>
                                            <p:cond delay="0"/>
                                          </p:stCondLst>
                                        </p:cTn>
                                        <p:tgtEl>
                                          <p:spTgt spid="33"/>
                                        </p:tgtEl>
                                        <p:attrNameLst>
                                          <p:attrName>style.visibility</p:attrName>
                                        </p:attrNameLst>
                                      </p:cBhvr>
                                      <p:to>
                                        <p:strVal val="visible"/>
                                      </p:to>
                                    </p:set>
                                    <p:anim calcmode="lin" valueType="num">
                                      <p:cBhvr>
                                        <p:cTn id="143" dur="1000" fill="hold"/>
                                        <p:tgtEl>
                                          <p:spTgt spid="33"/>
                                        </p:tgtEl>
                                        <p:attrNameLst>
                                          <p:attrName>ppt_w</p:attrName>
                                        </p:attrNameLst>
                                      </p:cBhvr>
                                      <p:tavLst>
                                        <p:tav tm="0">
                                          <p:val>
                                            <p:fltVal val="0"/>
                                          </p:val>
                                        </p:tav>
                                        <p:tav tm="100000">
                                          <p:val>
                                            <p:strVal val="#ppt_w"/>
                                          </p:val>
                                        </p:tav>
                                      </p:tavLst>
                                    </p:anim>
                                    <p:anim calcmode="lin" valueType="num">
                                      <p:cBhvr>
                                        <p:cTn id="144" dur="1000" fill="hold"/>
                                        <p:tgtEl>
                                          <p:spTgt spid="33"/>
                                        </p:tgtEl>
                                        <p:attrNameLst>
                                          <p:attrName>ppt_h</p:attrName>
                                        </p:attrNameLst>
                                      </p:cBhvr>
                                      <p:tavLst>
                                        <p:tav tm="0">
                                          <p:val>
                                            <p:fltVal val="0"/>
                                          </p:val>
                                        </p:tav>
                                        <p:tav tm="100000">
                                          <p:val>
                                            <p:strVal val="#ppt_h"/>
                                          </p:val>
                                        </p:tav>
                                      </p:tavLst>
                                    </p:anim>
                                    <p:animEffect transition="in" filter="fade">
                                      <p:cBhvr>
                                        <p:cTn id="145" dur="1000"/>
                                        <p:tgtEl>
                                          <p:spTgt spid="33"/>
                                        </p:tgtEl>
                                      </p:cBhvr>
                                    </p:animEffect>
                                  </p:childTnLst>
                                </p:cTn>
                              </p:par>
                            </p:childTnLst>
                          </p:cTn>
                        </p:par>
                      </p:childTnLst>
                    </p:cTn>
                  </p:par>
                  <p:par>
                    <p:cTn id="146" fill="hold">
                      <p:stCondLst>
                        <p:cond delay="indefinite"/>
                      </p:stCondLst>
                      <p:childTnLst>
                        <p:par>
                          <p:cTn id="147" fill="hold">
                            <p:stCondLst>
                              <p:cond delay="0"/>
                            </p:stCondLst>
                            <p:childTnLst>
                              <p:par>
                                <p:cTn id="148" presetID="37" presetClass="entr" presetSubtype="0" fill="hold" nodeType="clickEffect">
                                  <p:stCondLst>
                                    <p:cond delay="0"/>
                                  </p:stCondLst>
                                  <p:childTnLst>
                                    <p:set>
                                      <p:cBhvr>
                                        <p:cTn id="149" dur="1" fill="hold">
                                          <p:stCondLst>
                                            <p:cond delay="0"/>
                                          </p:stCondLst>
                                        </p:cTn>
                                        <p:tgtEl>
                                          <p:spTgt spid="15"/>
                                        </p:tgtEl>
                                        <p:attrNameLst>
                                          <p:attrName>style.visibility</p:attrName>
                                        </p:attrNameLst>
                                      </p:cBhvr>
                                      <p:to>
                                        <p:strVal val="visible"/>
                                      </p:to>
                                    </p:set>
                                    <p:animEffect transition="in" filter="fade">
                                      <p:cBhvr>
                                        <p:cTn id="150" dur="2000"/>
                                        <p:tgtEl>
                                          <p:spTgt spid="15"/>
                                        </p:tgtEl>
                                      </p:cBhvr>
                                    </p:animEffect>
                                    <p:anim calcmode="lin" valueType="num">
                                      <p:cBhvr>
                                        <p:cTn id="151" dur="2000" fill="hold"/>
                                        <p:tgtEl>
                                          <p:spTgt spid="15"/>
                                        </p:tgtEl>
                                        <p:attrNameLst>
                                          <p:attrName>ppt_x</p:attrName>
                                        </p:attrNameLst>
                                      </p:cBhvr>
                                      <p:tavLst>
                                        <p:tav tm="0">
                                          <p:val>
                                            <p:strVal val="#ppt_x"/>
                                          </p:val>
                                        </p:tav>
                                        <p:tav tm="100000">
                                          <p:val>
                                            <p:strVal val="#ppt_x"/>
                                          </p:val>
                                        </p:tav>
                                      </p:tavLst>
                                    </p:anim>
                                    <p:anim calcmode="lin" valueType="num">
                                      <p:cBhvr>
                                        <p:cTn id="152" dur="1800" decel="100000" fill="hold"/>
                                        <p:tgtEl>
                                          <p:spTgt spid="15"/>
                                        </p:tgtEl>
                                        <p:attrNameLst>
                                          <p:attrName>ppt_y</p:attrName>
                                        </p:attrNameLst>
                                      </p:cBhvr>
                                      <p:tavLst>
                                        <p:tav tm="0">
                                          <p:val>
                                            <p:strVal val="#ppt_y+1"/>
                                          </p:val>
                                        </p:tav>
                                        <p:tav tm="100000">
                                          <p:val>
                                            <p:strVal val="#ppt_y-.03"/>
                                          </p:val>
                                        </p:tav>
                                      </p:tavLst>
                                    </p:anim>
                                    <p:anim calcmode="lin" valueType="num">
                                      <p:cBhvr>
                                        <p:cTn id="153" dur="200" accel="100000" fill="hold">
                                          <p:stCondLst>
                                            <p:cond delay="1800"/>
                                          </p:stCondLst>
                                        </p:cTn>
                                        <p:tgtEl>
                                          <p:spTgt spid="15"/>
                                        </p:tgtEl>
                                        <p:attrNameLst>
                                          <p:attrName>ppt_y</p:attrName>
                                        </p:attrNameLst>
                                      </p:cBhvr>
                                      <p:tavLst>
                                        <p:tav tm="0">
                                          <p:val>
                                            <p:strVal val="#ppt_y-.03"/>
                                          </p:val>
                                        </p:tav>
                                        <p:tav tm="100000">
                                          <p:val>
                                            <p:strVal val="#ppt_y"/>
                                          </p:val>
                                        </p:tav>
                                      </p:tavLst>
                                    </p:anim>
                                  </p:childTnLst>
                                </p:cTn>
                              </p:par>
                            </p:childTnLst>
                          </p:cTn>
                        </p:par>
                        <p:par>
                          <p:cTn id="154" fill="hold">
                            <p:stCondLst>
                              <p:cond delay="2000"/>
                            </p:stCondLst>
                            <p:childTnLst>
                              <p:par>
                                <p:cTn id="155" presetID="2" presetClass="entr" presetSubtype="3" fill="hold" nodeType="afterEffect">
                                  <p:stCondLst>
                                    <p:cond delay="0"/>
                                  </p:stCondLst>
                                  <p:childTnLst>
                                    <p:set>
                                      <p:cBhvr>
                                        <p:cTn id="156" dur="1" fill="hold">
                                          <p:stCondLst>
                                            <p:cond delay="0"/>
                                          </p:stCondLst>
                                        </p:cTn>
                                        <p:tgtEl>
                                          <p:spTgt spid="16"/>
                                        </p:tgtEl>
                                        <p:attrNameLst>
                                          <p:attrName>style.visibility</p:attrName>
                                        </p:attrNameLst>
                                      </p:cBhvr>
                                      <p:to>
                                        <p:strVal val="visible"/>
                                      </p:to>
                                    </p:set>
                                    <p:anim calcmode="lin" valueType="num">
                                      <p:cBhvr additive="base">
                                        <p:cTn id="157" dur="1000" fill="hold"/>
                                        <p:tgtEl>
                                          <p:spTgt spid="16"/>
                                        </p:tgtEl>
                                        <p:attrNameLst>
                                          <p:attrName>ppt_x</p:attrName>
                                        </p:attrNameLst>
                                      </p:cBhvr>
                                      <p:tavLst>
                                        <p:tav tm="0">
                                          <p:val>
                                            <p:strVal val="1+#ppt_w/2"/>
                                          </p:val>
                                        </p:tav>
                                        <p:tav tm="100000">
                                          <p:val>
                                            <p:strVal val="#ppt_x"/>
                                          </p:val>
                                        </p:tav>
                                      </p:tavLst>
                                    </p:anim>
                                    <p:anim calcmode="lin" valueType="num">
                                      <p:cBhvr additive="base">
                                        <p:cTn id="158" dur="1000" fill="hold"/>
                                        <p:tgtEl>
                                          <p:spTgt spid="16"/>
                                        </p:tgtEl>
                                        <p:attrNameLst>
                                          <p:attrName>ppt_y</p:attrName>
                                        </p:attrNameLst>
                                      </p:cBhvr>
                                      <p:tavLst>
                                        <p:tav tm="0">
                                          <p:val>
                                            <p:strVal val="0-#ppt_h/2"/>
                                          </p:val>
                                        </p:tav>
                                        <p:tav tm="100000">
                                          <p:val>
                                            <p:strVal val="#ppt_y"/>
                                          </p:val>
                                        </p:tav>
                                      </p:tavLst>
                                    </p:anim>
                                  </p:childTnLst>
                                </p:cTn>
                              </p:par>
                            </p:childTnLst>
                          </p:cTn>
                        </p:par>
                        <p:par>
                          <p:cTn id="159" fill="hold">
                            <p:stCondLst>
                              <p:cond delay="3000"/>
                            </p:stCondLst>
                            <p:childTnLst>
                              <p:par>
                                <p:cTn id="160" presetID="63" presetClass="path" presetSubtype="0" accel="50000" decel="50000" fill="hold" nodeType="afterEffect">
                                  <p:stCondLst>
                                    <p:cond delay="0"/>
                                  </p:stCondLst>
                                  <p:childTnLst>
                                    <p:animMotion origin="layout" path="M -0.00196 -0.00764 L 0.14535 0.17291 " pathEditMode="relative" rAng="0" ptsTypes="AA">
                                      <p:cBhvr>
                                        <p:cTn id="161" dur="1000" fill="hold"/>
                                        <p:tgtEl>
                                          <p:spTgt spid="16"/>
                                        </p:tgtEl>
                                        <p:attrNameLst>
                                          <p:attrName>ppt_x</p:attrName>
                                          <p:attrName>ppt_y</p:attrName>
                                        </p:attrNameLst>
                                      </p:cBhvr>
                                      <p:rCtr x="7359" y="9028"/>
                                    </p:animMotion>
                                  </p:childTnLst>
                                </p:cTn>
                              </p:par>
                              <p:par>
                                <p:cTn id="162" presetID="22" presetClass="entr" presetSubtype="1" fill="hold" nodeType="withEffect">
                                  <p:stCondLst>
                                    <p:cond delay="0"/>
                                  </p:stCondLst>
                                  <p:childTnLst>
                                    <p:set>
                                      <p:cBhvr>
                                        <p:cTn id="163" dur="1" fill="hold">
                                          <p:stCondLst>
                                            <p:cond delay="0"/>
                                          </p:stCondLst>
                                        </p:cTn>
                                        <p:tgtEl>
                                          <p:spTgt spid="20"/>
                                        </p:tgtEl>
                                        <p:attrNameLst>
                                          <p:attrName>style.visibility</p:attrName>
                                        </p:attrNameLst>
                                      </p:cBhvr>
                                      <p:to>
                                        <p:strVal val="visible"/>
                                      </p:to>
                                    </p:set>
                                    <p:animEffect transition="in" filter="wipe(up)">
                                      <p:cBhvr>
                                        <p:cTn id="164" dur="1000"/>
                                        <p:tgtEl>
                                          <p:spTgt spid="20"/>
                                        </p:tgtEl>
                                      </p:cBhvr>
                                    </p:animEffect>
                                  </p:childTnLst>
                                </p:cTn>
                              </p:par>
                            </p:childTnLst>
                          </p:cTn>
                        </p:par>
                        <p:par>
                          <p:cTn id="165" fill="hold">
                            <p:stCondLst>
                              <p:cond delay="4000"/>
                            </p:stCondLst>
                            <p:childTnLst>
                              <p:par>
                                <p:cTn id="166" presetID="2" presetClass="exit" presetSubtype="8" fill="hold" nodeType="afterEffect">
                                  <p:stCondLst>
                                    <p:cond delay="0"/>
                                  </p:stCondLst>
                                  <p:childTnLst>
                                    <p:anim calcmode="lin" valueType="num">
                                      <p:cBhvr additive="base">
                                        <p:cTn id="167" dur="500"/>
                                        <p:tgtEl>
                                          <p:spTgt spid="15"/>
                                        </p:tgtEl>
                                        <p:attrNameLst>
                                          <p:attrName>ppt_x</p:attrName>
                                        </p:attrNameLst>
                                      </p:cBhvr>
                                      <p:tavLst>
                                        <p:tav tm="0">
                                          <p:val>
                                            <p:strVal val="ppt_x"/>
                                          </p:val>
                                        </p:tav>
                                        <p:tav tm="100000">
                                          <p:val>
                                            <p:strVal val="0-ppt_w/2"/>
                                          </p:val>
                                        </p:tav>
                                      </p:tavLst>
                                    </p:anim>
                                    <p:anim calcmode="lin" valueType="num">
                                      <p:cBhvr additive="base">
                                        <p:cTn id="168" dur="500"/>
                                        <p:tgtEl>
                                          <p:spTgt spid="15"/>
                                        </p:tgtEl>
                                        <p:attrNameLst>
                                          <p:attrName>ppt_y</p:attrName>
                                        </p:attrNameLst>
                                      </p:cBhvr>
                                      <p:tavLst>
                                        <p:tav tm="0">
                                          <p:val>
                                            <p:strVal val="ppt_y"/>
                                          </p:val>
                                        </p:tav>
                                        <p:tav tm="100000">
                                          <p:val>
                                            <p:strVal val="ppt_y"/>
                                          </p:val>
                                        </p:tav>
                                      </p:tavLst>
                                    </p:anim>
                                    <p:set>
                                      <p:cBhvr>
                                        <p:cTn id="169" dur="1" fill="hold">
                                          <p:stCondLst>
                                            <p:cond delay="499"/>
                                          </p:stCondLst>
                                        </p:cTn>
                                        <p:tgtEl>
                                          <p:spTgt spid="15"/>
                                        </p:tgtEl>
                                        <p:attrNameLst>
                                          <p:attrName>style.visibility</p:attrName>
                                        </p:attrNameLst>
                                      </p:cBhvr>
                                      <p:to>
                                        <p:strVal val="hidden"/>
                                      </p:to>
                                    </p:set>
                                  </p:childTnLst>
                                </p:cTn>
                              </p:par>
                              <p:par>
                                <p:cTn id="170" presetID="47" presetClass="exit" presetSubtype="0" fill="hold" nodeType="withEffect">
                                  <p:stCondLst>
                                    <p:cond delay="0"/>
                                  </p:stCondLst>
                                  <p:childTnLst>
                                    <p:animEffect transition="out" filter="fade">
                                      <p:cBhvr>
                                        <p:cTn id="171" dur="500"/>
                                        <p:tgtEl>
                                          <p:spTgt spid="16"/>
                                        </p:tgtEl>
                                      </p:cBhvr>
                                    </p:animEffect>
                                    <p:anim calcmode="lin" valueType="num">
                                      <p:cBhvr>
                                        <p:cTn id="172" dur="500"/>
                                        <p:tgtEl>
                                          <p:spTgt spid="16"/>
                                        </p:tgtEl>
                                        <p:attrNameLst>
                                          <p:attrName>ppt_x</p:attrName>
                                        </p:attrNameLst>
                                      </p:cBhvr>
                                      <p:tavLst>
                                        <p:tav tm="0">
                                          <p:val>
                                            <p:strVal val="ppt_x"/>
                                          </p:val>
                                        </p:tav>
                                        <p:tav tm="100000">
                                          <p:val>
                                            <p:strVal val="ppt_x"/>
                                          </p:val>
                                        </p:tav>
                                      </p:tavLst>
                                    </p:anim>
                                    <p:anim calcmode="lin" valueType="num">
                                      <p:cBhvr>
                                        <p:cTn id="173" dur="500"/>
                                        <p:tgtEl>
                                          <p:spTgt spid="16"/>
                                        </p:tgtEl>
                                        <p:attrNameLst>
                                          <p:attrName>ppt_y</p:attrName>
                                        </p:attrNameLst>
                                      </p:cBhvr>
                                      <p:tavLst>
                                        <p:tav tm="0">
                                          <p:val>
                                            <p:strVal val="ppt_y"/>
                                          </p:val>
                                        </p:tav>
                                        <p:tav tm="100000">
                                          <p:val>
                                            <p:strVal val="ppt_y-.1"/>
                                          </p:val>
                                        </p:tav>
                                      </p:tavLst>
                                    </p:anim>
                                    <p:set>
                                      <p:cBhvr>
                                        <p:cTn id="174" dur="1" fill="hold">
                                          <p:stCondLst>
                                            <p:cond delay="499"/>
                                          </p:stCondLst>
                                        </p:cTn>
                                        <p:tgtEl>
                                          <p:spTgt spid="16"/>
                                        </p:tgtEl>
                                        <p:attrNameLst>
                                          <p:attrName>style.visibility</p:attrName>
                                        </p:attrNameLst>
                                      </p:cBhvr>
                                      <p:to>
                                        <p:strVal val="hidden"/>
                                      </p:to>
                                    </p:set>
                                  </p:childTnLst>
                                </p:cTn>
                              </p:par>
                            </p:childTnLst>
                          </p:cTn>
                        </p:par>
                      </p:childTnLst>
                    </p:cTn>
                  </p:par>
                  <p:par>
                    <p:cTn id="175" fill="hold">
                      <p:stCondLst>
                        <p:cond delay="indefinite"/>
                      </p:stCondLst>
                      <p:childTnLst>
                        <p:par>
                          <p:cTn id="176" fill="hold">
                            <p:stCondLst>
                              <p:cond delay="0"/>
                            </p:stCondLst>
                            <p:childTnLst>
                              <p:par>
                                <p:cTn id="177" presetID="53" presetClass="entr" presetSubtype="16" fill="hold" grpId="0" nodeType="clickEffect">
                                  <p:stCondLst>
                                    <p:cond delay="0"/>
                                  </p:stCondLst>
                                  <p:childTnLst>
                                    <p:set>
                                      <p:cBhvr>
                                        <p:cTn id="178" dur="1" fill="hold">
                                          <p:stCondLst>
                                            <p:cond delay="0"/>
                                          </p:stCondLst>
                                        </p:cTn>
                                        <p:tgtEl>
                                          <p:spTgt spid="26"/>
                                        </p:tgtEl>
                                        <p:attrNameLst>
                                          <p:attrName>style.visibility</p:attrName>
                                        </p:attrNameLst>
                                      </p:cBhvr>
                                      <p:to>
                                        <p:strVal val="visible"/>
                                      </p:to>
                                    </p:set>
                                    <p:anim calcmode="lin" valueType="num">
                                      <p:cBhvr>
                                        <p:cTn id="179" dur="1000" fill="hold"/>
                                        <p:tgtEl>
                                          <p:spTgt spid="26"/>
                                        </p:tgtEl>
                                        <p:attrNameLst>
                                          <p:attrName>ppt_w</p:attrName>
                                        </p:attrNameLst>
                                      </p:cBhvr>
                                      <p:tavLst>
                                        <p:tav tm="0">
                                          <p:val>
                                            <p:fltVal val="0"/>
                                          </p:val>
                                        </p:tav>
                                        <p:tav tm="100000">
                                          <p:val>
                                            <p:strVal val="#ppt_w"/>
                                          </p:val>
                                        </p:tav>
                                      </p:tavLst>
                                    </p:anim>
                                    <p:anim calcmode="lin" valueType="num">
                                      <p:cBhvr>
                                        <p:cTn id="180" dur="1000" fill="hold"/>
                                        <p:tgtEl>
                                          <p:spTgt spid="26"/>
                                        </p:tgtEl>
                                        <p:attrNameLst>
                                          <p:attrName>ppt_h</p:attrName>
                                        </p:attrNameLst>
                                      </p:cBhvr>
                                      <p:tavLst>
                                        <p:tav tm="0">
                                          <p:val>
                                            <p:fltVal val="0"/>
                                          </p:val>
                                        </p:tav>
                                        <p:tav tm="100000">
                                          <p:val>
                                            <p:strVal val="#ppt_h"/>
                                          </p:val>
                                        </p:tav>
                                      </p:tavLst>
                                    </p:anim>
                                    <p:animEffect transition="in" filter="fade">
                                      <p:cBhvr>
                                        <p:cTn id="181" dur="1000"/>
                                        <p:tgtEl>
                                          <p:spTgt spid="26"/>
                                        </p:tgtEl>
                                      </p:cBhvr>
                                    </p:animEffect>
                                  </p:childTnLst>
                                </p:cTn>
                              </p:par>
                            </p:childTnLst>
                          </p:cTn>
                        </p:par>
                      </p:childTnLst>
                    </p:cTn>
                  </p:par>
                  <p:par>
                    <p:cTn id="182" fill="hold">
                      <p:stCondLst>
                        <p:cond delay="indefinite"/>
                      </p:stCondLst>
                      <p:childTnLst>
                        <p:par>
                          <p:cTn id="183" fill="hold">
                            <p:stCondLst>
                              <p:cond delay="0"/>
                            </p:stCondLst>
                            <p:childTnLst>
                              <p:par>
                                <p:cTn id="184" presetID="1" presetClass="exit" presetSubtype="0" fill="hold" grpId="1" nodeType="clickEffect">
                                  <p:stCondLst>
                                    <p:cond delay="0"/>
                                  </p:stCondLst>
                                  <p:childTnLst>
                                    <p:set>
                                      <p:cBhvr>
                                        <p:cTn id="185" dur="1" fill="hold">
                                          <p:stCondLst>
                                            <p:cond delay="0"/>
                                          </p:stCondLst>
                                        </p:cTn>
                                        <p:tgtEl>
                                          <p:spTgt spid="26"/>
                                        </p:tgtEl>
                                        <p:attrNameLst>
                                          <p:attrName>style.visibility</p:attrName>
                                        </p:attrNameLst>
                                      </p:cBhvr>
                                      <p:to>
                                        <p:strVal val="hidden"/>
                                      </p:to>
                                    </p:set>
                                  </p:childTnLst>
                                </p:cTn>
                              </p:par>
                            </p:childTnLst>
                          </p:cTn>
                        </p:par>
                      </p:childTnLst>
                    </p:cTn>
                  </p:par>
                  <p:par>
                    <p:cTn id="186" fill="hold">
                      <p:stCondLst>
                        <p:cond delay="indefinite"/>
                      </p:stCondLst>
                      <p:childTnLst>
                        <p:par>
                          <p:cTn id="187" fill="hold">
                            <p:stCondLst>
                              <p:cond delay="0"/>
                            </p:stCondLst>
                            <p:childTnLst>
                              <p:par>
                                <p:cTn id="188" presetID="53" presetClass="entr" presetSubtype="16" fill="hold" grpId="0" nodeType="clickEffect">
                                  <p:stCondLst>
                                    <p:cond delay="0"/>
                                  </p:stCondLst>
                                  <p:childTnLst>
                                    <p:set>
                                      <p:cBhvr>
                                        <p:cTn id="189" dur="1" fill="hold">
                                          <p:stCondLst>
                                            <p:cond delay="0"/>
                                          </p:stCondLst>
                                        </p:cTn>
                                        <p:tgtEl>
                                          <p:spTgt spid="34"/>
                                        </p:tgtEl>
                                        <p:attrNameLst>
                                          <p:attrName>style.visibility</p:attrName>
                                        </p:attrNameLst>
                                      </p:cBhvr>
                                      <p:to>
                                        <p:strVal val="visible"/>
                                      </p:to>
                                    </p:set>
                                    <p:anim calcmode="lin" valueType="num">
                                      <p:cBhvr>
                                        <p:cTn id="190" dur="1000" fill="hold"/>
                                        <p:tgtEl>
                                          <p:spTgt spid="34"/>
                                        </p:tgtEl>
                                        <p:attrNameLst>
                                          <p:attrName>ppt_w</p:attrName>
                                        </p:attrNameLst>
                                      </p:cBhvr>
                                      <p:tavLst>
                                        <p:tav tm="0">
                                          <p:val>
                                            <p:fltVal val="0"/>
                                          </p:val>
                                        </p:tav>
                                        <p:tav tm="100000">
                                          <p:val>
                                            <p:strVal val="#ppt_w"/>
                                          </p:val>
                                        </p:tav>
                                      </p:tavLst>
                                    </p:anim>
                                    <p:anim calcmode="lin" valueType="num">
                                      <p:cBhvr>
                                        <p:cTn id="191" dur="1000" fill="hold"/>
                                        <p:tgtEl>
                                          <p:spTgt spid="34"/>
                                        </p:tgtEl>
                                        <p:attrNameLst>
                                          <p:attrName>ppt_h</p:attrName>
                                        </p:attrNameLst>
                                      </p:cBhvr>
                                      <p:tavLst>
                                        <p:tav tm="0">
                                          <p:val>
                                            <p:fltVal val="0"/>
                                          </p:val>
                                        </p:tav>
                                        <p:tav tm="100000">
                                          <p:val>
                                            <p:strVal val="#ppt_h"/>
                                          </p:val>
                                        </p:tav>
                                      </p:tavLst>
                                    </p:anim>
                                    <p:animEffect transition="in" filter="fade">
                                      <p:cBhvr>
                                        <p:cTn id="192" dur="1000"/>
                                        <p:tgtEl>
                                          <p:spTgt spid="34"/>
                                        </p:tgtEl>
                                      </p:cBhvr>
                                    </p:animEffect>
                                  </p:childTnLst>
                                </p:cTn>
                              </p:par>
                            </p:childTnLst>
                          </p:cTn>
                        </p:par>
                      </p:childTnLst>
                    </p:cTn>
                  </p:par>
                  <p:par>
                    <p:cTn id="193" fill="hold">
                      <p:stCondLst>
                        <p:cond delay="indefinite"/>
                      </p:stCondLst>
                      <p:childTnLst>
                        <p:par>
                          <p:cTn id="194" fill="hold">
                            <p:stCondLst>
                              <p:cond delay="0"/>
                            </p:stCondLst>
                            <p:childTnLst>
                              <p:par>
                                <p:cTn id="195" presetID="37" presetClass="entr" presetSubtype="0" fill="hold" nodeType="clickEffect">
                                  <p:stCondLst>
                                    <p:cond delay="0"/>
                                  </p:stCondLst>
                                  <p:childTnLst>
                                    <p:set>
                                      <p:cBhvr>
                                        <p:cTn id="196" dur="1" fill="hold">
                                          <p:stCondLst>
                                            <p:cond delay="0"/>
                                          </p:stCondLst>
                                        </p:cTn>
                                        <p:tgtEl>
                                          <p:spTgt spid="17"/>
                                        </p:tgtEl>
                                        <p:attrNameLst>
                                          <p:attrName>style.visibility</p:attrName>
                                        </p:attrNameLst>
                                      </p:cBhvr>
                                      <p:to>
                                        <p:strVal val="visible"/>
                                      </p:to>
                                    </p:set>
                                    <p:animEffect transition="in" filter="fade">
                                      <p:cBhvr>
                                        <p:cTn id="197" dur="2000"/>
                                        <p:tgtEl>
                                          <p:spTgt spid="17"/>
                                        </p:tgtEl>
                                      </p:cBhvr>
                                    </p:animEffect>
                                    <p:anim calcmode="lin" valueType="num">
                                      <p:cBhvr>
                                        <p:cTn id="198" dur="2000" fill="hold"/>
                                        <p:tgtEl>
                                          <p:spTgt spid="17"/>
                                        </p:tgtEl>
                                        <p:attrNameLst>
                                          <p:attrName>ppt_x</p:attrName>
                                        </p:attrNameLst>
                                      </p:cBhvr>
                                      <p:tavLst>
                                        <p:tav tm="0">
                                          <p:val>
                                            <p:strVal val="#ppt_x"/>
                                          </p:val>
                                        </p:tav>
                                        <p:tav tm="100000">
                                          <p:val>
                                            <p:strVal val="#ppt_x"/>
                                          </p:val>
                                        </p:tav>
                                      </p:tavLst>
                                    </p:anim>
                                    <p:anim calcmode="lin" valueType="num">
                                      <p:cBhvr>
                                        <p:cTn id="199" dur="1800" decel="100000" fill="hold"/>
                                        <p:tgtEl>
                                          <p:spTgt spid="17"/>
                                        </p:tgtEl>
                                        <p:attrNameLst>
                                          <p:attrName>ppt_y</p:attrName>
                                        </p:attrNameLst>
                                      </p:cBhvr>
                                      <p:tavLst>
                                        <p:tav tm="0">
                                          <p:val>
                                            <p:strVal val="#ppt_y+1"/>
                                          </p:val>
                                        </p:tav>
                                        <p:tav tm="100000">
                                          <p:val>
                                            <p:strVal val="#ppt_y-.03"/>
                                          </p:val>
                                        </p:tav>
                                      </p:tavLst>
                                    </p:anim>
                                    <p:anim calcmode="lin" valueType="num">
                                      <p:cBhvr>
                                        <p:cTn id="200" dur="200" accel="100000" fill="hold">
                                          <p:stCondLst>
                                            <p:cond delay="1800"/>
                                          </p:stCondLst>
                                        </p:cTn>
                                        <p:tgtEl>
                                          <p:spTgt spid="17"/>
                                        </p:tgtEl>
                                        <p:attrNameLst>
                                          <p:attrName>ppt_y</p:attrName>
                                        </p:attrNameLst>
                                      </p:cBhvr>
                                      <p:tavLst>
                                        <p:tav tm="0">
                                          <p:val>
                                            <p:strVal val="#ppt_y-.03"/>
                                          </p:val>
                                        </p:tav>
                                        <p:tav tm="100000">
                                          <p:val>
                                            <p:strVal val="#ppt_y"/>
                                          </p:val>
                                        </p:tav>
                                      </p:tavLst>
                                    </p:anim>
                                  </p:childTnLst>
                                </p:cTn>
                              </p:par>
                            </p:childTnLst>
                          </p:cTn>
                        </p:par>
                        <p:par>
                          <p:cTn id="201" fill="hold">
                            <p:stCondLst>
                              <p:cond delay="2000"/>
                            </p:stCondLst>
                            <p:childTnLst>
                              <p:par>
                                <p:cTn id="202" presetID="2" presetClass="entr" presetSubtype="3" fill="hold" nodeType="afterEffect">
                                  <p:stCondLst>
                                    <p:cond delay="0"/>
                                  </p:stCondLst>
                                  <p:childTnLst>
                                    <p:set>
                                      <p:cBhvr>
                                        <p:cTn id="203" dur="1" fill="hold">
                                          <p:stCondLst>
                                            <p:cond delay="0"/>
                                          </p:stCondLst>
                                        </p:cTn>
                                        <p:tgtEl>
                                          <p:spTgt spid="18"/>
                                        </p:tgtEl>
                                        <p:attrNameLst>
                                          <p:attrName>style.visibility</p:attrName>
                                        </p:attrNameLst>
                                      </p:cBhvr>
                                      <p:to>
                                        <p:strVal val="visible"/>
                                      </p:to>
                                    </p:set>
                                    <p:anim calcmode="lin" valueType="num">
                                      <p:cBhvr additive="base">
                                        <p:cTn id="204" dur="1000" fill="hold"/>
                                        <p:tgtEl>
                                          <p:spTgt spid="18"/>
                                        </p:tgtEl>
                                        <p:attrNameLst>
                                          <p:attrName>ppt_x</p:attrName>
                                        </p:attrNameLst>
                                      </p:cBhvr>
                                      <p:tavLst>
                                        <p:tav tm="0">
                                          <p:val>
                                            <p:strVal val="1+#ppt_w/2"/>
                                          </p:val>
                                        </p:tav>
                                        <p:tav tm="100000">
                                          <p:val>
                                            <p:strVal val="#ppt_x"/>
                                          </p:val>
                                        </p:tav>
                                      </p:tavLst>
                                    </p:anim>
                                    <p:anim calcmode="lin" valueType="num">
                                      <p:cBhvr additive="base">
                                        <p:cTn id="205" dur="1000" fill="hold"/>
                                        <p:tgtEl>
                                          <p:spTgt spid="18"/>
                                        </p:tgtEl>
                                        <p:attrNameLst>
                                          <p:attrName>ppt_y</p:attrName>
                                        </p:attrNameLst>
                                      </p:cBhvr>
                                      <p:tavLst>
                                        <p:tav tm="0">
                                          <p:val>
                                            <p:strVal val="0-#ppt_h/2"/>
                                          </p:val>
                                        </p:tav>
                                        <p:tav tm="100000">
                                          <p:val>
                                            <p:strVal val="#ppt_y"/>
                                          </p:val>
                                        </p:tav>
                                      </p:tavLst>
                                    </p:anim>
                                  </p:childTnLst>
                                </p:cTn>
                              </p:par>
                            </p:childTnLst>
                          </p:cTn>
                        </p:par>
                        <p:par>
                          <p:cTn id="206" fill="hold">
                            <p:stCondLst>
                              <p:cond delay="3000"/>
                            </p:stCondLst>
                            <p:childTnLst>
                              <p:par>
                                <p:cTn id="207" presetID="63" presetClass="path" presetSubtype="0" accel="50000" decel="50000" fill="hold" nodeType="afterEffect">
                                  <p:stCondLst>
                                    <p:cond delay="0"/>
                                  </p:stCondLst>
                                  <p:childTnLst>
                                    <p:animMotion origin="layout" path="M -4.58974E-6 -4.81481E-6 L 0.2347 -0.45092 " pathEditMode="relative" rAng="0" ptsTypes="AA">
                                      <p:cBhvr>
                                        <p:cTn id="208" dur="1000" fill="hold"/>
                                        <p:tgtEl>
                                          <p:spTgt spid="18"/>
                                        </p:tgtEl>
                                        <p:attrNameLst>
                                          <p:attrName>ppt_x</p:attrName>
                                          <p:attrName>ppt_y</p:attrName>
                                        </p:attrNameLst>
                                      </p:cBhvr>
                                      <p:rCtr x="11735" y="-22546"/>
                                    </p:animMotion>
                                  </p:childTnLst>
                                </p:cTn>
                              </p:par>
                              <p:par>
                                <p:cTn id="209" presetID="22" presetClass="entr" presetSubtype="4" fill="hold" nodeType="withEffect">
                                  <p:stCondLst>
                                    <p:cond delay="250"/>
                                  </p:stCondLst>
                                  <p:childTnLst>
                                    <p:set>
                                      <p:cBhvr>
                                        <p:cTn id="210" dur="1" fill="hold">
                                          <p:stCondLst>
                                            <p:cond delay="0"/>
                                          </p:stCondLst>
                                        </p:cTn>
                                        <p:tgtEl>
                                          <p:spTgt spid="21"/>
                                        </p:tgtEl>
                                        <p:attrNameLst>
                                          <p:attrName>style.visibility</p:attrName>
                                        </p:attrNameLst>
                                      </p:cBhvr>
                                      <p:to>
                                        <p:strVal val="visible"/>
                                      </p:to>
                                    </p:set>
                                    <p:animEffect transition="in" filter="wipe(down)">
                                      <p:cBhvr>
                                        <p:cTn id="211" dur="1000"/>
                                        <p:tgtEl>
                                          <p:spTgt spid="21"/>
                                        </p:tgtEl>
                                      </p:cBhvr>
                                    </p:animEffect>
                                  </p:childTnLst>
                                </p:cTn>
                              </p:par>
                            </p:childTnLst>
                          </p:cTn>
                        </p:par>
                        <p:par>
                          <p:cTn id="212" fill="hold">
                            <p:stCondLst>
                              <p:cond delay="4250"/>
                            </p:stCondLst>
                            <p:childTnLst>
                              <p:par>
                                <p:cTn id="213" presetID="2" presetClass="exit" presetSubtype="8" fill="hold" nodeType="afterEffect">
                                  <p:stCondLst>
                                    <p:cond delay="0"/>
                                  </p:stCondLst>
                                  <p:childTnLst>
                                    <p:anim calcmode="lin" valueType="num">
                                      <p:cBhvr additive="base">
                                        <p:cTn id="214" dur="500"/>
                                        <p:tgtEl>
                                          <p:spTgt spid="17"/>
                                        </p:tgtEl>
                                        <p:attrNameLst>
                                          <p:attrName>ppt_x</p:attrName>
                                        </p:attrNameLst>
                                      </p:cBhvr>
                                      <p:tavLst>
                                        <p:tav tm="0">
                                          <p:val>
                                            <p:strVal val="ppt_x"/>
                                          </p:val>
                                        </p:tav>
                                        <p:tav tm="100000">
                                          <p:val>
                                            <p:strVal val="0-ppt_w/2"/>
                                          </p:val>
                                        </p:tav>
                                      </p:tavLst>
                                    </p:anim>
                                    <p:anim calcmode="lin" valueType="num">
                                      <p:cBhvr additive="base">
                                        <p:cTn id="215" dur="500"/>
                                        <p:tgtEl>
                                          <p:spTgt spid="17"/>
                                        </p:tgtEl>
                                        <p:attrNameLst>
                                          <p:attrName>ppt_y</p:attrName>
                                        </p:attrNameLst>
                                      </p:cBhvr>
                                      <p:tavLst>
                                        <p:tav tm="0">
                                          <p:val>
                                            <p:strVal val="ppt_y"/>
                                          </p:val>
                                        </p:tav>
                                        <p:tav tm="100000">
                                          <p:val>
                                            <p:strVal val="ppt_y"/>
                                          </p:val>
                                        </p:tav>
                                      </p:tavLst>
                                    </p:anim>
                                    <p:set>
                                      <p:cBhvr>
                                        <p:cTn id="216" dur="1" fill="hold">
                                          <p:stCondLst>
                                            <p:cond delay="499"/>
                                          </p:stCondLst>
                                        </p:cTn>
                                        <p:tgtEl>
                                          <p:spTgt spid="17"/>
                                        </p:tgtEl>
                                        <p:attrNameLst>
                                          <p:attrName>style.visibility</p:attrName>
                                        </p:attrNameLst>
                                      </p:cBhvr>
                                      <p:to>
                                        <p:strVal val="hidden"/>
                                      </p:to>
                                    </p:set>
                                  </p:childTnLst>
                                </p:cTn>
                              </p:par>
                              <p:par>
                                <p:cTn id="217" presetID="47" presetClass="exit" presetSubtype="0" fill="hold" nodeType="withEffect">
                                  <p:stCondLst>
                                    <p:cond delay="0"/>
                                  </p:stCondLst>
                                  <p:childTnLst>
                                    <p:animEffect transition="out" filter="fade">
                                      <p:cBhvr>
                                        <p:cTn id="218" dur="1000"/>
                                        <p:tgtEl>
                                          <p:spTgt spid="18"/>
                                        </p:tgtEl>
                                      </p:cBhvr>
                                    </p:animEffect>
                                    <p:anim calcmode="lin" valueType="num">
                                      <p:cBhvr>
                                        <p:cTn id="219" dur="1000"/>
                                        <p:tgtEl>
                                          <p:spTgt spid="18"/>
                                        </p:tgtEl>
                                        <p:attrNameLst>
                                          <p:attrName>ppt_x</p:attrName>
                                        </p:attrNameLst>
                                      </p:cBhvr>
                                      <p:tavLst>
                                        <p:tav tm="0">
                                          <p:val>
                                            <p:strVal val="ppt_x"/>
                                          </p:val>
                                        </p:tav>
                                        <p:tav tm="100000">
                                          <p:val>
                                            <p:strVal val="ppt_x"/>
                                          </p:val>
                                        </p:tav>
                                      </p:tavLst>
                                    </p:anim>
                                    <p:anim calcmode="lin" valueType="num">
                                      <p:cBhvr>
                                        <p:cTn id="220" dur="1000"/>
                                        <p:tgtEl>
                                          <p:spTgt spid="18"/>
                                        </p:tgtEl>
                                        <p:attrNameLst>
                                          <p:attrName>ppt_y</p:attrName>
                                        </p:attrNameLst>
                                      </p:cBhvr>
                                      <p:tavLst>
                                        <p:tav tm="0">
                                          <p:val>
                                            <p:strVal val="ppt_y"/>
                                          </p:val>
                                        </p:tav>
                                        <p:tav tm="100000">
                                          <p:val>
                                            <p:strVal val="ppt_y-.1"/>
                                          </p:val>
                                        </p:tav>
                                      </p:tavLst>
                                    </p:anim>
                                    <p:set>
                                      <p:cBhvr>
                                        <p:cTn id="221" dur="1" fill="hold">
                                          <p:stCondLst>
                                            <p:cond delay="999"/>
                                          </p:stCondLst>
                                        </p:cTn>
                                        <p:tgtEl>
                                          <p:spTgt spid="18"/>
                                        </p:tgtEl>
                                        <p:attrNameLst>
                                          <p:attrName>style.visibility</p:attrName>
                                        </p:attrNameLst>
                                      </p:cBhvr>
                                      <p:to>
                                        <p:strVal val="hidden"/>
                                      </p:to>
                                    </p:set>
                                  </p:childTnLst>
                                </p:cTn>
                              </p:par>
                            </p:childTnLst>
                          </p:cTn>
                        </p:par>
                      </p:childTnLst>
                    </p:cTn>
                  </p:par>
                  <p:par>
                    <p:cTn id="222" fill="hold">
                      <p:stCondLst>
                        <p:cond delay="indefinite"/>
                      </p:stCondLst>
                      <p:childTnLst>
                        <p:par>
                          <p:cTn id="223" fill="hold">
                            <p:stCondLst>
                              <p:cond delay="0"/>
                            </p:stCondLst>
                            <p:childTnLst>
                              <p:par>
                                <p:cTn id="224" presetID="53" presetClass="entr" presetSubtype="16" fill="hold" grpId="0" nodeType="clickEffect">
                                  <p:stCondLst>
                                    <p:cond delay="0"/>
                                  </p:stCondLst>
                                  <p:childTnLst>
                                    <p:set>
                                      <p:cBhvr>
                                        <p:cTn id="225" dur="1" fill="hold">
                                          <p:stCondLst>
                                            <p:cond delay="0"/>
                                          </p:stCondLst>
                                        </p:cTn>
                                        <p:tgtEl>
                                          <p:spTgt spid="25"/>
                                        </p:tgtEl>
                                        <p:attrNameLst>
                                          <p:attrName>style.visibility</p:attrName>
                                        </p:attrNameLst>
                                      </p:cBhvr>
                                      <p:to>
                                        <p:strVal val="visible"/>
                                      </p:to>
                                    </p:set>
                                    <p:anim calcmode="lin" valueType="num">
                                      <p:cBhvr>
                                        <p:cTn id="226" dur="1000" fill="hold"/>
                                        <p:tgtEl>
                                          <p:spTgt spid="25"/>
                                        </p:tgtEl>
                                        <p:attrNameLst>
                                          <p:attrName>ppt_w</p:attrName>
                                        </p:attrNameLst>
                                      </p:cBhvr>
                                      <p:tavLst>
                                        <p:tav tm="0">
                                          <p:val>
                                            <p:fltVal val="0"/>
                                          </p:val>
                                        </p:tav>
                                        <p:tav tm="100000">
                                          <p:val>
                                            <p:strVal val="#ppt_w"/>
                                          </p:val>
                                        </p:tav>
                                      </p:tavLst>
                                    </p:anim>
                                    <p:anim calcmode="lin" valueType="num">
                                      <p:cBhvr>
                                        <p:cTn id="227" dur="1000" fill="hold"/>
                                        <p:tgtEl>
                                          <p:spTgt spid="25"/>
                                        </p:tgtEl>
                                        <p:attrNameLst>
                                          <p:attrName>ppt_h</p:attrName>
                                        </p:attrNameLst>
                                      </p:cBhvr>
                                      <p:tavLst>
                                        <p:tav tm="0">
                                          <p:val>
                                            <p:fltVal val="0"/>
                                          </p:val>
                                        </p:tav>
                                        <p:tav tm="100000">
                                          <p:val>
                                            <p:strVal val="#ppt_h"/>
                                          </p:val>
                                        </p:tav>
                                      </p:tavLst>
                                    </p:anim>
                                    <p:animEffect transition="in" filter="fade">
                                      <p:cBhvr>
                                        <p:cTn id="228" dur="1000"/>
                                        <p:tgtEl>
                                          <p:spTgt spid="25"/>
                                        </p:tgtEl>
                                      </p:cBhvr>
                                    </p:animEffect>
                                  </p:childTnLst>
                                </p:cTn>
                              </p:par>
                            </p:childTnLst>
                          </p:cTn>
                        </p:par>
                      </p:childTnLst>
                    </p:cTn>
                  </p:par>
                  <p:par>
                    <p:cTn id="229" fill="hold">
                      <p:stCondLst>
                        <p:cond delay="indefinite"/>
                      </p:stCondLst>
                      <p:childTnLst>
                        <p:par>
                          <p:cTn id="230" fill="hold">
                            <p:stCondLst>
                              <p:cond delay="0"/>
                            </p:stCondLst>
                            <p:childTnLst>
                              <p:par>
                                <p:cTn id="231" presetID="1" presetClass="exit" presetSubtype="0" fill="hold" grpId="1" nodeType="clickEffect">
                                  <p:stCondLst>
                                    <p:cond delay="0"/>
                                  </p:stCondLst>
                                  <p:childTnLst>
                                    <p:set>
                                      <p:cBhvr>
                                        <p:cTn id="232" dur="1" fill="hold">
                                          <p:stCondLst>
                                            <p:cond delay="0"/>
                                          </p:stCondLst>
                                        </p:cTn>
                                        <p:tgtEl>
                                          <p:spTgt spid="25"/>
                                        </p:tgtEl>
                                        <p:attrNameLst>
                                          <p:attrName>style.visibility</p:attrName>
                                        </p:attrNameLst>
                                      </p:cBhvr>
                                      <p:to>
                                        <p:strVal val="hidden"/>
                                      </p:to>
                                    </p:set>
                                  </p:childTnLst>
                                </p:cTn>
                              </p:par>
                            </p:childTnLst>
                          </p:cTn>
                        </p:par>
                      </p:childTnLst>
                    </p:cTn>
                  </p:par>
                  <p:par>
                    <p:cTn id="233" fill="hold">
                      <p:stCondLst>
                        <p:cond delay="indefinite"/>
                      </p:stCondLst>
                      <p:childTnLst>
                        <p:par>
                          <p:cTn id="234" fill="hold">
                            <p:stCondLst>
                              <p:cond delay="0"/>
                            </p:stCondLst>
                            <p:childTnLst>
                              <p:par>
                                <p:cTn id="235" presetID="53" presetClass="entr" presetSubtype="16" fill="hold" grpId="0" nodeType="clickEffect">
                                  <p:stCondLst>
                                    <p:cond delay="0"/>
                                  </p:stCondLst>
                                  <p:childTnLst>
                                    <p:set>
                                      <p:cBhvr>
                                        <p:cTn id="236" dur="1" fill="hold">
                                          <p:stCondLst>
                                            <p:cond delay="0"/>
                                          </p:stCondLst>
                                        </p:cTn>
                                        <p:tgtEl>
                                          <p:spTgt spid="35"/>
                                        </p:tgtEl>
                                        <p:attrNameLst>
                                          <p:attrName>style.visibility</p:attrName>
                                        </p:attrNameLst>
                                      </p:cBhvr>
                                      <p:to>
                                        <p:strVal val="visible"/>
                                      </p:to>
                                    </p:set>
                                    <p:anim calcmode="lin" valueType="num">
                                      <p:cBhvr>
                                        <p:cTn id="237" dur="1000" fill="hold"/>
                                        <p:tgtEl>
                                          <p:spTgt spid="35"/>
                                        </p:tgtEl>
                                        <p:attrNameLst>
                                          <p:attrName>ppt_w</p:attrName>
                                        </p:attrNameLst>
                                      </p:cBhvr>
                                      <p:tavLst>
                                        <p:tav tm="0">
                                          <p:val>
                                            <p:fltVal val="0"/>
                                          </p:val>
                                        </p:tav>
                                        <p:tav tm="100000">
                                          <p:val>
                                            <p:strVal val="#ppt_w"/>
                                          </p:val>
                                        </p:tav>
                                      </p:tavLst>
                                    </p:anim>
                                    <p:anim calcmode="lin" valueType="num">
                                      <p:cBhvr>
                                        <p:cTn id="238" dur="1000" fill="hold"/>
                                        <p:tgtEl>
                                          <p:spTgt spid="35"/>
                                        </p:tgtEl>
                                        <p:attrNameLst>
                                          <p:attrName>ppt_h</p:attrName>
                                        </p:attrNameLst>
                                      </p:cBhvr>
                                      <p:tavLst>
                                        <p:tav tm="0">
                                          <p:val>
                                            <p:fltVal val="0"/>
                                          </p:val>
                                        </p:tav>
                                        <p:tav tm="100000">
                                          <p:val>
                                            <p:strVal val="#ppt_h"/>
                                          </p:val>
                                        </p:tav>
                                      </p:tavLst>
                                    </p:anim>
                                    <p:animEffect transition="in" filter="fade">
                                      <p:cBhvr>
                                        <p:cTn id="239" dur="1000"/>
                                        <p:tgtEl>
                                          <p:spTgt spid="35"/>
                                        </p:tgtEl>
                                      </p:cBhvr>
                                    </p:animEffect>
                                  </p:childTnLst>
                                </p:cTn>
                              </p:par>
                            </p:childTnLst>
                          </p:cTn>
                        </p:par>
                      </p:childTnLst>
                    </p:cTn>
                  </p:par>
                  <p:par>
                    <p:cTn id="240" fill="hold">
                      <p:stCondLst>
                        <p:cond delay="indefinite"/>
                      </p:stCondLst>
                      <p:childTnLst>
                        <p:par>
                          <p:cTn id="241" fill="hold">
                            <p:stCondLst>
                              <p:cond delay="0"/>
                            </p:stCondLst>
                            <p:childTnLst>
                              <p:par>
                                <p:cTn id="242" presetID="21" presetClass="entr" presetSubtype="1" fill="hold" grpId="0" nodeType="clickEffect">
                                  <p:stCondLst>
                                    <p:cond delay="0"/>
                                  </p:stCondLst>
                                  <p:childTnLst>
                                    <p:set>
                                      <p:cBhvr>
                                        <p:cTn id="243" dur="1" fill="hold">
                                          <p:stCondLst>
                                            <p:cond delay="0"/>
                                          </p:stCondLst>
                                        </p:cTn>
                                        <p:tgtEl>
                                          <p:spTgt spid="12"/>
                                        </p:tgtEl>
                                        <p:attrNameLst>
                                          <p:attrName>style.visibility</p:attrName>
                                        </p:attrNameLst>
                                      </p:cBhvr>
                                      <p:to>
                                        <p:strVal val="visible"/>
                                      </p:to>
                                    </p:set>
                                    <p:animEffect transition="in" filter="wheel(1)">
                                      <p:cBhvr>
                                        <p:cTn id="244" dur="2000"/>
                                        <p:tgtEl>
                                          <p:spTgt spid="12"/>
                                        </p:tgtEl>
                                      </p:cBhvr>
                                    </p:animEffect>
                                  </p:childTnLst>
                                </p:cTn>
                              </p:par>
                            </p:childTnLst>
                          </p:cTn>
                        </p:par>
                        <p:par>
                          <p:cTn id="245" fill="hold">
                            <p:stCondLst>
                              <p:cond delay="2000"/>
                            </p:stCondLst>
                            <p:childTnLst>
                              <p:par>
                                <p:cTn id="246" presetID="10" presetClass="exit" presetSubtype="0" fill="hold" grpId="1" nodeType="afterEffect">
                                  <p:stCondLst>
                                    <p:cond delay="0"/>
                                  </p:stCondLst>
                                  <p:childTnLst>
                                    <p:animEffect transition="out" filter="fade">
                                      <p:cBhvr>
                                        <p:cTn id="247" dur="250"/>
                                        <p:tgtEl>
                                          <p:spTgt spid="4"/>
                                        </p:tgtEl>
                                      </p:cBhvr>
                                    </p:animEffect>
                                    <p:set>
                                      <p:cBhvr>
                                        <p:cTn id="248" dur="1" fill="hold">
                                          <p:stCondLst>
                                            <p:cond delay="249"/>
                                          </p:stCondLst>
                                        </p:cTn>
                                        <p:tgtEl>
                                          <p:spTgt spid="4"/>
                                        </p:tgtEl>
                                        <p:attrNameLst>
                                          <p:attrName>style.visibility</p:attrName>
                                        </p:attrNameLst>
                                      </p:cBhvr>
                                      <p:to>
                                        <p:strVal val="hidden"/>
                                      </p:to>
                                    </p:set>
                                  </p:childTnLst>
                                </p:cTn>
                              </p:par>
                              <p:par>
                                <p:cTn id="249" presetID="10" presetClass="exit" presetSubtype="0" fill="hold" grpId="1" nodeType="withEffect">
                                  <p:stCondLst>
                                    <p:cond delay="0"/>
                                  </p:stCondLst>
                                  <p:childTnLst>
                                    <p:animEffect transition="out" filter="fade">
                                      <p:cBhvr>
                                        <p:cTn id="250" dur="250"/>
                                        <p:tgtEl>
                                          <p:spTgt spid="5"/>
                                        </p:tgtEl>
                                      </p:cBhvr>
                                    </p:animEffect>
                                    <p:set>
                                      <p:cBhvr>
                                        <p:cTn id="251" dur="1" fill="hold">
                                          <p:stCondLst>
                                            <p:cond delay="249"/>
                                          </p:stCondLst>
                                        </p:cTn>
                                        <p:tgtEl>
                                          <p:spTgt spid="5"/>
                                        </p:tgtEl>
                                        <p:attrNameLst>
                                          <p:attrName>style.visibility</p:attrName>
                                        </p:attrNameLst>
                                      </p:cBhvr>
                                      <p:to>
                                        <p:strVal val="hidden"/>
                                      </p:to>
                                    </p:set>
                                  </p:childTnLst>
                                </p:cTn>
                              </p:par>
                              <p:par>
                                <p:cTn id="252" presetID="10" presetClass="exit" presetSubtype="0" fill="hold" grpId="2" nodeType="withEffect">
                                  <p:stCondLst>
                                    <p:cond delay="0"/>
                                  </p:stCondLst>
                                  <p:childTnLst>
                                    <p:animEffect transition="out" filter="fade">
                                      <p:cBhvr>
                                        <p:cTn id="253" dur="250"/>
                                        <p:tgtEl>
                                          <p:spTgt spid="9"/>
                                        </p:tgtEl>
                                      </p:cBhvr>
                                    </p:animEffect>
                                    <p:set>
                                      <p:cBhvr>
                                        <p:cTn id="254" dur="1" fill="hold">
                                          <p:stCondLst>
                                            <p:cond delay="249"/>
                                          </p:stCondLst>
                                        </p:cTn>
                                        <p:tgtEl>
                                          <p:spTgt spid="9"/>
                                        </p:tgtEl>
                                        <p:attrNameLst>
                                          <p:attrName>style.visibility</p:attrName>
                                        </p:attrNameLst>
                                      </p:cBhvr>
                                      <p:to>
                                        <p:strVal val="hidden"/>
                                      </p:to>
                                    </p:set>
                                  </p:childTnLst>
                                </p:cTn>
                              </p:par>
                              <p:par>
                                <p:cTn id="255" presetID="10" presetClass="exit" presetSubtype="0" fill="hold" grpId="1" nodeType="withEffect">
                                  <p:stCondLst>
                                    <p:cond delay="0"/>
                                  </p:stCondLst>
                                  <p:childTnLst>
                                    <p:animEffect transition="out" filter="fade">
                                      <p:cBhvr>
                                        <p:cTn id="256" dur="250"/>
                                        <p:tgtEl>
                                          <p:spTgt spid="11"/>
                                        </p:tgtEl>
                                      </p:cBhvr>
                                    </p:animEffect>
                                    <p:set>
                                      <p:cBhvr>
                                        <p:cTn id="257" dur="1" fill="hold">
                                          <p:stCondLst>
                                            <p:cond delay="249"/>
                                          </p:stCondLst>
                                        </p:cTn>
                                        <p:tgtEl>
                                          <p:spTgt spid="11"/>
                                        </p:tgtEl>
                                        <p:attrNameLst>
                                          <p:attrName>style.visibility</p:attrName>
                                        </p:attrNameLst>
                                      </p:cBhvr>
                                      <p:to>
                                        <p:strVal val="hidden"/>
                                      </p:to>
                                    </p:set>
                                  </p:childTnLst>
                                </p:cTn>
                              </p:par>
                              <p:par>
                                <p:cTn id="258" presetID="10" presetClass="exit" presetSubtype="0" fill="hold" nodeType="withEffect">
                                  <p:stCondLst>
                                    <p:cond delay="0"/>
                                  </p:stCondLst>
                                  <p:childTnLst>
                                    <p:animEffect transition="out" filter="fade">
                                      <p:cBhvr>
                                        <p:cTn id="259" dur="250"/>
                                        <p:tgtEl>
                                          <p:spTgt spid="19"/>
                                        </p:tgtEl>
                                      </p:cBhvr>
                                    </p:animEffect>
                                    <p:set>
                                      <p:cBhvr>
                                        <p:cTn id="260" dur="1" fill="hold">
                                          <p:stCondLst>
                                            <p:cond delay="249"/>
                                          </p:stCondLst>
                                        </p:cTn>
                                        <p:tgtEl>
                                          <p:spTgt spid="19"/>
                                        </p:tgtEl>
                                        <p:attrNameLst>
                                          <p:attrName>style.visibility</p:attrName>
                                        </p:attrNameLst>
                                      </p:cBhvr>
                                      <p:to>
                                        <p:strVal val="hidden"/>
                                      </p:to>
                                    </p:set>
                                  </p:childTnLst>
                                </p:cTn>
                              </p:par>
                              <p:par>
                                <p:cTn id="261" presetID="10" presetClass="exit" presetSubtype="0" fill="hold" nodeType="withEffect">
                                  <p:stCondLst>
                                    <p:cond delay="0"/>
                                  </p:stCondLst>
                                  <p:childTnLst>
                                    <p:animEffect transition="out" filter="fade">
                                      <p:cBhvr>
                                        <p:cTn id="262" dur="250"/>
                                        <p:tgtEl>
                                          <p:spTgt spid="20"/>
                                        </p:tgtEl>
                                      </p:cBhvr>
                                    </p:animEffect>
                                    <p:set>
                                      <p:cBhvr>
                                        <p:cTn id="263" dur="1" fill="hold">
                                          <p:stCondLst>
                                            <p:cond delay="249"/>
                                          </p:stCondLst>
                                        </p:cTn>
                                        <p:tgtEl>
                                          <p:spTgt spid="20"/>
                                        </p:tgtEl>
                                        <p:attrNameLst>
                                          <p:attrName>style.visibility</p:attrName>
                                        </p:attrNameLst>
                                      </p:cBhvr>
                                      <p:to>
                                        <p:strVal val="hidden"/>
                                      </p:to>
                                    </p:set>
                                  </p:childTnLst>
                                </p:cTn>
                              </p:par>
                              <p:par>
                                <p:cTn id="264" presetID="10" presetClass="exit" presetSubtype="0" fill="hold" nodeType="withEffect">
                                  <p:stCondLst>
                                    <p:cond delay="0"/>
                                  </p:stCondLst>
                                  <p:childTnLst>
                                    <p:animEffect transition="out" filter="fade">
                                      <p:cBhvr>
                                        <p:cTn id="265" dur="250"/>
                                        <p:tgtEl>
                                          <p:spTgt spid="21"/>
                                        </p:tgtEl>
                                      </p:cBhvr>
                                    </p:animEffect>
                                    <p:set>
                                      <p:cBhvr>
                                        <p:cTn id="266" dur="1" fill="hold">
                                          <p:stCondLst>
                                            <p:cond delay="249"/>
                                          </p:stCondLst>
                                        </p:cTn>
                                        <p:tgtEl>
                                          <p:spTgt spid="21"/>
                                        </p:tgtEl>
                                        <p:attrNameLst>
                                          <p:attrName>style.visibility</p:attrName>
                                        </p:attrNameLst>
                                      </p:cBhvr>
                                      <p:to>
                                        <p:strVal val="hidden"/>
                                      </p:to>
                                    </p:set>
                                  </p:childTnLst>
                                </p:cTn>
                              </p:par>
                            </p:childTnLst>
                          </p:cTn>
                        </p:par>
                      </p:childTnLst>
                    </p:cTn>
                  </p:par>
                  <p:par>
                    <p:cTn id="267" fill="hold">
                      <p:stCondLst>
                        <p:cond delay="indefinite"/>
                      </p:stCondLst>
                      <p:childTnLst>
                        <p:par>
                          <p:cTn id="268" fill="hold">
                            <p:stCondLst>
                              <p:cond delay="0"/>
                            </p:stCondLst>
                            <p:childTnLst>
                              <p:par>
                                <p:cTn id="269" presetID="53" presetClass="entr" presetSubtype="16" fill="hold" grpId="0" nodeType="clickEffect">
                                  <p:stCondLst>
                                    <p:cond delay="0"/>
                                  </p:stCondLst>
                                  <p:childTnLst>
                                    <p:set>
                                      <p:cBhvr>
                                        <p:cTn id="270" dur="1" fill="hold">
                                          <p:stCondLst>
                                            <p:cond delay="0"/>
                                          </p:stCondLst>
                                        </p:cTn>
                                        <p:tgtEl>
                                          <p:spTgt spid="24"/>
                                        </p:tgtEl>
                                        <p:attrNameLst>
                                          <p:attrName>style.visibility</p:attrName>
                                        </p:attrNameLst>
                                      </p:cBhvr>
                                      <p:to>
                                        <p:strVal val="visible"/>
                                      </p:to>
                                    </p:set>
                                    <p:anim calcmode="lin" valueType="num">
                                      <p:cBhvr>
                                        <p:cTn id="271" dur="1000" fill="hold"/>
                                        <p:tgtEl>
                                          <p:spTgt spid="24"/>
                                        </p:tgtEl>
                                        <p:attrNameLst>
                                          <p:attrName>ppt_w</p:attrName>
                                        </p:attrNameLst>
                                      </p:cBhvr>
                                      <p:tavLst>
                                        <p:tav tm="0">
                                          <p:val>
                                            <p:fltVal val="0"/>
                                          </p:val>
                                        </p:tav>
                                        <p:tav tm="100000">
                                          <p:val>
                                            <p:strVal val="#ppt_w"/>
                                          </p:val>
                                        </p:tav>
                                      </p:tavLst>
                                    </p:anim>
                                    <p:anim calcmode="lin" valueType="num">
                                      <p:cBhvr>
                                        <p:cTn id="272" dur="1000" fill="hold"/>
                                        <p:tgtEl>
                                          <p:spTgt spid="24"/>
                                        </p:tgtEl>
                                        <p:attrNameLst>
                                          <p:attrName>ppt_h</p:attrName>
                                        </p:attrNameLst>
                                      </p:cBhvr>
                                      <p:tavLst>
                                        <p:tav tm="0">
                                          <p:val>
                                            <p:fltVal val="0"/>
                                          </p:val>
                                        </p:tav>
                                        <p:tav tm="100000">
                                          <p:val>
                                            <p:strVal val="#ppt_h"/>
                                          </p:val>
                                        </p:tav>
                                      </p:tavLst>
                                    </p:anim>
                                    <p:animEffect transition="in" filter="fade">
                                      <p:cBhvr>
                                        <p:cTn id="273"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4" grpId="1" animBg="1"/>
      <p:bldP spid="5" grpId="0" animBg="1"/>
      <p:bldP spid="5" grpId="1" animBg="1"/>
      <p:bldP spid="6" grpId="0"/>
      <p:bldP spid="7" grpId="0"/>
      <p:bldP spid="8" grpId="0"/>
      <p:bldP spid="9" grpId="0" animBg="1"/>
      <p:bldP spid="9" grpId="1" animBg="1"/>
      <p:bldP spid="9" grpId="2" animBg="1"/>
      <p:bldP spid="10" grpId="0"/>
      <p:bldP spid="11" grpId="0" animBg="1"/>
      <p:bldP spid="11" grpId="1" animBg="1"/>
      <p:bldP spid="12" grpId="0" animBg="1"/>
      <p:bldP spid="24" grpId="0"/>
      <p:bldP spid="25" grpId="0"/>
      <p:bldP spid="25" grpId="1"/>
      <p:bldP spid="26" grpId="0"/>
      <p:bldP spid="26" grpId="1"/>
      <p:bldP spid="27" grpId="0"/>
      <p:bldP spid="27" grpId="1"/>
      <p:bldP spid="28" grpId="0"/>
      <p:bldP spid="28" grpId="1"/>
      <p:bldP spid="29" grpId="0"/>
      <p:bldP spid="29" grpId="1"/>
      <p:bldP spid="30" grpId="0"/>
      <p:bldP spid="31" grpId="0"/>
      <p:bldP spid="32" grpId="0"/>
      <p:bldP spid="33" grpId="0"/>
      <p:bldP spid="34" grpId="0"/>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538991-C636-490F-BF71-0130890B52CB}"/>
              </a:ext>
            </a:extLst>
          </p:cNvPr>
          <p:cNvSpPr/>
          <p:nvPr/>
        </p:nvSpPr>
        <p:spPr>
          <a:xfrm>
            <a:off x="2061957" y="182645"/>
            <a:ext cx="3527301" cy="1200329"/>
          </a:xfrm>
          <a:prstGeom prst="rect">
            <a:avLst/>
          </a:prstGeom>
          <a:noFill/>
          <a:scene3d>
            <a:camera prst="obliqueBottomLeft"/>
            <a:lightRig rig="threePt" dir="t"/>
          </a:scene3d>
          <a:sp3d>
            <a:bevelT w="0" h="514350" prst="convex"/>
          </a:sp3d>
        </p:spPr>
        <p:txBody>
          <a:bodyPr wrap="square">
            <a:spAutoFit/>
          </a:bodyPr>
          <a:lstStyle/>
          <a:p>
            <a:pPr algn="ctr"/>
            <a:r>
              <a:rPr lang="en-US" sz="72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একক কাজ      </a:t>
            </a:r>
          </a:p>
        </p:txBody>
      </p:sp>
      <p:sp>
        <p:nvSpPr>
          <p:cNvPr id="5" name="Rectangle 4">
            <a:extLst>
              <a:ext uri="{FF2B5EF4-FFF2-40B4-BE49-F238E27FC236}">
                <a16:creationId xmlns:a16="http://schemas.microsoft.com/office/drawing/2014/main" id="{9CB9CDC4-2907-4922-B045-D9A4057B5263}"/>
              </a:ext>
            </a:extLst>
          </p:cNvPr>
          <p:cNvSpPr/>
          <p:nvPr/>
        </p:nvSpPr>
        <p:spPr>
          <a:xfrm>
            <a:off x="1011438" y="2046026"/>
            <a:ext cx="9155640" cy="707886"/>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marL="571500" indent="-571500" algn="ctr">
              <a:buFont typeface="Wingdings" panose="05000000000000000000" pitchFamily="2" charset="2"/>
              <a:buChar char="v"/>
            </a:pPr>
            <a:r>
              <a:rPr lang="en-US" sz="4000" dirty="0">
                <a:latin typeface="NikoshBAN" panose="02000000000000000000" pitchFamily="2" charset="0"/>
                <a:cs typeface="NikoshBAN" panose="02000000000000000000" pitchFamily="2" charset="0"/>
              </a:rPr>
              <a:t>বৃত্তের ব্যাসার্ধ এবং ব্যাস এর মধ্যে সম্পর্ক কী?      </a:t>
            </a:r>
          </a:p>
        </p:txBody>
      </p:sp>
      <p:sp>
        <p:nvSpPr>
          <p:cNvPr id="6" name="Rectangle 5">
            <a:extLst>
              <a:ext uri="{FF2B5EF4-FFF2-40B4-BE49-F238E27FC236}">
                <a16:creationId xmlns:a16="http://schemas.microsoft.com/office/drawing/2014/main" id="{D47CFC71-D346-4F37-9B0D-A6F0A637B2B2}"/>
              </a:ext>
            </a:extLst>
          </p:cNvPr>
          <p:cNvSpPr/>
          <p:nvPr/>
        </p:nvSpPr>
        <p:spPr>
          <a:xfrm>
            <a:off x="1684511" y="2709078"/>
            <a:ext cx="8287789" cy="2308324"/>
          </a:xfrm>
          <a:prstGeom prst="rect">
            <a:avLst/>
          </a:prstGeom>
          <a:noFill/>
          <a:scene3d>
            <a:camera prst="obliqueBottomLeft"/>
            <a:lightRig rig="threePt" dir="t"/>
          </a:scene3d>
          <a:sp3d>
            <a:bevelT w="0" h="514350" prst="convex"/>
          </a:sp3d>
        </p:spPr>
        <p:txBody>
          <a:bodyPr wrap="square">
            <a:spAutoFit/>
          </a:bodyPr>
          <a:lstStyle/>
          <a:p>
            <a:pPr algn="ct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ব্যাসার্ধ হলো কেন্দ্র থেকে পরিধির দূরত্ব। ব্যাস হলো বৃত্তের কেন্দ্রগামী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জ্যা</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p>
          <a:p>
            <a:pPr algn="ct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সুতরাং একটি বৃত্তের ব্যাসার্ধ হলো ব্যাসের অর্ধেক অথবা ব্যাস হলো ব্যাসার্ধের দ্বিগুণ।        </a:t>
            </a:r>
          </a:p>
        </p:txBody>
      </p:sp>
      <p:pic>
        <p:nvPicPr>
          <p:cNvPr id="7" name="Picture 6">
            <a:extLst>
              <a:ext uri="{FF2B5EF4-FFF2-40B4-BE49-F238E27FC236}">
                <a16:creationId xmlns:a16="http://schemas.microsoft.com/office/drawing/2014/main" id="{C893C159-D844-4205-9C7A-6F96A829A0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17391" y="0"/>
            <a:ext cx="3869936" cy="2046026"/>
          </a:xfrm>
          <a:prstGeom prst="ellipse">
            <a:avLst/>
          </a:prstGeom>
          <a:ln>
            <a:noFill/>
          </a:ln>
          <a:effectLst>
            <a:softEdge rad="112500"/>
          </a:effectLst>
        </p:spPr>
      </p:pic>
    </p:spTree>
    <p:extLst>
      <p:ext uri="{BB962C8B-B14F-4D97-AF65-F5344CB8AC3E}">
        <p14:creationId xmlns:p14="http://schemas.microsoft.com/office/powerpoint/2010/main" val="324530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Effect transition="in" filter="fade">
                                      <p:cBhvr>
                                        <p:cTn id="2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64A4F5-9E6D-4607-B4D2-8EF73B26D343}"/>
              </a:ext>
            </a:extLst>
          </p:cNvPr>
          <p:cNvSpPr txBox="1">
            <a:spLocks/>
          </p:cNvSpPr>
          <p:nvPr/>
        </p:nvSpPr>
        <p:spPr>
          <a:xfrm>
            <a:off x="2252790" y="6376960"/>
            <a:ext cx="1394758" cy="27760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8/13/2026</a:t>
            </a:fld>
            <a:endParaRPr lang="en-US" sz="1400" dirty="0">
              <a:latin typeface="NikoshBAN" panose="02000000000000000000" pitchFamily="2" charset="0"/>
              <a:cs typeface="NikoshBAN" panose="02000000000000000000" pitchFamily="2" charset="0"/>
            </a:endParaRPr>
          </a:p>
        </p:txBody>
      </p:sp>
      <p:sp>
        <p:nvSpPr>
          <p:cNvPr id="3" name="Slide Number Placeholder 3">
            <a:extLst>
              <a:ext uri="{FF2B5EF4-FFF2-40B4-BE49-F238E27FC236}">
                <a16:creationId xmlns:a16="http://schemas.microsoft.com/office/drawing/2014/main" id="{ED59EFB8-DD09-42F0-95FD-7B13C360257E}"/>
              </a:ext>
            </a:extLst>
          </p:cNvPr>
          <p:cNvSpPr txBox="1">
            <a:spLocks/>
          </p:cNvSpPr>
          <p:nvPr/>
        </p:nvSpPr>
        <p:spPr>
          <a:xfrm>
            <a:off x="11069219" y="6459786"/>
            <a:ext cx="740193" cy="27760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13</a:t>
            </a:fld>
            <a:endParaRPr lang="en-US">
              <a:latin typeface="NikoshBAN" panose="02000000000000000000" pitchFamily="2" charset="0"/>
              <a:cs typeface="NikoshBAN" panose="02000000000000000000" pitchFamily="2" charset="0"/>
            </a:endParaRPr>
          </a:p>
        </p:txBody>
      </p:sp>
      <p:sp>
        <p:nvSpPr>
          <p:cNvPr id="4" name="Rectangle: Rounded Corners 19">
            <a:extLst>
              <a:ext uri="{FF2B5EF4-FFF2-40B4-BE49-F238E27FC236}">
                <a16:creationId xmlns:a16="http://schemas.microsoft.com/office/drawing/2014/main" id="{C5851754-3A0E-41ED-9BF3-B2B50E66B2AD}"/>
              </a:ext>
            </a:extLst>
          </p:cNvPr>
          <p:cNvSpPr/>
          <p:nvPr/>
        </p:nvSpPr>
        <p:spPr>
          <a:xfrm>
            <a:off x="5659841" y="1051965"/>
            <a:ext cx="4458711" cy="3689968"/>
          </a:xfrm>
          <a:prstGeom prst="roundRect">
            <a:avLst>
              <a:gd name="adj" fmla="val 50000"/>
            </a:avLst>
          </a:prstGeom>
          <a:gradFill>
            <a:gsLst>
              <a:gs pos="0">
                <a:srgbClr val="FF5050">
                  <a:alpha val="0"/>
                </a:srgbClr>
              </a:gs>
              <a:gs pos="61000">
                <a:schemeClr val="accent1">
                  <a:lumMod val="45000"/>
                  <a:lumOff val="55000"/>
                </a:schemeClr>
              </a:gs>
              <a:gs pos="83000">
                <a:schemeClr val="bg1">
                  <a:alpha val="19000"/>
                </a:schemeClr>
              </a:gs>
              <a:gs pos="100000">
                <a:schemeClr val="accent1">
                  <a:lumMod val="30000"/>
                  <a:lumOff val="70000"/>
                </a:schemeClr>
              </a:gs>
            </a:gsLst>
            <a:lin ang="5400000" scaled="1"/>
          </a:gradFill>
          <a:ln w="38100">
            <a:solidFill>
              <a:srgbClr val="66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ikoshBAN" panose="02000000000000000000" pitchFamily="2" charset="0"/>
              <a:cs typeface="NikoshBAN" panose="02000000000000000000" pitchFamily="2" charset="0"/>
            </a:endParaRPr>
          </a:p>
        </p:txBody>
      </p:sp>
      <p:sp>
        <p:nvSpPr>
          <p:cNvPr id="5" name="Rectangle 4">
            <a:extLst>
              <a:ext uri="{FF2B5EF4-FFF2-40B4-BE49-F238E27FC236}">
                <a16:creationId xmlns:a16="http://schemas.microsoft.com/office/drawing/2014/main" id="{CBA99ABB-E443-487D-92F9-CF986E0E6768}"/>
              </a:ext>
            </a:extLst>
          </p:cNvPr>
          <p:cNvSpPr/>
          <p:nvPr/>
        </p:nvSpPr>
        <p:spPr>
          <a:xfrm>
            <a:off x="3511405" y="71375"/>
            <a:ext cx="4458712" cy="1200329"/>
          </a:xfrm>
          <a:prstGeom prst="rect">
            <a:avLst/>
          </a:prstGeom>
        </p:spPr>
        <p:txBody>
          <a:bodyPr wrap="square">
            <a:spAutoFit/>
          </a:bodyPr>
          <a:lstStyle/>
          <a:p>
            <a:pPr algn="ctr"/>
            <a:r>
              <a:rPr lang="bn-BD" sz="7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a:t>
            </a:r>
            <a:r>
              <a:rPr lang="en-US" sz="72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লীয়</a:t>
            </a:r>
            <a:r>
              <a:rPr lang="bn-BD" sz="7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কাজ</a:t>
            </a:r>
            <a:endParaRPr lang="en-US" sz="7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6" name="Rectangle 5">
            <a:extLst>
              <a:ext uri="{FF2B5EF4-FFF2-40B4-BE49-F238E27FC236}">
                <a16:creationId xmlns:a16="http://schemas.microsoft.com/office/drawing/2014/main" id="{4FDCD11E-BD26-4DDC-8209-54685DBDBCCB}"/>
              </a:ext>
            </a:extLst>
          </p:cNvPr>
          <p:cNvSpPr/>
          <p:nvPr/>
        </p:nvSpPr>
        <p:spPr>
          <a:xfrm>
            <a:off x="5740761" y="1825300"/>
            <a:ext cx="4006375" cy="2800767"/>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marL="571500" indent="-571500" algn="ctr">
              <a:buFont typeface="Wingdings" panose="05000000000000000000" pitchFamily="2" charset="2"/>
              <a:buChar char="v"/>
            </a:pPr>
            <a:r>
              <a:rPr lang="en-US" sz="4400" dirty="0">
                <a:latin typeface="NikoshBAN" panose="02000000000000000000" pitchFamily="2" charset="0"/>
                <a:cs typeface="NikoshBAN" panose="02000000000000000000" pitchFamily="2" charset="0"/>
              </a:rPr>
              <a:t>সহজ উপায়ে একটি বৃত্ত অঙ্কন করে বৃত্তের বিভিন্ন অংশ চিহ্নিত কর।       </a:t>
            </a:r>
          </a:p>
        </p:txBody>
      </p:sp>
      <p:pic>
        <p:nvPicPr>
          <p:cNvPr id="7" name="Picture 6">
            <a:extLst>
              <a:ext uri="{FF2B5EF4-FFF2-40B4-BE49-F238E27FC236}">
                <a16:creationId xmlns:a16="http://schemas.microsoft.com/office/drawing/2014/main" id="{31AEF870-6438-4B77-A830-77B11726AD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8932" y="1051965"/>
            <a:ext cx="3748779" cy="4130732"/>
          </a:xfrm>
          <a:prstGeom prst="ellipse">
            <a:avLst/>
          </a:prstGeom>
          <a:ln>
            <a:noFill/>
          </a:ln>
          <a:effectLst>
            <a:softEdge rad="112500"/>
          </a:effectLst>
        </p:spPr>
      </p:pic>
    </p:spTree>
    <p:extLst>
      <p:ext uri="{BB962C8B-B14F-4D97-AF65-F5344CB8AC3E}">
        <p14:creationId xmlns:p14="http://schemas.microsoft.com/office/powerpoint/2010/main" val="375883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Effect transition="in" filter="fade">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248240-42D3-4689-9580-221C6E5AD51E}"/>
              </a:ext>
            </a:extLst>
          </p:cNvPr>
          <p:cNvSpPr/>
          <p:nvPr/>
        </p:nvSpPr>
        <p:spPr>
          <a:xfrm>
            <a:off x="4792611" y="-1"/>
            <a:ext cx="2144663" cy="923330"/>
          </a:xfrm>
          <a:prstGeom prst="rect">
            <a:avLst/>
          </a:prstGeom>
          <a:noFill/>
        </p:spPr>
        <p:txBody>
          <a:bodyPr wrap="square" lIns="91440" tIns="45720" rIns="91440" bIns="45720">
            <a:spAutoFit/>
          </a:bodyPr>
          <a:lstStyle/>
          <a:p>
            <a:pPr algn="ctr"/>
            <a:r>
              <a:rPr lang="en-US" sz="5400" b="1" dirty="0">
                <a:ln w="22225">
                  <a:solidFill>
                    <a:srgbClr val="C00000"/>
                  </a:solidFill>
                  <a:prstDash val="solid"/>
                </a:ln>
                <a:solidFill>
                  <a:schemeClr val="accent5">
                    <a:lumMod val="50000"/>
                  </a:schemeClr>
                </a:solidFill>
                <a:latin typeface="NikoshBAN" panose="02000000000000000000" pitchFamily="2" charset="0"/>
                <a:cs typeface="NikoshBAN" panose="02000000000000000000" pitchFamily="2" charset="0"/>
              </a:rPr>
              <a:t>মূল্যায়ন</a:t>
            </a:r>
            <a:endParaRPr lang="en-US" sz="5400" b="1" dirty="0">
              <a:ln w="22225">
                <a:solidFill>
                  <a:srgbClr val="C00000"/>
                </a:solidFill>
                <a:prstDash val="solid"/>
              </a:ln>
              <a:solidFill>
                <a:schemeClr val="accent5">
                  <a:lumMod val="50000"/>
                </a:schemeClr>
              </a:solidFill>
            </a:endParaRPr>
          </a:p>
        </p:txBody>
      </p:sp>
      <p:sp>
        <p:nvSpPr>
          <p:cNvPr id="3" name="Rectangle 2">
            <a:extLst>
              <a:ext uri="{FF2B5EF4-FFF2-40B4-BE49-F238E27FC236}">
                <a16:creationId xmlns:a16="http://schemas.microsoft.com/office/drawing/2014/main" id="{1815ABBD-717F-4CDC-90AA-43E887AFF831}"/>
              </a:ext>
            </a:extLst>
          </p:cNvPr>
          <p:cNvSpPr/>
          <p:nvPr/>
        </p:nvSpPr>
        <p:spPr>
          <a:xfrm>
            <a:off x="1956364" y="1647753"/>
            <a:ext cx="7795648" cy="322288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D84147C-D609-4B5A-826E-BE3395F3903F}"/>
              </a:ext>
            </a:extLst>
          </p:cNvPr>
          <p:cNvSpPr/>
          <p:nvPr/>
        </p:nvSpPr>
        <p:spPr>
          <a:xfrm>
            <a:off x="2989351" y="878312"/>
            <a:ext cx="5367162"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400" b="1" u="sng" dirty="0">
                <a:ln w="11430"/>
                <a:solidFill>
                  <a:srgbClr val="002060"/>
                </a:solidFill>
                <a:effectLst>
                  <a:outerShdw blurRad="50800" dist="39000" dir="5460000" algn="tl">
                    <a:srgbClr val="000000">
                      <a:alpha val="38000"/>
                    </a:srgbClr>
                  </a:outerShdw>
                </a:effectLst>
                <a:latin typeface="NikoshBAN" pitchFamily="2" charset="0"/>
                <a:cs typeface="NikoshBAN" pitchFamily="2" charset="0"/>
              </a:rPr>
              <a:t>সঠিক উত্তরটি বোর্ডে এসে লিখ  </a:t>
            </a:r>
            <a:r>
              <a:rPr lang="bn-BD" sz="4400" b="1" u="sng" dirty="0">
                <a:ln w="11430"/>
                <a:solidFill>
                  <a:srgbClr val="002060"/>
                </a:solidFill>
                <a:effectLst>
                  <a:outerShdw blurRad="50800" dist="39000" dir="5460000" algn="tl">
                    <a:srgbClr val="000000">
                      <a:alpha val="38000"/>
                    </a:srgbClr>
                  </a:outerShdw>
                </a:effectLst>
                <a:latin typeface="NikoshBAN" pitchFamily="2" charset="0"/>
                <a:cs typeface="NikoshBAN" pitchFamily="2" charset="0"/>
              </a:rPr>
              <a:t> </a:t>
            </a:r>
            <a:endParaRPr lang="en-US" sz="4400" b="1" u="sng" dirty="0">
              <a:ln w="11430"/>
              <a:solidFill>
                <a:srgbClr val="002060"/>
              </a:solidFill>
              <a:effectLst>
                <a:outerShdw blurRad="50800" dist="39000" dir="5460000" algn="tl">
                  <a:srgbClr val="000000">
                    <a:alpha val="38000"/>
                  </a:srgbClr>
                </a:outerShdw>
              </a:effectLst>
              <a:latin typeface="NikoshBAN" pitchFamily="2" charset="0"/>
              <a:cs typeface="NikoshBAN" pitchFamily="2" charset="0"/>
            </a:endParaRPr>
          </a:p>
        </p:txBody>
      </p:sp>
      <p:sp>
        <p:nvSpPr>
          <p:cNvPr id="5" name="Rectangle 4">
            <a:extLst>
              <a:ext uri="{FF2B5EF4-FFF2-40B4-BE49-F238E27FC236}">
                <a16:creationId xmlns:a16="http://schemas.microsoft.com/office/drawing/2014/main" id="{E144B1F4-EBF2-443F-8F8A-F57BE18AB78B}"/>
              </a:ext>
            </a:extLst>
          </p:cNvPr>
          <p:cNvSpPr/>
          <p:nvPr/>
        </p:nvSpPr>
        <p:spPr>
          <a:xfrm>
            <a:off x="2162686" y="1702562"/>
            <a:ext cx="5572851"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000" b="1" dirty="0">
                <a:ln w="11430"/>
                <a:effectLst>
                  <a:outerShdw blurRad="50800" dist="39000" dir="5460000" algn="tl">
                    <a:srgbClr val="000000">
                      <a:alpha val="38000"/>
                    </a:srgbClr>
                  </a:outerShdw>
                </a:effectLst>
                <a:latin typeface="NikoshBAN" pitchFamily="2" charset="0"/>
                <a:cs typeface="NikoshBAN" pitchFamily="2" charset="0"/>
              </a:rPr>
              <a:t>১</a:t>
            </a:r>
            <a:r>
              <a:rPr lang="bn-BD" sz="4000" b="1" dirty="0">
                <a:ln w="11430"/>
                <a:effectLst>
                  <a:outerShdw blurRad="50800" dist="39000" dir="5460000" algn="tl">
                    <a:srgbClr val="000000">
                      <a:alpha val="38000"/>
                    </a:srgbClr>
                  </a:outerShdw>
                </a:effectLst>
                <a:latin typeface="NikoshBAN" pitchFamily="2" charset="0"/>
                <a:cs typeface="NikoshBAN" pitchFamily="2" charset="0"/>
              </a:rPr>
              <a:t>.</a:t>
            </a:r>
            <a:r>
              <a:rPr lang="en-US" sz="4000" b="1" dirty="0">
                <a:ln w="11430"/>
                <a:effectLst>
                  <a:outerShdw blurRad="50800" dist="39000" dir="5460000" algn="tl">
                    <a:srgbClr val="000000">
                      <a:alpha val="38000"/>
                    </a:srgbClr>
                  </a:outerShdw>
                </a:effectLst>
                <a:latin typeface="NikoshBAN" pitchFamily="2" charset="0"/>
                <a:cs typeface="NikoshBAN" pitchFamily="2" charset="0"/>
              </a:rPr>
              <a:t> বৃত্তের ব্যাস ব্যাসার্ধের কতগুণ </a:t>
            </a:r>
            <a:r>
              <a:rPr lang="bn-BD" sz="4000" b="1" dirty="0">
                <a:ln w="11430"/>
                <a:effectLst>
                  <a:outerShdw blurRad="50800" dist="39000" dir="5460000" algn="tl">
                    <a:srgbClr val="000000">
                      <a:alpha val="38000"/>
                    </a:srgbClr>
                  </a:outerShdw>
                </a:effectLst>
                <a:latin typeface="NikoshBAN" pitchFamily="2" charset="0"/>
                <a:cs typeface="NikoshBAN" pitchFamily="2" charset="0"/>
              </a:rPr>
              <a:t>?</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6" name="Rectangle 5">
            <a:extLst>
              <a:ext uri="{FF2B5EF4-FFF2-40B4-BE49-F238E27FC236}">
                <a16:creationId xmlns:a16="http://schemas.microsoft.com/office/drawing/2014/main" id="{3EE38F03-92D9-4C48-B8E1-AA0CB13ECB45}"/>
              </a:ext>
            </a:extLst>
          </p:cNvPr>
          <p:cNvSpPr/>
          <p:nvPr/>
        </p:nvSpPr>
        <p:spPr>
          <a:xfrm>
            <a:off x="2638699" y="2408671"/>
            <a:ext cx="3914666"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4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4400" b="1" dirty="0">
                <a:ln w="11430"/>
                <a:effectLst>
                  <a:outerShdw blurRad="50800" dist="39000" dir="5460000" algn="tl">
                    <a:srgbClr val="000000">
                      <a:alpha val="38000"/>
                    </a:srgbClr>
                  </a:outerShdw>
                </a:effectLst>
                <a:latin typeface="NikoshBAN" pitchFamily="2" charset="0"/>
                <a:cs typeface="NikoshBAN" pitchFamily="2" charset="0"/>
              </a:rPr>
              <a:t>একগুণ  </a:t>
            </a:r>
            <a:r>
              <a:rPr lang="bn-BD" sz="44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7" name="Rectangle 6">
            <a:extLst>
              <a:ext uri="{FF2B5EF4-FFF2-40B4-BE49-F238E27FC236}">
                <a16:creationId xmlns:a16="http://schemas.microsoft.com/office/drawing/2014/main" id="{5E59CF7E-222B-4D5B-A0B2-76ABA2C8FC14}"/>
              </a:ext>
            </a:extLst>
          </p:cNvPr>
          <p:cNvSpPr/>
          <p:nvPr/>
        </p:nvSpPr>
        <p:spPr>
          <a:xfrm>
            <a:off x="6164319" y="2459486"/>
            <a:ext cx="1960264"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400" b="1" dirty="0">
                <a:ln w="11430"/>
                <a:effectLst>
                  <a:outerShdw blurRad="50800" dist="39000" dir="5460000" algn="tl">
                    <a:srgbClr val="000000">
                      <a:alpha val="38000"/>
                    </a:srgbClr>
                  </a:outerShdw>
                </a:effectLst>
                <a:latin typeface="NikoshBAN" pitchFamily="2" charset="0"/>
                <a:cs typeface="NikoshBAN" pitchFamily="2" charset="0"/>
              </a:rPr>
              <a:t>খ.</a:t>
            </a:r>
            <a:r>
              <a:rPr lang="en-US" sz="4400" b="1" dirty="0">
                <a:ln w="11430"/>
                <a:effectLst>
                  <a:outerShdw blurRad="50800" dist="39000" dir="5460000" algn="tl">
                    <a:srgbClr val="000000">
                      <a:alpha val="38000"/>
                    </a:srgbClr>
                  </a:outerShdw>
                </a:effectLst>
                <a:latin typeface="NikoshBAN" pitchFamily="2" charset="0"/>
                <a:cs typeface="NikoshBAN" pitchFamily="2" charset="0"/>
              </a:rPr>
              <a:t> দ্বিগুণ  </a:t>
            </a:r>
            <a:r>
              <a:rPr lang="bn-BD" sz="44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8" name="Rectangle 7">
            <a:extLst>
              <a:ext uri="{FF2B5EF4-FFF2-40B4-BE49-F238E27FC236}">
                <a16:creationId xmlns:a16="http://schemas.microsoft.com/office/drawing/2014/main" id="{D511704F-5000-4A0A-AE4A-2BF54BEC7999}"/>
              </a:ext>
            </a:extLst>
          </p:cNvPr>
          <p:cNvSpPr/>
          <p:nvPr/>
        </p:nvSpPr>
        <p:spPr>
          <a:xfrm>
            <a:off x="2577711" y="3303915"/>
            <a:ext cx="3202403"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4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4400" b="1" dirty="0">
                <a:ln w="11430"/>
                <a:effectLst>
                  <a:outerShdw blurRad="50800" dist="39000" dir="5460000" algn="tl">
                    <a:srgbClr val="000000">
                      <a:alpha val="38000"/>
                    </a:srgbClr>
                  </a:outerShdw>
                </a:effectLst>
                <a:latin typeface="NikoshBAN" pitchFamily="2" charset="0"/>
                <a:cs typeface="NikoshBAN" pitchFamily="2" charset="0"/>
              </a:rPr>
              <a:t>তিনগুণ  </a:t>
            </a:r>
          </a:p>
        </p:txBody>
      </p:sp>
      <p:sp>
        <p:nvSpPr>
          <p:cNvPr id="9" name="Rectangle 8">
            <a:extLst>
              <a:ext uri="{FF2B5EF4-FFF2-40B4-BE49-F238E27FC236}">
                <a16:creationId xmlns:a16="http://schemas.microsoft.com/office/drawing/2014/main" id="{56DE1FD9-84E2-4F64-8847-E643B680B0B3}"/>
              </a:ext>
            </a:extLst>
          </p:cNvPr>
          <p:cNvSpPr/>
          <p:nvPr/>
        </p:nvSpPr>
        <p:spPr>
          <a:xfrm>
            <a:off x="6164317" y="3341556"/>
            <a:ext cx="2278077"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4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4400" b="1" dirty="0">
                <a:ln w="11430"/>
                <a:effectLst>
                  <a:outerShdw blurRad="50800" dist="39000" dir="5460000" algn="tl">
                    <a:srgbClr val="000000">
                      <a:alpha val="38000"/>
                    </a:srgbClr>
                  </a:outerShdw>
                </a:effectLst>
                <a:latin typeface="NikoshBAN" pitchFamily="2" charset="0"/>
                <a:cs typeface="NikoshBAN" pitchFamily="2" charset="0"/>
              </a:rPr>
              <a:t>চারগুণ  </a:t>
            </a:r>
            <a:r>
              <a:rPr lang="bn-BD" sz="44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0" name="Half Frame 9">
            <a:extLst>
              <a:ext uri="{FF2B5EF4-FFF2-40B4-BE49-F238E27FC236}">
                <a16:creationId xmlns:a16="http://schemas.microsoft.com/office/drawing/2014/main" id="{75224C2D-1B40-4D94-8446-C80ED2408430}"/>
              </a:ext>
            </a:extLst>
          </p:cNvPr>
          <p:cNvSpPr/>
          <p:nvPr/>
        </p:nvSpPr>
        <p:spPr>
          <a:xfrm rot="12954595">
            <a:off x="6316088" y="2298111"/>
            <a:ext cx="252481" cy="599347"/>
          </a:xfrm>
          <a:prstGeom prst="halfFrame">
            <a:avLst>
              <a:gd name="adj1" fmla="val 16190"/>
              <a:gd name="adj2" fmla="val 16190"/>
            </a:avLst>
          </a:prstGeom>
          <a:solidFill>
            <a:srgbClr val="33CC33"/>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3482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2" presetClass="entr" presetSubtype="8"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animEffect transition="in" filter="fade">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53" presetClass="entr" presetSubtype="16" repeatCount="indefinite" fill="hold" grpId="0" nodeType="clickEffect">
                                  <p:stCondLst>
                                    <p:cond delay="0"/>
                                  </p:stCondLst>
                                  <p:endCondLst>
                                    <p:cond evt="onNext" delay="0">
                                      <p:tgtEl>
                                        <p:sldTgt/>
                                      </p:tgtEl>
                                    </p:cond>
                                  </p:endCondLst>
                                  <p:childTnLst>
                                    <p:set>
                                      <p:cBhvr>
                                        <p:cTn id="44" dur="1" fill="hold">
                                          <p:stCondLst>
                                            <p:cond delay="0"/>
                                          </p:stCondLst>
                                        </p:cTn>
                                        <p:tgtEl>
                                          <p:spTgt spid="10"/>
                                        </p:tgtEl>
                                        <p:attrNameLst>
                                          <p:attrName>style.visibility</p:attrName>
                                        </p:attrNameLst>
                                      </p:cBhvr>
                                      <p:to>
                                        <p:strVal val="visible"/>
                                      </p:to>
                                    </p:set>
                                    <p:anim calcmode="lin" valueType="num">
                                      <p:cBhvr>
                                        <p:cTn id="45" dur="1000" fill="hold"/>
                                        <p:tgtEl>
                                          <p:spTgt spid="10"/>
                                        </p:tgtEl>
                                        <p:attrNameLst>
                                          <p:attrName>ppt_w</p:attrName>
                                        </p:attrNameLst>
                                      </p:cBhvr>
                                      <p:tavLst>
                                        <p:tav tm="0">
                                          <p:val>
                                            <p:fltVal val="0"/>
                                          </p:val>
                                        </p:tav>
                                        <p:tav tm="100000">
                                          <p:val>
                                            <p:strVal val="#ppt_w"/>
                                          </p:val>
                                        </p:tav>
                                      </p:tavLst>
                                    </p:anim>
                                    <p:anim calcmode="lin" valueType="num">
                                      <p:cBhvr>
                                        <p:cTn id="46" dur="1000" fill="hold"/>
                                        <p:tgtEl>
                                          <p:spTgt spid="10"/>
                                        </p:tgtEl>
                                        <p:attrNameLst>
                                          <p:attrName>ppt_h</p:attrName>
                                        </p:attrNameLst>
                                      </p:cBhvr>
                                      <p:tavLst>
                                        <p:tav tm="0">
                                          <p:val>
                                            <p:fltVal val="0"/>
                                          </p:val>
                                        </p:tav>
                                        <p:tav tm="100000">
                                          <p:val>
                                            <p:strVal val="#ppt_h"/>
                                          </p:val>
                                        </p:tav>
                                      </p:tavLst>
                                    </p:anim>
                                    <p:animEffect transition="in" filter="fade">
                                      <p:cBhvr>
                                        <p:cTn id="47" dur="1000"/>
                                        <p:tgtEl>
                                          <p:spTgt spid="10"/>
                                        </p:tgtEl>
                                      </p:cBhvr>
                                    </p:animEffect>
                                  </p:childTnLst>
                                </p:cTn>
                              </p:par>
                            </p:childTnLst>
                          </p:cTn>
                        </p:par>
                      </p:childTnLst>
                    </p:cTn>
                  </p:par>
                </p:childTnLst>
              </p:cTn>
              <p:nextCondLst>
                <p:cond evt="onClick" delay="0">
                  <p:tgtEl>
                    <p:spTgt spid="7"/>
                  </p:tgtEl>
                </p:cond>
              </p:nextCondLst>
            </p:seq>
          </p:childTnLst>
        </p:cTn>
      </p:par>
    </p:tnLst>
    <p:bldLst>
      <p:bldP spid="3" grpId="0" animBg="1"/>
      <p:bldP spid="4" grpId="0"/>
      <p:bldP spid="5" grpId="0"/>
      <p:bldP spid="6" grpId="0"/>
      <p:bldP spid="7" grpId="0"/>
      <p:bldP spid="8" grpId="0"/>
      <p:bldP spid="9" grpId="0"/>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A4CA3B-2766-48C1-8652-F8082447B587}"/>
              </a:ext>
            </a:extLst>
          </p:cNvPr>
          <p:cNvSpPr/>
          <p:nvPr/>
        </p:nvSpPr>
        <p:spPr>
          <a:xfrm>
            <a:off x="2443399" y="1276028"/>
            <a:ext cx="1806353"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জ্যা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3" name="Rectangle 2">
            <a:extLst>
              <a:ext uri="{FF2B5EF4-FFF2-40B4-BE49-F238E27FC236}">
                <a16:creationId xmlns:a16="http://schemas.microsoft.com/office/drawing/2014/main" id="{CCEA6D00-65D3-4914-BE38-8832648EA600}"/>
              </a:ext>
            </a:extLst>
          </p:cNvPr>
          <p:cNvSpPr/>
          <p:nvPr/>
        </p:nvSpPr>
        <p:spPr>
          <a:xfrm>
            <a:off x="2198374" y="698189"/>
            <a:ext cx="4828823"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২.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কোনটি পরিধির অংশ </a:t>
            </a:r>
            <a:r>
              <a:rPr lang="bn-BD" sz="3600" b="1" dirty="0">
                <a:ln w="11430"/>
                <a:effectLst>
                  <a:outerShdw blurRad="50800" dist="39000" dir="5460000" algn="tl">
                    <a:srgbClr val="000000">
                      <a:alpha val="38000"/>
                    </a:srgbClr>
                  </a:outerShdw>
                </a:effectLst>
                <a:latin typeface="NikoshBAN" pitchFamily="2" charset="0"/>
                <a:cs typeface="NikoshBAN" pitchFamily="2" charset="0"/>
              </a:rPr>
              <a:t>?</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BB7BFE90-5286-4116-8CAF-25F04F87D104}"/>
              </a:ext>
            </a:extLst>
          </p:cNvPr>
          <p:cNvSpPr/>
          <p:nvPr/>
        </p:nvSpPr>
        <p:spPr>
          <a:xfrm>
            <a:off x="5207933" y="1298353"/>
            <a:ext cx="2270594"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খ.</a:t>
            </a:r>
            <a:r>
              <a:rPr lang="en-US" sz="3600" b="1" dirty="0">
                <a:ln w="11430"/>
                <a:effectLst>
                  <a:outerShdw blurRad="50800" dist="39000" dir="5460000" algn="tl">
                    <a:srgbClr val="000000">
                      <a:alpha val="38000"/>
                    </a:srgbClr>
                  </a:outerShdw>
                </a:effectLst>
                <a:latin typeface="NikoshBAN" pitchFamily="2" charset="0"/>
                <a:cs typeface="NikoshBAN" pitchFamily="2" charset="0"/>
              </a:rPr>
              <a:t> বৃত্তচাপ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5" name="Rectangle 4">
            <a:extLst>
              <a:ext uri="{FF2B5EF4-FFF2-40B4-BE49-F238E27FC236}">
                <a16:creationId xmlns:a16="http://schemas.microsoft.com/office/drawing/2014/main" id="{743F2AD8-68AD-4AF9-AA05-2AC51A868D84}"/>
              </a:ext>
            </a:extLst>
          </p:cNvPr>
          <p:cNvSpPr/>
          <p:nvPr/>
        </p:nvSpPr>
        <p:spPr>
          <a:xfrm>
            <a:off x="2443399" y="1832763"/>
            <a:ext cx="1661555"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ব্যাস </a:t>
            </a:r>
          </a:p>
        </p:txBody>
      </p:sp>
      <p:sp>
        <p:nvSpPr>
          <p:cNvPr id="6" name="Rectangle 5">
            <a:extLst>
              <a:ext uri="{FF2B5EF4-FFF2-40B4-BE49-F238E27FC236}">
                <a16:creationId xmlns:a16="http://schemas.microsoft.com/office/drawing/2014/main" id="{20809B25-D986-4367-8578-9E1E5BEB0C44}"/>
              </a:ext>
            </a:extLst>
          </p:cNvPr>
          <p:cNvSpPr/>
          <p:nvPr/>
        </p:nvSpPr>
        <p:spPr>
          <a:xfrm>
            <a:off x="5245599" y="1837246"/>
            <a:ext cx="1976501"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কেন্দ্র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7" name="Half Frame 6">
            <a:extLst>
              <a:ext uri="{FF2B5EF4-FFF2-40B4-BE49-F238E27FC236}">
                <a16:creationId xmlns:a16="http://schemas.microsoft.com/office/drawing/2014/main" id="{1E093524-ACAA-452B-8ED8-FB35D1A62E81}"/>
              </a:ext>
            </a:extLst>
          </p:cNvPr>
          <p:cNvSpPr/>
          <p:nvPr/>
        </p:nvSpPr>
        <p:spPr>
          <a:xfrm rot="12954595">
            <a:off x="5314702" y="1202303"/>
            <a:ext cx="272224" cy="467104"/>
          </a:xfrm>
          <a:prstGeom prst="halfFrame">
            <a:avLst>
              <a:gd name="adj1" fmla="val 16190"/>
              <a:gd name="adj2" fmla="val 16190"/>
            </a:avLst>
          </a:prstGeom>
          <a:solidFill>
            <a:srgbClr val="33CC33"/>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F18471D9-85D2-4DDE-BF63-10BE6B7B2D3B}"/>
              </a:ext>
            </a:extLst>
          </p:cNvPr>
          <p:cNvSpPr/>
          <p:nvPr/>
        </p:nvSpPr>
        <p:spPr>
          <a:xfrm>
            <a:off x="1969731" y="733553"/>
            <a:ext cx="6895923" cy="183819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9" name="Half Frame 8">
            <a:extLst>
              <a:ext uri="{FF2B5EF4-FFF2-40B4-BE49-F238E27FC236}">
                <a16:creationId xmlns:a16="http://schemas.microsoft.com/office/drawing/2014/main" id="{FAE564AB-DF0A-4609-9BD1-6A3A53E99DD3}"/>
              </a:ext>
            </a:extLst>
          </p:cNvPr>
          <p:cNvSpPr/>
          <p:nvPr/>
        </p:nvSpPr>
        <p:spPr>
          <a:xfrm rot="12954595">
            <a:off x="5706098" y="4061955"/>
            <a:ext cx="272224" cy="467104"/>
          </a:xfrm>
          <a:prstGeom prst="halfFrame">
            <a:avLst>
              <a:gd name="adj1" fmla="val 16190"/>
              <a:gd name="adj2" fmla="val 16190"/>
            </a:avLst>
          </a:prstGeom>
          <a:solidFill>
            <a:srgbClr val="33CC33"/>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a:extLst>
              <a:ext uri="{FF2B5EF4-FFF2-40B4-BE49-F238E27FC236}">
                <a16:creationId xmlns:a16="http://schemas.microsoft.com/office/drawing/2014/main" id="{F113F5A0-3301-4C1C-944C-28E699CFA995}"/>
              </a:ext>
            </a:extLst>
          </p:cNvPr>
          <p:cNvSpPr/>
          <p:nvPr/>
        </p:nvSpPr>
        <p:spPr>
          <a:xfrm>
            <a:off x="2241743" y="2840007"/>
            <a:ext cx="7510269"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effectLst>
                  <a:outerShdw blurRad="50800" dist="39000" dir="5460000" algn="tl">
                    <a:srgbClr val="000000">
                      <a:alpha val="38000"/>
                    </a:srgbClr>
                  </a:outerShdw>
                </a:effectLst>
                <a:latin typeface="NikoshBAN" pitchFamily="2" charset="0"/>
                <a:cs typeface="NikoshBAN" pitchFamily="2" charset="0"/>
              </a:rPr>
              <a:t>৩</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বৃত্তের সম্পূর্ণ দৈঘ্যকে কী বলে </a:t>
            </a:r>
            <a:r>
              <a:rPr lang="bn-BD" sz="3600" b="1" dirty="0">
                <a:ln w="11430"/>
                <a:effectLst>
                  <a:outerShdw blurRad="50800" dist="39000" dir="5460000" algn="tl">
                    <a:srgbClr val="000000">
                      <a:alpha val="38000"/>
                    </a:srgbClr>
                  </a:outerShdw>
                </a:effectLst>
                <a:latin typeface="NikoshBAN" pitchFamily="2" charset="0"/>
                <a:cs typeface="NikoshBAN" pitchFamily="2" charset="0"/>
              </a:rPr>
              <a:t>?</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1" name="Rectangle 10">
            <a:extLst>
              <a:ext uri="{FF2B5EF4-FFF2-40B4-BE49-F238E27FC236}">
                <a16:creationId xmlns:a16="http://schemas.microsoft.com/office/drawing/2014/main" id="{5C31BFD0-E766-4BA7-B8EE-9698BFA0B100}"/>
              </a:ext>
            </a:extLst>
          </p:cNvPr>
          <p:cNvSpPr/>
          <p:nvPr/>
        </p:nvSpPr>
        <p:spPr>
          <a:xfrm>
            <a:off x="5594986" y="3486338"/>
            <a:ext cx="2023900"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খ.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ব্যাসার্ধ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2" name="Rectangle 11">
            <a:extLst>
              <a:ext uri="{FF2B5EF4-FFF2-40B4-BE49-F238E27FC236}">
                <a16:creationId xmlns:a16="http://schemas.microsoft.com/office/drawing/2014/main" id="{5E86B652-2CC5-4275-BA0C-E48664FB75B0}"/>
              </a:ext>
            </a:extLst>
          </p:cNvPr>
          <p:cNvSpPr/>
          <p:nvPr/>
        </p:nvSpPr>
        <p:spPr>
          <a:xfrm>
            <a:off x="2522302" y="3972342"/>
            <a:ext cx="1659766"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জ্যা </a:t>
            </a:r>
          </a:p>
        </p:txBody>
      </p:sp>
      <p:sp>
        <p:nvSpPr>
          <p:cNvPr id="13" name="Rectangle 12">
            <a:extLst>
              <a:ext uri="{FF2B5EF4-FFF2-40B4-BE49-F238E27FC236}">
                <a16:creationId xmlns:a16="http://schemas.microsoft.com/office/drawing/2014/main" id="{E82A0AF2-8FAA-4B69-A9BC-DBF464537D26}"/>
              </a:ext>
            </a:extLst>
          </p:cNvPr>
          <p:cNvSpPr/>
          <p:nvPr/>
        </p:nvSpPr>
        <p:spPr>
          <a:xfrm>
            <a:off x="5608862" y="4086782"/>
            <a:ext cx="2065103"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পরিধি </a:t>
            </a:r>
          </a:p>
        </p:txBody>
      </p:sp>
      <p:sp>
        <p:nvSpPr>
          <p:cNvPr id="14" name="Rectangle 13">
            <a:extLst>
              <a:ext uri="{FF2B5EF4-FFF2-40B4-BE49-F238E27FC236}">
                <a16:creationId xmlns:a16="http://schemas.microsoft.com/office/drawing/2014/main" id="{DB8BAF43-77F5-4007-A481-51A4A327635F}"/>
              </a:ext>
            </a:extLst>
          </p:cNvPr>
          <p:cNvSpPr/>
          <p:nvPr/>
        </p:nvSpPr>
        <p:spPr>
          <a:xfrm>
            <a:off x="2479021" y="3442676"/>
            <a:ext cx="1983252"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ব্যাস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5" name="Rectangle 14">
            <a:extLst>
              <a:ext uri="{FF2B5EF4-FFF2-40B4-BE49-F238E27FC236}">
                <a16:creationId xmlns:a16="http://schemas.microsoft.com/office/drawing/2014/main" id="{02CBACCA-824E-4BB5-88A8-0FE2350464A7}"/>
              </a:ext>
            </a:extLst>
          </p:cNvPr>
          <p:cNvSpPr/>
          <p:nvPr/>
        </p:nvSpPr>
        <p:spPr>
          <a:xfrm>
            <a:off x="1969731" y="2876784"/>
            <a:ext cx="6968751" cy="185632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AEF333-A5D1-434A-9B31-350EA681C817}"/>
              </a:ext>
            </a:extLst>
          </p:cNvPr>
          <p:cNvSpPr/>
          <p:nvPr/>
        </p:nvSpPr>
        <p:spPr>
          <a:xfrm>
            <a:off x="4462273" y="-169988"/>
            <a:ext cx="2144663" cy="923330"/>
          </a:xfrm>
          <a:prstGeom prst="rect">
            <a:avLst/>
          </a:prstGeom>
          <a:noFill/>
        </p:spPr>
        <p:txBody>
          <a:bodyPr wrap="square" lIns="91440" tIns="45720" rIns="91440" bIns="45720">
            <a:spAutoFit/>
          </a:bodyPr>
          <a:lstStyle/>
          <a:p>
            <a:pPr algn="ctr"/>
            <a:r>
              <a:rPr lang="en-US" sz="5400" b="1" dirty="0">
                <a:ln w="22225">
                  <a:solidFill>
                    <a:srgbClr val="C00000"/>
                  </a:solidFill>
                  <a:prstDash val="solid"/>
                </a:ln>
                <a:solidFill>
                  <a:schemeClr val="accent5">
                    <a:lumMod val="50000"/>
                  </a:schemeClr>
                </a:solidFill>
                <a:latin typeface="NikoshBAN" panose="02000000000000000000" pitchFamily="2" charset="0"/>
                <a:cs typeface="NikoshBAN" panose="02000000000000000000" pitchFamily="2" charset="0"/>
              </a:rPr>
              <a:t>মূল্যায়ন</a:t>
            </a:r>
            <a:endParaRPr lang="en-US" sz="5400" b="1" dirty="0">
              <a:ln w="22225">
                <a:solidFill>
                  <a:srgbClr val="C00000"/>
                </a:solidFill>
                <a:prstDash val="solid"/>
              </a:ln>
              <a:solidFill>
                <a:schemeClr val="accent5">
                  <a:lumMod val="50000"/>
                </a:schemeClr>
              </a:solidFill>
            </a:endParaRPr>
          </a:p>
        </p:txBody>
      </p:sp>
    </p:spTree>
    <p:extLst>
      <p:ext uri="{BB962C8B-B14F-4D97-AF65-F5344CB8AC3E}">
        <p14:creationId xmlns:p14="http://schemas.microsoft.com/office/powerpoint/2010/main" val="36839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 presetClass="entr" presetSubtype="8"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additive="base">
                                        <p:cTn id="9" dur="500" fill="hold"/>
                                        <p:tgtEl>
                                          <p:spTgt spid="3"/>
                                        </p:tgtEl>
                                        <p:attrNameLst>
                                          <p:attrName>ppt_x</p:attrName>
                                        </p:attrNameLst>
                                      </p:cBhvr>
                                      <p:tavLst>
                                        <p:tav tm="0">
                                          <p:val>
                                            <p:strVal val="0-#ppt_w/2"/>
                                          </p:val>
                                        </p:tav>
                                        <p:tav tm="100000">
                                          <p:val>
                                            <p:strVal val="#ppt_x"/>
                                          </p:val>
                                        </p:tav>
                                      </p:tavLst>
                                    </p:anim>
                                    <p:anim calcmode="lin" valueType="num">
                                      <p:cBhvr additive="base">
                                        <p:cTn id="1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2" presetClass="entr" presetSubtype="8"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0-#ppt_w/2"/>
                                          </p:val>
                                        </p:tav>
                                        <p:tav tm="100000">
                                          <p:val>
                                            <p:strVal val="#ppt_x"/>
                                          </p:val>
                                        </p:tav>
                                      </p:tavLst>
                                    </p:anim>
                                    <p:anim calcmode="lin" valueType="num">
                                      <p:cBhvr additive="base">
                                        <p:cTn id="4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500" fill="hold"/>
                                        <p:tgtEl>
                                          <p:spTgt spid="14"/>
                                        </p:tgtEl>
                                        <p:attrNameLst>
                                          <p:attrName>ppt_w</p:attrName>
                                        </p:attrNameLst>
                                      </p:cBhvr>
                                      <p:tavLst>
                                        <p:tav tm="0">
                                          <p:val>
                                            <p:fltVal val="0"/>
                                          </p:val>
                                        </p:tav>
                                        <p:tav tm="100000">
                                          <p:val>
                                            <p:strVal val="#ppt_w"/>
                                          </p:val>
                                        </p:tav>
                                      </p:tavLst>
                                    </p:anim>
                                    <p:anim calcmode="lin" valueType="num">
                                      <p:cBhvr>
                                        <p:cTn id="46" dur="500" fill="hold"/>
                                        <p:tgtEl>
                                          <p:spTgt spid="14"/>
                                        </p:tgtEl>
                                        <p:attrNameLst>
                                          <p:attrName>ppt_h</p:attrName>
                                        </p:attrNameLst>
                                      </p:cBhvr>
                                      <p:tavLst>
                                        <p:tav tm="0">
                                          <p:val>
                                            <p:fltVal val="0"/>
                                          </p:val>
                                        </p:tav>
                                        <p:tav tm="100000">
                                          <p:val>
                                            <p:strVal val="#ppt_h"/>
                                          </p:val>
                                        </p:tav>
                                      </p:tavLst>
                                    </p:anim>
                                    <p:animEffect transition="in" filter="fade">
                                      <p:cBhvr>
                                        <p:cTn id="47" dur="500"/>
                                        <p:tgtEl>
                                          <p:spTgt spid="14"/>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p:cTn id="50" dur="500" fill="hold"/>
                                        <p:tgtEl>
                                          <p:spTgt spid="11"/>
                                        </p:tgtEl>
                                        <p:attrNameLst>
                                          <p:attrName>ppt_w</p:attrName>
                                        </p:attrNameLst>
                                      </p:cBhvr>
                                      <p:tavLst>
                                        <p:tav tm="0">
                                          <p:val>
                                            <p:fltVal val="0"/>
                                          </p:val>
                                        </p:tav>
                                        <p:tav tm="100000">
                                          <p:val>
                                            <p:strVal val="#ppt_w"/>
                                          </p:val>
                                        </p:tav>
                                      </p:tavLst>
                                    </p:anim>
                                    <p:anim calcmode="lin" valueType="num">
                                      <p:cBhvr>
                                        <p:cTn id="51" dur="500" fill="hold"/>
                                        <p:tgtEl>
                                          <p:spTgt spid="11"/>
                                        </p:tgtEl>
                                        <p:attrNameLst>
                                          <p:attrName>ppt_h</p:attrName>
                                        </p:attrNameLst>
                                      </p:cBhvr>
                                      <p:tavLst>
                                        <p:tav tm="0">
                                          <p:val>
                                            <p:fltVal val="0"/>
                                          </p:val>
                                        </p:tav>
                                        <p:tav tm="100000">
                                          <p:val>
                                            <p:strVal val="#ppt_h"/>
                                          </p:val>
                                        </p:tav>
                                      </p:tavLst>
                                    </p:anim>
                                    <p:animEffect transition="in" filter="fade">
                                      <p:cBhvr>
                                        <p:cTn id="52" dur="500"/>
                                        <p:tgtEl>
                                          <p:spTgt spid="11"/>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500" fill="hold"/>
                                        <p:tgtEl>
                                          <p:spTgt spid="12"/>
                                        </p:tgtEl>
                                        <p:attrNameLst>
                                          <p:attrName>ppt_w</p:attrName>
                                        </p:attrNameLst>
                                      </p:cBhvr>
                                      <p:tavLst>
                                        <p:tav tm="0">
                                          <p:val>
                                            <p:fltVal val="0"/>
                                          </p:val>
                                        </p:tav>
                                        <p:tav tm="100000">
                                          <p:val>
                                            <p:strVal val="#ppt_w"/>
                                          </p:val>
                                        </p:tav>
                                      </p:tavLst>
                                    </p:anim>
                                    <p:anim calcmode="lin" valueType="num">
                                      <p:cBhvr>
                                        <p:cTn id="56" dur="500" fill="hold"/>
                                        <p:tgtEl>
                                          <p:spTgt spid="12"/>
                                        </p:tgtEl>
                                        <p:attrNameLst>
                                          <p:attrName>ppt_h</p:attrName>
                                        </p:attrNameLst>
                                      </p:cBhvr>
                                      <p:tavLst>
                                        <p:tav tm="0">
                                          <p:val>
                                            <p:fltVal val="0"/>
                                          </p:val>
                                        </p:tav>
                                        <p:tav tm="100000">
                                          <p:val>
                                            <p:strVal val="#ppt_h"/>
                                          </p:val>
                                        </p:tav>
                                      </p:tavLst>
                                    </p:anim>
                                    <p:animEffect transition="in" filter="fade">
                                      <p:cBhvr>
                                        <p:cTn id="57" dur="500"/>
                                        <p:tgtEl>
                                          <p:spTgt spid="12"/>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p:cTn id="60" dur="500" fill="hold"/>
                                        <p:tgtEl>
                                          <p:spTgt spid="13"/>
                                        </p:tgtEl>
                                        <p:attrNameLst>
                                          <p:attrName>ppt_w</p:attrName>
                                        </p:attrNameLst>
                                      </p:cBhvr>
                                      <p:tavLst>
                                        <p:tav tm="0">
                                          <p:val>
                                            <p:fltVal val="0"/>
                                          </p:val>
                                        </p:tav>
                                        <p:tav tm="100000">
                                          <p:val>
                                            <p:strVal val="#ppt_w"/>
                                          </p:val>
                                        </p:tav>
                                      </p:tavLst>
                                    </p:anim>
                                    <p:anim calcmode="lin" valueType="num">
                                      <p:cBhvr>
                                        <p:cTn id="61" dur="500" fill="hold"/>
                                        <p:tgtEl>
                                          <p:spTgt spid="13"/>
                                        </p:tgtEl>
                                        <p:attrNameLst>
                                          <p:attrName>ppt_h</p:attrName>
                                        </p:attrNameLst>
                                      </p:cBhvr>
                                      <p:tavLst>
                                        <p:tav tm="0">
                                          <p:val>
                                            <p:fltVal val="0"/>
                                          </p:val>
                                        </p:tav>
                                        <p:tav tm="100000">
                                          <p:val>
                                            <p:strVal val="#ppt_h"/>
                                          </p:val>
                                        </p:tav>
                                      </p:tavLst>
                                    </p:anim>
                                    <p:animEffect transition="in" filter="fade">
                                      <p:cBhvr>
                                        <p:cTn id="6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4"/>
                    </p:tgtEl>
                  </p:cond>
                </p:stCondLst>
                <p:endSync evt="end" delay="0">
                  <p:rtn val="all"/>
                </p:endSync>
                <p:childTnLst>
                  <p:par>
                    <p:cTn id="64" fill="hold">
                      <p:stCondLst>
                        <p:cond delay="0"/>
                      </p:stCondLst>
                      <p:childTnLst>
                        <p:par>
                          <p:cTn id="65" fill="hold">
                            <p:stCondLst>
                              <p:cond delay="0"/>
                            </p:stCondLst>
                            <p:childTnLst>
                              <p:par>
                                <p:cTn id="66" presetID="53" presetClass="entr" presetSubtype="16" repeatCount="indefinite" fill="hold" grpId="0" nodeType="clickEffect">
                                  <p:stCondLst>
                                    <p:cond delay="0"/>
                                  </p:stCondLst>
                                  <p:endCondLst>
                                    <p:cond evt="onNext" delay="0">
                                      <p:tgtEl>
                                        <p:sldTgt/>
                                      </p:tgtEl>
                                    </p:cond>
                                  </p:endCondLst>
                                  <p:childTnLst>
                                    <p:set>
                                      <p:cBhvr>
                                        <p:cTn id="67" dur="1" fill="hold">
                                          <p:stCondLst>
                                            <p:cond delay="0"/>
                                          </p:stCondLst>
                                        </p:cTn>
                                        <p:tgtEl>
                                          <p:spTgt spid="7"/>
                                        </p:tgtEl>
                                        <p:attrNameLst>
                                          <p:attrName>style.visibility</p:attrName>
                                        </p:attrNameLst>
                                      </p:cBhvr>
                                      <p:to>
                                        <p:strVal val="visible"/>
                                      </p:to>
                                    </p:set>
                                    <p:anim calcmode="lin" valueType="num">
                                      <p:cBhvr>
                                        <p:cTn id="68" dur="1000" fill="hold"/>
                                        <p:tgtEl>
                                          <p:spTgt spid="7"/>
                                        </p:tgtEl>
                                        <p:attrNameLst>
                                          <p:attrName>ppt_w</p:attrName>
                                        </p:attrNameLst>
                                      </p:cBhvr>
                                      <p:tavLst>
                                        <p:tav tm="0">
                                          <p:val>
                                            <p:fltVal val="0"/>
                                          </p:val>
                                        </p:tav>
                                        <p:tav tm="100000">
                                          <p:val>
                                            <p:strVal val="#ppt_w"/>
                                          </p:val>
                                        </p:tav>
                                      </p:tavLst>
                                    </p:anim>
                                    <p:anim calcmode="lin" valueType="num">
                                      <p:cBhvr>
                                        <p:cTn id="69" dur="1000" fill="hold"/>
                                        <p:tgtEl>
                                          <p:spTgt spid="7"/>
                                        </p:tgtEl>
                                        <p:attrNameLst>
                                          <p:attrName>ppt_h</p:attrName>
                                        </p:attrNameLst>
                                      </p:cBhvr>
                                      <p:tavLst>
                                        <p:tav tm="0">
                                          <p:val>
                                            <p:fltVal val="0"/>
                                          </p:val>
                                        </p:tav>
                                        <p:tav tm="100000">
                                          <p:val>
                                            <p:strVal val="#ppt_h"/>
                                          </p:val>
                                        </p:tav>
                                      </p:tavLst>
                                    </p:anim>
                                    <p:animEffect transition="in" filter="fade">
                                      <p:cBhvr>
                                        <p:cTn id="70" dur="1000"/>
                                        <p:tgtEl>
                                          <p:spTgt spid="7"/>
                                        </p:tgtEl>
                                      </p:cBhvr>
                                    </p:animEffect>
                                  </p:childTnLst>
                                </p:cTn>
                              </p:par>
                            </p:childTnLst>
                          </p:cTn>
                        </p:par>
                      </p:childTnLst>
                    </p:cTn>
                  </p:par>
                </p:childTnLst>
              </p:cTn>
              <p:nextCondLst>
                <p:cond evt="onClick" delay="0">
                  <p:tgtEl>
                    <p:spTgt spid="4"/>
                  </p:tgtEl>
                </p:cond>
              </p:nextCondLst>
            </p:seq>
            <p:seq concurrent="1" nextAc="seek">
              <p:cTn id="71" restart="whenNotActive" fill="hold" evtFilter="cancelBubble" nodeType="interactiveSeq">
                <p:stCondLst>
                  <p:cond evt="onClick" delay="0">
                    <p:tgtEl>
                      <p:spTgt spid="13"/>
                    </p:tgtEl>
                  </p:cond>
                </p:stCondLst>
                <p:endSync evt="end" delay="0">
                  <p:rtn val="all"/>
                </p:endSync>
                <p:childTnLst>
                  <p:par>
                    <p:cTn id="72" fill="hold">
                      <p:stCondLst>
                        <p:cond delay="0"/>
                      </p:stCondLst>
                      <p:childTnLst>
                        <p:par>
                          <p:cTn id="73" fill="hold">
                            <p:stCondLst>
                              <p:cond delay="0"/>
                            </p:stCondLst>
                            <p:childTnLst>
                              <p:par>
                                <p:cTn id="74" presetID="53" presetClass="entr" presetSubtype="16" repeatCount="indefinite" fill="hold" grpId="0" nodeType="clickEffect">
                                  <p:stCondLst>
                                    <p:cond delay="0"/>
                                  </p:stCondLst>
                                  <p:endCondLst>
                                    <p:cond evt="onNext" delay="0">
                                      <p:tgtEl>
                                        <p:sldTgt/>
                                      </p:tgtEl>
                                    </p:cond>
                                  </p:endCondLst>
                                  <p:childTnLst>
                                    <p:set>
                                      <p:cBhvr>
                                        <p:cTn id="75" dur="1" fill="hold">
                                          <p:stCondLst>
                                            <p:cond delay="0"/>
                                          </p:stCondLst>
                                        </p:cTn>
                                        <p:tgtEl>
                                          <p:spTgt spid="9"/>
                                        </p:tgtEl>
                                        <p:attrNameLst>
                                          <p:attrName>style.visibility</p:attrName>
                                        </p:attrNameLst>
                                      </p:cBhvr>
                                      <p:to>
                                        <p:strVal val="visible"/>
                                      </p:to>
                                    </p:set>
                                    <p:anim calcmode="lin" valueType="num">
                                      <p:cBhvr>
                                        <p:cTn id="76" dur="1000" fill="hold"/>
                                        <p:tgtEl>
                                          <p:spTgt spid="9"/>
                                        </p:tgtEl>
                                        <p:attrNameLst>
                                          <p:attrName>ppt_w</p:attrName>
                                        </p:attrNameLst>
                                      </p:cBhvr>
                                      <p:tavLst>
                                        <p:tav tm="0">
                                          <p:val>
                                            <p:fltVal val="0"/>
                                          </p:val>
                                        </p:tav>
                                        <p:tav tm="100000">
                                          <p:val>
                                            <p:strVal val="#ppt_w"/>
                                          </p:val>
                                        </p:tav>
                                      </p:tavLst>
                                    </p:anim>
                                    <p:anim calcmode="lin" valueType="num">
                                      <p:cBhvr>
                                        <p:cTn id="77" dur="1000" fill="hold"/>
                                        <p:tgtEl>
                                          <p:spTgt spid="9"/>
                                        </p:tgtEl>
                                        <p:attrNameLst>
                                          <p:attrName>ppt_h</p:attrName>
                                        </p:attrNameLst>
                                      </p:cBhvr>
                                      <p:tavLst>
                                        <p:tav tm="0">
                                          <p:val>
                                            <p:fltVal val="0"/>
                                          </p:val>
                                        </p:tav>
                                        <p:tav tm="100000">
                                          <p:val>
                                            <p:strVal val="#ppt_h"/>
                                          </p:val>
                                        </p:tav>
                                      </p:tavLst>
                                    </p:anim>
                                    <p:animEffect transition="in" filter="fade">
                                      <p:cBhvr>
                                        <p:cTn id="78" dur="1000"/>
                                        <p:tgtEl>
                                          <p:spTgt spid="9"/>
                                        </p:tgtEl>
                                      </p:cBhvr>
                                    </p:animEffect>
                                  </p:childTnLst>
                                </p:cTn>
                              </p:par>
                            </p:childTnLst>
                          </p:cTn>
                        </p:par>
                      </p:childTnLst>
                    </p:cTn>
                  </p:par>
                </p:childTnLst>
              </p:cTn>
              <p:nextCondLst>
                <p:cond evt="onClick" delay="0">
                  <p:tgtEl>
                    <p:spTgt spid="13"/>
                  </p:tgtEl>
                </p:cond>
              </p:nextCondLst>
            </p:seq>
          </p:childTnLst>
        </p:cTn>
      </p:par>
    </p:tnLst>
    <p:bldLst>
      <p:bldP spid="2" grpId="0"/>
      <p:bldP spid="3" grpId="0"/>
      <p:bldP spid="4" grpId="0"/>
      <p:bldP spid="5" grpId="0"/>
      <p:bldP spid="6" grpId="0"/>
      <p:bldP spid="7" grpId="0" animBg="1"/>
      <p:bldP spid="8" grpId="0" animBg="1"/>
      <p:bldP spid="9" grpId="0" animBg="1"/>
      <p:bldP spid="10" grpId="0"/>
      <p:bldP spid="11" grpId="0"/>
      <p:bldP spid="12" grpId="0"/>
      <p:bldP spid="13" grpId="0"/>
      <p:bldP spid="14" grpId="0"/>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03309B-CABB-4175-AAC8-DD9600A21864}"/>
              </a:ext>
            </a:extLst>
          </p:cNvPr>
          <p:cNvSpPr/>
          <p:nvPr/>
        </p:nvSpPr>
        <p:spPr>
          <a:xfrm>
            <a:off x="4701402" y="0"/>
            <a:ext cx="2144663" cy="923330"/>
          </a:xfrm>
          <a:prstGeom prst="rect">
            <a:avLst/>
          </a:prstGeom>
          <a:noFill/>
        </p:spPr>
        <p:txBody>
          <a:bodyPr wrap="square" lIns="91440" tIns="45720" rIns="91440" bIns="45720">
            <a:spAutoFit/>
          </a:bodyPr>
          <a:lstStyle/>
          <a:p>
            <a:pPr algn="ctr"/>
            <a:r>
              <a:rPr lang="en-US" sz="5400" b="1" dirty="0">
                <a:ln w="22225">
                  <a:solidFill>
                    <a:srgbClr val="C00000"/>
                  </a:solidFill>
                  <a:prstDash val="solid"/>
                </a:ln>
                <a:solidFill>
                  <a:schemeClr val="accent5">
                    <a:lumMod val="50000"/>
                  </a:schemeClr>
                </a:solidFill>
                <a:latin typeface="NikoshBAN" panose="02000000000000000000" pitchFamily="2" charset="0"/>
                <a:cs typeface="NikoshBAN" panose="02000000000000000000" pitchFamily="2" charset="0"/>
              </a:rPr>
              <a:t>মূল্যায়ন</a:t>
            </a:r>
            <a:endParaRPr lang="en-US" sz="5400" b="1" dirty="0">
              <a:ln w="22225">
                <a:solidFill>
                  <a:srgbClr val="C00000"/>
                </a:solidFill>
                <a:prstDash val="solid"/>
              </a:ln>
              <a:solidFill>
                <a:schemeClr val="accent5">
                  <a:lumMod val="50000"/>
                </a:schemeClr>
              </a:solidFill>
            </a:endParaRPr>
          </a:p>
        </p:txBody>
      </p:sp>
      <p:sp>
        <p:nvSpPr>
          <p:cNvPr id="3" name="Rectangle 2">
            <a:extLst>
              <a:ext uri="{FF2B5EF4-FFF2-40B4-BE49-F238E27FC236}">
                <a16:creationId xmlns:a16="http://schemas.microsoft.com/office/drawing/2014/main" id="{DA5BAC45-7802-4C10-AE51-179902FE2B21}"/>
              </a:ext>
            </a:extLst>
          </p:cNvPr>
          <p:cNvSpPr/>
          <p:nvPr/>
        </p:nvSpPr>
        <p:spPr>
          <a:xfrm>
            <a:off x="2424701" y="994436"/>
            <a:ext cx="7708311"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000" b="1" dirty="0">
                <a:ln w="11430"/>
                <a:effectLst>
                  <a:outerShdw blurRad="50800" dist="39000" dir="5460000" algn="tl">
                    <a:srgbClr val="000000">
                      <a:alpha val="38000"/>
                    </a:srgbClr>
                  </a:outerShdw>
                </a:effectLst>
                <a:latin typeface="NikoshBAN" pitchFamily="2" charset="0"/>
                <a:cs typeface="NikoshBAN" pitchFamily="2" charset="0"/>
              </a:rPr>
              <a:t>৪</a:t>
            </a:r>
            <a:r>
              <a:rPr lang="bn-BD" sz="4000" b="1" dirty="0">
                <a:ln w="11430"/>
                <a:effectLst>
                  <a:outerShdw blurRad="50800" dist="39000" dir="5460000" algn="tl">
                    <a:srgbClr val="000000">
                      <a:alpha val="38000"/>
                    </a:srgbClr>
                  </a:outerShdw>
                </a:effectLst>
                <a:latin typeface="NikoshBAN" pitchFamily="2" charset="0"/>
                <a:cs typeface="NikoshBAN" pitchFamily="2" charset="0"/>
              </a:rPr>
              <a:t>.</a:t>
            </a:r>
            <a:r>
              <a:rPr lang="en-US" sz="4000" b="1" dirty="0">
                <a:ln w="11430"/>
                <a:effectLst>
                  <a:outerShdw blurRad="50800" dist="39000" dir="5460000" algn="tl">
                    <a:srgbClr val="000000">
                      <a:alpha val="38000"/>
                    </a:srgbClr>
                  </a:outerShdw>
                </a:effectLst>
                <a:latin typeface="NikoshBAN" pitchFamily="2" charset="0"/>
                <a:cs typeface="NikoshBAN" pitchFamily="2" charset="0"/>
              </a:rPr>
              <a:t>বৃত্তের কেন্দ্রগামী বৃহত্তম জ্যা কে কী বলে </a:t>
            </a:r>
            <a:r>
              <a:rPr lang="bn-BD" sz="4000" b="1" dirty="0">
                <a:ln w="11430"/>
                <a:effectLst>
                  <a:outerShdw blurRad="50800" dist="39000" dir="5460000" algn="tl">
                    <a:srgbClr val="000000">
                      <a:alpha val="38000"/>
                    </a:srgbClr>
                  </a:outerShdw>
                </a:effectLst>
                <a:latin typeface="NikoshBAN" pitchFamily="2" charset="0"/>
                <a:cs typeface="NikoshBAN" pitchFamily="2" charset="0"/>
              </a:rPr>
              <a:t>?</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B57F5213-1466-4207-A60E-EE09DDCBBCBE}"/>
              </a:ext>
            </a:extLst>
          </p:cNvPr>
          <p:cNvSpPr/>
          <p:nvPr/>
        </p:nvSpPr>
        <p:spPr>
          <a:xfrm>
            <a:off x="2216977" y="960307"/>
            <a:ext cx="7708311" cy="294814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 name="Rectangle 4">
            <a:extLst>
              <a:ext uri="{FF2B5EF4-FFF2-40B4-BE49-F238E27FC236}">
                <a16:creationId xmlns:a16="http://schemas.microsoft.com/office/drawing/2014/main" id="{3EA41B16-4F12-43F6-B09D-D5EAE6A6E5B9}"/>
              </a:ext>
            </a:extLst>
          </p:cNvPr>
          <p:cNvSpPr/>
          <p:nvPr/>
        </p:nvSpPr>
        <p:spPr>
          <a:xfrm>
            <a:off x="2853415" y="1880928"/>
            <a:ext cx="2002773"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0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4000" b="1" dirty="0">
                <a:ln w="11430"/>
                <a:effectLst>
                  <a:outerShdw blurRad="50800" dist="39000" dir="5460000" algn="tl">
                    <a:srgbClr val="000000">
                      <a:alpha val="38000"/>
                    </a:srgbClr>
                  </a:outerShdw>
                </a:effectLst>
                <a:latin typeface="NikoshBAN" pitchFamily="2" charset="0"/>
                <a:cs typeface="NikoshBAN" pitchFamily="2" charset="0"/>
              </a:rPr>
              <a:t>জ্যা </a:t>
            </a:r>
            <a:r>
              <a:rPr lang="bn-BD" sz="40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6" name="Rectangle 5">
            <a:extLst>
              <a:ext uri="{FF2B5EF4-FFF2-40B4-BE49-F238E27FC236}">
                <a16:creationId xmlns:a16="http://schemas.microsoft.com/office/drawing/2014/main" id="{7CD9735B-8A86-49BF-8AB0-6AAC7FCC2EFB}"/>
              </a:ext>
            </a:extLst>
          </p:cNvPr>
          <p:cNvSpPr/>
          <p:nvPr/>
        </p:nvSpPr>
        <p:spPr>
          <a:xfrm>
            <a:off x="6846065" y="1797397"/>
            <a:ext cx="2061977"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000" b="1" dirty="0">
                <a:ln w="11430"/>
                <a:effectLst>
                  <a:outerShdw blurRad="50800" dist="39000" dir="5460000" algn="tl">
                    <a:srgbClr val="000000">
                      <a:alpha val="38000"/>
                    </a:srgbClr>
                  </a:outerShdw>
                </a:effectLst>
                <a:latin typeface="NikoshBAN" pitchFamily="2" charset="0"/>
                <a:cs typeface="NikoshBAN" pitchFamily="2" charset="0"/>
              </a:rPr>
              <a:t>খ.</a:t>
            </a:r>
            <a:r>
              <a:rPr lang="en-US" sz="4000" b="1" dirty="0">
                <a:ln w="11430"/>
                <a:effectLst>
                  <a:outerShdw blurRad="50800" dist="39000" dir="5460000" algn="tl">
                    <a:srgbClr val="000000">
                      <a:alpha val="38000"/>
                    </a:srgbClr>
                  </a:outerShdw>
                </a:effectLst>
                <a:latin typeface="NikoshBAN" pitchFamily="2" charset="0"/>
                <a:cs typeface="NikoshBAN" pitchFamily="2" charset="0"/>
              </a:rPr>
              <a:t> ব্যাস </a:t>
            </a:r>
            <a:r>
              <a:rPr lang="bn-BD" sz="40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7" name="Rectangle 6">
            <a:extLst>
              <a:ext uri="{FF2B5EF4-FFF2-40B4-BE49-F238E27FC236}">
                <a16:creationId xmlns:a16="http://schemas.microsoft.com/office/drawing/2014/main" id="{6042508C-35FA-4688-B517-E3B22D38665B}"/>
              </a:ext>
            </a:extLst>
          </p:cNvPr>
          <p:cNvSpPr/>
          <p:nvPr/>
        </p:nvSpPr>
        <p:spPr>
          <a:xfrm>
            <a:off x="2853415" y="2729045"/>
            <a:ext cx="2131788"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0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4000" b="1" dirty="0">
                <a:ln w="11430"/>
                <a:effectLst>
                  <a:outerShdw blurRad="50800" dist="39000" dir="5460000" algn="tl">
                    <a:srgbClr val="000000">
                      <a:alpha val="38000"/>
                    </a:srgbClr>
                  </a:outerShdw>
                </a:effectLst>
                <a:latin typeface="NikoshBAN" pitchFamily="2" charset="0"/>
                <a:cs typeface="NikoshBAN" pitchFamily="2" charset="0"/>
              </a:rPr>
              <a:t>ব্যাসার্ধ  </a:t>
            </a:r>
          </a:p>
        </p:txBody>
      </p:sp>
      <p:sp>
        <p:nvSpPr>
          <p:cNvPr id="8" name="Rectangle 7">
            <a:extLst>
              <a:ext uri="{FF2B5EF4-FFF2-40B4-BE49-F238E27FC236}">
                <a16:creationId xmlns:a16="http://schemas.microsoft.com/office/drawing/2014/main" id="{12AF00A9-426C-4654-8539-1C29DADE426B}"/>
              </a:ext>
            </a:extLst>
          </p:cNvPr>
          <p:cNvSpPr/>
          <p:nvPr/>
        </p:nvSpPr>
        <p:spPr>
          <a:xfrm>
            <a:off x="6708413" y="2767419"/>
            <a:ext cx="2337280"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0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4000" b="1" dirty="0">
                <a:ln w="11430"/>
                <a:effectLst>
                  <a:outerShdw blurRad="50800" dist="39000" dir="5460000" algn="tl">
                    <a:srgbClr val="000000">
                      <a:alpha val="38000"/>
                    </a:srgbClr>
                  </a:outerShdw>
                </a:effectLst>
                <a:latin typeface="NikoshBAN" pitchFamily="2" charset="0"/>
                <a:cs typeface="NikoshBAN" pitchFamily="2" charset="0"/>
              </a:rPr>
              <a:t>বৃত্তচাপ  </a:t>
            </a:r>
            <a:r>
              <a:rPr lang="bn-BD" sz="40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9" name="Half Frame 8">
            <a:extLst>
              <a:ext uri="{FF2B5EF4-FFF2-40B4-BE49-F238E27FC236}">
                <a16:creationId xmlns:a16="http://schemas.microsoft.com/office/drawing/2014/main" id="{0F659BCF-38CE-4231-9337-A8477D6F7913}"/>
              </a:ext>
            </a:extLst>
          </p:cNvPr>
          <p:cNvSpPr/>
          <p:nvPr/>
        </p:nvSpPr>
        <p:spPr>
          <a:xfrm rot="12954595">
            <a:off x="7007520" y="1609815"/>
            <a:ext cx="223786" cy="542225"/>
          </a:xfrm>
          <a:prstGeom prst="halfFrame">
            <a:avLst>
              <a:gd name="adj1" fmla="val 16190"/>
              <a:gd name="adj2" fmla="val 16190"/>
            </a:avLst>
          </a:prstGeom>
          <a:solidFill>
            <a:srgbClr val="33CC33"/>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Tree>
    <p:extLst>
      <p:ext uri="{BB962C8B-B14F-4D97-AF65-F5344CB8AC3E}">
        <p14:creationId xmlns:p14="http://schemas.microsoft.com/office/powerpoint/2010/main" val="236680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 presetClass="entr" presetSubtype="8"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additive="base">
                                        <p:cTn id="9" dur="500" fill="hold"/>
                                        <p:tgtEl>
                                          <p:spTgt spid="3"/>
                                        </p:tgtEl>
                                        <p:attrNameLst>
                                          <p:attrName>ppt_x</p:attrName>
                                        </p:attrNameLst>
                                      </p:cBhvr>
                                      <p:tavLst>
                                        <p:tav tm="0">
                                          <p:val>
                                            <p:strVal val="0-#ppt_w/2"/>
                                          </p:val>
                                        </p:tav>
                                        <p:tav tm="100000">
                                          <p:val>
                                            <p:strVal val="#ppt_x"/>
                                          </p:val>
                                        </p:tav>
                                      </p:tavLst>
                                    </p:anim>
                                    <p:anim calcmode="lin" valueType="num">
                                      <p:cBhvr additive="base">
                                        <p:cTn id="1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animEffect transition="in" filter="fade">
                                      <p:cBhvr>
                                        <p:cTn id="22" dur="500"/>
                                        <p:tgtEl>
                                          <p:spTgt spid="6"/>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6"/>
                    </p:tgtEl>
                  </p:cond>
                </p:stCondLst>
                <p:endSync evt="end" delay="0">
                  <p:rtn val="all"/>
                </p:endSync>
                <p:childTnLst>
                  <p:par>
                    <p:cTn id="34" fill="hold">
                      <p:stCondLst>
                        <p:cond delay="0"/>
                      </p:stCondLst>
                      <p:childTnLst>
                        <p:par>
                          <p:cTn id="35" fill="hold">
                            <p:stCondLst>
                              <p:cond delay="0"/>
                            </p:stCondLst>
                            <p:childTnLst>
                              <p:par>
                                <p:cTn id="36" presetID="53" presetClass="entr" presetSubtype="16" repeatCount="indefinite" fill="hold" grpId="0" nodeType="clickEffect">
                                  <p:stCondLst>
                                    <p:cond delay="0"/>
                                  </p:stCondLst>
                                  <p:endCondLst>
                                    <p:cond evt="onNext" delay="0">
                                      <p:tgtEl>
                                        <p:sldTgt/>
                                      </p:tgtEl>
                                    </p:cond>
                                  </p:endCondLst>
                                  <p:childTnLst>
                                    <p:set>
                                      <p:cBhvr>
                                        <p:cTn id="37" dur="1" fill="hold">
                                          <p:stCondLst>
                                            <p:cond delay="0"/>
                                          </p:stCondLst>
                                        </p:cTn>
                                        <p:tgtEl>
                                          <p:spTgt spid="9"/>
                                        </p:tgtEl>
                                        <p:attrNameLst>
                                          <p:attrName>style.visibility</p:attrName>
                                        </p:attrNameLst>
                                      </p:cBhvr>
                                      <p:to>
                                        <p:strVal val="visible"/>
                                      </p:to>
                                    </p:set>
                                    <p:anim calcmode="lin" valueType="num">
                                      <p:cBhvr>
                                        <p:cTn id="38" dur="1000" fill="hold"/>
                                        <p:tgtEl>
                                          <p:spTgt spid="9"/>
                                        </p:tgtEl>
                                        <p:attrNameLst>
                                          <p:attrName>ppt_w</p:attrName>
                                        </p:attrNameLst>
                                      </p:cBhvr>
                                      <p:tavLst>
                                        <p:tav tm="0">
                                          <p:val>
                                            <p:fltVal val="0"/>
                                          </p:val>
                                        </p:tav>
                                        <p:tav tm="100000">
                                          <p:val>
                                            <p:strVal val="#ppt_w"/>
                                          </p:val>
                                        </p:tav>
                                      </p:tavLst>
                                    </p:anim>
                                    <p:anim calcmode="lin" valueType="num">
                                      <p:cBhvr>
                                        <p:cTn id="39" dur="1000" fill="hold"/>
                                        <p:tgtEl>
                                          <p:spTgt spid="9"/>
                                        </p:tgtEl>
                                        <p:attrNameLst>
                                          <p:attrName>ppt_h</p:attrName>
                                        </p:attrNameLst>
                                      </p:cBhvr>
                                      <p:tavLst>
                                        <p:tav tm="0">
                                          <p:val>
                                            <p:fltVal val="0"/>
                                          </p:val>
                                        </p:tav>
                                        <p:tav tm="100000">
                                          <p:val>
                                            <p:strVal val="#ppt_h"/>
                                          </p:val>
                                        </p:tav>
                                      </p:tavLst>
                                    </p:anim>
                                    <p:animEffect transition="in" filter="fade">
                                      <p:cBhvr>
                                        <p:cTn id="40" dur="1000"/>
                                        <p:tgtEl>
                                          <p:spTgt spid="9"/>
                                        </p:tgtEl>
                                      </p:cBhvr>
                                    </p:animEffect>
                                  </p:childTnLst>
                                </p:cTn>
                              </p:par>
                            </p:childTnLst>
                          </p:cTn>
                        </p:par>
                      </p:childTnLst>
                    </p:cTn>
                  </p:par>
                </p:childTnLst>
              </p:cTn>
              <p:nextCondLst>
                <p:cond evt="onClick" delay="0">
                  <p:tgtEl>
                    <p:spTgt spid="6"/>
                  </p:tgtEl>
                </p:cond>
              </p:nextCondLst>
            </p:seq>
          </p:childTnLst>
        </p:cTn>
      </p:par>
    </p:tnLst>
    <p:bldLst>
      <p:bldP spid="3" grpId="0"/>
      <p:bldP spid="4" grpId="0" animBg="1"/>
      <p:bldP spid="5" grpId="0"/>
      <p:bldP spid="6" grpId="0"/>
      <p:bldP spid="7" grpId="0"/>
      <p:bldP spid="8" grpId="0"/>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6EC8AC-13C0-7804-74FD-0F9CC44E9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989738">
            <a:off x="5042368" y="-1125429"/>
            <a:ext cx="2795673" cy="5847399"/>
          </a:xfrm>
          <a:prstGeom prst="rect">
            <a:avLst/>
          </a:prstGeom>
        </p:spPr>
      </p:pic>
      <p:pic>
        <p:nvPicPr>
          <p:cNvPr id="4" name="Picture 3">
            <a:extLst>
              <a:ext uri="{FF2B5EF4-FFF2-40B4-BE49-F238E27FC236}">
                <a16:creationId xmlns:a16="http://schemas.microsoft.com/office/drawing/2014/main" id="{736CB553-94FB-407E-9610-DB4A4105246B}"/>
              </a:ext>
            </a:extLst>
          </p:cNvPr>
          <p:cNvPicPr>
            <a:picLocks noChangeAspect="1"/>
          </p:cNvPicPr>
          <p:nvPr/>
        </p:nvPicPr>
        <p:blipFill>
          <a:blip r:embed="rId3"/>
          <a:stretch>
            <a:fillRect/>
          </a:stretch>
        </p:blipFill>
        <p:spPr>
          <a:xfrm>
            <a:off x="3579812" y="2286000"/>
            <a:ext cx="5124472" cy="2616835"/>
          </a:xfrm>
          <a:prstGeom prst="rect">
            <a:avLst/>
          </a:prstGeom>
        </p:spPr>
      </p:pic>
      <p:pic>
        <p:nvPicPr>
          <p:cNvPr id="5" name="Picture 4" descr="F:\New folder (2)\Animated gif\img8.gif">
            <a:extLst>
              <a:ext uri="{FF2B5EF4-FFF2-40B4-BE49-F238E27FC236}">
                <a16:creationId xmlns:a16="http://schemas.microsoft.com/office/drawing/2014/main" id="{2031BD29-DBC7-4F08-82F9-E112BB8A753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80948" y="970502"/>
            <a:ext cx="3274828" cy="18239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F:\New folder (2)\Animated gif\img8.gif">
            <a:extLst>
              <a:ext uri="{FF2B5EF4-FFF2-40B4-BE49-F238E27FC236}">
                <a16:creationId xmlns:a16="http://schemas.microsoft.com/office/drawing/2014/main" id="{F1228068-1FBA-4930-BCD8-AE8397D438D6}"/>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21275" y="4093798"/>
            <a:ext cx="3274828" cy="18239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F:\New folder (2)\Animated gif\img8.gif">
            <a:extLst>
              <a:ext uri="{FF2B5EF4-FFF2-40B4-BE49-F238E27FC236}">
                <a16:creationId xmlns:a16="http://schemas.microsoft.com/office/drawing/2014/main" id="{71223450-9C09-4527-8E94-47555485484B}"/>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838999" y="990380"/>
            <a:ext cx="3274828" cy="18239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F:\New folder (2)\Animated gif\img8.gif">
            <a:extLst>
              <a:ext uri="{FF2B5EF4-FFF2-40B4-BE49-F238E27FC236}">
                <a16:creationId xmlns:a16="http://schemas.microsoft.com/office/drawing/2014/main" id="{58FDFCD8-C08B-405D-8180-FBA722249EC2}"/>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58912" y="4093798"/>
            <a:ext cx="3274828" cy="1823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8129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250" fill="hold"/>
                                        <p:tgtEl>
                                          <p:spTgt spid="4"/>
                                        </p:tgtEl>
                                        <p:attrNameLst>
                                          <p:attrName>ppt_w</p:attrName>
                                        </p:attrNameLst>
                                      </p:cBhvr>
                                      <p:tavLst>
                                        <p:tav tm="0">
                                          <p:val>
                                            <p:fltVal val="0"/>
                                          </p:val>
                                        </p:tav>
                                        <p:tav tm="100000">
                                          <p:val>
                                            <p:strVal val="#ppt_w"/>
                                          </p:val>
                                        </p:tav>
                                      </p:tavLst>
                                    </p:anim>
                                    <p:anim calcmode="lin" valueType="num">
                                      <p:cBhvr>
                                        <p:cTn id="8" dur="1250" fill="hold"/>
                                        <p:tgtEl>
                                          <p:spTgt spid="4"/>
                                        </p:tgtEl>
                                        <p:attrNameLst>
                                          <p:attrName>ppt_h</p:attrName>
                                        </p:attrNameLst>
                                      </p:cBhvr>
                                      <p:tavLst>
                                        <p:tav tm="0">
                                          <p:val>
                                            <p:fltVal val="0"/>
                                          </p:val>
                                        </p:tav>
                                        <p:tav tm="100000">
                                          <p:val>
                                            <p:strVal val="#ppt_h"/>
                                          </p:val>
                                        </p:tav>
                                      </p:tavLst>
                                    </p:anim>
                                    <p:animEffect transition="in" filter="fade">
                                      <p:cBhvr>
                                        <p:cTn id="9"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CD849F-F864-4BA7-9F65-2A9D8DD479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37" y="-112543"/>
            <a:ext cx="12163863" cy="6787803"/>
          </a:xfrm>
          <a:prstGeom prst="rect">
            <a:avLst/>
          </a:prstGeom>
        </p:spPr>
      </p:pic>
      <p:sp>
        <p:nvSpPr>
          <p:cNvPr id="3" name="TextBox 2">
            <a:extLst>
              <a:ext uri="{FF2B5EF4-FFF2-40B4-BE49-F238E27FC236}">
                <a16:creationId xmlns:a16="http://schemas.microsoft.com/office/drawing/2014/main" id="{0CC886E7-CF1F-4D8F-9AA0-DCDC59B1429B}"/>
              </a:ext>
            </a:extLst>
          </p:cNvPr>
          <p:cNvSpPr txBox="1"/>
          <p:nvPr/>
        </p:nvSpPr>
        <p:spPr>
          <a:xfrm>
            <a:off x="4266645" y="2209800"/>
            <a:ext cx="2234909" cy="369332"/>
          </a:xfrm>
          <a:prstGeom prst="rect">
            <a:avLst/>
          </a:prstGeom>
          <a:noFill/>
        </p:spPr>
        <p:txBody>
          <a:bodyPr wrap="square" rtlCol="0">
            <a:spAutoFit/>
          </a:bodyPr>
          <a:lstStyle/>
          <a:p>
            <a:endParaRPr lang="en-US" dirty="0"/>
          </a:p>
        </p:txBody>
      </p:sp>
      <p:sp>
        <p:nvSpPr>
          <p:cNvPr id="4" name="TextBox 3">
            <a:extLst>
              <a:ext uri="{FF2B5EF4-FFF2-40B4-BE49-F238E27FC236}">
                <a16:creationId xmlns:a16="http://schemas.microsoft.com/office/drawing/2014/main" id="{54D36ABC-7B11-4D94-B9C0-0C015B015BF8}"/>
              </a:ext>
            </a:extLst>
          </p:cNvPr>
          <p:cNvSpPr txBox="1"/>
          <p:nvPr/>
        </p:nvSpPr>
        <p:spPr>
          <a:xfrm>
            <a:off x="8431702" y="2819401"/>
            <a:ext cx="2336496" cy="646331"/>
          </a:xfrm>
          <a:prstGeom prst="rect">
            <a:avLst/>
          </a:prstGeom>
          <a:noFill/>
        </p:spPr>
        <p:txBody>
          <a:bodyPr wrap="square" rtlCol="0">
            <a:spAutoFit/>
          </a:bodyPr>
          <a:lstStyle/>
          <a:p>
            <a:pPr algn="ctr"/>
            <a:endParaRPr lang="en-US" dirty="0">
              <a:latin typeface="NikoshBAN" pitchFamily="2" charset="0"/>
              <a:cs typeface="NikoshBAN" pitchFamily="2" charset="0"/>
            </a:endParaRPr>
          </a:p>
          <a:p>
            <a:pPr algn="ctr"/>
            <a:endParaRPr lang="en-US" dirty="0"/>
          </a:p>
        </p:txBody>
      </p:sp>
      <p:pic>
        <p:nvPicPr>
          <p:cNvPr id="5" name="Picture 4">
            <a:extLst>
              <a:ext uri="{FF2B5EF4-FFF2-40B4-BE49-F238E27FC236}">
                <a16:creationId xmlns:a16="http://schemas.microsoft.com/office/drawing/2014/main" id="{ECB6A521-4FAC-4263-B097-F1822E454A71}"/>
              </a:ext>
            </a:extLst>
          </p:cNvPr>
          <p:cNvPicPr>
            <a:picLocks noChangeAspect="1"/>
          </p:cNvPicPr>
          <p:nvPr/>
        </p:nvPicPr>
        <p:blipFill>
          <a:blip r:embed="rId3"/>
          <a:stretch>
            <a:fillRect/>
          </a:stretch>
        </p:blipFill>
        <p:spPr>
          <a:xfrm>
            <a:off x="1054646" y="182740"/>
            <a:ext cx="10437812" cy="728924"/>
          </a:xfrm>
          <a:prstGeom prst="rect">
            <a:avLst/>
          </a:prstGeom>
        </p:spPr>
      </p:pic>
      <p:sp>
        <p:nvSpPr>
          <p:cNvPr id="6" name="TextBox 5">
            <a:extLst>
              <a:ext uri="{FF2B5EF4-FFF2-40B4-BE49-F238E27FC236}">
                <a16:creationId xmlns:a16="http://schemas.microsoft.com/office/drawing/2014/main" id="{5694158E-0D0B-49DE-B07D-1E3D2F85343B}"/>
              </a:ext>
            </a:extLst>
          </p:cNvPr>
          <p:cNvSpPr txBox="1"/>
          <p:nvPr/>
        </p:nvSpPr>
        <p:spPr>
          <a:xfrm>
            <a:off x="386041" y="1424970"/>
            <a:ext cx="11134179" cy="1323439"/>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8000" b="1" dirty="0" err="1">
                <a:ln/>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গণিত</a:t>
            </a:r>
            <a:r>
              <a:rPr lang="en-US" sz="8000" b="1" dirty="0">
                <a:ln/>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8000" b="1" dirty="0" err="1">
                <a:ln/>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ক্লাসে</a:t>
            </a:r>
            <a:r>
              <a:rPr lang="en-US" sz="8000" b="1" dirty="0">
                <a:ln/>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8000" b="1" dirty="0" err="1">
                <a:ln/>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সবাইকে</a:t>
            </a:r>
            <a:r>
              <a:rPr lang="en-US" sz="8000" b="1" dirty="0">
                <a:ln/>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8000" b="1" dirty="0" err="1">
                <a:ln/>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স্বাগত</a:t>
            </a:r>
            <a:endParaRPr lang="en-US" sz="9600" b="1" dirty="0">
              <a:ln/>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68197135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3CF8D6-D19E-4580-B8DB-25904A5FE5B8}"/>
              </a:ext>
            </a:extLst>
          </p:cNvPr>
          <p:cNvSpPr txBox="1"/>
          <p:nvPr/>
        </p:nvSpPr>
        <p:spPr>
          <a:xfrm>
            <a:off x="8431702" y="2819401"/>
            <a:ext cx="2336496" cy="646331"/>
          </a:xfrm>
          <a:prstGeom prst="rect">
            <a:avLst/>
          </a:prstGeom>
          <a:noFill/>
        </p:spPr>
        <p:txBody>
          <a:bodyPr wrap="square" rtlCol="0">
            <a:spAutoFit/>
          </a:bodyPr>
          <a:lstStyle/>
          <a:p>
            <a:pPr algn="ctr"/>
            <a:endParaRPr lang="en-US" dirty="0">
              <a:latin typeface="NikoshBAN" pitchFamily="2" charset="0"/>
              <a:cs typeface="NikoshBAN" pitchFamily="2" charset="0"/>
            </a:endParaRPr>
          </a:p>
          <a:p>
            <a:pPr algn="ctr"/>
            <a:endParaRPr lang="en-US" dirty="0"/>
          </a:p>
        </p:txBody>
      </p:sp>
      <p:sp>
        <p:nvSpPr>
          <p:cNvPr id="6" name="TextBox 5">
            <a:extLst>
              <a:ext uri="{FF2B5EF4-FFF2-40B4-BE49-F238E27FC236}">
                <a16:creationId xmlns:a16="http://schemas.microsoft.com/office/drawing/2014/main" id="{411ECEFE-8A09-477F-85CB-F8215CC58C27}"/>
              </a:ext>
            </a:extLst>
          </p:cNvPr>
          <p:cNvSpPr txBox="1"/>
          <p:nvPr/>
        </p:nvSpPr>
        <p:spPr>
          <a:xfrm>
            <a:off x="227012" y="3812178"/>
            <a:ext cx="6004366" cy="2800767"/>
          </a:xfrm>
          <a:prstGeom prst="rect">
            <a:avLst/>
          </a:prstGeom>
          <a:solidFill>
            <a:schemeClr val="accent6">
              <a:lumMod val="20000"/>
              <a:lumOff val="80000"/>
            </a:schemeClr>
          </a:solidFill>
          <a:ln w="28575">
            <a:solidFill>
              <a:schemeClr val="accent2">
                <a:lumMod val="50000"/>
              </a:schemeClr>
            </a:solidFill>
          </a:ln>
        </p:spPr>
        <p:txBody>
          <a:bodyPr wrap="square" rtlCol="0">
            <a:spAutoFit/>
          </a:bodyPr>
          <a:lstStyle/>
          <a:p>
            <a:r>
              <a:rPr lang="en-US" sz="3600" dirty="0" err="1">
                <a:ln w="3175">
                  <a:solidFill>
                    <a:schemeClr val="tx1"/>
                  </a:solidFill>
                </a:ln>
                <a:latin typeface="NikoshBAN" panose="02000000000000000000" pitchFamily="2" charset="0"/>
                <a:cs typeface="NikoshBAN" panose="02000000000000000000" pitchFamily="2" charset="0"/>
              </a:rPr>
              <a:t>মোহাম্মদ</a:t>
            </a:r>
            <a:r>
              <a:rPr lang="en-US" sz="3600" dirty="0">
                <a:ln w="3175">
                  <a:solidFill>
                    <a:schemeClr val="tx1"/>
                  </a:solidFill>
                </a:ln>
                <a:latin typeface="NikoshBAN" panose="02000000000000000000" pitchFamily="2" charset="0"/>
                <a:cs typeface="NikoshBAN" panose="02000000000000000000" pitchFamily="2" charset="0"/>
              </a:rPr>
              <a:t> </a:t>
            </a:r>
            <a:r>
              <a:rPr lang="en-US" sz="3600" dirty="0" err="1">
                <a:ln w="3175">
                  <a:solidFill>
                    <a:schemeClr val="tx1"/>
                  </a:solidFill>
                </a:ln>
                <a:latin typeface="NikoshBAN" panose="02000000000000000000" pitchFamily="2" charset="0"/>
                <a:cs typeface="NikoshBAN" panose="02000000000000000000" pitchFamily="2" charset="0"/>
              </a:rPr>
              <a:t>মনিরুজ্জামান</a:t>
            </a:r>
            <a:endParaRPr lang="en-US" sz="3600" dirty="0">
              <a:ln w="3175">
                <a:solidFill>
                  <a:schemeClr val="tx1"/>
                </a:solidFill>
              </a:ln>
              <a:latin typeface="NikoshBAN" panose="02000000000000000000" pitchFamily="2" charset="0"/>
              <a:cs typeface="NikoshBAN" panose="02000000000000000000" pitchFamily="2" charset="0"/>
            </a:endParaRPr>
          </a:p>
          <a:p>
            <a:r>
              <a:rPr lang="en-US" sz="2800" dirty="0" err="1">
                <a:ln w="3175">
                  <a:solidFill>
                    <a:schemeClr val="tx1"/>
                  </a:solidFill>
                </a:ln>
                <a:latin typeface="NikoshBAN" panose="02000000000000000000" pitchFamily="2" charset="0"/>
                <a:cs typeface="NikoshBAN" panose="02000000000000000000" pitchFamily="2" charset="0"/>
              </a:rPr>
              <a:t>প্রধান</a:t>
            </a:r>
            <a:r>
              <a:rPr lang="en-US" sz="2800" dirty="0">
                <a:ln w="3175">
                  <a:solidFill>
                    <a:schemeClr val="tx1"/>
                  </a:solidFill>
                </a:ln>
                <a:latin typeface="NikoshBAN" panose="02000000000000000000" pitchFamily="2" charset="0"/>
                <a:cs typeface="NikoshBAN" panose="02000000000000000000" pitchFamily="2" charset="0"/>
              </a:rPr>
              <a:t> </a:t>
            </a:r>
            <a:r>
              <a:rPr lang="en-US" sz="2800" dirty="0" err="1">
                <a:ln w="3175">
                  <a:solidFill>
                    <a:schemeClr val="tx1"/>
                  </a:solidFill>
                </a:ln>
                <a:latin typeface="NikoshBAN" panose="02000000000000000000" pitchFamily="2" charset="0"/>
                <a:cs typeface="NikoshBAN" panose="02000000000000000000" pitchFamily="2" charset="0"/>
              </a:rPr>
              <a:t>শিক্ষক</a:t>
            </a:r>
            <a:endParaRPr lang="en-US" sz="2800" dirty="0">
              <a:ln w="3175">
                <a:solidFill>
                  <a:schemeClr val="tx1"/>
                </a:solidFill>
              </a:ln>
              <a:latin typeface="NikoshBAN" panose="02000000000000000000" pitchFamily="2" charset="0"/>
              <a:cs typeface="NikoshBAN" panose="02000000000000000000" pitchFamily="2" charset="0"/>
            </a:endParaRPr>
          </a:p>
          <a:p>
            <a:r>
              <a:rPr lang="en-US" sz="2800" dirty="0" err="1">
                <a:ln w="3175">
                  <a:solidFill>
                    <a:schemeClr val="tx1"/>
                  </a:solidFill>
                </a:ln>
                <a:latin typeface="NikoshBAN" panose="02000000000000000000" pitchFamily="2" charset="0"/>
                <a:cs typeface="NikoshBAN" panose="02000000000000000000" pitchFamily="2" charset="0"/>
              </a:rPr>
              <a:t>রাজারচর</a:t>
            </a:r>
            <a:r>
              <a:rPr lang="en-US" sz="2800" dirty="0">
                <a:ln w="3175">
                  <a:solidFill>
                    <a:schemeClr val="tx1"/>
                  </a:solidFill>
                </a:ln>
                <a:latin typeface="NikoshBAN" panose="02000000000000000000" pitchFamily="2" charset="0"/>
                <a:cs typeface="NikoshBAN" panose="02000000000000000000" pitchFamily="2" charset="0"/>
              </a:rPr>
              <a:t> </a:t>
            </a:r>
            <a:r>
              <a:rPr lang="en-US" sz="2800" dirty="0" err="1">
                <a:ln w="3175">
                  <a:solidFill>
                    <a:schemeClr val="tx1"/>
                  </a:solidFill>
                </a:ln>
                <a:latin typeface="NikoshBAN" panose="02000000000000000000" pitchFamily="2" charset="0"/>
                <a:cs typeface="NikoshBAN" panose="02000000000000000000" pitchFamily="2" charset="0"/>
              </a:rPr>
              <a:t>মোল্যাকান্দি</a:t>
            </a:r>
            <a:r>
              <a:rPr lang="en-US" sz="2800" dirty="0">
                <a:ln w="3175">
                  <a:solidFill>
                    <a:schemeClr val="tx1"/>
                  </a:solidFill>
                </a:ln>
                <a:latin typeface="NikoshBAN" panose="02000000000000000000" pitchFamily="2" charset="0"/>
                <a:cs typeface="NikoshBAN" panose="02000000000000000000" pitchFamily="2" charset="0"/>
              </a:rPr>
              <a:t> </a:t>
            </a:r>
            <a:r>
              <a:rPr lang="en-US" sz="2800" dirty="0" err="1">
                <a:ln w="3175">
                  <a:solidFill>
                    <a:schemeClr val="tx1"/>
                  </a:solidFill>
                </a:ln>
                <a:latin typeface="NikoshBAN" panose="02000000000000000000" pitchFamily="2" charset="0"/>
                <a:cs typeface="NikoshBAN" panose="02000000000000000000" pitchFamily="2" charset="0"/>
              </a:rPr>
              <a:t>সরকারি</a:t>
            </a:r>
            <a:r>
              <a:rPr lang="en-US" sz="2800" dirty="0">
                <a:ln w="3175">
                  <a:solidFill>
                    <a:schemeClr val="tx1"/>
                  </a:solidFill>
                </a:ln>
                <a:latin typeface="NikoshBAN" panose="02000000000000000000" pitchFamily="2" charset="0"/>
                <a:cs typeface="NikoshBAN" panose="02000000000000000000" pitchFamily="2" charset="0"/>
              </a:rPr>
              <a:t> </a:t>
            </a:r>
            <a:r>
              <a:rPr lang="en-US" sz="2800" dirty="0" err="1">
                <a:ln w="3175">
                  <a:solidFill>
                    <a:schemeClr val="tx1"/>
                  </a:solidFill>
                </a:ln>
                <a:latin typeface="NikoshBAN" panose="02000000000000000000" pitchFamily="2" charset="0"/>
                <a:cs typeface="NikoshBAN" panose="02000000000000000000" pitchFamily="2" charset="0"/>
              </a:rPr>
              <a:t>প্রাথমিক</a:t>
            </a:r>
            <a:r>
              <a:rPr lang="en-US" sz="2800" dirty="0">
                <a:ln w="3175">
                  <a:solidFill>
                    <a:schemeClr val="tx1"/>
                  </a:solidFill>
                </a:ln>
                <a:latin typeface="NikoshBAN" panose="02000000000000000000" pitchFamily="2" charset="0"/>
                <a:cs typeface="NikoshBAN" panose="02000000000000000000" pitchFamily="2" charset="0"/>
              </a:rPr>
              <a:t> </a:t>
            </a:r>
            <a:r>
              <a:rPr lang="en-US" sz="2800" dirty="0" err="1">
                <a:ln w="3175">
                  <a:solidFill>
                    <a:schemeClr val="tx1"/>
                  </a:solidFill>
                </a:ln>
                <a:latin typeface="NikoshBAN" panose="02000000000000000000" pitchFamily="2" charset="0"/>
                <a:cs typeface="NikoshBAN" panose="02000000000000000000" pitchFamily="2" charset="0"/>
              </a:rPr>
              <a:t>বিদ্যালয়</a:t>
            </a:r>
            <a:endParaRPr lang="en-US" sz="2800" dirty="0">
              <a:ln w="3175">
                <a:solidFill>
                  <a:schemeClr val="tx1"/>
                </a:solidFill>
              </a:ln>
              <a:latin typeface="NikoshBAN" panose="02000000000000000000" pitchFamily="2" charset="0"/>
              <a:cs typeface="NikoshBAN" panose="02000000000000000000" pitchFamily="2" charset="0"/>
            </a:endParaRPr>
          </a:p>
          <a:p>
            <a:r>
              <a:rPr lang="en-US" sz="2800" dirty="0" err="1">
                <a:ln w="3175">
                  <a:solidFill>
                    <a:schemeClr val="tx1"/>
                  </a:solidFill>
                </a:ln>
                <a:latin typeface="NikoshBAN" panose="02000000000000000000" pitchFamily="2" charset="0"/>
                <a:cs typeface="NikoshBAN" panose="02000000000000000000" pitchFamily="2" charset="0"/>
              </a:rPr>
              <a:t>শিবচর,মাদারীপুর</a:t>
            </a:r>
            <a:endParaRPr lang="en-US" sz="2800" dirty="0">
              <a:ln w="3175">
                <a:solidFill>
                  <a:schemeClr val="tx1"/>
                </a:solidFill>
              </a:ln>
              <a:latin typeface="NikoshBAN" panose="02000000000000000000" pitchFamily="2" charset="0"/>
              <a:cs typeface="NikoshBAN" panose="02000000000000000000" pitchFamily="2" charset="0"/>
            </a:endParaRPr>
          </a:p>
          <a:p>
            <a:r>
              <a:rPr lang="en-US" sz="2800" dirty="0">
                <a:ln w="3175">
                  <a:solidFill>
                    <a:schemeClr val="tx1"/>
                  </a:solidFill>
                </a:ln>
                <a:latin typeface="NikoshBAN" panose="02000000000000000000" pitchFamily="2" charset="0"/>
                <a:cs typeface="NikoshBAN" panose="02000000000000000000" pitchFamily="2" charset="0"/>
              </a:rPr>
              <a:t>মোবাইল:01721242319</a:t>
            </a:r>
          </a:p>
          <a:p>
            <a:r>
              <a:rPr lang="en-US" sz="2800" dirty="0">
                <a:ln w="3175">
                  <a:solidFill>
                    <a:schemeClr val="tx1"/>
                  </a:solidFill>
                </a:ln>
                <a:latin typeface="NikoshBAN" panose="02000000000000000000" pitchFamily="2" charset="0"/>
                <a:cs typeface="NikoshBAN" panose="02000000000000000000" pitchFamily="2" charset="0"/>
              </a:rPr>
              <a:t>Email: mztutul2006@gmail.com</a:t>
            </a:r>
          </a:p>
        </p:txBody>
      </p:sp>
      <p:grpSp>
        <p:nvGrpSpPr>
          <p:cNvPr id="7" name="Group 6">
            <a:extLst>
              <a:ext uri="{FF2B5EF4-FFF2-40B4-BE49-F238E27FC236}">
                <a16:creationId xmlns:a16="http://schemas.microsoft.com/office/drawing/2014/main" id="{817C88AB-41B9-4F5C-AB70-9470D737A185}"/>
              </a:ext>
            </a:extLst>
          </p:cNvPr>
          <p:cNvGrpSpPr/>
          <p:nvPr/>
        </p:nvGrpSpPr>
        <p:grpSpPr>
          <a:xfrm>
            <a:off x="6475412" y="1617618"/>
            <a:ext cx="527022" cy="4605282"/>
            <a:chOff x="6788179" y="1941341"/>
            <a:chExt cx="1065299" cy="2982353"/>
          </a:xfrm>
        </p:grpSpPr>
        <p:pic>
          <p:nvPicPr>
            <p:cNvPr id="8" name="Picture 7">
              <a:extLst>
                <a:ext uri="{FF2B5EF4-FFF2-40B4-BE49-F238E27FC236}">
                  <a16:creationId xmlns:a16="http://schemas.microsoft.com/office/drawing/2014/main" id="{78252E1A-F133-42B6-868F-3A9E6CFD3B18}"/>
                </a:ext>
              </a:extLst>
            </p:cNvPr>
            <p:cNvPicPr>
              <a:picLocks noChangeAspect="1"/>
            </p:cNvPicPr>
            <p:nvPr/>
          </p:nvPicPr>
          <p:blipFill rotWithShape="1">
            <a:blip r:embed="rId2">
              <a:clrChange>
                <a:clrFrom>
                  <a:srgbClr val="000000">
                    <a:alpha val="0"/>
                  </a:srgbClr>
                </a:clrFrom>
                <a:clrTo>
                  <a:srgbClr val="000000">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l="21190" t="67328" r="20510" b="651"/>
            <a:stretch/>
          </p:blipFill>
          <p:spPr>
            <a:xfrm rot="16200000">
              <a:off x="6079889" y="3150106"/>
              <a:ext cx="2982353" cy="564824"/>
            </a:xfrm>
            <a:prstGeom prst="rect">
              <a:avLst/>
            </a:prstGeom>
          </p:spPr>
        </p:pic>
        <p:pic>
          <p:nvPicPr>
            <p:cNvPr id="9" name="Picture 8">
              <a:extLst>
                <a:ext uri="{FF2B5EF4-FFF2-40B4-BE49-F238E27FC236}">
                  <a16:creationId xmlns:a16="http://schemas.microsoft.com/office/drawing/2014/main" id="{95B76ED5-C8BB-4158-835E-E1D814D281F9}"/>
                </a:ext>
              </a:extLst>
            </p:cNvPr>
            <p:cNvPicPr>
              <a:picLocks noChangeAspect="1"/>
            </p:cNvPicPr>
            <p:nvPr/>
          </p:nvPicPr>
          <p:blipFill rotWithShape="1">
            <a:blip r:embed="rId2">
              <a:clrChange>
                <a:clrFrom>
                  <a:srgbClr val="000000">
                    <a:alpha val="0"/>
                  </a:srgbClr>
                </a:clrFrom>
                <a:clrTo>
                  <a:srgbClr val="000000">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l="21190" t="67328" r="20510" b="651"/>
            <a:stretch/>
          </p:blipFill>
          <p:spPr>
            <a:xfrm rot="16200000" flipV="1">
              <a:off x="5648315" y="3081205"/>
              <a:ext cx="2982353" cy="702626"/>
            </a:xfrm>
            <a:prstGeom prst="rect">
              <a:avLst/>
            </a:prstGeom>
          </p:spPr>
        </p:pic>
      </p:grpSp>
      <p:sp>
        <p:nvSpPr>
          <p:cNvPr id="11" name="TextBox 10"/>
          <p:cNvSpPr txBox="1"/>
          <p:nvPr/>
        </p:nvSpPr>
        <p:spPr>
          <a:xfrm>
            <a:off x="4519509" y="0"/>
            <a:ext cx="3708503" cy="1107996"/>
          </a:xfrm>
          <a:prstGeom prst="rect">
            <a:avLst/>
          </a:prstGeom>
          <a:noFill/>
        </p:spPr>
        <p:txBody>
          <a:bodyPr wrap="square" rtlCol="0">
            <a:spAutoFit/>
          </a:bodyPr>
          <a:lstStyle/>
          <a:p>
            <a:r>
              <a:rPr lang="en-US" sz="6600" b="1" dirty="0" err="1">
                <a:ln w="17780" cmpd="sng">
                  <a:solidFill>
                    <a:srgbClr val="FFFFFF"/>
                  </a:solidFill>
                  <a:prstDash val="solid"/>
                  <a:miter lim="800000"/>
                </a:ln>
                <a:solidFill>
                  <a:schemeClr val="accent2">
                    <a:lumMod val="75000"/>
                  </a:schemeClr>
                </a:solidFill>
                <a:effectLst>
                  <a:outerShdw blurRad="50800" algn="tl" rotWithShape="0">
                    <a:srgbClr val="000000"/>
                  </a:outerShdw>
                </a:effectLst>
                <a:latin typeface="NikoshBAN" panose="02000000000000000000" pitchFamily="2" charset="0"/>
                <a:cs typeface="NikoshBAN" panose="02000000000000000000" pitchFamily="2" charset="0"/>
              </a:rPr>
              <a:t>পাঠ</a:t>
            </a:r>
            <a:r>
              <a:rPr lang="en-US" sz="6600" b="1" dirty="0">
                <a:ln w="17780" cmpd="sng">
                  <a:solidFill>
                    <a:srgbClr val="FFFFFF"/>
                  </a:solidFill>
                  <a:prstDash val="solid"/>
                  <a:miter lim="800000"/>
                </a:ln>
                <a:solidFill>
                  <a:schemeClr val="accent2">
                    <a:lumMod val="75000"/>
                  </a:schemeClr>
                </a:solidFill>
                <a:effectLst>
                  <a:outerShdw blurRad="50800" algn="tl" rotWithShape="0">
                    <a:srgbClr val="000000"/>
                  </a:outerShdw>
                </a:effectLst>
                <a:latin typeface="NikoshBAN" panose="02000000000000000000" pitchFamily="2" charset="0"/>
                <a:cs typeface="NikoshBAN" panose="02000000000000000000" pitchFamily="2" charset="0"/>
              </a:rPr>
              <a:t> প</a:t>
            </a:r>
            <a:r>
              <a:rPr lang="bn-IN" sz="6600" b="1" dirty="0">
                <a:ln w="17780" cmpd="sng">
                  <a:solidFill>
                    <a:srgbClr val="FFFFFF"/>
                  </a:solidFill>
                  <a:prstDash val="solid"/>
                  <a:miter lim="800000"/>
                </a:ln>
                <a:solidFill>
                  <a:schemeClr val="accent2">
                    <a:lumMod val="75000"/>
                  </a:schemeClr>
                </a:solidFill>
                <a:effectLst>
                  <a:outerShdw blurRad="50800" algn="tl" rotWithShape="0">
                    <a:srgbClr val="000000"/>
                  </a:outerShdw>
                </a:effectLst>
                <a:latin typeface="NikoshBAN" panose="02000000000000000000" pitchFamily="2" charset="0"/>
                <a:cs typeface="NikoshBAN" panose="02000000000000000000" pitchFamily="2" charset="0"/>
              </a:rPr>
              <a:t>রিচিতি</a:t>
            </a:r>
            <a:endParaRPr lang="en-US" sz="6600" b="1" dirty="0">
              <a:ln w="17780" cmpd="sng">
                <a:solidFill>
                  <a:srgbClr val="FFFFFF"/>
                </a:solidFill>
                <a:prstDash val="solid"/>
                <a:miter lim="800000"/>
              </a:ln>
              <a:solidFill>
                <a:schemeClr val="accent2">
                  <a:lumMod val="75000"/>
                </a:schemeClr>
              </a:solidFill>
              <a:effectLst>
                <a:outerShdw blurRad="50800" algn="tl" rotWithShape="0">
                  <a:srgbClr val="000000"/>
                </a:outerShdw>
              </a:effectLst>
              <a:latin typeface="NikoshBAN" panose="02000000000000000000" pitchFamily="2" charset="0"/>
              <a:cs typeface="NikoshBAN" panose="02000000000000000000" pitchFamily="2" charset="0"/>
            </a:endParaRPr>
          </a:p>
        </p:txBody>
      </p:sp>
      <p:sp>
        <p:nvSpPr>
          <p:cNvPr id="12" name="Rectangle 11"/>
          <p:cNvSpPr/>
          <p:nvPr/>
        </p:nvSpPr>
        <p:spPr>
          <a:xfrm>
            <a:off x="7161212" y="3810000"/>
            <a:ext cx="4992895" cy="2308324"/>
          </a:xfrm>
          <a:prstGeom prst="rect">
            <a:avLst/>
          </a:prstGeom>
          <a:solidFill>
            <a:schemeClr val="accent6">
              <a:lumMod val="20000"/>
              <a:lumOff val="80000"/>
            </a:schemeClr>
          </a:solidFill>
          <a:ln w="38100">
            <a:solidFill>
              <a:schemeClr val="accent2">
                <a:lumMod val="75000"/>
              </a:schemeClr>
            </a:solidFill>
          </a:ln>
        </p:spPr>
        <p:txBody>
          <a:bodyPr wrap="square">
            <a:spAutoFit/>
          </a:bodyPr>
          <a:lstStyle/>
          <a:p>
            <a:pPr algn="ctr"/>
            <a:r>
              <a:rPr lang="en-US" sz="3600" b="1" dirty="0" err="1">
                <a:latin typeface="NikoshBAN" panose="02000000000000000000" pitchFamily="2" charset="0"/>
                <a:cs typeface="NikoshBAN" panose="02000000000000000000" pitchFamily="2" charset="0"/>
              </a:rPr>
              <a:t>শ্রেণি</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পঞ্চম</a:t>
            </a:r>
            <a:endParaRPr lang="en-US" sz="3600" b="1" dirty="0">
              <a:latin typeface="NikoshBAN" panose="02000000000000000000" pitchFamily="2" charset="0"/>
              <a:cs typeface="NikoshBAN" panose="02000000000000000000" pitchFamily="2" charset="0"/>
            </a:endParaRPr>
          </a:p>
          <a:p>
            <a:pPr algn="ctr"/>
            <a:r>
              <a:rPr lang="en-US" sz="3600" b="1" dirty="0" err="1">
                <a:latin typeface="NikoshBAN" panose="02000000000000000000" pitchFamily="2" charset="0"/>
                <a:cs typeface="NikoshBAN" panose="02000000000000000000" pitchFamily="2" charset="0"/>
              </a:rPr>
              <a:t>বিষয়</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প্রাথমিক</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গণিত</a:t>
            </a:r>
            <a:endParaRPr lang="en-US" sz="3600" b="1" dirty="0">
              <a:latin typeface="NikoshBAN" panose="02000000000000000000" pitchFamily="2" charset="0"/>
              <a:cs typeface="NikoshBAN" panose="02000000000000000000" pitchFamily="2" charset="0"/>
            </a:endParaRPr>
          </a:p>
          <a:p>
            <a:pPr algn="ctr"/>
            <a:r>
              <a:rPr lang="bn-BD" sz="3600" b="1" dirty="0">
                <a:latin typeface="NikoshBAN" panose="02000000000000000000" pitchFamily="2" charset="0"/>
                <a:cs typeface="NikoshBAN" panose="02000000000000000000" pitchFamily="2" charset="0"/>
              </a:rPr>
              <a:t>পাঠঃ- </a:t>
            </a:r>
            <a:r>
              <a:rPr lang="en-US" sz="3600" b="1" dirty="0" err="1">
                <a:latin typeface="NikoshBAN" panose="02000000000000000000" pitchFamily="2" charset="0"/>
                <a:cs typeface="NikoshBAN" panose="02000000000000000000" pitchFamily="2" charset="0"/>
              </a:rPr>
              <a:t>শতকরা</a:t>
            </a:r>
            <a:endParaRPr lang="bn-BD" sz="3600" b="1" dirty="0">
              <a:latin typeface="NikoshBAN" panose="02000000000000000000" pitchFamily="2" charset="0"/>
              <a:cs typeface="NikoshBAN" panose="02000000000000000000" pitchFamily="2" charset="0"/>
            </a:endParaRPr>
          </a:p>
          <a:p>
            <a:pPr algn="ctr"/>
            <a:r>
              <a:rPr lang="en-US" sz="3600" b="1" dirty="0" err="1">
                <a:latin typeface="NikoshBAN" panose="02000000000000000000" pitchFamily="2" charset="0"/>
                <a:cs typeface="NikoshBAN" panose="02000000000000000000" pitchFamily="2" charset="0"/>
              </a:rPr>
              <a:t>সময়</a:t>
            </a:r>
            <a:r>
              <a:rPr lang="en-US" sz="3600" b="1" dirty="0">
                <a:latin typeface="NikoshBAN" panose="02000000000000000000" pitchFamily="2" charset="0"/>
                <a:cs typeface="NikoshBAN" panose="02000000000000000000" pitchFamily="2" charset="0"/>
              </a:rPr>
              <a:t>- ৫০ </a:t>
            </a:r>
            <a:r>
              <a:rPr lang="en-US" sz="3600" b="1" dirty="0" err="1">
                <a:latin typeface="NikoshBAN" panose="02000000000000000000" pitchFamily="2" charset="0"/>
                <a:cs typeface="NikoshBAN" panose="02000000000000000000" pitchFamily="2" charset="0"/>
              </a:rPr>
              <a:t>মিনিট</a:t>
            </a:r>
            <a:r>
              <a:rPr lang="en-US" sz="3600" b="1" dirty="0">
                <a:latin typeface="NikoshBAN" panose="02000000000000000000" pitchFamily="2" charset="0"/>
                <a:cs typeface="NikoshBAN" panose="02000000000000000000" pitchFamily="2" charset="0"/>
              </a:rPr>
              <a:t>।</a:t>
            </a:r>
            <a:endParaRPr lang="en-US" sz="3600" dirty="0">
              <a:effectLst>
                <a:outerShdw blurRad="38100" dist="38100" dir="2700000" algn="tl">
                  <a:srgbClr val="000000">
                    <a:alpha val="43137"/>
                  </a:srgbClr>
                </a:outerShdw>
              </a:effectLst>
              <a:latin typeface="NikoshBAN" pitchFamily="2"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1012" y="417444"/>
            <a:ext cx="2657442" cy="2901736"/>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21509268-419A-5C43-5D8D-E6DC969641B7}"/>
              </a:ext>
            </a:extLst>
          </p:cNvPr>
          <p:cNvSpPr txBox="1"/>
          <p:nvPr/>
        </p:nvSpPr>
        <p:spPr>
          <a:xfrm>
            <a:off x="6252918" y="1157408"/>
            <a:ext cx="4750825" cy="646331"/>
          </a:xfrm>
          <a:prstGeom prst="rect">
            <a:avLst/>
          </a:prstGeom>
          <a:noFill/>
        </p:spPr>
        <p:txBody>
          <a:bodyPr wrap="square" rtlCol="0">
            <a:spAutoFit/>
          </a:bodyPr>
          <a:lstStyle/>
          <a:p>
            <a:pPr algn="ctr"/>
            <a:r>
              <a:rPr lang="en-US" sz="3600" b="1" dirty="0">
                <a:latin typeface="NikoshBAN" panose="02000000000000000000" pitchFamily="2" charset="0"/>
                <a:cs typeface="NikoshBAN" panose="02000000000000000000" pitchFamily="2" charset="0"/>
              </a:rPr>
              <a:t> </a:t>
            </a:r>
            <a:r>
              <a:rPr lang="bn-BD" sz="3600" b="1" dirty="0">
                <a:latin typeface="NikoshBAN" panose="02000000000000000000" pitchFamily="2" charset="0"/>
                <a:cs typeface="NikoshBAN" panose="02000000000000000000" pitchFamily="2" charset="0"/>
              </a:rPr>
              <a:t> </a:t>
            </a:r>
            <a:r>
              <a:rPr lang="en-US" sz="3600" b="1" dirty="0">
                <a:latin typeface="NikoshBAN" panose="02000000000000000000" pitchFamily="2" charset="0"/>
                <a:cs typeface="NikoshBAN" panose="02000000000000000000" pitchFamily="2" charset="0"/>
              </a:rPr>
              <a:t> </a:t>
            </a:r>
            <a:endParaRPr lang="bn-BD" sz="3600" b="1" dirty="0">
              <a:latin typeface="NikoshBAN" panose="02000000000000000000" pitchFamily="2" charset="0"/>
              <a:cs typeface="NikoshBAN" panose="02000000000000000000" pitchFamily="2" charset="0"/>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1703" y="756124"/>
            <a:ext cx="2444226" cy="2825276"/>
          </a:xfrm>
          <a:prstGeom prst="rect">
            <a:avLst/>
          </a:prstGeom>
        </p:spPr>
      </p:pic>
    </p:spTree>
    <p:extLst>
      <p:ext uri="{BB962C8B-B14F-4D97-AF65-F5344CB8AC3E}">
        <p14:creationId xmlns:p14="http://schemas.microsoft.com/office/powerpoint/2010/main" val="129589080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2000"/>
                                        <p:tgtEl>
                                          <p:spTgt spid="11"/>
                                        </p:tgtEl>
                                      </p:cBhvr>
                                    </p:animEffect>
                                  </p:childTnLst>
                                </p:cTn>
                              </p:par>
                              <p:par>
                                <p:cTn id="8" presetID="22" presetClass="entr" presetSubtype="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2000"/>
                                        <p:tgtEl>
                                          <p:spTgt spid="10"/>
                                        </p:tgtEl>
                                      </p:cBhvr>
                                    </p:animEffect>
                                  </p:childTnLst>
                                </p:cTn>
                              </p:par>
                            </p:childTnLst>
                          </p:cTn>
                        </p:par>
                        <p:par>
                          <p:cTn id="11" fill="hold">
                            <p:stCondLst>
                              <p:cond delay="2000"/>
                            </p:stCondLst>
                            <p:childTnLst>
                              <p:par>
                                <p:cTn id="12" presetID="22" presetClass="entr" presetSubtype="1"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2000"/>
                                        <p:tgtEl>
                                          <p:spTgt spid="7"/>
                                        </p:tgtEl>
                                      </p:cBhvr>
                                    </p:animEffect>
                                  </p:childTnLst>
                                </p:cTn>
                              </p:par>
                            </p:childTnLst>
                          </p:cTn>
                        </p:par>
                        <p:par>
                          <p:cTn id="15" fill="hold">
                            <p:stCondLst>
                              <p:cond delay="4000"/>
                            </p:stCondLst>
                            <p:childTnLst>
                              <p:par>
                                <p:cTn id="16" presetID="22" presetClass="entr" presetSubtype="1"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up)">
                                      <p:cBhvr>
                                        <p:cTn id="18" dur="2000"/>
                                        <p:tgtEl>
                                          <p:spTgt spid="6"/>
                                        </p:tgtEl>
                                      </p:cBhvr>
                                    </p:animEffect>
                                  </p:childTnLst>
                                </p:cTn>
                              </p:par>
                            </p:childTnLst>
                          </p:cTn>
                        </p:par>
                        <p:par>
                          <p:cTn id="19" fill="hold">
                            <p:stCondLst>
                              <p:cond delay="6000"/>
                            </p:stCondLst>
                            <p:childTnLst>
                              <p:par>
                                <p:cTn id="20" presetID="22" presetClass="entr" presetSubtype="1"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500"/>
                                        <p:tgtEl>
                                          <p:spTgt spid="15"/>
                                        </p:tgtEl>
                                      </p:cBhvr>
                                    </p:animEffect>
                                  </p:childTnLst>
                                </p:cTn>
                              </p:par>
                            </p:childTnLst>
                          </p:cTn>
                        </p:par>
                        <p:par>
                          <p:cTn id="23" fill="hold">
                            <p:stCondLst>
                              <p:cond delay="6500"/>
                            </p:stCondLst>
                            <p:childTnLst>
                              <p:par>
                                <p:cTn id="24" presetID="22" presetClass="entr" presetSubtype="1"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up)">
                                      <p:cBhvr>
                                        <p:cTn id="26" dur="2000"/>
                                        <p:tgtEl>
                                          <p:spTgt spid="12"/>
                                        </p:tgtEl>
                                      </p:cBhvr>
                                    </p:animEffect>
                                  </p:childTnLst>
                                </p:cTn>
                              </p:par>
                            </p:childTnLst>
                          </p:cTn>
                        </p:par>
                        <p:par>
                          <p:cTn id="27" fill="hold">
                            <p:stCondLst>
                              <p:cond delay="8500"/>
                            </p:stCondLst>
                            <p:childTnLst>
                              <p:par>
                                <p:cTn id="28" presetID="22" presetClass="entr" presetSubtype="1"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up)">
                                      <p:cBhvr>
                                        <p:cTn id="30"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P spid="12" grpId="0" animBg="1"/>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76429" y="228600"/>
            <a:ext cx="6514091" cy="707886"/>
          </a:xfrm>
          <a:prstGeom prst="rect">
            <a:avLst/>
          </a:prstGeom>
          <a:noFill/>
        </p:spPr>
        <p:txBody>
          <a:bodyPr wrap="square" rtlCol="0">
            <a:spAutoFit/>
          </a:bodyPr>
          <a:lstStyle/>
          <a:p>
            <a:pPr algn="ctr"/>
            <a:r>
              <a:rPr lang="en-US" sz="4000" b="1" dirty="0" err="1">
                <a:ln w="0"/>
                <a:effectLst>
                  <a:outerShdw blurRad="38100" dist="19050" dir="2700000" algn="tl" rotWithShape="0">
                    <a:schemeClr val="dk1">
                      <a:alpha val="40000"/>
                    </a:schemeClr>
                  </a:outerShdw>
                </a:effectLst>
                <a:latin typeface="NikoshBAN" pitchFamily="2" charset="0"/>
                <a:cs typeface="NikoshBAN" pitchFamily="2" charset="0"/>
              </a:rPr>
              <a:t>ছবিতে</a:t>
            </a:r>
            <a:r>
              <a:rPr lang="en-US" sz="4000" b="1" dirty="0">
                <a:ln w="0"/>
                <a:effectLst>
                  <a:outerShdw blurRad="38100" dist="19050" dir="2700000" algn="tl" rotWithShape="0">
                    <a:schemeClr val="dk1">
                      <a:alpha val="40000"/>
                    </a:schemeClr>
                  </a:outerShdw>
                </a:effectLst>
                <a:latin typeface="NikoshBAN" pitchFamily="2" charset="0"/>
                <a:cs typeface="NikoshBAN" pitchFamily="2" charset="0"/>
              </a:rPr>
              <a:t> </a:t>
            </a:r>
            <a:r>
              <a:rPr lang="en-US" sz="4000" b="1" dirty="0" err="1">
                <a:ln w="0"/>
                <a:effectLst>
                  <a:outerShdw blurRad="38100" dist="19050" dir="2700000" algn="tl" rotWithShape="0">
                    <a:schemeClr val="dk1">
                      <a:alpha val="40000"/>
                    </a:schemeClr>
                  </a:outerShdw>
                </a:effectLst>
                <a:latin typeface="NikoshBAN" pitchFamily="2" charset="0"/>
                <a:cs typeface="NikoshBAN" pitchFamily="2" charset="0"/>
              </a:rPr>
              <a:t>কী</a:t>
            </a:r>
            <a:r>
              <a:rPr lang="en-US" sz="4000" b="1" dirty="0">
                <a:ln w="0"/>
                <a:effectLst>
                  <a:outerShdw blurRad="38100" dist="19050" dir="2700000" algn="tl" rotWithShape="0">
                    <a:schemeClr val="dk1">
                      <a:alpha val="40000"/>
                    </a:schemeClr>
                  </a:outerShdw>
                </a:effectLst>
                <a:latin typeface="NikoshBAN" pitchFamily="2" charset="0"/>
                <a:cs typeface="NikoshBAN" pitchFamily="2" charset="0"/>
              </a:rPr>
              <a:t> </a:t>
            </a:r>
            <a:r>
              <a:rPr lang="en-US" sz="4000" b="1" dirty="0" err="1">
                <a:ln w="0"/>
                <a:effectLst>
                  <a:outerShdw blurRad="38100" dist="19050" dir="2700000" algn="tl" rotWithShape="0">
                    <a:schemeClr val="dk1">
                      <a:alpha val="40000"/>
                    </a:schemeClr>
                  </a:outerShdw>
                </a:effectLst>
                <a:latin typeface="NikoshBAN" pitchFamily="2" charset="0"/>
                <a:cs typeface="NikoshBAN" pitchFamily="2" charset="0"/>
              </a:rPr>
              <a:t>কী</a:t>
            </a:r>
            <a:r>
              <a:rPr lang="en-US" sz="4000" b="1" dirty="0">
                <a:ln w="0"/>
                <a:effectLst>
                  <a:outerShdw blurRad="38100" dist="19050" dir="2700000" algn="tl" rotWithShape="0">
                    <a:schemeClr val="dk1">
                      <a:alpha val="40000"/>
                    </a:schemeClr>
                  </a:outerShdw>
                </a:effectLst>
                <a:latin typeface="NikoshBAN" pitchFamily="2" charset="0"/>
                <a:cs typeface="NikoshBAN" pitchFamily="2" charset="0"/>
              </a:rPr>
              <a:t> </a:t>
            </a:r>
            <a:r>
              <a:rPr lang="en-US" sz="4000" b="1" dirty="0" err="1">
                <a:ln w="0"/>
                <a:effectLst>
                  <a:outerShdw blurRad="38100" dist="19050" dir="2700000" algn="tl" rotWithShape="0">
                    <a:schemeClr val="dk1">
                      <a:alpha val="40000"/>
                    </a:schemeClr>
                  </a:outerShdw>
                </a:effectLst>
                <a:latin typeface="NikoshBAN" pitchFamily="2" charset="0"/>
                <a:cs typeface="NikoshBAN" pitchFamily="2" charset="0"/>
              </a:rPr>
              <a:t>দেখতে</a:t>
            </a:r>
            <a:r>
              <a:rPr lang="en-US" sz="4000" b="1" dirty="0">
                <a:ln w="0"/>
                <a:effectLst>
                  <a:outerShdw blurRad="38100" dist="19050" dir="2700000" algn="tl" rotWithShape="0">
                    <a:schemeClr val="dk1">
                      <a:alpha val="40000"/>
                    </a:schemeClr>
                  </a:outerShdw>
                </a:effectLst>
                <a:latin typeface="NikoshBAN" pitchFamily="2" charset="0"/>
                <a:cs typeface="NikoshBAN" pitchFamily="2" charset="0"/>
              </a:rPr>
              <a:t> </a:t>
            </a:r>
            <a:r>
              <a:rPr lang="en-US" sz="4000" b="1" dirty="0" err="1">
                <a:ln w="0"/>
                <a:effectLst>
                  <a:outerShdw blurRad="38100" dist="19050" dir="2700000" algn="tl" rotWithShape="0">
                    <a:schemeClr val="dk1">
                      <a:alpha val="40000"/>
                    </a:schemeClr>
                  </a:outerShdw>
                </a:effectLst>
                <a:latin typeface="NikoshBAN" pitchFamily="2" charset="0"/>
                <a:cs typeface="NikoshBAN" pitchFamily="2" charset="0"/>
              </a:rPr>
              <a:t>পাচ্ছো</a:t>
            </a:r>
            <a:endParaRPr lang="en-US" sz="4400" b="1" dirty="0">
              <a:solidFill>
                <a:schemeClr val="accent1">
                  <a:lumMod val="50000"/>
                </a:schemeClr>
              </a:solidFill>
              <a:latin typeface="NikoshBAN" panose="02000000000000000000" pitchFamily="2" charset="0"/>
              <a:cs typeface="NikoshBAN" panose="02000000000000000000" pitchFamily="2" charset="0"/>
            </a:endParaRPr>
          </a:p>
        </p:txBody>
      </p:sp>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14429" t="9147" r="50301" b="9090"/>
          <a:stretch/>
        </p:blipFill>
        <p:spPr>
          <a:xfrm flipH="1">
            <a:off x="9904412" y="3020214"/>
            <a:ext cx="1440464" cy="3179619"/>
          </a:xfrm>
          <a:prstGeom prst="rect">
            <a:avLst/>
          </a:prstGeom>
        </p:spPr>
      </p:pic>
      <p:pic>
        <p:nvPicPr>
          <p:cNvPr id="4" name="Picture 3">
            <a:extLst>
              <a:ext uri="{FF2B5EF4-FFF2-40B4-BE49-F238E27FC236}">
                <a16:creationId xmlns:a16="http://schemas.microsoft.com/office/drawing/2014/main" id="{9DBF9D71-DC02-4C6F-A7DC-3A6C3FE5F3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333" r="22222"/>
          <a:stretch/>
        </p:blipFill>
        <p:spPr>
          <a:xfrm>
            <a:off x="322708" y="457200"/>
            <a:ext cx="2606854" cy="4788099"/>
          </a:xfrm>
          <a:prstGeom prst="rect">
            <a:avLst/>
          </a:prstGeom>
        </p:spPr>
      </p:pic>
      <p:pic>
        <p:nvPicPr>
          <p:cNvPr id="6" name="Picture 5">
            <a:extLst>
              <a:ext uri="{FF2B5EF4-FFF2-40B4-BE49-F238E27FC236}">
                <a16:creationId xmlns:a16="http://schemas.microsoft.com/office/drawing/2014/main" id="{3034D015-91CB-41E7-8A5E-DBDAF6B17AC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82796" y="1612198"/>
            <a:ext cx="1373928" cy="1373928"/>
          </a:xfrm>
          <a:prstGeom prst="rect">
            <a:avLst/>
          </a:prstGeom>
          <a:noFill/>
        </p:spPr>
      </p:pic>
      <p:pic>
        <p:nvPicPr>
          <p:cNvPr id="7" name="Picture 6">
            <a:extLst>
              <a:ext uri="{FF2B5EF4-FFF2-40B4-BE49-F238E27FC236}">
                <a16:creationId xmlns:a16="http://schemas.microsoft.com/office/drawing/2014/main" id="{A494F166-61FD-43E6-B539-569C8E73856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91111" y="1646264"/>
            <a:ext cx="1310427" cy="1312067"/>
          </a:xfrm>
          <a:prstGeom prst="rect">
            <a:avLst/>
          </a:prstGeom>
          <a:noFill/>
        </p:spPr>
      </p:pic>
      <p:grpSp>
        <p:nvGrpSpPr>
          <p:cNvPr id="8" name="Group 7">
            <a:extLst>
              <a:ext uri="{FF2B5EF4-FFF2-40B4-BE49-F238E27FC236}">
                <a16:creationId xmlns:a16="http://schemas.microsoft.com/office/drawing/2014/main" id="{B6202770-F7FC-4C9F-9C42-BDCC82F0A311}"/>
              </a:ext>
            </a:extLst>
          </p:cNvPr>
          <p:cNvGrpSpPr/>
          <p:nvPr/>
        </p:nvGrpSpPr>
        <p:grpSpPr>
          <a:xfrm>
            <a:off x="8796784" y="1659033"/>
            <a:ext cx="1423584" cy="1361181"/>
            <a:chOff x="7293606" y="3253507"/>
            <a:chExt cx="2419291" cy="2206647"/>
          </a:xfrm>
          <a:noFill/>
        </p:grpSpPr>
        <p:cxnSp>
          <p:nvCxnSpPr>
            <p:cNvPr id="9" name="Straight Connector 8">
              <a:extLst>
                <a:ext uri="{FF2B5EF4-FFF2-40B4-BE49-F238E27FC236}">
                  <a16:creationId xmlns:a16="http://schemas.microsoft.com/office/drawing/2014/main" id="{C4294B8B-F53B-4A84-B061-E6EB768885CB}"/>
                </a:ext>
              </a:extLst>
            </p:cNvPr>
            <p:cNvCxnSpPr>
              <a:cxnSpLocks/>
              <a:stCxn id="19" idx="2"/>
              <a:endCxn id="19" idx="6"/>
            </p:cNvCxnSpPr>
            <p:nvPr/>
          </p:nvCxnSpPr>
          <p:spPr>
            <a:xfrm>
              <a:off x="7293606" y="4356831"/>
              <a:ext cx="2419291" cy="0"/>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90D35AC-673E-4BBD-9B4A-3C22B6D79111}"/>
                </a:ext>
              </a:extLst>
            </p:cNvPr>
            <p:cNvCxnSpPr>
              <a:cxnSpLocks/>
              <a:endCxn id="19" idx="4"/>
            </p:cNvCxnSpPr>
            <p:nvPr/>
          </p:nvCxnSpPr>
          <p:spPr>
            <a:xfrm>
              <a:off x="8503252" y="3275487"/>
              <a:ext cx="0" cy="2184667"/>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5AB214D3-8704-40C4-8D0F-1157E2BF1B83}"/>
                </a:ext>
              </a:extLst>
            </p:cNvPr>
            <p:cNvCxnSpPr>
              <a:cxnSpLocks/>
              <a:stCxn id="19" idx="7"/>
              <a:endCxn id="19" idx="3"/>
            </p:cNvCxnSpPr>
            <p:nvPr/>
          </p:nvCxnSpPr>
          <p:spPr>
            <a:xfrm flipH="1">
              <a:off x="7647903" y="3576663"/>
              <a:ext cx="1710697" cy="1560335"/>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A0BA9614-8EA3-417D-A7A3-AD9426F99973}"/>
                </a:ext>
              </a:extLst>
            </p:cNvPr>
            <p:cNvCxnSpPr>
              <a:cxnSpLocks/>
              <a:endCxn id="19" idx="1"/>
            </p:cNvCxnSpPr>
            <p:nvPr/>
          </p:nvCxnSpPr>
          <p:spPr>
            <a:xfrm flipH="1" flipV="1">
              <a:off x="7647903" y="3576663"/>
              <a:ext cx="1718107" cy="1569735"/>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06FEE00-7C30-4147-8F21-A691A68D3CF3}"/>
                </a:ext>
              </a:extLst>
            </p:cNvPr>
            <p:cNvCxnSpPr>
              <a:cxnSpLocks/>
            </p:cNvCxnSpPr>
            <p:nvPr/>
          </p:nvCxnSpPr>
          <p:spPr>
            <a:xfrm flipV="1">
              <a:off x="8072002" y="3384771"/>
              <a:ext cx="850577" cy="1925911"/>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E8C6F877-44E2-4E1A-8B00-16D1459E8681}"/>
                </a:ext>
              </a:extLst>
            </p:cNvPr>
            <p:cNvCxnSpPr>
              <a:cxnSpLocks/>
            </p:cNvCxnSpPr>
            <p:nvPr/>
          </p:nvCxnSpPr>
          <p:spPr>
            <a:xfrm>
              <a:off x="8072002" y="3345342"/>
              <a:ext cx="850576" cy="1965340"/>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BE4709CC-4D71-4E07-8E5F-F0F0FF5DE2ED}"/>
                </a:ext>
              </a:extLst>
            </p:cNvPr>
            <p:cNvCxnSpPr>
              <a:cxnSpLocks/>
            </p:cNvCxnSpPr>
            <p:nvPr/>
          </p:nvCxnSpPr>
          <p:spPr>
            <a:xfrm flipH="1">
              <a:off x="7391284" y="3920090"/>
              <a:ext cx="2146336" cy="876306"/>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0DDB36D7-5BC2-454F-951A-4284CB1F208C}"/>
                </a:ext>
              </a:extLst>
            </p:cNvPr>
            <p:cNvCxnSpPr>
              <a:cxnSpLocks/>
            </p:cNvCxnSpPr>
            <p:nvPr/>
          </p:nvCxnSpPr>
          <p:spPr>
            <a:xfrm flipH="1" flipV="1">
              <a:off x="7458162" y="3937636"/>
              <a:ext cx="2078256" cy="841379"/>
            </a:xfrm>
            <a:prstGeom prst="line">
              <a:avLst/>
            </a:prstGeom>
            <a:grpFill/>
            <a:ln w="28575"/>
          </p:spPr>
          <p:style>
            <a:lnRef idx="1">
              <a:schemeClr val="dk1"/>
            </a:lnRef>
            <a:fillRef idx="0">
              <a:schemeClr val="dk1"/>
            </a:fillRef>
            <a:effectRef idx="0">
              <a:schemeClr val="dk1"/>
            </a:effectRef>
            <a:fontRef idx="minor">
              <a:schemeClr val="tx1"/>
            </a:fontRef>
          </p:style>
        </p:cxnSp>
        <p:sp>
          <p:nvSpPr>
            <p:cNvPr id="19" name="Circle: Hollow 5">
              <a:extLst>
                <a:ext uri="{FF2B5EF4-FFF2-40B4-BE49-F238E27FC236}">
                  <a16:creationId xmlns:a16="http://schemas.microsoft.com/office/drawing/2014/main" id="{97D0A241-198A-4535-B1C7-BEA0B97803B2}"/>
                </a:ext>
              </a:extLst>
            </p:cNvPr>
            <p:cNvSpPr/>
            <p:nvPr/>
          </p:nvSpPr>
          <p:spPr>
            <a:xfrm>
              <a:off x="7293606" y="3253507"/>
              <a:ext cx="2419291" cy="2206647"/>
            </a:xfrm>
            <a:prstGeom prst="donut">
              <a:avLst>
                <a:gd name="adj" fmla="val 6381"/>
              </a:avLst>
            </a:prstGeom>
            <a:grpFill/>
            <a:ln>
              <a:solidFill>
                <a:schemeClr val="tx1"/>
              </a:solidFill>
              <a:prstDash val="lgDash"/>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grpSp>
      <p:grpSp>
        <p:nvGrpSpPr>
          <p:cNvPr id="20" name="Group 19">
            <a:extLst>
              <a:ext uri="{FF2B5EF4-FFF2-40B4-BE49-F238E27FC236}">
                <a16:creationId xmlns:a16="http://schemas.microsoft.com/office/drawing/2014/main" id="{95329DF9-2F41-496C-86FD-692F9DF34E3B}"/>
              </a:ext>
            </a:extLst>
          </p:cNvPr>
          <p:cNvGrpSpPr/>
          <p:nvPr/>
        </p:nvGrpSpPr>
        <p:grpSpPr>
          <a:xfrm>
            <a:off x="7142294" y="1864631"/>
            <a:ext cx="198764" cy="1108620"/>
            <a:chOff x="3253740" y="978679"/>
            <a:chExt cx="254709" cy="2031221"/>
          </a:xfrm>
          <a:noFill/>
        </p:grpSpPr>
        <p:sp>
          <p:nvSpPr>
            <p:cNvPr id="21" name="Oval 20">
              <a:extLst>
                <a:ext uri="{FF2B5EF4-FFF2-40B4-BE49-F238E27FC236}">
                  <a16:creationId xmlns:a16="http://schemas.microsoft.com/office/drawing/2014/main" id="{F8857259-5A5B-4680-B9C5-EE2DE42A1FEE}"/>
                </a:ext>
              </a:extLst>
            </p:cNvPr>
            <p:cNvSpPr/>
            <p:nvPr/>
          </p:nvSpPr>
          <p:spPr>
            <a:xfrm>
              <a:off x="3253740" y="1828800"/>
              <a:ext cx="213360" cy="2133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22" name="Isosceles Triangle 21">
              <a:extLst>
                <a:ext uri="{FF2B5EF4-FFF2-40B4-BE49-F238E27FC236}">
                  <a16:creationId xmlns:a16="http://schemas.microsoft.com/office/drawing/2014/main" id="{FF9EAE23-81F4-4108-A872-A9B72B7CE1E1}"/>
                </a:ext>
              </a:extLst>
            </p:cNvPr>
            <p:cNvSpPr/>
            <p:nvPr/>
          </p:nvSpPr>
          <p:spPr>
            <a:xfrm>
              <a:off x="3333189" y="978679"/>
              <a:ext cx="175260" cy="969746"/>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sp>
          <p:nvSpPr>
            <p:cNvPr id="23" name="Isosceles Triangle 22">
              <a:extLst>
                <a:ext uri="{FF2B5EF4-FFF2-40B4-BE49-F238E27FC236}">
                  <a16:creationId xmlns:a16="http://schemas.microsoft.com/office/drawing/2014/main" id="{FC617AF3-12A8-4A56-8ED3-E8B09F0B47BD}"/>
                </a:ext>
              </a:extLst>
            </p:cNvPr>
            <p:cNvSpPr/>
            <p:nvPr/>
          </p:nvSpPr>
          <p:spPr>
            <a:xfrm rot="10800000">
              <a:off x="3276600" y="2040154"/>
              <a:ext cx="175260" cy="96974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grpSp>
      <p:grpSp>
        <p:nvGrpSpPr>
          <p:cNvPr id="24" name="Group 23">
            <a:extLst>
              <a:ext uri="{FF2B5EF4-FFF2-40B4-BE49-F238E27FC236}">
                <a16:creationId xmlns:a16="http://schemas.microsoft.com/office/drawing/2014/main" id="{6E3ED9EA-1AAE-4031-A75E-22409F4EAB1D}"/>
              </a:ext>
            </a:extLst>
          </p:cNvPr>
          <p:cNvGrpSpPr/>
          <p:nvPr/>
        </p:nvGrpSpPr>
        <p:grpSpPr>
          <a:xfrm>
            <a:off x="7190393" y="1888614"/>
            <a:ext cx="189290" cy="715653"/>
            <a:chOff x="1798320" y="1211580"/>
            <a:chExt cx="213360" cy="1409700"/>
          </a:xfrm>
          <a:noFill/>
        </p:grpSpPr>
        <p:grpSp>
          <p:nvGrpSpPr>
            <p:cNvPr id="25" name="Group 24">
              <a:extLst>
                <a:ext uri="{FF2B5EF4-FFF2-40B4-BE49-F238E27FC236}">
                  <a16:creationId xmlns:a16="http://schemas.microsoft.com/office/drawing/2014/main" id="{B49E2D14-7508-4603-A074-2BADBE29CC3D}"/>
                </a:ext>
              </a:extLst>
            </p:cNvPr>
            <p:cNvGrpSpPr/>
            <p:nvPr/>
          </p:nvGrpSpPr>
          <p:grpSpPr>
            <a:xfrm>
              <a:off x="1798320" y="1211580"/>
              <a:ext cx="213360" cy="807720"/>
              <a:chOff x="1798320" y="1211580"/>
              <a:chExt cx="213360" cy="807720"/>
            </a:xfrm>
            <a:grpFill/>
          </p:grpSpPr>
          <p:sp>
            <p:nvSpPr>
              <p:cNvPr id="29" name="Oval 28">
                <a:extLst>
                  <a:ext uri="{FF2B5EF4-FFF2-40B4-BE49-F238E27FC236}">
                    <a16:creationId xmlns:a16="http://schemas.microsoft.com/office/drawing/2014/main" id="{A73FD9D4-1DD3-462B-8302-C7CF06A0CAB2}"/>
                  </a:ext>
                </a:extLst>
              </p:cNvPr>
              <p:cNvSpPr/>
              <p:nvPr/>
            </p:nvSpPr>
            <p:spPr>
              <a:xfrm>
                <a:off x="1798320" y="1805940"/>
                <a:ext cx="213360" cy="21336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30" name="Isosceles Triangle 29">
                <a:extLst>
                  <a:ext uri="{FF2B5EF4-FFF2-40B4-BE49-F238E27FC236}">
                    <a16:creationId xmlns:a16="http://schemas.microsoft.com/office/drawing/2014/main" id="{625442C0-6359-4666-AD9B-BFBE560BC676}"/>
                  </a:ext>
                </a:extLst>
              </p:cNvPr>
              <p:cNvSpPr/>
              <p:nvPr/>
            </p:nvSpPr>
            <p:spPr>
              <a:xfrm>
                <a:off x="1836420" y="1211580"/>
                <a:ext cx="144780" cy="594360"/>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grpSp>
        <p:grpSp>
          <p:nvGrpSpPr>
            <p:cNvPr id="26" name="Group 25">
              <a:extLst>
                <a:ext uri="{FF2B5EF4-FFF2-40B4-BE49-F238E27FC236}">
                  <a16:creationId xmlns:a16="http://schemas.microsoft.com/office/drawing/2014/main" id="{34373CD9-F7C3-4F23-A072-43B9512B4543}"/>
                </a:ext>
              </a:extLst>
            </p:cNvPr>
            <p:cNvGrpSpPr/>
            <p:nvPr/>
          </p:nvGrpSpPr>
          <p:grpSpPr>
            <a:xfrm rot="10800000">
              <a:off x="1798320" y="1813560"/>
              <a:ext cx="213360" cy="807720"/>
              <a:chOff x="1798320" y="1211580"/>
              <a:chExt cx="213360" cy="807720"/>
            </a:xfrm>
            <a:grpFill/>
          </p:grpSpPr>
          <p:sp>
            <p:nvSpPr>
              <p:cNvPr id="27" name="Oval 26">
                <a:extLst>
                  <a:ext uri="{FF2B5EF4-FFF2-40B4-BE49-F238E27FC236}">
                    <a16:creationId xmlns:a16="http://schemas.microsoft.com/office/drawing/2014/main" id="{3C8EA0C3-41BF-49F6-BBEB-C01E8B2ECD5D}"/>
                  </a:ext>
                </a:extLst>
              </p:cNvPr>
              <p:cNvSpPr/>
              <p:nvPr/>
            </p:nvSpPr>
            <p:spPr>
              <a:xfrm>
                <a:off x="1798320" y="1805940"/>
                <a:ext cx="213360" cy="2133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28" name="Isosceles Triangle 27">
                <a:extLst>
                  <a:ext uri="{FF2B5EF4-FFF2-40B4-BE49-F238E27FC236}">
                    <a16:creationId xmlns:a16="http://schemas.microsoft.com/office/drawing/2014/main" id="{31F04B5B-6891-4759-AA95-392BA26CDC28}"/>
                  </a:ext>
                </a:extLst>
              </p:cNvPr>
              <p:cNvSpPr/>
              <p:nvPr/>
            </p:nvSpPr>
            <p:spPr>
              <a:xfrm>
                <a:off x="1836420" y="1211580"/>
                <a:ext cx="144780" cy="59436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grpSp>
      </p:grpSp>
      <p:grpSp>
        <p:nvGrpSpPr>
          <p:cNvPr id="31" name="Group 30">
            <a:extLst>
              <a:ext uri="{FF2B5EF4-FFF2-40B4-BE49-F238E27FC236}">
                <a16:creationId xmlns:a16="http://schemas.microsoft.com/office/drawing/2014/main" id="{15B10680-B9F4-4744-85FD-AC65B5DBA5CA}"/>
              </a:ext>
            </a:extLst>
          </p:cNvPr>
          <p:cNvGrpSpPr/>
          <p:nvPr/>
        </p:nvGrpSpPr>
        <p:grpSpPr>
          <a:xfrm>
            <a:off x="6770542" y="1664183"/>
            <a:ext cx="1481928" cy="1361180"/>
            <a:chOff x="-658971" y="258679"/>
            <a:chExt cx="2517205" cy="2517204"/>
          </a:xfrm>
          <a:noFill/>
        </p:grpSpPr>
        <p:sp>
          <p:nvSpPr>
            <p:cNvPr id="32" name="Oval 31">
              <a:extLst>
                <a:ext uri="{FF2B5EF4-FFF2-40B4-BE49-F238E27FC236}">
                  <a16:creationId xmlns:a16="http://schemas.microsoft.com/office/drawing/2014/main" id="{2A03D232-AA94-41E2-A885-D8877B51788F}"/>
                </a:ext>
              </a:extLst>
            </p:cNvPr>
            <p:cNvSpPr/>
            <p:nvPr/>
          </p:nvSpPr>
          <p:spPr>
            <a:xfrm>
              <a:off x="-658971" y="258679"/>
              <a:ext cx="2517205" cy="2517204"/>
            </a:xfrm>
            <a:prstGeom prst="ellipse">
              <a:avLst/>
            </a:prstGeom>
            <a:grpFill/>
            <a:ln w="133350" cmpd="thinThick">
              <a:solidFill>
                <a:srgbClr val="6633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grpSp>
          <p:nvGrpSpPr>
            <p:cNvPr id="33" name="Group 32">
              <a:extLst>
                <a:ext uri="{FF2B5EF4-FFF2-40B4-BE49-F238E27FC236}">
                  <a16:creationId xmlns:a16="http://schemas.microsoft.com/office/drawing/2014/main" id="{1F350FFE-1923-413D-BDFF-F1DB56C01F4B}"/>
                </a:ext>
              </a:extLst>
            </p:cNvPr>
            <p:cNvGrpSpPr/>
            <p:nvPr/>
          </p:nvGrpSpPr>
          <p:grpSpPr>
            <a:xfrm>
              <a:off x="-540905" y="363163"/>
              <a:ext cx="2238921" cy="2279080"/>
              <a:chOff x="-540905" y="363163"/>
              <a:chExt cx="2238921" cy="2279080"/>
            </a:xfrm>
            <a:grpFill/>
          </p:grpSpPr>
          <p:sp>
            <p:nvSpPr>
              <p:cNvPr id="34" name="TextBox 33">
                <a:extLst>
                  <a:ext uri="{FF2B5EF4-FFF2-40B4-BE49-F238E27FC236}">
                    <a16:creationId xmlns:a16="http://schemas.microsoft.com/office/drawing/2014/main" id="{52C822D9-F6C8-4A38-9FB2-8933D9F12AA0}"/>
                  </a:ext>
                </a:extLst>
              </p:cNvPr>
              <p:cNvSpPr txBox="1"/>
              <p:nvPr/>
            </p:nvSpPr>
            <p:spPr>
              <a:xfrm>
                <a:off x="224010" y="363163"/>
                <a:ext cx="706708" cy="444604"/>
              </a:xfrm>
              <a:prstGeom prst="rect">
                <a:avLst/>
              </a:prstGeom>
              <a:grpFill/>
              <a:ln>
                <a:solidFill>
                  <a:srgbClr val="000000"/>
                </a:solidFill>
              </a:ln>
            </p:spPr>
            <p:txBody>
              <a:bodyPr wrap="squar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12</a:t>
                </a:r>
              </a:p>
            </p:txBody>
          </p:sp>
          <p:sp>
            <p:nvSpPr>
              <p:cNvPr id="35" name="TextBox 34">
                <a:extLst>
                  <a:ext uri="{FF2B5EF4-FFF2-40B4-BE49-F238E27FC236}">
                    <a16:creationId xmlns:a16="http://schemas.microsoft.com/office/drawing/2014/main" id="{608D27DA-33E6-409E-A745-89895131EB1A}"/>
                  </a:ext>
                </a:extLst>
              </p:cNvPr>
              <p:cNvSpPr txBox="1"/>
              <p:nvPr/>
            </p:nvSpPr>
            <p:spPr>
              <a:xfrm>
                <a:off x="478011" y="2238654"/>
                <a:ext cx="356946" cy="403589"/>
              </a:xfrm>
              <a:prstGeom prst="rect">
                <a:avLst/>
              </a:prstGeom>
              <a:grpFill/>
              <a:ln>
                <a:solidFill>
                  <a:srgbClr val="000000"/>
                </a:solidFill>
              </a:ln>
            </p:spPr>
            <p:txBody>
              <a:bodyPr wrap="non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6</a:t>
                </a:r>
              </a:p>
            </p:txBody>
          </p:sp>
          <p:sp>
            <p:nvSpPr>
              <p:cNvPr id="36" name="TextBox 35">
                <a:extLst>
                  <a:ext uri="{FF2B5EF4-FFF2-40B4-BE49-F238E27FC236}">
                    <a16:creationId xmlns:a16="http://schemas.microsoft.com/office/drawing/2014/main" id="{E5F0E4FB-F5CC-4833-A78B-1C8771528E4A}"/>
                  </a:ext>
                </a:extLst>
              </p:cNvPr>
              <p:cNvSpPr txBox="1"/>
              <p:nvPr/>
            </p:nvSpPr>
            <p:spPr>
              <a:xfrm>
                <a:off x="1341070" y="1340465"/>
                <a:ext cx="356946" cy="403589"/>
              </a:xfrm>
              <a:prstGeom prst="rect">
                <a:avLst/>
              </a:prstGeom>
              <a:grpFill/>
              <a:ln>
                <a:solidFill>
                  <a:srgbClr val="000000"/>
                </a:solidFill>
              </a:ln>
            </p:spPr>
            <p:txBody>
              <a:bodyPr wrap="non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3</a:t>
                </a:r>
              </a:p>
            </p:txBody>
          </p:sp>
          <p:sp>
            <p:nvSpPr>
              <p:cNvPr id="37" name="TextBox 36">
                <a:extLst>
                  <a:ext uri="{FF2B5EF4-FFF2-40B4-BE49-F238E27FC236}">
                    <a16:creationId xmlns:a16="http://schemas.microsoft.com/office/drawing/2014/main" id="{9FAEA60B-EC9B-4C00-81DA-8819758597A0}"/>
                  </a:ext>
                </a:extLst>
              </p:cNvPr>
              <p:cNvSpPr txBox="1"/>
              <p:nvPr/>
            </p:nvSpPr>
            <p:spPr>
              <a:xfrm>
                <a:off x="-540905" y="1324591"/>
                <a:ext cx="371120" cy="444604"/>
              </a:xfrm>
              <a:prstGeom prst="rect">
                <a:avLst/>
              </a:prstGeom>
              <a:grpFill/>
              <a:ln>
                <a:solidFill>
                  <a:srgbClr val="000000"/>
                </a:solidFill>
              </a:ln>
            </p:spPr>
            <p:txBody>
              <a:bodyPr wrap="squar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9</a:t>
                </a:r>
              </a:p>
            </p:txBody>
          </p:sp>
        </p:grpSp>
      </p:grpSp>
      <p:sp>
        <p:nvSpPr>
          <p:cNvPr id="38" name="Rectangle 37">
            <a:extLst>
              <a:ext uri="{FF2B5EF4-FFF2-40B4-BE49-F238E27FC236}">
                <a16:creationId xmlns:a16="http://schemas.microsoft.com/office/drawing/2014/main" id="{8531DE38-E09D-4CCA-9003-4A8A03F933F6}"/>
              </a:ext>
            </a:extLst>
          </p:cNvPr>
          <p:cNvSpPr/>
          <p:nvPr/>
        </p:nvSpPr>
        <p:spPr>
          <a:xfrm>
            <a:off x="2720602" y="3733413"/>
            <a:ext cx="5403442" cy="707886"/>
          </a:xfrm>
          <a:prstGeom prst="rect">
            <a:avLst/>
          </a:prstGeom>
          <a:noFill/>
        </p:spPr>
        <p:txBody>
          <a:bodyPr wrap="square">
            <a:spAutoFit/>
          </a:bodyPr>
          <a:lstStyle/>
          <a:p>
            <a:pPr algn="ctr"/>
            <a:r>
              <a:rPr lang="en-US" sz="4000" dirty="0">
                <a:ln w="0"/>
                <a:effectLst>
                  <a:outerShdw blurRad="38100" dist="19050" dir="2700000" algn="tl" rotWithShape="0">
                    <a:schemeClr val="dk1">
                      <a:alpha val="40000"/>
                    </a:schemeClr>
                  </a:outerShdw>
                </a:effectLst>
                <a:latin typeface="NikoshBAN" pitchFamily="2" charset="0"/>
                <a:cs typeface="NikoshBAN" pitchFamily="2" charset="0"/>
              </a:rPr>
              <a:t>এগুলোর আকৃতি কেমন?  </a:t>
            </a:r>
            <a:endParaRPr lang="bn-BD" sz="40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39" name="Rectangle 38">
            <a:extLst>
              <a:ext uri="{FF2B5EF4-FFF2-40B4-BE49-F238E27FC236}">
                <a16:creationId xmlns:a16="http://schemas.microsoft.com/office/drawing/2014/main" id="{645154C9-9013-4749-88C0-761EFBF916A9}"/>
              </a:ext>
            </a:extLst>
          </p:cNvPr>
          <p:cNvSpPr/>
          <p:nvPr/>
        </p:nvSpPr>
        <p:spPr>
          <a:xfrm>
            <a:off x="3705878" y="3738019"/>
            <a:ext cx="3432889" cy="769441"/>
          </a:xfrm>
          <a:prstGeom prst="rect">
            <a:avLst/>
          </a:prstGeom>
          <a:noFill/>
        </p:spPr>
        <p:txBody>
          <a:bodyPr wrap="square">
            <a:spAutoFit/>
          </a:bodyPr>
          <a:lstStyle/>
          <a:p>
            <a:pPr algn="ct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গোলাকার   </a:t>
            </a:r>
            <a:endParaRPr lang="bn-BD" sz="44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40" name="Rectangle 39">
            <a:extLst>
              <a:ext uri="{FF2B5EF4-FFF2-40B4-BE49-F238E27FC236}">
                <a16:creationId xmlns:a16="http://schemas.microsoft.com/office/drawing/2014/main" id="{04FA800A-2614-46F5-9D79-709D3F53E378}"/>
              </a:ext>
            </a:extLst>
          </p:cNvPr>
          <p:cNvSpPr/>
          <p:nvPr/>
        </p:nvSpPr>
        <p:spPr>
          <a:xfrm>
            <a:off x="1852151" y="3831414"/>
            <a:ext cx="7747461" cy="646331"/>
          </a:xfrm>
          <a:prstGeom prst="rect">
            <a:avLst/>
          </a:prstGeom>
          <a:noFill/>
        </p:spPr>
        <p:txBody>
          <a:bodyPr wrap="square">
            <a:spAutoFit/>
          </a:bodyPr>
          <a:lstStyle/>
          <a:p>
            <a:pPr algn="ctr"/>
            <a:r>
              <a:rPr lang="en-US" sz="3600" dirty="0">
                <a:ln w="0"/>
                <a:effectLst>
                  <a:outerShdw blurRad="38100" dist="19050" dir="2700000" algn="tl" rotWithShape="0">
                    <a:schemeClr val="dk1">
                      <a:alpha val="40000"/>
                    </a:schemeClr>
                  </a:outerShdw>
                </a:effectLst>
                <a:latin typeface="NikoshBAN" pitchFamily="2" charset="0"/>
                <a:cs typeface="NikoshBAN" pitchFamily="2" charset="0"/>
              </a:rPr>
              <a:t>এই গোলাকার আকৃতিকে জ্যামিতির ভাষায় কী বলে?    </a:t>
            </a:r>
            <a:endParaRPr lang="bn-BD" sz="36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41" name="Rectangle 40">
            <a:extLst>
              <a:ext uri="{FF2B5EF4-FFF2-40B4-BE49-F238E27FC236}">
                <a16:creationId xmlns:a16="http://schemas.microsoft.com/office/drawing/2014/main" id="{06C0FAD5-7BDA-4476-931C-BA7ACFC6B39A}"/>
              </a:ext>
            </a:extLst>
          </p:cNvPr>
          <p:cNvSpPr/>
          <p:nvPr/>
        </p:nvSpPr>
        <p:spPr>
          <a:xfrm>
            <a:off x="4567190" y="4365975"/>
            <a:ext cx="2918084" cy="769441"/>
          </a:xfrm>
          <a:prstGeom prst="rect">
            <a:avLst/>
          </a:prstGeom>
          <a:noFill/>
        </p:spPr>
        <p:txBody>
          <a:bodyPr wrap="square">
            <a:spAutoFit/>
          </a:bodyPr>
          <a:lstStyle/>
          <a:p>
            <a:pPr algn="ct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বৃত্ত    </a:t>
            </a:r>
            <a:endParaRPr lang="bn-BD" sz="44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Tree>
    <p:extLst>
      <p:ext uri="{BB962C8B-B14F-4D97-AF65-F5344CB8AC3E}">
        <p14:creationId xmlns:p14="http://schemas.microsoft.com/office/powerpoint/2010/main" val="52875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20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2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80">
                                          <p:stCondLst>
                                            <p:cond delay="0"/>
                                          </p:stCondLst>
                                        </p:cTn>
                                        <p:tgtEl>
                                          <p:spTgt spid="7"/>
                                        </p:tgtEl>
                                      </p:cBhvr>
                                    </p:animEffect>
                                    <p:anim calcmode="lin" valueType="num">
                                      <p:cBhvr>
                                        <p:cTn id="1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4" dur="26">
                                          <p:stCondLst>
                                            <p:cond delay="650"/>
                                          </p:stCondLst>
                                        </p:cTn>
                                        <p:tgtEl>
                                          <p:spTgt spid="7"/>
                                        </p:tgtEl>
                                      </p:cBhvr>
                                      <p:to x="100000" y="60000"/>
                                    </p:animScale>
                                    <p:animScale>
                                      <p:cBhvr>
                                        <p:cTn id="25" dur="166" decel="50000">
                                          <p:stCondLst>
                                            <p:cond delay="676"/>
                                          </p:stCondLst>
                                        </p:cTn>
                                        <p:tgtEl>
                                          <p:spTgt spid="7"/>
                                        </p:tgtEl>
                                      </p:cBhvr>
                                      <p:to x="100000" y="100000"/>
                                    </p:animScale>
                                    <p:animScale>
                                      <p:cBhvr>
                                        <p:cTn id="26" dur="26">
                                          <p:stCondLst>
                                            <p:cond delay="1312"/>
                                          </p:stCondLst>
                                        </p:cTn>
                                        <p:tgtEl>
                                          <p:spTgt spid="7"/>
                                        </p:tgtEl>
                                      </p:cBhvr>
                                      <p:to x="100000" y="80000"/>
                                    </p:animScale>
                                    <p:animScale>
                                      <p:cBhvr>
                                        <p:cTn id="27" dur="166" decel="50000">
                                          <p:stCondLst>
                                            <p:cond delay="1338"/>
                                          </p:stCondLst>
                                        </p:cTn>
                                        <p:tgtEl>
                                          <p:spTgt spid="7"/>
                                        </p:tgtEl>
                                      </p:cBhvr>
                                      <p:to x="100000" y="100000"/>
                                    </p:animScale>
                                    <p:animScale>
                                      <p:cBhvr>
                                        <p:cTn id="28" dur="26">
                                          <p:stCondLst>
                                            <p:cond delay="1642"/>
                                          </p:stCondLst>
                                        </p:cTn>
                                        <p:tgtEl>
                                          <p:spTgt spid="7"/>
                                        </p:tgtEl>
                                      </p:cBhvr>
                                      <p:to x="100000" y="90000"/>
                                    </p:animScale>
                                    <p:animScale>
                                      <p:cBhvr>
                                        <p:cTn id="29" dur="166" decel="50000">
                                          <p:stCondLst>
                                            <p:cond delay="1668"/>
                                          </p:stCondLst>
                                        </p:cTn>
                                        <p:tgtEl>
                                          <p:spTgt spid="7"/>
                                        </p:tgtEl>
                                      </p:cBhvr>
                                      <p:to x="100000" y="100000"/>
                                    </p:animScale>
                                    <p:animScale>
                                      <p:cBhvr>
                                        <p:cTn id="30" dur="26">
                                          <p:stCondLst>
                                            <p:cond delay="1808"/>
                                          </p:stCondLst>
                                        </p:cTn>
                                        <p:tgtEl>
                                          <p:spTgt spid="7"/>
                                        </p:tgtEl>
                                      </p:cBhvr>
                                      <p:to x="100000" y="95000"/>
                                    </p:animScale>
                                    <p:animScale>
                                      <p:cBhvr>
                                        <p:cTn id="31" dur="166" decel="50000">
                                          <p:stCondLst>
                                            <p:cond delay="1834"/>
                                          </p:stCondLst>
                                        </p:cTn>
                                        <p:tgtEl>
                                          <p:spTgt spid="7"/>
                                        </p:tgtEl>
                                      </p:cBhvr>
                                      <p:to x="100000" y="100000"/>
                                    </p:animScale>
                                  </p:childTnLst>
                                </p:cTn>
                              </p:par>
                            </p:childTnLst>
                          </p:cTn>
                        </p:par>
                        <p:par>
                          <p:cTn id="32" fill="hold">
                            <p:stCondLst>
                              <p:cond delay="2000"/>
                            </p:stCondLst>
                            <p:childTnLst>
                              <p:par>
                                <p:cTn id="33" presetID="8" presetClass="emph" presetSubtype="0" fill="hold" nodeType="afterEffect">
                                  <p:stCondLst>
                                    <p:cond delay="0"/>
                                  </p:stCondLst>
                                  <p:childTnLst>
                                    <p:animRot by="21600000">
                                      <p:cBhvr>
                                        <p:cTn id="34" dur="2000" fill="hold"/>
                                        <p:tgtEl>
                                          <p:spTgt spid="7"/>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par>
                          <p:cTn id="39" fill="hold">
                            <p:stCondLst>
                              <p:cond delay="0"/>
                            </p:stCondLst>
                            <p:childTnLst>
                              <p:par>
                                <p:cTn id="40" presetID="8" presetClass="emph" presetSubtype="0" fill="hold" nodeType="afterEffect">
                                  <p:stCondLst>
                                    <p:cond delay="0"/>
                                  </p:stCondLst>
                                  <p:childTnLst>
                                    <p:animRot by="21600000">
                                      <p:cBhvr>
                                        <p:cTn id="41" dur="3000" fill="hold"/>
                                        <p:tgtEl>
                                          <p:spTgt spid="6"/>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10" presetClass="entr" presetSubtype="0"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1000"/>
                                        <p:tgtEl>
                                          <p:spTgt spid="24"/>
                                        </p:tgtEl>
                                      </p:cBhvr>
                                    </p:animEffect>
                                  </p:childTnLst>
                                </p:cTn>
                              </p:par>
                              <p:par>
                                <p:cTn id="50" presetID="10" presetClass="entr" presetSubtype="0"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childTnLst>
                                </p:cTn>
                              </p:par>
                              <p:par>
                                <p:cTn id="53" presetID="8" presetClass="emph" presetSubtype="0" repeatCount="indefinite" fill="hold" nodeType="withEffect">
                                  <p:stCondLst>
                                    <p:cond delay="0"/>
                                  </p:stCondLst>
                                  <p:childTnLst>
                                    <p:animRot by="21600000">
                                      <p:cBhvr>
                                        <p:cTn id="54" dur="12000" fill="hold"/>
                                        <p:tgtEl>
                                          <p:spTgt spid="24"/>
                                        </p:tgtEl>
                                        <p:attrNameLst>
                                          <p:attrName>r</p:attrName>
                                        </p:attrNameLst>
                                      </p:cBhvr>
                                    </p:animRot>
                                  </p:childTnLst>
                                </p:cTn>
                              </p:par>
                              <p:par>
                                <p:cTn id="55" presetID="8" presetClass="emph" presetSubtype="0" repeatCount="indefinite" fill="hold" nodeType="withEffect">
                                  <p:stCondLst>
                                    <p:cond delay="0"/>
                                  </p:stCondLst>
                                  <p:childTnLst>
                                    <p:animRot by="21600000">
                                      <p:cBhvr>
                                        <p:cTn id="56" dur="1000" fill="hold"/>
                                        <p:tgtEl>
                                          <p:spTgt spid="20"/>
                                        </p:tgtEl>
                                        <p:attrNameLst>
                                          <p:attrName>r</p:attrName>
                                        </p:attrNameLst>
                                      </p:cBhvr>
                                    </p:animRot>
                                  </p:childTnLst>
                                </p:cTn>
                              </p:par>
                            </p:childTnLst>
                          </p:cTn>
                        </p:par>
                      </p:childTnLst>
                    </p:cTn>
                  </p:par>
                  <p:par>
                    <p:cTn id="57" fill="hold">
                      <p:stCondLst>
                        <p:cond delay="indefinite"/>
                      </p:stCondLst>
                      <p:childTnLst>
                        <p:par>
                          <p:cTn id="58" fill="hold">
                            <p:stCondLst>
                              <p:cond delay="0"/>
                            </p:stCondLst>
                            <p:childTnLst>
                              <p:par>
                                <p:cTn id="59" presetID="35" presetClass="entr" presetSubtype="0" fill="hold"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fade">
                                      <p:cBhvr>
                                        <p:cTn id="61" dur="2000"/>
                                        <p:tgtEl>
                                          <p:spTgt spid="8"/>
                                        </p:tgtEl>
                                      </p:cBhvr>
                                    </p:animEffect>
                                    <p:anim calcmode="lin" valueType="num">
                                      <p:cBhvr>
                                        <p:cTn id="62" dur="2000" fill="hold"/>
                                        <p:tgtEl>
                                          <p:spTgt spid="8"/>
                                        </p:tgtEl>
                                        <p:attrNameLst>
                                          <p:attrName>style.rotation</p:attrName>
                                        </p:attrNameLst>
                                      </p:cBhvr>
                                      <p:tavLst>
                                        <p:tav tm="0">
                                          <p:val>
                                            <p:fltVal val="720"/>
                                          </p:val>
                                        </p:tav>
                                        <p:tav tm="100000">
                                          <p:val>
                                            <p:fltVal val="0"/>
                                          </p:val>
                                        </p:tav>
                                      </p:tavLst>
                                    </p:anim>
                                    <p:anim calcmode="lin" valueType="num">
                                      <p:cBhvr>
                                        <p:cTn id="63" dur="2000" fill="hold"/>
                                        <p:tgtEl>
                                          <p:spTgt spid="8"/>
                                        </p:tgtEl>
                                        <p:attrNameLst>
                                          <p:attrName>ppt_h</p:attrName>
                                        </p:attrNameLst>
                                      </p:cBhvr>
                                      <p:tavLst>
                                        <p:tav tm="0">
                                          <p:val>
                                            <p:fltVal val="0"/>
                                          </p:val>
                                        </p:tav>
                                        <p:tav tm="100000">
                                          <p:val>
                                            <p:strVal val="#ppt_h"/>
                                          </p:val>
                                        </p:tav>
                                      </p:tavLst>
                                    </p:anim>
                                    <p:anim calcmode="lin" valueType="num">
                                      <p:cBhvr>
                                        <p:cTn id="64" dur="2000" fill="hold"/>
                                        <p:tgtEl>
                                          <p:spTgt spid="8"/>
                                        </p:tgtEl>
                                        <p:attrNameLst>
                                          <p:attrName>ppt_w</p:attrName>
                                        </p:attrNameLst>
                                      </p:cBhvr>
                                      <p:tavLst>
                                        <p:tav tm="0">
                                          <p:val>
                                            <p:fltVal val="0"/>
                                          </p:val>
                                        </p:tav>
                                        <p:tav tm="100000">
                                          <p:val>
                                            <p:strVal val="#ppt_w"/>
                                          </p:val>
                                        </p:tav>
                                      </p:tavLst>
                                    </p:anim>
                                  </p:childTnLst>
                                </p:cTn>
                              </p:par>
                            </p:childTnLst>
                          </p:cTn>
                        </p:par>
                        <p:par>
                          <p:cTn id="65" fill="hold">
                            <p:stCondLst>
                              <p:cond delay="2000"/>
                            </p:stCondLst>
                            <p:childTnLst>
                              <p:par>
                                <p:cTn id="66" presetID="8" presetClass="emph" presetSubtype="0" fill="hold" nodeType="afterEffect">
                                  <p:stCondLst>
                                    <p:cond delay="0"/>
                                  </p:stCondLst>
                                  <p:childTnLst>
                                    <p:animRot by="21600000">
                                      <p:cBhvr>
                                        <p:cTn id="67" dur="2000" fill="hold"/>
                                        <p:tgtEl>
                                          <p:spTgt spid="8"/>
                                        </p:tgtEl>
                                        <p:attrNameLst>
                                          <p:attrName>r</p:attrName>
                                        </p:attrNameLst>
                                      </p:cBhvr>
                                    </p:animRo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38"/>
                                        </p:tgtEl>
                                        <p:attrNameLst>
                                          <p:attrName>style.visibility</p:attrName>
                                        </p:attrNameLst>
                                      </p:cBhvr>
                                      <p:to>
                                        <p:strVal val="visible"/>
                                      </p:to>
                                    </p:set>
                                    <p:anim calcmode="lin" valueType="num">
                                      <p:cBhvr>
                                        <p:cTn id="72" dur="500" fill="hold"/>
                                        <p:tgtEl>
                                          <p:spTgt spid="38"/>
                                        </p:tgtEl>
                                        <p:attrNameLst>
                                          <p:attrName>ppt_w</p:attrName>
                                        </p:attrNameLst>
                                      </p:cBhvr>
                                      <p:tavLst>
                                        <p:tav tm="0">
                                          <p:val>
                                            <p:fltVal val="0"/>
                                          </p:val>
                                        </p:tav>
                                        <p:tav tm="100000">
                                          <p:val>
                                            <p:strVal val="#ppt_w"/>
                                          </p:val>
                                        </p:tav>
                                      </p:tavLst>
                                    </p:anim>
                                    <p:anim calcmode="lin" valueType="num">
                                      <p:cBhvr>
                                        <p:cTn id="73" dur="500" fill="hold"/>
                                        <p:tgtEl>
                                          <p:spTgt spid="38"/>
                                        </p:tgtEl>
                                        <p:attrNameLst>
                                          <p:attrName>ppt_h</p:attrName>
                                        </p:attrNameLst>
                                      </p:cBhvr>
                                      <p:tavLst>
                                        <p:tav tm="0">
                                          <p:val>
                                            <p:fltVal val="0"/>
                                          </p:val>
                                        </p:tav>
                                        <p:tav tm="100000">
                                          <p:val>
                                            <p:strVal val="#ppt_h"/>
                                          </p:val>
                                        </p:tav>
                                      </p:tavLst>
                                    </p:anim>
                                    <p:animEffect transition="in" filter="fade">
                                      <p:cBhvr>
                                        <p:cTn id="74" dur="500"/>
                                        <p:tgtEl>
                                          <p:spTgt spid="38"/>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grpId="1" nodeType="clickEffect">
                                  <p:stCondLst>
                                    <p:cond delay="0"/>
                                  </p:stCondLst>
                                  <p:childTnLst>
                                    <p:set>
                                      <p:cBhvr>
                                        <p:cTn id="78" dur="1" fill="hold">
                                          <p:stCondLst>
                                            <p:cond delay="0"/>
                                          </p:stCondLst>
                                        </p:cTn>
                                        <p:tgtEl>
                                          <p:spTgt spid="38"/>
                                        </p:tgtEl>
                                        <p:attrNameLst>
                                          <p:attrName>style.visibility</p:attrName>
                                        </p:attrNameLst>
                                      </p:cBhvr>
                                      <p:to>
                                        <p:strVal val="hidden"/>
                                      </p:to>
                                    </p:set>
                                  </p:childTnLst>
                                </p:cTn>
                              </p:par>
                              <p:par>
                                <p:cTn id="79" presetID="53" presetClass="entr" presetSubtype="16" fill="hold" grpId="0" nodeType="withEffect">
                                  <p:stCondLst>
                                    <p:cond delay="0"/>
                                  </p:stCondLst>
                                  <p:childTnLst>
                                    <p:set>
                                      <p:cBhvr>
                                        <p:cTn id="80" dur="1" fill="hold">
                                          <p:stCondLst>
                                            <p:cond delay="0"/>
                                          </p:stCondLst>
                                        </p:cTn>
                                        <p:tgtEl>
                                          <p:spTgt spid="39"/>
                                        </p:tgtEl>
                                        <p:attrNameLst>
                                          <p:attrName>style.visibility</p:attrName>
                                        </p:attrNameLst>
                                      </p:cBhvr>
                                      <p:to>
                                        <p:strVal val="visible"/>
                                      </p:to>
                                    </p:set>
                                    <p:anim calcmode="lin" valueType="num">
                                      <p:cBhvr>
                                        <p:cTn id="81" dur="500" fill="hold"/>
                                        <p:tgtEl>
                                          <p:spTgt spid="39"/>
                                        </p:tgtEl>
                                        <p:attrNameLst>
                                          <p:attrName>ppt_w</p:attrName>
                                        </p:attrNameLst>
                                      </p:cBhvr>
                                      <p:tavLst>
                                        <p:tav tm="0">
                                          <p:val>
                                            <p:fltVal val="0"/>
                                          </p:val>
                                        </p:tav>
                                        <p:tav tm="100000">
                                          <p:val>
                                            <p:strVal val="#ppt_w"/>
                                          </p:val>
                                        </p:tav>
                                      </p:tavLst>
                                    </p:anim>
                                    <p:anim calcmode="lin" valueType="num">
                                      <p:cBhvr>
                                        <p:cTn id="82" dur="500" fill="hold"/>
                                        <p:tgtEl>
                                          <p:spTgt spid="39"/>
                                        </p:tgtEl>
                                        <p:attrNameLst>
                                          <p:attrName>ppt_h</p:attrName>
                                        </p:attrNameLst>
                                      </p:cBhvr>
                                      <p:tavLst>
                                        <p:tav tm="0">
                                          <p:val>
                                            <p:fltVal val="0"/>
                                          </p:val>
                                        </p:tav>
                                        <p:tav tm="100000">
                                          <p:val>
                                            <p:strVal val="#ppt_h"/>
                                          </p:val>
                                        </p:tav>
                                      </p:tavLst>
                                    </p:anim>
                                    <p:animEffect transition="in" filter="fade">
                                      <p:cBhvr>
                                        <p:cTn id="83" dur="500"/>
                                        <p:tgtEl>
                                          <p:spTgt spid="39"/>
                                        </p:tgtEl>
                                      </p:cBhvr>
                                    </p:animEffect>
                                  </p:childTnLst>
                                </p:cTn>
                              </p:par>
                            </p:childTnLst>
                          </p:cTn>
                        </p:par>
                      </p:childTnLst>
                    </p:cTn>
                  </p:par>
                  <p:par>
                    <p:cTn id="84" fill="hold">
                      <p:stCondLst>
                        <p:cond delay="indefinite"/>
                      </p:stCondLst>
                      <p:childTnLst>
                        <p:par>
                          <p:cTn id="85" fill="hold">
                            <p:stCondLst>
                              <p:cond delay="0"/>
                            </p:stCondLst>
                            <p:childTnLst>
                              <p:par>
                                <p:cTn id="86" presetID="1" presetClass="exit" presetSubtype="0" fill="hold" grpId="1" nodeType="clickEffect">
                                  <p:stCondLst>
                                    <p:cond delay="0"/>
                                  </p:stCondLst>
                                  <p:childTnLst>
                                    <p:set>
                                      <p:cBhvr>
                                        <p:cTn id="87" dur="1" fill="hold">
                                          <p:stCondLst>
                                            <p:cond delay="0"/>
                                          </p:stCondLst>
                                        </p:cTn>
                                        <p:tgtEl>
                                          <p:spTgt spid="39"/>
                                        </p:tgtEl>
                                        <p:attrNameLst>
                                          <p:attrName>style.visibility</p:attrName>
                                        </p:attrNameLst>
                                      </p:cBhvr>
                                      <p:to>
                                        <p:strVal val="hidden"/>
                                      </p:to>
                                    </p:set>
                                  </p:childTnLst>
                                </p:cTn>
                              </p:par>
                              <p:par>
                                <p:cTn id="88" presetID="53" presetClass="entr" presetSubtype="16" fill="hold" grpId="0" nodeType="withEffect">
                                  <p:stCondLst>
                                    <p:cond delay="0"/>
                                  </p:stCondLst>
                                  <p:childTnLst>
                                    <p:set>
                                      <p:cBhvr>
                                        <p:cTn id="89" dur="1" fill="hold">
                                          <p:stCondLst>
                                            <p:cond delay="0"/>
                                          </p:stCondLst>
                                        </p:cTn>
                                        <p:tgtEl>
                                          <p:spTgt spid="40"/>
                                        </p:tgtEl>
                                        <p:attrNameLst>
                                          <p:attrName>style.visibility</p:attrName>
                                        </p:attrNameLst>
                                      </p:cBhvr>
                                      <p:to>
                                        <p:strVal val="visible"/>
                                      </p:to>
                                    </p:set>
                                    <p:anim calcmode="lin" valueType="num">
                                      <p:cBhvr>
                                        <p:cTn id="90" dur="500" fill="hold"/>
                                        <p:tgtEl>
                                          <p:spTgt spid="40"/>
                                        </p:tgtEl>
                                        <p:attrNameLst>
                                          <p:attrName>ppt_w</p:attrName>
                                        </p:attrNameLst>
                                      </p:cBhvr>
                                      <p:tavLst>
                                        <p:tav tm="0">
                                          <p:val>
                                            <p:fltVal val="0"/>
                                          </p:val>
                                        </p:tav>
                                        <p:tav tm="100000">
                                          <p:val>
                                            <p:strVal val="#ppt_w"/>
                                          </p:val>
                                        </p:tav>
                                      </p:tavLst>
                                    </p:anim>
                                    <p:anim calcmode="lin" valueType="num">
                                      <p:cBhvr>
                                        <p:cTn id="91" dur="500" fill="hold"/>
                                        <p:tgtEl>
                                          <p:spTgt spid="40"/>
                                        </p:tgtEl>
                                        <p:attrNameLst>
                                          <p:attrName>ppt_h</p:attrName>
                                        </p:attrNameLst>
                                      </p:cBhvr>
                                      <p:tavLst>
                                        <p:tav tm="0">
                                          <p:val>
                                            <p:fltVal val="0"/>
                                          </p:val>
                                        </p:tav>
                                        <p:tav tm="100000">
                                          <p:val>
                                            <p:strVal val="#ppt_h"/>
                                          </p:val>
                                        </p:tav>
                                      </p:tavLst>
                                    </p:anim>
                                    <p:animEffect transition="in" filter="fade">
                                      <p:cBhvr>
                                        <p:cTn id="92" dur="500"/>
                                        <p:tgtEl>
                                          <p:spTgt spid="40"/>
                                        </p:tgtEl>
                                      </p:cBhvr>
                                    </p:animEffect>
                                  </p:childTnLst>
                                </p:cTn>
                              </p:par>
                            </p:childTnLst>
                          </p:cTn>
                        </p:par>
                      </p:childTnLst>
                    </p:cTn>
                  </p:par>
                  <p:par>
                    <p:cTn id="93" fill="hold">
                      <p:stCondLst>
                        <p:cond delay="indefinite"/>
                      </p:stCondLst>
                      <p:childTnLst>
                        <p:par>
                          <p:cTn id="94" fill="hold">
                            <p:stCondLst>
                              <p:cond delay="0"/>
                            </p:stCondLst>
                            <p:childTnLst>
                              <p:par>
                                <p:cTn id="95" presetID="1" presetClass="exit" presetSubtype="0" fill="hold" grpId="1" nodeType="clickEffect">
                                  <p:stCondLst>
                                    <p:cond delay="0"/>
                                  </p:stCondLst>
                                  <p:childTnLst>
                                    <p:set>
                                      <p:cBhvr>
                                        <p:cTn id="96" dur="1" fill="hold">
                                          <p:stCondLst>
                                            <p:cond delay="0"/>
                                          </p:stCondLst>
                                        </p:cTn>
                                        <p:tgtEl>
                                          <p:spTgt spid="40"/>
                                        </p:tgtEl>
                                        <p:attrNameLst>
                                          <p:attrName>style.visibility</p:attrName>
                                        </p:attrNameLst>
                                      </p:cBhvr>
                                      <p:to>
                                        <p:strVal val="hidden"/>
                                      </p:to>
                                    </p:set>
                                  </p:childTnLst>
                                </p:cTn>
                              </p:par>
                              <p:par>
                                <p:cTn id="97" presetID="53" presetClass="entr" presetSubtype="16" fill="hold" grpId="0" nodeType="withEffect">
                                  <p:stCondLst>
                                    <p:cond delay="0"/>
                                  </p:stCondLst>
                                  <p:childTnLst>
                                    <p:set>
                                      <p:cBhvr>
                                        <p:cTn id="98" dur="1" fill="hold">
                                          <p:stCondLst>
                                            <p:cond delay="0"/>
                                          </p:stCondLst>
                                        </p:cTn>
                                        <p:tgtEl>
                                          <p:spTgt spid="41"/>
                                        </p:tgtEl>
                                        <p:attrNameLst>
                                          <p:attrName>style.visibility</p:attrName>
                                        </p:attrNameLst>
                                      </p:cBhvr>
                                      <p:to>
                                        <p:strVal val="visible"/>
                                      </p:to>
                                    </p:set>
                                    <p:anim calcmode="lin" valueType="num">
                                      <p:cBhvr>
                                        <p:cTn id="99" dur="500" fill="hold"/>
                                        <p:tgtEl>
                                          <p:spTgt spid="41"/>
                                        </p:tgtEl>
                                        <p:attrNameLst>
                                          <p:attrName>ppt_w</p:attrName>
                                        </p:attrNameLst>
                                      </p:cBhvr>
                                      <p:tavLst>
                                        <p:tav tm="0">
                                          <p:val>
                                            <p:fltVal val="0"/>
                                          </p:val>
                                        </p:tav>
                                        <p:tav tm="100000">
                                          <p:val>
                                            <p:strVal val="#ppt_w"/>
                                          </p:val>
                                        </p:tav>
                                      </p:tavLst>
                                    </p:anim>
                                    <p:anim calcmode="lin" valueType="num">
                                      <p:cBhvr>
                                        <p:cTn id="100" dur="500" fill="hold"/>
                                        <p:tgtEl>
                                          <p:spTgt spid="41"/>
                                        </p:tgtEl>
                                        <p:attrNameLst>
                                          <p:attrName>ppt_h</p:attrName>
                                        </p:attrNameLst>
                                      </p:cBhvr>
                                      <p:tavLst>
                                        <p:tav tm="0">
                                          <p:val>
                                            <p:fltVal val="0"/>
                                          </p:val>
                                        </p:tav>
                                        <p:tav tm="100000">
                                          <p:val>
                                            <p:strVal val="#ppt_h"/>
                                          </p:val>
                                        </p:tav>
                                      </p:tavLst>
                                    </p:anim>
                                    <p:animEffect transition="in" filter="fade">
                                      <p:cBhvr>
                                        <p:cTn id="101" dur="500"/>
                                        <p:tgtEl>
                                          <p:spTgt spid="41"/>
                                        </p:tgtEl>
                                      </p:cBhvr>
                                    </p:animEffect>
                                  </p:childTnLst>
                                </p:cTn>
                              </p:par>
                            </p:childTnLst>
                          </p:cTn>
                        </p:par>
                      </p:childTnLst>
                    </p:cTn>
                  </p:par>
                  <p:par>
                    <p:cTn id="102" fill="hold">
                      <p:stCondLst>
                        <p:cond delay="indefinite"/>
                      </p:stCondLst>
                      <p:childTnLst>
                        <p:par>
                          <p:cTn id="103" fill="hold">
                            <p:stCondLst>
                              <p:cond delay="0"/>
                            </p:stCondLst>
                            <p:childTnLst>
                              <p:par>
                                <p:cTn id="104" presetID="1" presetClass="exit" presetSubtype="0" fill="hold" grpId="1" nodeType="clickEffect">
                                  <p:stCondLst>
                                    <p:cond delay="0"/>
                                  </p:stCondLst>
                                  <p:childTnLst>
                                    <p:set>
                                      <p:cBhvr>
                                        <p:cTn id="105" dur="1" fill="hold">
                                          <p:stCondLst>
                                            <p:cond delay="0"/>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8" grpId="0"/>
      <p:bldP spid="38" grpId="1"/>
      <p:bldP spid="39" grpId="0"/>
      <p:bldP spid="39" grpId="1"/>
      <p:bldP spid="40" grpId="0"/>
      <p:bldP spid="40" grpId="1"/>
      <p:bldP spid="41" grpId="0"/>
      <p:bldP spid="41"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68646" y="1057076"/>
            <a:ext cx="8097766" cy="1200329"/>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72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rPr>
              <a:t>আজ</a:t>
            </a:r>
            <a:r>
              <a:rPr lang="en-US" sz="7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rPr>
              <a:t> </a:t>
            </a:r>
            <a:r>
              <a:rPr lang="en-US" sz="72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rPr>
              <a:t>আমরা</a:t>
            </a:r>
            <a:r>
              <a:rPr lang="en-US" sz="7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rPr>
              <a:t> </a:t>
            </a:r>
            <a:r>
              <a:rPr lang="en-US" sz="72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rPr>
              <a:t>শিখব</a:t>
            </a:r>
            <a:r>
              <a:rPr lang="en-US" sz="7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rPr>
              <a:t>-	</a:t>
            </a:r>
            <a:endParaRPr lang="bn-BD" sz="7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endParaRPr>
          </a:p>
        </p:txBody>
      </p:sp>
      <p:sp>
        <p:nvSpPr>
          <p:cNvPr id="3" name="Rectangle 2"/>
          <p:cNvSpPr/>
          <p:nvPr/>
        </p:nvSpPr>
        <p:spPr>
          <a:xfrm>
            <a:off x="1065212" y="2367171"/>
            <a:ext cx="8229600" cy="1107996"/>
          </a:xfrm>
          <a:prstGeom prst="rect">
            <a:avLst/>
          </a:prstGeom>
        </p:spPr>
        <p:txBody>
          <a:bodyPr wrap="square">
            <a:spAutoFit/>
          </a:bodyPr>
          <a:lstStyle/>
          <a:p>
            <a:pPr algn="ctr"/>
            <a:r>
              <a:rPr lang="en-US" sz="6600" b="1" dirty="0" err="1">
                <a:ln w="17780" cmpd="sng">
                  <a:solidFill>
                    <a:schemeClr val="accent1">
                      <a:tint val="3000"/>
                    </a:schemeClr>
                  </a:solidFill>
                  <a:prstDash val="solid"/>
                  <a:miter lim="800000"/>
                </a:ln>
                <a:solidFill>
                  <a:schemeClr val="accent2">
                    <a:lumMod val="50000"/>
                  </a:schemeClr>
                </a:solidFill>
                <a:effectLst>
                  <a:outerShdw blurRad="55000" dist="50800" dir="5400000" algn="tl">
                    <a:srgbClr val="000000">
                      <a:alpha val="33000"/>
                    </a:srgbClr>
                  </a:outerShdw>
                </a:effectLst>
                <a:latin typeface="NikoshBAN" pitchFamily="2" charset="0"/>
                <a:cs typeface="NikoshBAN" pitchFamily="2" charset="0"/>
              </a:rPr>
              <a:t>বৃত্ত</a:t>
            </a:r>
            <a:endParaRPr lang="en-US" sz="6600" b="1" dirty="0">
              <a:ln w="17780" cmpd="sng">
                <a:solidFill>
                  <a:schemeClr val="accent1">
                    <a:tint val="3000"/>
                  </a:schemeClr>
                </a:solidFill>
                <a:prstDash val="solid"/>
                <a:miter lim="800000"/>
              </a:ln>
              <a:solidFill>
                <a:schemeClr val="accent2">
                  <a:lumMod val="50000"/>
                </a:schemeClr>
              </a:solidFill>
              <a:effectLst>
                <a:outerShdw blurRad="55000" dist="50800" dir="5400000" algn="tl">
                  <a:srgbClr val="000000">
                    <a:alpha val="33000"/>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341277247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60800" y="857071"/>
            <a:ext cx="2995612" cy="1200329"/>
          </a:xfrm>
          <a:prstGeom prst="rect">
            <a:avLst/>
          </a:prstGeom>
          <a:noFill/>
        </p:spPr>
        <p:txBody>
          <a:bodyPr wrap="square" rtlCol="0">
            <a:spAutoFit/>
          </a:bodyPr>
          <a:lstStyle/>
          <a:p>
            <a:r>
              <a:rPr lang="en-US" sz="7200" b="1" dirty="0" err="1">
                <a:ln w="17780" cmpd="sng">
                  <a:solidFill>
                    <a:srgbClr val="FFFFFF"/>
                  </a:solidFill>
                  <a:prstDash val="solid"/>
                  <a:miter lim="800000"/>
                </a:ln>
                <a:solidFill>
                  <a:schemeClr val="accent2">
                    <a:lumMod val="75000"/>
                  </a:schemeClr>
                </a:solidFill>
                <a:effectLst>
                  <a:outerShdw blurRad="50800" algn="tl" rotWithShape="0">
                    <a:srgbClr val="000000"/>
                  </a:outerShdw>
                </a:effectLst>
                <a:latin typeface="NikoshBAN" panose="02000000000000000000" pitchFamily="2" charset="0"/>
                <a:cs typeface="NikoshBAN" panose="02000000000000000000" pitchFamily="2" charset="0"/>
              </a:rPr>
              <a:t>শিখনফল</a:t>
            </a:r>
            <a:endParaRPr lang="en-US" sz="7200" b="1" dirty="0">
              <a:ln w="17780" cmpd="sng">
                <a:solidFill>
                  <a:srgbClr val="FFFFFF"/>
                </a:solidFill>
                <a:prstDash val="solid"/>
                <a:miter lim="800000"/>
              </a:ln>
              <a:solidFill>
                <a:schemeClr val="accent2">
                  <a:lumMod val="75000"/>
                </a:schemeClr>
              </a:solidFill>
              <a:effectLst>
                <a:outerShdw blurRad="50800" algn="tl" rotWithShape="0">
                  <a:srgbClr val="000000"/>
                </a:outerShdw>
              </a:effectLst>
              <a:latin typeface="NikoshBAN" panose="02000000000000000000" pitchFamily="2" charset="0"/>
              <a:cs typeface="NikoshBAN" panose="02000000000000000000" pitchFamily="2" charset="0"/>
            </a:endParaRPr>
          </a:p>
        </p:txBody>
      </p:sp>
      <p:sp>
        <p:nvSpPr>
          <p:cNvPr id="4" name="TextBox 3"/>
          <p:cNvSpPr txBox="1"/>
          <p:nvPr/>
        </p:nvSpPr>
        <p:spPr>
          <a:xfrm>
            <a:off x="912812" y="2743200"/>
            <a:ext cx="10515600" cy="1154162"/>
          </a:xfrm>
          <a:prstGeom prst="rect">
            <a:avLst/>
          </a:prstGeom>
          <a:noFill/>
        </p:spPr>
        <p:txBody>
          <a:bodyPr wrap="square" rtlCol="0">
            <a:spAutoFit/>
          </a:bodyPr>
          <a:lstStyle/>
          <a:p>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৬.৫.৩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কম্পাস</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ব্যবহার</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করে</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উৎসাহের</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সাথে</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বিভিন্ন</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ব্যাসার্ধের</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বৃত্ত</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আঁকতে</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পারবে</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p>
          <a:p>
            <a:pPr>
              <a:spcBef>
                <a:spcPts val="600"/>
              </a:spcBef>
              <a:spcAft>
                <a:spcPts val="600"/>
              </a:spcAft>
            </a:pP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৬.৫. ৪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বৃত্তের</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বিভিন্ন</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অংশ</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চিহ্নিত</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করতে</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পারবে</a:t>
            </a:r>
            <a:r>
              <a:rPr lang="en-US" sz="32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পারবে</a:t>
            </a:r>
            <a:r>
              <a:rPr lang="en-US"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28616177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734E7E-D123-45D2-940C-8C2DCA5264C2}"/>
              </a:ext>
            </a:extLst>
          </p:cNvPr>
          <p:cNvSpPr txBox="1">
            <a:spLocks/>
          </p:cNvSpPr>
          <p:nvPr/>
        </p:nvSpPr>
        <p:spPr>
          <a:xfrm>
            <a:off x="2599141" y="7285639"/>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8/13/2026</a:t>
            </a:fld>
            <a:endParaRPr lang="en-US" sz="1400" dirty="0">
              <a:latin typeface="NikoshBAN" panose="02000000000000000000" pitchFamily="2" charset="0"/>
              <a:cs typeface="NikoshBAN" panose="02000000000000000000" pitchFamily="2" charset="0"/>
            </a:endParaRPr>
          </a:p>
        </p:txBody>
      </p:sp>
      <p:sp>
        <p:nvSpPr>
          <p:cNvPr id="3" name="Slide Number Placeholder 3">
            <a:extLst>
              <a:ext uri="{FF2B5EF4-FFF2-40B4-BE49-F238E27FC236}">
                <a16:creationId xmlns:a16="http://schemas.microsoft.com/office/drawing/2014/main" id="{54806C89-330C-40D4-B702-9A5D03117DD2}"/>
              </a:ext>
            </a:extLst>
          </p:cNvPr>
          <p:cNvSpPr txBox="1">
            <a:spLocks/>
          </p:cNvSpPr>
          <p:nvPr/>
        </p:nvSpPr>
        <p:spPr>
          <a:xfrm>
            <a:off x="11517223" y="738743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7</a:t>
            </a:fld>
            <a:endParaRPr lang="en-US">
              <a:latin typeface="NikoshBAN" panose="02000000000000000000" pitchFamily="2" charset="0"/>
              <a:cs typeface="NikoshBAN" panose="02000000000000000000" pitchFamily="2" charset="0"/>
            </a:endParaRPr>
          </a:p>
        </p:txBody>
      </p:sp>
      <p:sp>
        <p:nvSpPr>
          <p:cNvPr id="4" name="Oval 3">
            <a:extLst>
              <a:ext uri="{FF2B5EF4-FFF2-40B4-BE49-F238E27FC236}">
                <a16:creationId xmlns:a16="http://schemas.microsoft.com/office/drawing/2014/main" id="{7174F6A8-7E87-4029-80C6-042BC9C5836F}"/>
              </a:ext>
            </a:extLst>
          </p:cNvPr>
          <p:cNvSpPr/>
          <p:nvPr/>
        </p:nvSpPr>
        <p:spPr>
          <a:xfrm>
            <a:off x="7908185" y="2935308"/>
            <a:ext cx="112542" cy="11254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41CD0D1B-74E1-46F0-9D84-8F7A0DC42FBB}"/>
              </a:ext>
            </a:extLst>
          </p:cNvPr>
          <p:cNvSpPr/>
          <p:nvPr/>
        </p:nvSpPr>
        <p:spPr>
          <a:xfrm>
            <a:off x="7883567" y="1546920"/>
            <a:ext cx="274320" cy="27432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773F5DDB-B229-4D0D-8609-335DA7CC5DCE}"/>
              </a:ext>
            </a:extLst>
          </p:cNvPr>
          <p:cNvSpPr/>
          <p:nvPr/>
        </p:nvSpPr>
        <p:spPr>
          <a:xfrm>
            <a:off x="6593176" y="1650395"/>
            <a:ext cx="2701636" cy="2682368"/>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527EAC5-F0CE-491E-B705-D254B970C105}"/>
              </a:ext>
            </a:extLst>
          </p:cNvPr>
          <p:cNvSpPr/>
          <p:nvPr/>
        </p:nvSpPr>
        <p:spPr>
          <a:xfrm>
            <a:off x="1163106" y="331153"/>
            <a:ext cx="8309898" cy="64633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solidFill>
                  <a:srgbClr val="000000"/>
                </a:solidFill>
                <a:latin typeface="NikoshBAN" panose="02000000000000000000" pitchFamily="2" charset="0"/>
                <a:cs typeface="NikoshBAN" panose="02000000000000000000" pitchFamily="2" charset="0"/>
              </a:rPr>
              <a:t>বৃত্ত কাকে বলে?   </a:t>
            </a:r>
          </a:p>
        </p:txBody>
      </p:sp>
      <p:sp>
        <p:nvSpPr>
          <p:cNvPr id="8" name="TextBox 7">
            <a:extLst>
              <a:ext uri="{FF2B5EF4-FFF2-40B4-BE49-F238E27FC236}">
                <a16:creationId xmlns:a16="http://schemas.microsoft.com/office/drawing/2014/main" id="{A34C6E49-7850-4779-8703-A2411452F4F0}"/>
              </a:ext>
            </a:extLst>
          </p:cNvPr>
          <p:cNvSpPr txBox="1"/>
          <p:nvPr/>
        </p:nvSpPr>
        <p:spPr>
          <a:xfrm>
            <a:off x="684212" y="2438400"/>
            <a:ext cx="5140037" cy="1384995"/>
          </a:xfrm>
          <a:prstGeom prst="rect">
            <a:avLst/>
          </a:prstGeom>
          <a:noFill/>
        </p:spPr>
        <p:txBody>
          <a:bodyPr wrap="square">
            <a:spAutoFit/>
          </a:bodyPr>
          <a:lstStyle/>
          <a:p>
            <a:pPr algn="ct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একটি</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নির্দিষ্ট</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বিন্দুকে</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কেন্দ্র</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করে</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সর্বদা</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সমান</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দূরত্ব</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বজায়</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রেখে</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যে</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বক্ররেখা</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ঘুরে</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আসে</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তাকে</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বৃত্ত</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বলে</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243836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 presetClass="path" presetSubtype="0" accel="50000" decel="50000" fill="hold" grpId="1" nodeType="withEffect">
                                  <p:stCondLst>
                                    <p:cond delay="0"/>
                                  </p:stCondLst>
                                  <p:childTnLst>
                                    <p:animMotion origin="layout" path="M -3.84996E-6 -3.7037E-7 C 0.07828 -0.00741 0.14548 0.10069 0.14952 0.24236 C 0.15382 0.3831 0.09339 0.5044 0.01511 0.51181 C -0.06329 0.51898 -0.13024 0.40926 -0.13415 0.26852 C -0.13831 0.12685 -0.0784 0.00718 -3.84996E-6 -3.7037E-7 Z " pathEditMode="relative" rAng="21420000" ptsTypes="AAAAA">
                                      <p:cBhvr>
                                        <p:cTn id="14" dur="3000" fill="hold"/>
                                        <p:tgtEl>
                                          <p:spTgt spid="5"/>
                                        </p:tgtEl>
                                        <p:attrNameLst>
                                          <p:attrName>ppt_x</p:attrName>
                                          <p:attrName>ppt_y</p:attrName>
                                        </p:attrNameLst>
                                      </p:cBhvr>
                                      <p:rCtr x="768" y="25579"/>
                                    </p:animMotion>
                                  </p:childTnLst>
                                </p:cTn>
                              </p:par>
                              <p:par>
                                <p:cTn id="15" presetID="21" presetClass="entr" presetSubtype="1"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500"/>
                                        <p:tgtEl>
                                          <p:spTgt spid="6"/>
                                        </p:tgtEl>
                                      </p:cBhvr>
                                    </p:animEffect>
                                  </p:childTnLst>
                                </p:cTn>
                              </p:par>
                            </p:childTnLst>
                          </p:cTn>
                        </p:par>
                        <p:par>
                          <p:cTn id="18" fill="hold">
                            <p:stCondLst>
                              <p:cond delay="3000"/>
                            </p:stCondLst>
                            <p:childTnLst>
                              <p:par>
                                <p:cTn id="19" presetID="1" presetClass="emph" presetSubtype="2" fill="hold" nodeType="afterEffect">
                                  <p:stCondLst>
                                    <p:cond delay="0"/>
                                  </p:stCondLst>
                                  <p:childTnLst>
                                    <p:animClr clrSpc="rgb" dir="cw">
                                      <p:cBhvr>
                                        <p:cTn id="20" dur="2000" fill="hold"/>
                                        <p:tgtEl>
                                          <p:spTgt spid="6"/>
                                        </p:tgtEl>
                                        <p:attrNameLst>
                                          <p:attrName>fillcolor</p:attrName>
                                        </p:attrNameLst>
                                      </p:cBhvr>
                                      <p:to>
                                        <a:srgbClr val="9966FF"/>
                                      </p:to>
                                    </p:animClr>
                                    <p:set>
                                      <p:cBhvr>
                                        <p:cTn id="21" dur="2000" fill="hold"/>
                                        <p:tgtEl>
                                          <p:spTgt spid="6"/>
                                        </p:tgtEl>
                                        <p:attrNameLst>
                                          <p:attrName>fill.type</p:attrName>
                                        </p:attrNameLst>
                                      </p:cBhvr>
                                      <p:to>
                                        <p:strVal val="solid"/>
                                      </p:to>
                                    </p:set>
                                    <p:set>
                                      <p:cBhvr>
                                        <p:cTn id="22" dur="2000" fill="hold"/>
                                        <p:tgtEl>
                                          <p:spTgt spid="6"/>
                                        </p:tgtEl>
                                        <p:attrNameLst>
                                          <p:attrName>fill.on</p:attrName>
                                        </p:attrNameLst>
                                      </p:cBhvr>
                                      <p:to>
                                        <p:strVal val="true"/>
                                      </p:to>
                                    </p:set>
                                  </p:childTnLst>
                                </p:cTn>
                              </p:par>
                              <p:par>
                                <p:cTn id="23" presetID="53" presetClass="exit" presetSubtype="32" fill="hold" grpId="2" nodeType="withEffect">
                                  <p:stCondLst>
                                    <p:cond delay="0"/>
                                  </p:stCondLst>
                                  <p:childTnLst>
                                    <p:anim calcmode="lin" valueType="num">
                                      <p:cBhvr>
                                        <p:cTn id="24" dur="500"/>
                                        <p:tgtEl>
                                          <p:spTgt spid="5"/>
                                        </p:tgtEl>
                                        <p:attrNameLst>
                                          <p:attrName>ppt_w</p:attrName>
                                        </p:attrNameLst>
                                      </p:cBhvr>
                                      <p:tavLst>
                                        <p:tav tm="0">
                                          <p:val>
                                            <p:strVal val="ppt_w"/>
                                          </p:val>
                                        </p:tav>
                                        <p:tav tm="100000">
                                          <p:val>
                                            <p:fltVal val="0"/>
                                          </p:val>
                                        </p:tav>
                                      </p:tavLst>
                                    </p:anim>
                                    <p:anim calcmode="lin" valueType="num">
                                      <p:cBhvr>
                                        <p:cTn id="25" dur="500"/>
                                        <p:tgtEl>
                                          <p:spTgt spid="5"/>
                                        </p:tgtEl>
                                        <p:attrNameLst>
                                          <p:attrName>ppt_h</p:attrName>
                                        </p:attrNameLst>
                                      </p:cBhvr>
                                      <p:tavLst>
                                        <p:tav tm="0">
                                          <p:val>
                                            <p:strVal val="ppt_h"/>
                                          </p:val>
                                        </p:tav>
                                        <p:tav tm="100000">
                                          <p:val>
                                            <p:fltVal val="0"/>
                                          </p:val>
                                        </p:tav>
                                      </p:tavLst>
                                    </p:anim>
                                    <p:animEffect transition="out" filter="fad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ppt_w</p:attrName>
                                        </p:attrNameLst>
                                      </p:cBhvr>
                                      <p:tavLst>
                                        <p:tav tm="0">
                                          <p:val>
                                            <p:fltVal val="0"/>
                                          </p:val>
                                        </p:tav>
                                        <p:tav tm="100000">
                                          <p:val>
                                            <p:strVal val="#ppt_w"/>
                                          </p:val>
                                        </p:tav>
                                      </p:tavLst>
                                    </p:anim>
                                    <p:anim calcmode="lin" valueType="num">
                                      <p:cBhvr>
                                        <p:cTn id="33" dur="1000" fill="hold"/>
                                        <p:tgtEl>
                                          <p:spTgt spid="7"/>
                                        </p:tgtEl>
                                        <p:attrNameLst>
                                          <p:attrName>ppt_h</p:attrName>
                                        </p:attrNameLst>
                                      </p:cBhvr>
                                      <p:tavLst>
                                        <p:tav tm="0">
                                          <p:val>
                                            <p:fltVal val="0"/>
                                          </p:val>
                                        </p:tav>
                                        <p:tav tm="100000">
                                          <p:val>
                                            <p:strVal val="#ppt_h"/>
                                          </p:val>
                                        </p:tav>
                                      </p:tavLst>
                                    </p:anim>
                                    <p:animEffect transition="in" filter="fade">
                                      <p:cBhvr>
                                        <p:cTn id="34" dur="1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P spid="5" grpId="2" animBg="1"/>
      <p:bldP spid="6" grpId="0" animBg="1"/>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1343891F-DD70-48A2-B9B0-A3EB0FBE1973}"/>
              </a:ext>
            </a:extLst>
          </p:cNvPr>
          <p:cNvSpPr/>
          <p:nvPr/>
        </p:nvSpPr>
        <p:spPr>
          <a:xfrm>
            <a:off x="1205713" y="2005142"/>
            <a:ext cx="2856489" cy="2947184"/>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96BFFF77-BC9C-4F78-9E6F-A6B807227488}"/>
              </a:ext>
            </a:extLst>
          </p:cNvPr>
          <p:cNvGrpSpPr/>
          <p:nvPr/>
        </p:nvGrpSpPr>
        <p:grpSpPr>
          <a:xfrm>
            <a:off x="2546254" y="1949291"/>
            <a:ext cx="345895" cy="3194209"/>
            <a:chOff x="3004458" y="2246810"/>
            <a:chExt cx="548640" cy="4611190"/>
          </a:xfrm>
        </p:grpSpPr>
        <p:sp>
          <p:nvSpPr>
            <p:cNvPr id="5" name="Rectangle 4">
              <a:extLst>
                <a:ext uri="{FF2B5EF4-FFF2-40B4-BE49-F238E27FC236}">
                  <a16:creationId xmlns:a16="http://schemas.microsoft.com/office/drawing/2014/main" id="{C5DC5F29-6EB4-4C3D-9BA7-FAA3AEEAB4A9}"/>
                </a:ext>
              </a:extLst>
            </p:cNvPr>
            <p:cNvSpPr/>
            <p:nvPr/>
          </p:nvSpPr>
          <p:spPr>
            <a:xfrm>
              <a:off x="3004458" y="2246810"/>
              <a:ext cx="548640" cy="2297055"/>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944FA63-6354-47A5-A812-A959989BD3AC}"/>
                </a:ext>
              </a:extLst>
            </p:cNvPr>
            <p:cNvSpPr/>
            <p:nvPr/>
          </p:nvSpPr>
          <p:spPr>
            <a:xfrm>
              <a:off x="3004458" y="4560945"/>
              <a:ext cx="548640" cy="2297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F6762FB3-6062-4EE9-8E9F-3849D7A5470B}"/>
                </a:ext>
              </a:extLst>
            </p:cNvPr>
            <p:cNvGrpSpPr/>
            <p:nvPr/>
          </p:nvGrpSpPr>
          <p:grpSpPr>
            <a:xfrm>
              <a:off x="3179299" y="2363372"/>
              <a:ext cx="168812" cy="168812"/>
              <a:chOff x="4853354" y="1463040"/>
              <a:chExt cx="168812" cy="168812"/>
            </a:xfrm>
          </p:grpSpPr>
          <p:sp>
            <p:nvSpPr>
              <p:cNvPr id="8" name="Oval 7">
                <a:extLst>
                  <a:ext uri="{FF2B5EF4-FFF2-40B4-BE49-F238E27FC236}">
                    <a16:creationId xmlns:a16="http://schemas.microsoft.com/office/drawing/2014/main" id="{1C759A94-62A5-44AB-B832-612814BE10C1}"/>
                  </a:ext>
                </a:extLst>
              </p:cNvPr>
              <p:cNvSpPr/>
              <p:nvPr/>
            </p:nvSpPr>
            <p:spPr>
              <a:xfrm>
                <a:off x="4853354" y="1463040"/>
                <a:ext cx="168812" cy="16881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EB108173-3A5C-4747-94A2-4D8088222040}"/>
                  </a:ext>
                </a:extLst>
              </p:cNvPr>
              <p:cNvSpPr/>
              <p:nvPr/>
            </p:nvSpPr>
            <p:spPr>
              <a:xfrm>
                <a:off x="4881488" y="1477107"/>
                <a:ext cx="140678" cy="14067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10" name="Picture 9">
            <a:extLst>
              <a:ext uri="{FF2B5EF4-FFF2-40B4-BE49-F238E27FC236}">
                <a16:creationId xmlns:a16="http://schemas.microsoft.com/office/drawing/2014/main" id="{501E3D6A-1A7C-4BF8-99FF-8FA7A6A75861}"/>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3057" b="95415" l="2188" r="98438">
                        <a14:foregroundMark x1="29063" y1="14192" x2="29063" y2="14192"/>
                      </a14:backgroundRemoval>
                    </a14:imgEffect>
                  </a14:imgLayer>
                </a14:imgProps>
              </a:ext>
              <a:ext uri="{28A0092B-C50C-407E-A947-70E740481C1C}">
                <a14:useLocalDpi xmlns:a14="http://schemas.microsoft.com/office/drawing/2010/main"/>
              </a:ext>
            </a:extLst>
          </a:blip>
          <a:stretch>
            <a:fillRect/>
          </a:stretch>
        </p:blipFill>
        <p:spPr>
          <a:xfrm>
            <a:off x="2283934" y="3040376"/>
            <a:ext cx="435268" cy="622977"/>
          </a:xfrm>
          <a:prstGeom prst="rect">
            <a:avLst/>
          </a:prstGeom>
        </p:spPr>
      </p:pic>
      <p:grpSp>
        <p:nvGrpSpPr>
          <p:cNvPr id="11" name="Group 10">
            <a:extLst>
              <a:ext uri="{FF2B5EF4-FFF2-40B4-BE49-F238E27FC236}">
                <a16:creationId xmlns:a16="http://schemas.microsoft.com/office/drawing/2014/main" id="{D1ED31A8-7286-4055-8B8F-59B884A40062}"/>
              </a:ext>
            </a:extLst>
          </p:cNvPr>
          <p:cNvGrpSpPr/>
          <p:nvPr/>
        </p:nvGrpSpPr>
        <p:grpSpPr>
          <a:xfrm>
            <a:off x="2501568" y="865958"/>
            <a:ext cx="1221418" cy="2425340"/>
            <a:chOff x="8438660" y="810260"/>
            <a:chExt cx="1937350" cy="3501244"/>
          </a:xfrm>
        </p:grpSpPr>
        <p:pic>
          <p:nvPicPr>
            <p:cNvPr id="12" name="Picture 11" descr="kk.jpg">
              <a:extLst>
                <a:ext uri="{FF2B5EF4-FFF2-40B4-BE49-F238E27FC236}">
                  <a16:creationId xmlns:a16="http://schemas.microsoft.com/office/drawing/2014/main" id="{EC858A94-E9CC-4836-8B1D-47EC1DE1431A}"/>
                </a:ext>
              </a:extLst>
            </p:cNvPr>
            <p:cNvPicPr>
              <a:picLocks noChangeAspect="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684380" y="810260"/>
              <a:ext cx="1691630" cy="1715261"/>
            </a:xfrm>
            <a:prstGeom prst="rect">
              <a:avLst/>
            </a:prstGeom>
          </p:spPr>
        </p:pic>
        <p:pic>
          <p:nvPicPr>
            <p:cNvPr id="13" name="Picture 12" descr="kk.jpg">
              <a:extLst>
                <a:ext uri="{FF2B5EF4-FFF2-40B4-BE49-F238E27FC236}">
                  <a16:creationId xmlns:a16="http://schemas.microsoft.com/office/drawing/2014/main" id="{1C569057-D205-4321-886E-F423B28CFDFC}"/>
                </a:ext>
              </a:extLst>
            </p:cNvPr>
            <p:cNvPicPr>
              <a:picLocks noChangeAspect="1"/>
            </p:cNvPicPr>
            <p:nvPr/>
          </p:nvPicPr>
          <p:blipFill rotWithShape="1">
            <a:blip r:embed="rId5" cstate="email">
              <a:clrChange>
                <a:clrFrom>
                  <a:srgbClr val="FFFFFF"/>
                </a:clrFrom>
                <a:clrTo>
                  <a:srgbClr val="FFFFFF">
                    <a:alpha val="0"/>
                  </a:srgbClr>
                </a:clrTo>
              </a:clrChange>
              <a:biLevel thresh="25000"/>
              <a:extLst>
                <a:ext uri="{BEBA8EAE-BF5A-486C-A8C5-ECC9F3942E4B}">
                  <a14:imgProps xmlns:a14="http://schemas.microsoft.com/office/drawing/2010/main">
                    <a14:imgLayer r:embed="rId6">
                      <a14:imgEffect>
                        <a14:backgroundRemoval t="10000" b="90000" l="10000" r="90000">
                          <a14:backgroundMark x1="49541" y1="80909" x2="49541" y2="80909"/>
                          <a14:backgroundMark x1="59633" y1="82727" x2="59633" y2="82727"/>
                          <a14:backgroundMark x1="68807" y1="82727" x2="68807" y2="82727"/>
                          <a14:backgroundMark x1="77982" y1="85455" x2="77982" y2="85455"/>
                          <a14:backgroundMark x1="41284" y1="56364" x2="41284" y2="56364"/>
                          <a14:backgroundMark x1="55046" y1="56364" x2="55046" y2="56364"/>
                          <a14:backgroundMark x1="59633" y1="50000" x2="59633" y2="50000"/>
                          <a14:backgroundMark x1="70642" y1="51818" x2="70642" y2="51818"/>
                          <a14:backgroundMark x1="81651" y1="57273" x2="81651" y2="57273"/>
                        </a14:backgroundRemoval>
                      </a14:imgEffect>
                      <a14:imgEffect>
                        <a14:saturation sat="0"/>
                      </a14:imgEffect>
                      <a14:imgEffect>
                        <a14:brightnessContrast bright="40000" contrast="-40000"/>
                      </a14:imgEffect>
                    </a14:imgLayer>
                  </a14:imgProps>
                </a:ext>
                <a:ext uri="{28A0092B-C50C-407E-A947-70E740481C1C}">
                  <a14:useLocalDpi xmlns:a14="http://schemas.microsoft.com/office/drawing/2010/main"/>
                </a:ext>
              </a:extLst>
            </a:blip>
            <a:srcRect/>
            <a:stretch/>
          </p:blipFill>
          <p:spPr>
            <a:xfrm>
              <a:off x="8438660" y="2596244"/>
              <a:ext cx="1691631" cy="1715260"/>
            </a:xfrm>
            <a:prstGeom prst="rect">
              <a:avLst/>
            </a:prstGeom>
          </p:spPr>
        </p:pic>
      </p:grpSp>
      <p:sp>
        <p:nvSpPr>
          <p:cNvPr id="14" name="Rectangle 13">
            <a:extLst>
              <a:ext uri="{FF2B5EF4-FFF2-40B4-BE49-F238E27FC236}">
                <a16:creationId xmlns:a16="http://schemas.microsoft.com/office/drawing/2014/main" id="{58505A26-F5D8-4297-9D18-536858B20C0A}"/>
              </a:ext>
            </a:extLst>
          </p:cNvPr>
          <p:cNvSpPr/>
          <p:nvPr/>
        </p:nvSpPr>
        <p:spPr>
          <a:xfrm>
            <a:off x="4733840" y="1306139"/>
            <a:ext cx="6084971" cy="3046988"/>
          </a:xfrm>
          <a:prstGeom prst="rect">
            <a:avLst/>
          </a:prstGeom>
          <a:noFill/>
          <a:scene3d>
            <a:camera prst="orthographicFront"/>
            <a:lightRig rig="threePt" dir="t"/>
          </a:scene3d>
          <a:sp3d>
            <a:bevelT w="0" h="514350"/>
          </a:sp3d>
        </p:spPr>
        <p:txBody>
          <a:bodyPr wrap="square">
            <a:spAutoFit/>
            <a:sp3d extrusionH="57150" contourW="12700">
              <a:bevelT w="171450" h="368300" prst="coolSlant"/>
              <a:contourClr>
                <a:srgbClr val="FF66FF"/>
              </a:contourClr>
            </a:sp3d>
          </a:bodyPr>
          <a:lstStyle/>
          <a:p>
            <a:pPr algn="ctr"/>
            <a:r>
              <a:rPr lang="en-US" sz="3200" b="1" dirty="0">
                <a:latin typeface="NikoshBAN" panose="02000000000000000000" pitchFamily="2" charset="0"/>
                <a:cs typeface="NikoshBAN" panose="02000000000000000000" pitchFamily="2" charset="0"/>
              </a:rPr>
              <a:t>এক টুকরো কাগজকে ভাঁজ করে এক এক প্রান্তে একটি ছোট ছিদ্র করি। আয়তকার কাগজের টুকরোটি পৃষ্ঠার উপর রেখে এর এক প্রান্ত পুশপিন দিয়ে আটকে দেই। অপর প্রান্তে ছিদ্রের মধ্যে পেন্সিল স্থাপন করে চারদিকে ঘুরাই। এভাবে আমরা সহজেই একটি বৃত্ত আঁকতে পারি।      </a:t>
            </a:r>
          </a:p>
        </p:txBody>
      </p:sp>
      <p:sp>
        <p:nvSpPr>
          <p:cNvPr id="15" name="Rectangle 14">
            <a:extLst>
              <a:ext uri="{FF2B5EF4-FFF2-40B4-BE49-F238E27FC236}">
                <a16:creationId xmlns:a16="http://schemas.microsoft.com/office/drawing/2014/main" id="{83409E65-D55C-41CC-810F-41FD6103C8EB}"/>
              </a:ext>
            </a:extLst>
          </p:cNvPr>
          <p:cNvSpPr/>
          <p:nvPr/>
        </p:nvSpPr>
        <p:spPr>
          <a:xfrm>
            <a:off x="1129191" y="387118"/>
            <a:ext cx="9156221" cy="646331"/>
          </a:xfrm>
          <a:prstGeom prst="rect">
            <a:avLst/>
          </a:prstGeom>
          <a:noFill/>
        </p:spPr>
        <p:txBody>
          <a:bodyPr wrap="square" lIns="91440" tIns="45720" rIns="91440" bIns="45720">
            <a:spAutoFit/>
          </a:bodyPr>
          <a:lstStyle/>
          <a:p>
            <a:pPr algn="ctr"/>
            <a:r>
              <a:rPr lang="en-US" sz="3600" b="1" dirty="0">
                <a:latin typeface="NikoshBAN" panose="02000000000000000000" pitchFamily="2" charset="0"/>
                <a:cs typeface="NikoshBAN" panose="02000000000000000000" pitchFamily="2" charset="0"/>
              </a:rPr>
              <a:t>এসো দেখি কীভাবে সহজেই একটি </a:t>
            </a:r>
            <a:r>
              <a:rPr lang="en-US" sz="3600" dirty="0">
                <a:latin typeface="NikoshBAN" panose="02000000000000000000" pitchFamily="2" charset="0"/>
                <a:cs typeface="NikoshBAN" panose="02000000000000000000" pitchFamily="2" charset="0"/>
              </a:rPr>
              <a:t>বৃত্ত</a:t>
            </a:r>
            <a:r>
              <a:rPr lang="en-US" sz="3600" b="1" dirty="0">
                <a:latin typeface="NikoshBAN" panose="02000000000000000000" pitchFamily="2" charset="0"/>
                <a:cs typeface="NikoshBAN" panose="02000000000000000000" pitchFamily="2" charset="0"/>
              </a:rPr>
              <a:t> আঁকতে যায়    </a:t>
            </a:r>
          </a:p>
        </p:txBody>
      </p:sp>
      <p:sp>
        <p:nvSpPr>
          <p:cNvPr id="16" name="TextBox 15">
            <a:extLst>
              <a:ext uri="{FF2B5EF4-FFF2-40B4-BE49-F238E27FC236}">
                <a16:creationId xmlns:a16="http://schemas.microsoft.com/office/drawing/2014/main" id="{5B226CEF-E4CB-4BE9-91A6-6912CC897606}"/>
              </a:ext>
            </a:extLst>
          </p:cNvPr>
          <p:cNvSpPr txBox="1"/>
          <p:nvPr/>
        </p:nvSpPr>
        <p:spPr>
          <a:xfrm>
            <a:off x="2837779" y="-93537"/>
            <a:ext cx="5892606" cy="646331"/>
          </a:xfrm>
          <a:prstGeom prst="rect">
            <a:avLst/>
          </a:prstGeom>
          <a:noFill/>
        </p:spPr>
        <p:txBody>
          <a:bodyPr wrap="square" rtlCol="0">
            <a:spAutoFit/>
          </a:bodyPr>
          <a:lstStyle/>
          <a:p>
            <a:pPr algn="ctr"/>
            <a:r>
              <a:rPr lang="en-US" sz="3600" b="1" dirty="0" err="1">
                <a:solidFill>
                  <a:schemeClr val="accent1">
                    <a:lumMod val="50000"/>
                  </a:schemeClr>
                </a:solidFill>
                <a:latin typeface="NikoshBAN" panose="02000000000000000000" pitchFamily="2" charset="0"/>
                <a:cs typeface="NikoshBAN" panose="02000000000000000000" pitchFamily="2" charset="0"/>
              </a:rPr>
              <a:t>চলো</a:t>
            </a:r>
            <a:r>
              <a:rPr lang="en-US" sz="3600" b="1" dirty="0">
                <a:solidFill>
                  <a:schemeClr val="accent1">
                    <a:lumMod val="50000"/>
                  </a:schemeClr>
                </a:solidFill>
                <a:latin typeface="NikoshBAN" panose="02000000000000000000" pitchFamily="2" charset="0"/>
                <a:cs typeface="NikoshBAN" panose="02000000000000000000" pitchFamily="2" charset="0"/>
              </a:rPr>
              <a:t> </a:t>
            </a:r>
            <a:r>
              <a:rPr lang="en-US" sz="3600" b="1" dirty="0" err="1">
                <a:solidFill>
                  <a:schemeClr val="accent1">
                    <a:lumMod val="50000"/>
                  </a:schemeClr>
                </a:solidFill>
                <a:latin typeface="NikoshBAN" panose="02000000000000000000" pitchFamily="2" charset="0"/>
                <a:cs typeface="NikoshBAN" panose="02000000000000000000" pitchFamily="2" charset="0"/>
              </a:rPr>
              <a:t>নিচের</a:t>
            </a:r>
            <a:r>
              <a:rPr lang="en-US" sz="3600" b="1" dirty="0">
                <a:solidFill>
                  <a:schemeClr val="accent1">
                    <a:lumMod val="50000"/>
                  </a:schemeClr>
                </a:solidFill>
                <a:latin typeface="NikoshBAN" panose="02000000000000000000" pitchFamily="2" charset="0"/>
                <a:cs typeface="NikoshBAN" panose="02000000000000000000" pitchFamily="2" charset="0"/>
              </a:rPr>
              <a:t> </a:t>
            </a:r>
            <a:r>
              <a:rPr lang="en-US" sz="3600" b="1" dirty="0" err="1">
                <a:solidFill>
                  <a:schemeClr val="accent1">
                    <a:lumMod val="50000"/>
                  </a:schemeClr>
                </a:solidFill>
                <a:latin typeface="NikoshBAN" panose="02000000000000000000" pitchFamily="2" charset="0"/>
                <a:cs typeface="NikoshBAN" panose="02000000000000000000" pitchFamily="2" charset="0"/>
              </a:rPr>
              <a:t>সমস্যাটি</a:t>
            </a:r>
            <a:r>
              <a:rPr lang="en-US" sz="3600" b="1" dirty="0">
                <a:solidFill>
                  <a:schemeClr val="accent1">
                    <a:lumMod val="50000"/>
                  </a:schemeClr>
                </a:solidFill>
                <a:latin typeface="NikoshBAN" panose="02000000000000000000" pitchFamily="2" charset="0"/>
                <a:cs typeface="NikoshBAN" panose="02000000000000000000" pitchFamily="2" charset="0"/>
              </a:rPr>
              <a:t> </a:t>
            </a:r>
            <a:r>
              <a:rPr lang="en-US" sz="3600" b="1" dirty="0" err="1">
                <a:solidFill>
                  <a:schemeClr val="accent1">
                    <a:lumMod val="50000"/>
                  </a:schemeClr>
                </a:solidFill>
                <a:latin typeface="NikoshBAN" panose="02000000000000000000" pitchFamily="2" charset="0"/>
                <a:cs typeface="NikoshBAN" panose="02000000000000000000" pitchFamily="2" charset="0"/>
              </a:rPr>
              <a:t>সমাধান</a:t>
            </a:r>
            <a:r>
              <a:rPr lang="en-US" sz="3600" b="1" dirty="0">
                <a:solidFill>
                  <a:schemeClr val="accent1">
                    <a:lumMod val="50000"/>
                  </a:schemeClr>
                </a:solidFill>
                <a:latin typeface="NikoshBAN" panose="02000000000000000000" pitchFamily="2" charset="0"/>
                <a:cs typeface="NikoshBAN" panose="02000000000000000000" pitchFamily="2" charset="0"/>
              </a:rPr>
              <a:t> </a:t>
            </a:r>
            <a:r>
              <a:rPr lang="en-US" sz="3600" b="1" dirty="0" err="1">
                <a:solidFill>
                  <a:schemeClr val="accent1">
                    <a:lumMod val="50000"/>
                  </a:schemeClr>
                </a:solidFill>
                <a:latin typeface="NikoshBAN" panose="02000000000000000000" pitchFamily="2" charset="0"/>
                <a:cs typeface="NikoshBAN" panose="02000000000000000000" pitchFamily="2" charset="0"/>
              </a:rPr>
              <a:t>করি</a:t>
            </a:r>
            <a:r>
              <a:rPr lang="en-US" sz="3600" b="1" dirty="0">
                <a:solidFill>
                  <a:schemeClr val="accent1">
                    <a:lumMod val="50000"/>
                  </a:schemeClr>
                </a:solidFill>
                <a:latin typeface="NikoshBAN" panose="02000000000000000000" pitchFamily="2" charset="0"/>
                <a:cs typeface="NikoshBAN" panose="02000000000000000000" pitchFamily="2" charset="0"/>
              </a:rPr>
              <a:t>-</a:t>
            </a:r>
            <a:endParaRPr lang="en-US" sz="4000" b="1" dirty="0">
              <a:solidFill>
                <a:schemeClr val="accent1">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809487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par>
                          <p:cTn id="17" fill="hold">
                            <p:stCondLst>
                              <p:cond delay="2000"/>
                            </p:stCondLst>
                            <p:childTnLst>
                              <p:par>
                                <p:cTn id="18" presetID="1" presetClass="path" presetSubtype="0" fill="hold" nodeType="afterEffect">
                                  <p:stCondLst>
                                    <p:cond delay="0"/>
                                  </p:stCondLst>
                                  <p:childTnLst>
                                    <p:animMotion origin="layout" path="M -1.94444E-6 4.93827E-7 C 0.06684 -0.01667 0.14358 0.11852 0.14358 0.26574 C 0.14358 0.41296 0.07917 0.53272 -1.94444E-6 0.53272 C -0.07934 0.53272 -0.14305 0.41296 -0.14305 0.26574 C -0.14305 0.11852 -0.06701 0.01667 -1.94444E-6 4.93827E-7 Z " pathEditMode="relative" rAng="0" ptsTypes="AAAAA">
                                      <p:cBhvr>
                                        <p:cTn id="19" dur="4000" fill="hold"/>
                                        <p:tgtEl>
                                          <p:spTgt spid="11"/>
                                        </p:tgtEl>
                                        <p:attrNameLst>
                                          <p:attrName>ppt_x</p:attrName>
                                          <p:attrName>ppt_y</p:attrName>
                                        </p:attrNameLst>
                                      </p:cBhvr>
                                      <p:rCtr x="17" y="26574"/>
                                    </p:animMotion>
                                  </p:childTnLst>
                                </p:cTn>
                              </p:par>
                              <p:par>
                                <p:cTn id="20" presetID="8" presetClass="emph" presetSubtype="0" fill="hold" nodeType="withEffect">
                                  <p:stCondLst>
                                    <p:cond delay="0"/>
                                  </p:stCondLst>
                                  <p:childTnLst>
                                    <p:animRot by="21600000">
                                      <p:cBhvr>
                                        <p:cTn id="21" dur="4000" fill="hold"/>
                                        <p:tgtEl>
                                          <p:spTgt spid="4"/>
                                        </p:tgtEl>
                                        <p:attrNameLst>
                                          <p:attrName>r</p:attrName>
                                        </p:attrNameLst>
                                      </p:cBhvr>
                                    </p:animRot>
                                  </p:childTnLst>
                                  <p:subTnLst>
                                    <p:set>
                                      <p:cBhvr override="childStyle">
                                        <p:cTn dur="1" fill="hold" display="0" masterRel="sameClick" afterEffect="1">
                                          <p:stCondLst>
                                            <p:cond evt="end" delay="0">
                                              <p:tn val="20"/>
                                            </p:cond>
                                          </p:stCondLst>
                                        </p:cTn>
                                        <p:tgtEl>
                                          <p:spTgt spid="4"/>
                                        </p:tgtEl>
                                        <p:attrNameLst>
                                          <p:attrName>style.visibility</p:attrName>
                                        </p:attrNameLst>
                                      </p:cBhvr>
                                      <p:to>
                                        <p:strVal val="hidden"/>
                                      </p:to>
                                    </p:set>
                                  </p:subTnLst>
                                </p:cTn>
                              </p:par>
                              <p:par>
                                <p:cTn id="22" presetID="21" presetClass="entr" presetSubtype="1"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heel(1)">
                                      <p:cBhvr>
                                        <p:cTn id="24" dur="4500"/>
                                        <p:tgtEl>
                                          <p:spTgt spid="3"/>
                                        </p:tgtEl>
                                      </p:cBhvr>
                                    </p:animEffect>
                                  </p:childTnLst>
                                </p:cTn>
                              </p:par>
                            </p:childTnLst>
                          </p:cTn>
                        </p:par>
                        <p:par>
                          <p:cTn id="25" fill="hold">
                            <p:stCondLst>
                              <p:cond delay="6500"/>
                            </p:stCondLst>
                            <p:childTnLst>
                              <p:par>
                                <p:cTn id="26" presetID="10" presetClass="exit" presetSubtype="0" fill="hold" nodeType="afterEffect">
                                  <p:stCondLst>
                                    <p:cond delay="0"/>
                                  </p:stCondLst>
                                  <p:childTnLst>
                                    <p:animEffect transition="out" filter="fade">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11"/>
                                        </p:tgtEl>
                                      </p:cBhvr>
                                    </p:animEffect>
                                    <p:set>
                                      <p:cBhvr>
                                        <p:cTn id="31" dur="1" fill="hold">
                                          <p:stCondLst>
                                            <p:cond delay="499"/>
                                          </p:stCondLst>
                                        </p:cTn>
                                        <p:tgtEl>
                                          <p:spTgt spid="11"/>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1000" fill="hold"/>
                                        <p:tgtEl>
                                          <p:spTgt spid="14"/>
                                        </p:tgtEl>
                                        <p:attrNameLst>
                                          <p:attrName>ppt_w</p:attrName>
                                        </p:attrNameLst>
                                      </p:cBhvr>
                                      <p:tavLst>
                                        <p:tav tm="0">
                                          <p:val>
                                            <p:fltVal val="0"/>
                                          </p:val>
                                        </p:tav>
                                        <p:tav tm="100000">
                                          <p:val>
                                            <p:strVal val="#ppt_w"/>
                                          </p:val>
                                        </p:tav>
                                      </p:tavLst>
                                    </p:anim>
                                    <p:anim calcmode="lin" valueType="num">
                                      <p:cBhvr>
                                        <p:cTn id="40" dur="1000" fill="hold"/>
                                        <p:tgtEl>
                                          <p:spTgt spid="14"/>
                                        </p:tgtEl>
                                        <p:attrNameLst>
                                          <p:attrName>ppt_h</p:attrName>
                                        </p:attrNameLst>
                                      </p:cBhvr>
                                      <p:tavLst>
                                        <p:tav tm="0">
                                          <p:val>
                                            <p:fltVal val="0"/>
                                          </p:val>
                                        </p:tav>
                                        <p:tav tm="100000">
                                          <p:val>
                                            <p:strVal val="#ppt_h"/>
                                          </p:val>
                                        </p:tav>
                                      </p:tavLst>
                                    </p:anim>
                                    <p:animEffect transition="in" filter="fade">
                                      <p:cBhvr>
                                        <p:cTn id="41" dur="1000"/>
                                        <p:tgtEl>
                                          <p:spTgt spid="14"/>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left)">
                                      <p:cBhvr>
                                        <p:cTn id="44"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A3C70B0D-B63A-4687-9E8A-00626E6C6971}"/>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9</a:t>
            </a:fld>
            <a:endParaRPr lang="en-US">
              <a:latin typeface="NikoshBAN" panose="02000000000000000000" pitchFamily="2" charset="0"/>
              <a:cs typeface="NikoshBAN" panose="02000000000000000000" pitchFamily="2" charset="0"/>
            </a:endParaRPr>
          </a:p>
        </p:txBody>
      </p:sp>
      <p:pic>
        <p:nvPicPr>
          <p:cNvPr id="4" name="Picture 3">
            <a:extLst>
              <a:ext uri="{FF2B5EF4-FFF2-40B4-BE49-F238E27FC236}">
                <a16:creationId xmlns:a16="http://schemas.microsoft.com/office/drawing/2014/main" id="{0DCC4190-94D6-48DC-8F10-8E474DB1483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45356" y="2089482"/>
            <a:ext cx="2757746" cy="2804195"/>
          </a:xfrm>
          <a:prstGeom prst="rect">
            <a:avLst/>
          </a:prstGeom>
        </p:spPr>
      </p:pic>
      <p:grpSp>
        <p:nvGrpSpPr>
          <p:cNvPr id="5" name="Group 4">
            <a:extLst>
              <a:ext uri="{FF2B5EF4-FFF2-40B4-BE49-F238E27FC236}">
                <a16:creationId xmlns:a16="http://schemas.microsoft.com/office/drawing/2014/main" id="{7A69EB60-1D12-47C0-B31C-FF965406F65C}"/>
              </a:ext>
            </a:extLst>
          </p:cNvPr>
          <p:cNvGrpSpPr/>
          <p:nvPr/>
        </p:nvGrpSpPr>
        <p:grpSpPr>
          <a:xfrm>
            <a:off x="2659664" y="409261"/>
            <a:ext cx="1132236" cy="2258261"/>
            <a:chOff x="8438661" y="880984"/>
            <a:chExt cx="1691631" cy="3430520"/>
          </a:xfrm>
        </p:grpSpPr>
        <p:pic>
          <p:nvPicPr>
            <p:cNvPr id="6" name="Picture 5" descr="kk.jpg">
              <a:extLst>
                <a:ext uri="{FF2B5EF4-FFF2-40B4-BE49-F238E27FC236}">
                  <a16:creationId xmlns:a16="http://schemas.microsoft.com/office/drawing/2014/main" id="{478C4689-2573-4022-A4EC-78F3C7449436}"/>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438661" y="880984"/>
              <a:ext cx="1691631" cy="1715260"/>
            </a:xfrm>
            <a:prstGeom prst="rect">
              <a:avLst/>
            </a:prstGeom>
          </p:spPr>
        </p:pic>
        <p:pic>
          <p:nvPicPr>
            <p:cNvPr id="7" name="Picture 6" descr="kk.jpg">
              <a:extLst>
                <a:ext uri="{FF2B5EF4-FFF2-40B4-BE49-F238E27FC236}">
                  <a16:creationId xmlns:a16="http://schemas.microsoft.com/office/drawing/2014/main" id="{56DA53ED-8BE7-41DB-94AF-C167A63A820C}"/>
                </a:ext>
              </a:extLst>
            </p:cNvPr>
            <p:cNvPicPr>
              <a:picLocks noChangeAspect="1"/>
            </p:cNvPicPr>
            <p:nvPr/>
          </p:nvPicPr>
          <p:blipFill rotWithShape="1">
            <a:blip r:embed="rId4" cstate="email">
              <a:clrChange>
                <a:clrFrom>
                  <a:srgbClr val="FFFFFF"/>
                </a:clrFrom>
                <a:clrTo>
                  <a:srgbClr val="FFFFFF">
                    <a:alpha val="0"/>
                  </a:srgbClr>
                </a:clrTo>
              </a:clrChange>
              <a:biLevel thresh="25000"/>
              <a:extLst>
                <a:ext uri="{BEBA8EAE-BF5A-486C-A8C5-ECC9F3942E4B}">
                  <a14:imgProps xmlns:a14="http://schemas.microsoft.com/office/drawing/2010/main">
                    <a14:imgLayer r:embed="rId5">
                      <a14:imgEffect>
                        <a14:backgroundRemoval t="10000" b="90000" l="10000" r="90000">
                          <a14:backgroundMark x1="49541" y1="80909" x2="49541" y2="80909"/>
                          <a14:backgroundMark x1="59633" y1="82727" x2="59633" y2="82727"/>
                          <a14:backgroundMark x1="68807" y1="82727" x2="68807" y2="82727"/>
                          <a14:backgroundMark x1="77982" y1="85455" x2="77982" y2="85455"/>
                          <a14:backgroundMark x1="41284" y1="56364" x2="41284" y2="56364"/>
                          <a14:backgroundMark x1="55046" y1="56364" x2="55046" y2="56364"/>
                          <a14:backgroundMark x1="59633" y1="50000" x2="59633" y2="50000"/>
                          <a14:backgroundMark x1="70642" y1="51818" x2="70642" y2="51818"/>
                          <a14:backgroundMark x1="81651" y1="57273" x2="81651" y2="57273"/>
                        </a14:backgroundRemoval>
                      </a14:imgEffect>
                      <a14:imgEffect>
                        <a14:saturation sat="0"/>
                      </a14:imgEffect>
                      <a14:imgEffect>
                        <a14:brightnessContrast bright="40000" contrast="-40000"/>
                      </a14:imgEffect>
                    </a14:imgLayer>
                  </a14:imgProps>
                </a:ext>
                <a:ext uri="{28A0092B-C50C-407E-A947-70E740481C1C}">
                  <a14:useLocalDpi xmlns:a14="http://schemas.microsoft.com/office/drawing/2010/main"/>
                </a:ext>
              </a:extLst>
            </a:blip>
            <a:srcRect/>
            <a:stretch/>
          </p:blipFill>
          <p:spPr>
            <a:xfrm>
              <a:off x="8438661" y="2596244"/>
              <a:ext cx="1691631" cy="1715260"/>
            </a:xfrm>
            <a:prstGeom prst="rect">
              <a:avLst/>
            </a:prstGeom>
          </p:spPr>
        </p:pic>
      </p:grpSp>
      <p:sp>
        <p:nvSpPr>
          <p:cNvPr id="8" name="Oval 7">
            <a:extLst>
              <a:ext uri="{FF2B5EF4-FFF2-40B4-BE49-F238E27FC236}">
                <a16:creationId xmlns:a16="http://schemas.microsoft.com/office/drawing/2014/main" id="{49521575-78E5-4173-8588-07E00DA24203}"/>
              </a:ext>
            </a:extLst>
          </p:cNvPr>
          <p:cNvSpPr/>
          <p:nvPr/>
        </p:nvSpPr>
        <p:spPr>
          <a:xfrm>
            <a:off x="1445356" y="2124521"/>
            <a:ext cx="2710387" cy="2665717"/>
          </a:xfrm>
          <a:prstGeom prst="ellipse">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40E9C51-4D6B-46FA-8332-7433E4D85F34}"/>
              </a:ext>
            </a:extLst>
          </p:cNvPr>
          <p:cNvSpPr/>
          <p:nvPr/>
        </p:nvSpPr>
        <p:spPr>
          <a:xfrm>
            <a:off x="5417410" y="2018663"/>
            <a:ext cx="5706202" cy="1569660"/>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ln w="38100">
                  <a:solidFill>
                    <a:schemeClr val="tx1"/>
                  </a:solidFill>
                </a:ln>
                <a:solidFill>
                  <a:schemeClr val="accent2">
                    <a:lumMod val="50000"/>
                  </a:schemeClr>
                </a:solidFill>
                <a:latin typeface="NikoshBAN" panose="02000000000000000000" pitchFamily="2" charset="0"/>
                <a:cs typeface="NikoshBAN" panose="02000000000000000000" pitchFamily="2" charset="0"/>
              </a:rPr>
              <a:t>একটি এক বা দুই টাকার কয়েন </a:t>
            </a:r>
            <a:r>
              <a:rPr lang="en-US" sz="3200" dirty="0">
                <a:ln w="38100">
                  <a:solidFill>
                    <a:schemeClr val="tx1"/>
                  </a:solidFill>
                </a:ln>
                <a:latin typeface="NikoshBAN" panose="02000000000000000000" pitchFamily="2" charset="0"/>
                <a:cs typeface="NikoshBAN" panose="02000000000000000000" pitchFamily="2" charset="0"/>
              </a:rPr>
              <a:t>কাগজের</a:t>
            </a:r>
            <a:r>
              <a:rPr lang="en-US" sz="3200" dirty="0">
                <a:ln w="38100">
                  <a:solidFill>
                    <a:schemeClr val="tx1"/>
                  </a:solidFill>
                </a:ln>
                <a:solidFill>
                  <a:schemeClr val="accent2">
                    <a:lumMod val="50000"/>
                  </a:schemeClr>
                </a:solidFill>
                <a:latin typeface="NikoshBAN" panose="02000000000000000000" pitchFamily="2" charset="0"/>
                <a:cs typeface="NikoshBAN" panose="02000000000000000000" pitchFamily="2" charset="0"/>
              </a:rPr>
              <a:t> উপর রেখে এর চারদিকে পেন্সিল ঘুরিয়ে আমরা সহজেই একটি বৃত্ত আঁকতে পারি।     </a:t>
            </a:r>
          </a:p>
        </p:txBody>
      </p:sp>
      <p:sp>
        <p:nvSpPr>
          <p:cNvPr id="10" name="Rectangle 9">
            <a:extLst>
              <a:ext uri="{FF2B5EF4-FFF2-40B4-BE49-F238E27FC236}">
                <a16:creationId xmlns:a16="http://schemas.microsoft.com/office/drawing/2014/main" id="{1B5F2845-DFF7-404D-9F82-1A9760FFB5BD}"/>
              </a:ext>
            </a:extLst>
          </p:cNvPr>
          <p:cNvSpPr/>
          <p:nvPr/>
        </p:nvSpPr>
        <p:spPr>
          <a:xfrm>
            <a:off x="5903026" y="1018721"/>
            <a:ext cx="4355869" cy="1077218"/>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marL="571500" indent="-571500" algn="ctr">
              <a:buFont typeface="Wingdings" panose="05000000000000000000" pitchFamily="2" charset="2"/>
              <a:buChar char="q"/>
            </a:pPr>
            <a:r>
              <a:rPr lang="en-US" sz="3200" dirty="0">
                <a:ln>
                  <a:solidFill>
                    <a:schemeClr val="accent1">
                      <a:lumMod val="50000"/>
                    </a:schemeClr>
                  </a:solidFill>
                </a:ln>
                <a:latin typeface="NikoshBAN" panose="02000000000000000000" pitchFamily="2" charset="0"/>
                <a:cs typeface="NikoshBAN" panose="02000000000000000000" pitchFamily="2" charset="0"/>
              </a:rPr>
              <a:t>বৃত্ত আঁকতে আমরা আর কী কী ব্যবহার করতে পারি?     </a:t>
            </a:r>
          </a:p>
        </p:txBody>
      </p:sp>
      <p:sp>
        <p:nvSpPr>
          <p:cNvPr id="11" name="Rectangle 10">
            <a:extLst>
              <a:ext uri="{FF2B5EF4-FFF2-40B4-BE49-F238E27FC236}">
                <a16:creationId xmlns:a16="http://schemas.microsoft.com/office/drawing/2014/main" id="{D3BB767B-4DCE-465C-A989-16465F4C8D65}"/>
              </a:ext>
            </a:extLst>
          </p:cNvPr>
          <p:cNvSpPr/>
          <p:nvPr/>
        </p:nvSpPr>
        <p:spPr>
          <a:xfrm>
            <a:off x="5484812" y="3404568"/>
            <a:ext cx="6019800" cy="1200329"/>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latin typeface="NikoshBAN" panose="02000000000000000000" pitchFamily="2" charset="0"/>
                <a:cs typeface="NikoshBAN" panose="02000000000000000000" pitchFamily="2" charset="0"/>
              </a:rPr>
              <a:t>বৃত্ত আঁকতে আমরা গ্লাস, চুড়ি ইত্যাদি ব্যবহার করতে পারি।</a:t>
            </a:r>
            <a:r>
              <a:rPr lang="en-US" sz="4000" dirty="0">
                <a:latin typeface="NikoshBAN" panose="02000000000000000000" pitchFamily="2" charset="0"/>
                <a:cs typeface="NikoshBAN" panose="02000000000000000000" pitchFamily="2" charset="0"/>
              </a:rPr>
              <a:t>     </a:t>
            </a:r>
          </a:p>
        </p:txBody>
      </p:sp>
      <p:grpSp>
        <p:nvGrpSpPr>
          <p:cNvPr id="12" name="Group 11">
            <a:extLst>
              <a:ext uri="{FF2B5EF4-FFF2-40B4-BE49-F238E27FC236}">
                <a16:creationId xmlns:a16="http://schemas.microsoft.com/office/drawing/2014/main" id="{E80E256A-8022-4F6D-AF25-AFA3C0148588}"/>
              </a:ext>
            </a:extLst>
          </p:cNvPr>
          <p:cNvGrpSpPr/>
          <p:nvPr/>
        </p:nvGrpSpPr>
        <p:grpSpPr>
          <a:xfrm>
            <a:off x="474578" y="356058"/>
            <a:ext cx="9413096" cy="769441"/>
            <a:chOff x="795206" y="270956"/>
            <a:chExt cx="9413096" cy="769441"/>
          </a:xfrm>
        </p:grpSpPr>
        <p:sp>
          <p:nvSpPr>
            <p:cNvPr id="13" name="Rectangle 12">
              <a:extLst>
                <a:ext uri="{FF2B5EF4-FFF2-40B4-BE49-F238E27FC236}">
                  <a16:creationId xmlns:a16="http://schemas.microsoft.com/office/drawing/2014/main" id="{EEFD9135-E76D-4C0A-8F3A-C087136E1AAB}"/>
                </a:ext>
              </a:extLst>
            </p:cNvPr>
            <p:cNvSpPr/>
            <p:nvPr/>
          </p:nvSpPr>
          <p:spPr>
            <a:xfrm>
              <a:off x="795206" y="270956"/>
              <a:ext cx="9177163" cy="769441"/>
            </a:xfrm>
            <a:prstGeom prst="rect">
              <a:avLst/>
            </a:prstGeom>
            <a:noFill/>
            <a:ln w="3175">
              <a:noFill/>
            </a:ln>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400" dirty="0">
                  <a:ln>
                    <a:solidFill>
                      <a:schemeClr val="tx1"/>
                    </a:solidFill>
                  </a:ln>
                  <a:solidFill>
                    <a:srgbClr val="002060"/>
                  </a:solidFill>
                  <a:latin typeface="NikoshBAN" panose="02000000000000000000" pitchFamily="2" charset="0"/>
                  <a:cs typeface="NikoshBAN" panose="02000000000000000000" pitchFamily="2" charset="0"/>
                </a:rPr>
                <a:t>আর কীভাবে সহজেই একটি বৃত্ত আঁকতে যায়    </a:t>
              </a:r>
            </a:p>
          </p:txBody>
        </p:sp>
        <p:sp>
          <p:nvSpPr>
            <p:cNvPr id="14" name="Rectangle 13">
              <a:extLst>
                <a:ext uri="{FF2B5EF4-FFF2-40B4-BE49-F238E27FC236}">
                  <a16:creationId xmlns:a16="http://schemas.microsoft.com/office/drawing/2014/main" id="{900B06F6-7985-4D7C-BBE6-D21858650261}"/>
                </a:ext>
              </a:extLst>
            </p:cNvPr>
            <p:cNvSpPr/>
            <p:nvPr/>
          </p:nvSpPr>
          <p:spPr>
            <a:xfrm>
              <a:off x="2083633" y="379627"/>
              <a:ext cx="8124669" cy="57563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453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500" fill="hold"/>
                                        <p:tgtEl>
                                          <p:spTgt spid="4"/>
                                        </p:tgtEl>
                                        <p:attrNameLst>
                                          <p:attrName>ppt_w</p:attrName>
                                        </p:attrNameLst>
                                      </p:cBhvr>
                                      <p:tavLst>
                                        <p:tav tm="0">
                                          <p:val>
                                            <p:fltVal val="0"/>
                                          </p:val>
                                        </p:tav>
                                        <p:tav tm="100000">
                                          <p:val>
                                            <p:strVal val="#ppt_w"/>
                                          </p:val>
                                        </p:tav>
                                      </p:tavLst>
                                    </p:anim>
                                    <p:anim calcmode="lin" valueType="num">
                                      <p:cBhvr>
                                        <p:cTn id="15" dur="1500" fill="hold"/>
                                        <p:tgtEl>
                                          <p:spTgt spid="4"/>
                                        </p:tgtEl>
                                        <p:attrNameLst>
                                          <p:attrName>ppt_h</p:attrName>
                                        </p:attrNameLst>
                                      </p:cBhvr>
                                      <p:tavLst>
                                        <p:tav tm="0">
                                          <p:val>
                                            <p:fltVal val="0"/>
                                          </p:val>
                                        </p:tav>
                                        <p:tav tm="100000">
                                          <p:val>
                                            <p:strVal val="#ppt_h"/>
                                          </p:val>
                                        </p:tav>
                                      </p:tavLst>
                                    </p:anim>
                                    <p:animEffect transition="in" filter="fade">
                                      <p:cBhvr>
                                        <p:cTn id="16" dur="1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path" presetSubtype="0" accel="50000" decel="50000" fill="hold" nodeType="clickEffect">
                                  <p:stCondLst>
                                    <p:cond delay="0"/>
                                  </p:stCondLst>
                                  <p:childTnLst>
                                    <p:animMotion origin="layout" path="M 0.00434 0.10895 C 0.07465 0.09167 0.15538 0.23025 0.15538 0.37994 C 0.15538 0.52994 0.0875 0.65247 0.00434 0.65247 C -0.07917 0.65247 -0.14618 0.52994 -0.14618 0.37994 C -0.14618 0.23025 -0.06632 0.12593 0.00434 0.10895 Z " pathEditMode="relative" rAng="0" ptsTypes="AAAAA">
                                      <p:cBhvr>
                                        <p:cTn id="25" dur="3000" fill="hold"/>
                                        <p:tgtEl>
                                          <p:spTgt spid="5"/>
                                        </p:tgtEl>
                                        <p:attrNameLst>
                                          <p:attrName>ppt_x</p:attrName>
                                          <p:attrName>ppt_y</p:attrName>
                                        </p:attrNameLst>
                                      </p:cBhvr>
                                      <p:rCtr x="17" y="27099"/>
                                    </p:animMotion>
                                  </p:childTnLst>
                                </p:cTn>
                              </p:par>
                            </p:childTnLst>
                          </p:cTn>
                        </p:par>
                        <p:par>
                          <p:cTn id="26" fill="hold">
                            <p:stCondLst>
                              <p:cond delay="3000"/>
                            </p:stCondLst>
                            <p:childTnLst>
                              <p:par>
                                <p:cTn id="27" presetID="1"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par>
                          <p:cTn id="29" fill="hold">
                            <p:stCondLst>
                              <p:cond delay="3000"/>
                            </p:stCondLst>
                            <p:childTnLst>
                              <p:par>
                                <p:cTn id="30" presetID="53" presetClass="exit" presetSubtype="32" fill="hold" nodeType="afterEffect">
                                  <p:stCondLst>
                                    <p:cond delay="0"/>
                                  </p:stCondLst>
                                  <p:childTnLst>
                                    <p:anim calcmode="lin" valueType="num">
                                      <p:cBhvr>
                                        <p:cTn id="31" dur="500"/>
                                        <p:tgtEl>
                                          <p:spTgt spid="4"/>
                                        </p:tgtEl>
                                        <p:attrNameLst>
                                          <p:attrName>ppt_w</p:attrName>
                                        </p:attrNameLst>
                                      </p:cBhvr>
                                      <p:tavLst>
                                        <p:tav tm="0">
                                          <p:val>
                                            <p:strVal val="ppt_w"/>
                                          </p:val>
                                        </p:tav>
                                        <p:tav tm="100000">
                                          <p:val>
                                            <p:fltVal val="0"/>
                                          </p:val>
                                        </p:tav>
                                      </p:tavLst>
                                    </p:anim>
                                    <p:anim calcmode="lin" valueType="num">
                                      <p:cBhvr>
                                        <p:cTn id="32" dur="500"/>
                                        <p:tgtEl>
                                          <p:spTgt spid="4"/>
                                        </p:tgtEl>
                                        <p:attrNameLst>
                                          <p:attrName>ppt_h</p:attrName>
                                        </p:attrNameLst>
                                      </p:cBhvr>
                                      <p:tavLst>
                                        <p:tav tm="0">
                                          <p:val>
                                            <p:strVal val="ppt_h"/>
                                          </p:val>
                                        </p:tav>
                                        <p:tav tm="100000">
                                          <p:val>
                                            <p:fltVal val="0"/>
                                          </p:val>
                                        </p:tav>
                                      </p:tavLst>
                                    </p:anim>
                                    <p:animEffect transition="out" filter="fade">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1000" fill="hold"/>
                                        <p:tgtEl>
                                          <p:spTgt spid="9"/>
                                        </p:tgtEl>
                                        <p:attrNameLst>
                                          <p:attrName>ppt_w</p:attrName>
                                        </p:attrNameLst>
                                      </p:cBhvr>
                                      <p:tavLst>
                                        <p:tav tm="0">
                                          <p:val>
                                            <p:fltVal val="0"/>
                                          </p:val>
                                        </p:tav>
                                        <p:tav tm="100000">
                                          <p:val>
                                            <p:strVal val="#ppt_w"/>
                                          </p:val>
                                        </p:tav>
                                      </p:tavLst>
                                    </p:anim>
                                    <p:anim calcmode="lin" valueType="num">
                                      <p:cBhvr>
                                        <p:cTn id="43" dur="1000" fill="hold"/>
                                        <p:tgtEl>
                                          <p:spTgt spid="9"/>
                                        </p:tgtEl>
                                        <p:attrNameLst>
                                          <p:attrName>ppt_h</p:attrName>
                                        </p:attrNameLst>
                                      </p:cBhvr>
                                      <p:tavLst>
                                        <p:tav tm="0">
                                          <p:val>
                                            <p:fltVal val="0"/>
                                          </p:val>
                                        </p:tav>
                                        <p:tav tm="100000">
                                          <p:val>
                                            <p:strVal val="#ppt_h"/>
                                          </p:val>
                                        </p:tav>
                                      </p:tavLst>
                                    </p:anim>
                                    <p:animEffect transition="in" filter="fade">
                                      <p:cBhvr>
                                        <p:cTn id="44" dur="10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9"/>
                                        </p:tgtEl>
                                        <p:attrNameLst>
                                          <p:attrName>style.visibility</p:attrName>
                                        </p:attrNameLst>
                                      </p:cBhvr>
                                      <p:to>
                                        <p:strVal val="hidden"/>
                                      </p:to>
                                    </p:set>
                                  </p:childTnLst>
                                </p:cTn>
                              </p:par>
                              <p:par>
                                <p:cTn id="49" presetID="53" presetClass="entr" presetSubtype="16"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p:cTn id="51" dur="1000" fill="hold"/>
                                        <p:tgtEl>
                                          <p:spTgt spid="10"/>
                                        </p:tgtEl>
                                        <p:attrNameLst>
                                          <p:attrName>ppt_w</p:attrName>
                                        </p:attrNameLst>
                                      </p:cBhvr>
                                      <p:tavLst>
                                        <p:tav tm="0">
                                          <p:val>
                                            <p:fltVal val="0"/>
                                          </p:val>
                                        </p:tav>
                                        <p:tav tm="100000">
                                          <p:val>
                                            <p:strVal val="#ppt_w"/>
                                          </p:val>
                                        </p:tav>
                                      </p:tavLst>
                                    </p:anim>
                                    <p:anim calcmode="lin" valueType="num">
                                      <p:cBhvr>
                                        <p:cTn id="52" dur="1000" fill="hold"/>
                                        <p:tgtEl>
                                          <p:spTgt spid="10"/>
                                        </p:tgtEl>
                                        <p:attrNameLst>
                                          <p:attrName>ppt_h</p:attrName>
                                        </p:attrNameLst>
                                      </p:cBhvr>
                                      <p:tavLst>
                                        <p:tav tm="0">
                                          <p:val>
                                            <p:fltVal val="0"/>
                                          </p:val>
                                        </p:tav>
                                        <p:tav tm="100000">
                                          <p:val>
                                            <p:strVal val="#ppt_h"/>
                                          </p:val>
                                        </p:tav>
                                      </p:tavLst>
                                    </p:anim>
                                    <p:animEffect transition="in" filter="fade">
                                      <p:cBhvr>
                                        <p:cTn id="53" dur="10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 calcmode="lin" valueType="num">
                                      <p:cBhvr>
                                        <p:cTn id="58" dur="1000" fill="hold"/>
                                        <p:tgtEl>
                                          <p:spTgt spid="11"/>
                                        </p:tgtEl>
                                        <p:attrNameLst>
                                          <p:attrName>ppt_w</p:attrName>
                                        </p:attrNameLst>
                                      </p:cBhvr>
                                      <p:tavLst>
                                        <p:tav tm="0">
                                          <p:val>
                                            <p:fltVal val="0"/>
                                          </p:val>
                                        </p:tav>
                                        <p:tav tm="100000">
                                          <p:val>
                                            <p:strVal val="#ppt_w"/>
                                          </p:val>
                                        </p:tav>
                                      </p:tavLst>
                                    </p:anim>
                                    <p:anim calcmode="lin" valueType="num">
                                      <p:cBhvr>
                                        <p:cTn id="59" dur="1000" fill="hold"/>
                                        <p:tgtEl>
                                          <p:spTgt spid="11"/>
                                        </p:tgtEl>
                                        <p:attrNameLst>
                                          <p:attrName>ppt_h</p:attrName>
                                        </p:attrNameLst>
                                      </p:cBhvr>
                                      <p:tavLst>
                                        <p:tav tm="0">
                                          <p:val>
                                            <p:fltVal val="0"/>
                                          </p:val>
                                        </p:tav>
                                        <p:tav tm="100000">
                                          <p:val>
                                            <p:strVal val="#ppt_h"/>
                                          </p:val>
                                        </p:tav>
                                      </p:tavLst>
                                    </p:anim>
                                    <p:animEffect transition="in" filter="fade">
                                      <p:cBhvr>
                                        <p:cTn id="6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9" grpId="1"/>
      <p:bldP spid="10"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6914</TotalTime>
  <Words>546</Words>
  <Application>Microsoft Office PowerPoint</Application>
  <PresentationFormat>Custom</PresentationFormat>
  <Paragraphs>98</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Bookman Old Style</vt:lpstr>
      <vt:lpstr>Calibri</vt:lpstr>
      <vt:lpstr>Harlow Solid Italic</vt:lpstr>
      <vt:lpstr>NikoshBAN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MUSHFIKAH</dc:creator>
  <cp:lastModifiedBy>Huzayfa LC</cp:lastModifiedBy>
  <cp:revision>453</cp:revision>
  <dcterms:created xsi:type="dcterms:W3CDTF">2006-08-16T00:00:00Z</dcterms:created>
  <dcterms:modified xsi:type="dcterms:W3CDTF">2026-08-13T01:48:18Z</dcterms:modified>
</cp:coreProperties>
</file>