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9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37673-1BAF-4512-AD02-91FB8A648A5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0E803-A483-4CD2-B862-50EA1F1BA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69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0E803-A483-4CD2-B862-50EA1F1BA3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91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D6227-8C12-6B02-4BA5-BF47C831F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17B73-8288-17F5-7488-A23C5B362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AA3F4-87CF-3C45-1626-794416061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F60AE-8502-CE1A-8CCC-12087108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A10F2-4F59-3542-DDB1-280230DCB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105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CB79-A555-D114-938A-CB2B4E291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369EE-D760-B5B8-9402-C71288D75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A3794-8F52-4BF4-8525-084A088D5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0CCB8-0DC6-7F9C-1047-B4053B3B6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6E71E-74F1-C0E8-4E32-371D5901D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5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3CA9DA-A42D-A0E2-0D1E-747B4631D8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8D7CA-B138-5907-F416-FA31A0781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97AE4-1A39-821A-C23A-A7A2C90F4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A6D15-FE52-8AF9-5B8D-B69F81CF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65A9C-BC7B-F185-72DE-B1DB7CF3D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4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15D52-1956-B314-2589-FB89047DF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27203-6A28-A09B-0F89-EADF27855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87414-8A7F-360A-2EC7-5687A1CB2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6BBAF-83E3-6E5B-9791-78D0955C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DD23D-0F9E-66CE-2D3B-5425EDBF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A2D4B-5C0D-D28B-10F8-18C271C87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CF162-647C-146D-58C3-52E0EB3D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C737E-E130-4C00-0ABF-C84739EF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0A760-AA83-0F76-02C1-EFB007584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F4033-D472-38CD-AA3A-07A22F05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3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4B1A7-A808-4C52-93D7-6444BB77E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C66B2-7882-F9E7-8665-AB1ABDCC8C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C7AA3-79BB-AAF3-08BA-AB963DDD0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5DAE1-F4AD-2E73-1E40-346872C7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0B17C-93E0-634B-AC45-9A8FB7D80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A4EAC-D884-63CA-D288-6CF875C41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5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22778-E300-15E8-F45B-B02E4505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FDF33-8CA9-9940-ED64-B95BAC1A90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616FC4-0E4D-7734-4B9A-2BA7822C3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E2ECD1-D1B8-1BDB-B668-9AFE22E6D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172648-E607-08A1-6860-C262AA6AD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C20C4F-1654-25A7-0BE4-A17554B1C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2677B8-C138-C17B-73FE-4FA8871AD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A1409C-52E3-46D4-DBF2-1EA31B120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9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4F174-62CD-3D20-42EC-87F848F1F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229A99-6F1E-F226-8D18-44678F504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45DFB1-32E4-523F-54D0-9E09ABE3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B994CC-8C8B-DBCA-A480-5318F4A5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4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C9F7F4-03BA-D82B-2345-329EB0E5A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51DC59-2A19-D16A-6585-DD6352438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029FC-ECD7-6993-0D9D-E0BD67C60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6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E8F2D-2F54-D726-F08A-FEE0E4A5A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28D61-EFE8-0C69-0CFB-D31CAEE87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A6FEBA-9EFE-0731-D3C3-7DE3960BA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DF73F4-D126-3CE8-BF01-B41176D34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E98E-13A7-82B2-0372-A1C35B9DF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CA1DF-5584-33D0-0DB8-BFDD6478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3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D5261-4D0A-4CB1-E778-896F4F899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2417A1-84D6-3AB4-D88B-EEA8DAC291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88CEA7-2D4F-5D09-C3C8-FF08FC3C0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E9EEB4-F001-D546-3835-C26FEB077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02CAC-885C-2D69-6659-98A67F89E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2190B6-0921-6CED-5B81-3E4838777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07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65A659-C1DA-4442-626D-35E5BB32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3DB9C8-3604-D776-DE98-EDB7AC222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D0128-BE83-1BA5-0509-E689F2C86B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B15D61-5F21-44B8-A9B0-ED9652851E52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CF929-CC28-6D82-E2B9-F185F517E1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7F170-8E59-657A-4490-DF62EE805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028669-075F-47EB-971E-1A50A7DFE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2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5E034-AA0A-C698-DA3D-8D7BF6CF5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7943"/>
            <a:ext cx="9144000" cy="1096181"/>
          </a:xfrm>
        </p:spPr>
        <p:txBody>
          <a:bodyPr>
            <a:noAutofit/>
          </a:bodyPr>
          <a:lstStyle/>
          <a:p>
            <a:r>
              <a:rPr lang="en-US" sz="1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4E48CD-C4FA-BAC0-EF62-993653E1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885" y="1447982"/>
            <a:ext cx="6235907" cy="541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58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2D293-DBC7-4106-535F-0263F0C7C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91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Hydra-র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(Respiration)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EC113C-45DB-8767-6F29-25189E720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823914"/>
            <a:ext cx="10734207" cy="823914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নির্দিষ্ট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ফুলকা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সম্পূর্ণভাবে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ব্যাপন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(diffusion)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গ্যাসীয়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আদান-প্রদান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7A12B-BDAF-CF19-05A1-0B95D015B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4814" y="1755021"/>
            <a:ext cx="6535712" cy="496806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51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</a:t>
            </a:r>
            <a:r>
              <a:rPr lang="en-US" sz="51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প্রক্রিয়াঃ</a:t>
            </a:r>
            <a:r>
              <a:rPr lang="en-US" sz="51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নির্দিষ্ট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অঙ্গের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অনুপস্থিতি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কোষস্তর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দেহপ্রাচীর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অত্যন্ত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আলাদা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শ্বাসতন্ত্রের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প্রয়োজন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দ্রবীভূত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ব্যাপন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ও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গ্যাস্ট্রোডার্মিসের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কোষগুলোতে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ডাই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অক্সাইড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ত্যাগ</a:t>
            </a:r>
            <a:r>
              <a:rPr lang="en-US" sz="3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বিপাকের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অক্সাইড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রকমভাবে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ব্যাপন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দেহকোষ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বেরিয়ে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3E34FEF-9DA3-6ADF-BCB4-FB27697A486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527" y="2803160"/>
            <a:ext cx="5201584" cy="304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13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D3C5C-7C02-D69F-E336-97D2CC6C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273"/>
            <a:ext cx="10515600" cy="789118"/>
          </a:xfrm>
        </p:spPr>
        <p:txBody>
          <a:bodyPr/>
          <a:lstStyle/>
          <a:p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-র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স্নায়ুতন্ত্র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(Nervous System of </a:t>
            </a:r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7E4FA-E64F-E975-41AF-A91CA0450B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685" y="1046136"/>
            <a:ext cx="11482465" cy="112743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স্নায়ুতন্ত্র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আদিম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নার্ভ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নেট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(Nerve Net)।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মস্তিষ্ক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কেন্দ্রীয়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স্নায়ুতন্ত্র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সুষ্মাকান্ড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উপাদানগুলো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অমেরু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স্নায়ুকোষ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মধ্যকার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ব্যবস্থা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72F11-0660-095C-CDB9-3C5B227CB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9922" y="2290318"/>
            <a:ext cx="8124668" cy="456768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বৈশিষ্ট্যঃ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জালিকা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দেহপ্রাচীরজুড়ে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স্নায়ুকোষগুলো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ছড়িয়ে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ধরণ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স্নায়ুকোষ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বাইপোলার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বহুমুখী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গ্যাংগ্লিয়ন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সংবেদী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বহিঃত্বক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এপিডার্মিস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অন্যটি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অন্তঃত্বক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গ্যাস্ট্রোডার্মিস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)-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প্রসেসের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কাছাকাছি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6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ঘনত্ব</a:t>
            </a:r>
            <a:r>
              <a:rPr lang="en-US" sz="2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চারপাশে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হাইপোস্টোম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(Tentacle)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পাদচাকতিতে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(Basal disc)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স্নায়ুকোষের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ঘনত্ব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তুলনামূলকভাবে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F7DD2D-4E13-363D-A511-65ABE1FD5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689" y="3186860"/>
            <a:ext cx="4097311" cy="299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3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C80D6-33E4-5408-C8BC-0F476B626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0293"/>
            <a:ext cx="10515600" cy="823912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as-IN" dirty="0">
                <a:solidFill>
                  <a:srgbClr val="0070C0"/>
                </a:solidFill>
                <a:latin typeface="Times New Roman" panose="02020603050405020304" pitchFamily="18" charset="0"/>
              </a:rPr>
              <a:t>র জনন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</a:rPr>
              <a:t>(Reproduction of Hydra)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57673-572D-E31F-EF03-501ABE3BE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14012"/>
            <a:ext cx="11992131" cy="12908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বংশবৃদ্ধি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অযৌন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যৌন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অনুকূল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অযৌন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প্রতিকূল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পরিবেশে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যৌন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বংশ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E420C-6EB7-765F-E5D5-263530DBB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2225078"/>
            <a:ext cx="6172200" cy="4632922"/>
          </a:xfrm>
        </p:spPr>
        <p:txBody>
          <a:bodyPr>
            <a:normAutofit fontScale="40000" lnSpcReduction="20000"/>
          </a:bodyPr>
          <a:lstStyle/>
          <a:p>
            <a:r>
              <a:rPr lang="en-US" sz="6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অযৌন</a:t>
            </a:r>
            <a:r>
              <a:rPr lang="en-US" sz="6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6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(Asexual Reproduction):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কুঁড়ি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বাডিং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(Budding):</a:t>
            </a:r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পর্যাপ্ত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অনুকূল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তাপমাত্রায়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কোষগুলো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বিভাজিত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কুঁড়ি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কুঁড়িটি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বড়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tentacles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স্পর্শক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আলাদা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স্বাধীন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জীবন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বিভাজন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ফিশন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(Fission):</a:t>
            </a:r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লম্বালম্বি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আড়াআড়িভাবে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ততোধিক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টুকরোতে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খণ্ড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পুনরুৎপত্তি</a:t>
            </a:r>
            <a:r>
              <a:rPr lang="en-US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(Regeneration):</a:t>
            </a:r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টুকরো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টুকরো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করলেও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কোষগুলোর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ক্ষমতার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খণ্ড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পূর্ণাঙ্গ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DCC8ED-3CBF-EE12-150D-16AB5AEAA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643" y="1874539"/>
            <a:ext cx="5351487" cy="24726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11164-91D9-954A-052E-126AA6680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06" y="4219575"/>
            <a:ext cx="554636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7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95A5E-5CCA-055F-44D4-776F8C12B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8709"/>
            <a:ext cx="10515600" cy="57925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যৌন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(sexual Reproduction):</a:t>
            </a:r>
            <a:b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EF6A1F-3B8C-DDA7-F456-472B4990F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809469"/>
            <a:ext cx="10512424" cy="13341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পদ্ধতিতে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হ্যাপ্লয়েড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n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সংখ্যক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জননকোষ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তাদের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মিলনের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ডিপ্লয়েড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(2n)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জাইগোট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অপত্য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যৌন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52E73-1F9B-D823-1EE6-F0E145A47B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9862" y="2143592"/>
            <a:ext cx="6355830" cy="458699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যৌন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শীতকালে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অধিকাংশ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একলিঙ্গ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উভয়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লিঙ্গও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আছে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একলিঙ্গ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উভয়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লিঙ্গ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উভয়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ক্ষেত্রেই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পরনিষেক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জননকোষ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সঙ্গে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স্বনিষেক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ইন্টারস্টিশিয়াল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প্রজনন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প্রক্রিয়াটি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বর্ণিত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ধাপে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যথা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1DF829-2FA0-E31F-007D-B67B63F08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623" y="2049698"/>
            <a:ext cx="5377432" cy="4429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A4E3A-C675-8F32-05F4-FB7D8EFB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75"/>
            <a:ext cx="10515600" cy="1325563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১।গ্যামিটোজেনেসিস </a:t>
            </a:r>
            <a:r>
              <a:rPr lang="en-US" sz="2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জননকোষ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(Gametogenesis)ঃ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গ্যামিট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তথা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গ্যামিটোজেনেসিস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স্পার্মাটোজেনেসিস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উওজেনেসিস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769F3-2418-45E2-2657-1C8F0713D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663908"/>
            <a:ext cx="6726837" cy="519409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স্পার্মাটোজেনেসিস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(Spermatogenesis)ঃ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স্পার্মাটোজেনেসিস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শুক্রাশয়ের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ইন্টারস্টিশিয়াল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মাইটোসিস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স্পার্মাটোগোনিয়া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স্পার্মাটোগোনিয়া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আকারে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স্পার্মাটোসাইটে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পরিনত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স্পার্মাটোসাইট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মিয়োসিস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স্পার্মাটিড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স্পার্মাটিড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স্পার্মিওজেনেসিস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C018F17-CB52-553E-D794-8B59974016A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778" y="2038662"/>
            <a:ext cx="3708816" cy="332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4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5AEAE-DA22-CC75-9152-9BDDB8EA4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4872" y="659566"/>
            <a:ext cx="6160958" cy="607101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 </a:t>
            </a:r>
            <a:r>
              <a:rPr lang="en-US" sz="24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উওজেনেসিস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(Oogenesis)ঃ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উওজেনেসিস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ডিম্বাশয়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ডিম্বাশয়ের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ইন্টারস্টিশিয়াল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মাইটোসিস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উওগোনিয়া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উওগোনিয়া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আকারে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উওসাইটে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পরিনত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উওসাইট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মিয়োসিস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বিভাজিত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পোলার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উওটিড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উওটিডটি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রুপান্তরিত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পরিনত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জিলেটিনের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আবরণী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0261FE0-46C0-8DD3-521B-BE6B97CBEEA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111" y="1499017"/>
            <a:ext cx="4547017" cy="3784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9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46C8F-FFFF-4A63-5EB7-A7326B484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2053652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3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নিষেক</a:t>
            </a: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(Fertilization)ঃ 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মিলনকে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নিষেক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পরিনত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শুক্রাশয়ের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নিপ্ল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বিদীর্ণ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ঝাঁকে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ঝাঁকে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সাঁতার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কাঁটতে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২৪-৪৮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ঘন্টার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শুক্রাণু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ডিম্বাণুর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জাইগোট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643293-F915-600F-4347-C59205780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052" y="1933731"/>
            <a:ext cx="6794718" cy="480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4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BF2B7-B05D-9408-0DB6-89CF798CC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4" y="155263"/>
            <a:ext cx="11025604" cy="1325563"/>
          </a:xfrm>
        </p:spPr>
        <p:txBody>
          <a:bodyPr>
            <a:noAutofit/>
          </a:bodyPr>
          <a:lstStyle/>
          <a:p>
            <a:pPr algn="just"/>
            <a:r>
              <a:rPr lang="as-IN" sz="2400" b="1" dirty="0">
                <a:solidFill>
                  <a:srgbClr val="00B0F0"/>
                </a:solidFill>
                <a:latin typeface="Times New Roman" panose="02020603050405020304" pitchFamily="18" charset="0"/>
              </a:rPr>
              <a:t>৩. পরিস্ফুটন (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Development): </a:t>
            </a:r>
            <a:r>
              <a:rPr lang="as-IN" sz="2400" b="1" dirty="0">
                <a:latin typeface="Times New Roman" panose="02020603050405020304" pitchFamily="18" charset="0"/>
              </a:rPr>
              <a:t>যেসব ক্রমান্বয়িক পরিবর্তনের মাধ্যমে জাইগোট থেকে শিশু প্রাণীর উৎপত্তি ঘটে তাকে পরিস্ফুটন বলে। জাইগোট নানা ধরনের পরিস্ফুটন প্রক্রিয়ার মাধ্যমে পূর্ণাঙ্গ হাইড্রায় পরিণত হয়।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2FB438-E69B-186A-F7AC-DCD1C1C7C2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5330" y="1345914"/>
            <a:ext cx="5884471" cy="5666282"/>
          </a:xfrm>
        </p:spPr>
        <p:txBody>
          <a:bodyPr>
            <a:noAutofit/>
          </a:bodyPr>
          <a:lstStyle/>
          <a:p>
            <a:r>
              <a:rPr lang="as-IN" sz="2400" dirty="0">
                <a:solidFill>
                  <a:srgbClr val="00B0F0"/>
                </a:solidFill>
              </a:rPr>
              <a:t>হাইড্রার পরিস্ফুটনকালে নিম্নোক্ত পর্যায়সমূহ দেখা যায়।</a:t>
            </a:r>
            <a:endParaRPr lang="en-US" sz="24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as-IN" sz="2000" dirty="0"/>
              <a:t>ক. </a:t>
            </a:r>
            <a:r>
              <a:rPr lang="as-IN" sz="2000" dirty="0">
                <a:solidFill>
                  <a:srgbClr val="00B0F0"/>
                </a:solidFill>
              </a:rPr>
              <a:t>মরুলা (</a:t>
            </a:r>
            <a:r>
              <a:rPr lang="en-US" sz="2000" dirty="0">
                <a:solidFill>
                  <a:srgbClr val="00B0F0"/>
                </a:solidFill>
              </a:rPr>
              <a:t>Morula) </a:t>
            </a:r>
            <a:r>
              <a:rPr lang="en-US" sz="2000" dirty="0"/>
              <a:t>: </a:t>
            </a:r>
            <a:r>
              <a:rPr lang="as-IN" sz="2000" dirty="0"/>
              <a:t>জাইগোট মাইটোসিস প্রক্রিয়ায় বারবার বিভক্ত হয়ে বহুকোষী, নিরেট ও গোলাকার কোষপিণ্ডে পরিণত হয়। এর নাম মরুলা।</a:t>
            </a:r>
            <a:endParaRPr lang="en-US" sz="2000" dirty="0"/>
          </a:p>
          <a:p>
            <a:pPr marL="0" indent="0">
              <a:buNone/>
            </a:pPr>
            <a:r>
              <a:rPr lang="as-IN" sz="2000" dirty="0"/>
              <a:t>খ. </a:t>
            </a:r>
            <a:r>
              <a:rPr lang="as-IN" sz="2000" dirty="0">
                <a:solidFill>
                  <a:srgbClr val="00B0F0"/>
                </a:solidFill>
              </a:rPr>
              <a:t>ব্লাস্টুলা (</a:t>
            </a:r>
            <a:r>
              <a:rPr lang="en-US" sz="2000" dirty="0">
                <a:solidFill>
                  <a:srgbClr val="00B0F0"/>
                </a:solidFill>
              </a:rPr>
              <a:t>Blastula</a:t>
            </a:r>
            <a:r>
              <a:rPr lang="en-US" sz="2000" dirty="0"/>
              <a:t>) : </a:t>
            </a:r>
            <a:r>
              <a:rPr lang="as-IN" sz="2000" dirty="0"/>
              <a:t>শীঘ্রই মরুলার কোষগুলো একস্তরে সজ্জিত হয়ে একটি ফাঁপা, গোল ভ্রূণে পরিণত হয়। এর নাম ব্লাস্টুলা। ব্লাস্টুলার কোষগুলোকে ব্লাস্টোমিয়ার (</a:t>
            </a:r>
            <a:r>
              <a:rPr lang="en-US" sz="2000" dirty="0"/>
              <a:t>blastomere) </a:t>
            </a:r>
            <a:r>
              <a:rPr lang="as-IN" sz="2000" dirty="0"/>
              <a:t>এবং কেন্দ্রে ফাঁকা গহ্বরকে ব্লাস্টোসিল (</a:t>
            </a:r>
            <a:r>
              <a:rPr lang="en-US" sz="2000" dirty="0"/>
              <a:t>blastocoel) </a:t>
            </a:r>
            <a:r>
              <a:rPr lang="as-IN" sz="2000" dirty="0"/>
              <a:t>বলে।</a:t>
            </a:r>
            <a:endParaRPr lang="en-US" sz="2000" dirty="0"/>
          </a:p>
          <a:p>
            <a:pPr marL="0" indent="0">
              <a:buNone/>
            </a:pPr>
            <a:r>
              <a:rPr lang="as-IN" sz="2000" dirty="0"/>
              <a:t>।গ. </a:t>
            </a:r>
            <a:r>
              <a:rPr lang="as-IN" sz="2000" dirty="0">
                <a:solidFill>
                  <a:srgbClr val="00B0F0"/>
                </a:solidFill>
              </a:rPr>
              <a:t>গ্যাস্ট্রুলা (</a:t>
            </a:r>
            <a:r>
              <a:rPr lang="en-US" sz="2000" dirty="0">
                <a:solidFill>
                  <a:srgbClr val="00B0F0"/>
                </a:solidFill>
              </a:rPr>
              <a:t>Gastrula) </a:t>
            </a:r>
            <a:r>
              <a:rPr lang="en-US" sz="2000" dirty="0"/>
              <a:t>: </a:t>
            </a:r>
            <a:r>
              <a:rPr lang="as-IN" sz="2000" dirty="0"/>
              <a:t>ব্লাস্টুলা গ্যাস্ট্রুলেশন (</a:t>
            </a:r>
            <a:r>
              <a:rPr lang="en-US" sz="2000" dirty="0"/>
              <a:t>gastrulation) </a:t>
            </a:r>
            <a:r>
              <a:rPr lang="as-IN" sz="2000" dirty="0"/>
              <a:t>প্রক্রিয়ায় দ্বিস্তরবিশিষ্ট গ্যাস্ট্রুলায় পরিণত হয়। এটি এক্টোডার্ম, এন্ডোডার্ম ও আদি সিলেন্টেরন নিয়ে গঠিত। মাতৃদেহের সাথে সংযুক্ত এ গ্যাস্ট্রুলাকে স্টেরিওগ্যাস্ট্রুলা (</a:t>
            </a:r>
            <a:r>
              <a:rPr lang="en-US" sz="2000" dirty="0" err="1"/>
              <a:t>stereogastrula</a:t>
            </a:r>
            <a:r>
              <a:rPr lang="en-US" sz="2000" dirty="0"/>
              <a:t>) </a:t>
            </a:r>
            <a:r>
              <a:rPr lang="as-IN" sz="2000" dirty="0"/>
              <a:t>বলে। গ্যাস্ট্রুলার চারদিকে একটি কাইটিন নির্মিত কাঁটাযুক্ত সিস্ট (</a:t>
            </a:r>
            <a:r>
              <a:rPr lang="en-US" sz="2000" dirty="0"/>
              <a:t>cyst) </a:t>
            </a:r>
            <a:r>
              <a:rPr lang="as-IN" sz="2000" dirty="0"/>
              <a:t>আবরণী গঠিত হয়। সিস্টবদ্ধ ভ্রূণটি মাতৃহাইড্রা থেকে বিচ্ছিন্ন হয়ে পানির তলদেশে চলে যায়।</a:t>
            </a:r>
            <a:endParaRPr lang="en-US" sz="2000" dirty="0"/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14223A0-3CCB-25E6-72DA-A3F38D119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480826"/>
            <a:ext cx="5986072" cy="146219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as-IN" b="0" dirty="0">
                <a:latin typeface="Times New Roman" panose="02020603050405020304" pitchFamily="18" charset="0"/>
              </a:rPr>
              <a:t>ঘ. </a:t>
            </a:r>
            <a:r>
              <a:rPr lang="as-IN" b="0" dirty="0">
                <a:solidFill>
                  <a:srgbClr val="00B0F0"/>
                </a:solidFill>
                <a:latin typeface="Times New Roman" panose="02020603050405020304" pitchFamily="18" charset="0"/>
              </a:rPr>
              <a:t>হাইড্রুলা (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Hydrula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as-IN" b="0" dirty="0">
                <a:latin typeface="Times New Roman" panose="02020603050405020304" pitchFamily="18" charset="0"/>
              </a:rPr>
              <a:t>বসন্তের শুরুতে অনুকূল তাপমাত্রায় সিস্টের মধ্যেই ভ্রূণটি ক্রমশ লম্বা হতে থাকে এবং এর অগ্রপ্রান্তে হাইপোস্টোম, মুখছিদ্র ও কর্ষিকা এবং পশ্চাৎপ্রান্তে পাদ-চাকতি গঠিত হয়। ভ্রূণের এ দশাকে হাইড্রুলা বলে। হাইড্রুলা সিস্টের আবরণী বিদীর্ণ করে পানিতে বেরিয়ে আসে এবং স্বাধীন জীবন যাপন শুরু করে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56C25EA-8598-181B-B6D1-81E55342B0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776" y="3429000"/>
            <a:ext cx="5778893" cy="327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5E618-64C6-1C9D-4B99-D8B458AA7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478"/>
            <a:ext cx="10515600" cy="82391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Hydra-র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পুনরুৎপত্তি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(Regeneration)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912C7F-2247-AD6B-AB37-823CF02DC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646" y="1051575"/>
            <a:ext cx="11047751" cy="2015359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পুনরুৎপত্তি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রিজেনারেশন</a:t>
            </a:r>
            <a:r>
              <a:rPr lang="en-US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শারীরবৃত্তীয়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হারানো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নষ্ট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যাওয়া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দেহাংশ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পুনর্গঠন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১৭৪৪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সালে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প্রকৃতিবিজ্ঞানী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আব্রাহাম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ট্রেম্বলে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বিস্ময়কর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ক্ষমতা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আবিষ্কার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হাইড্রাকে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টুকরো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টুকরো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করলেও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4885C87-9ED7-3EFB-F8CF-77C3B406EC7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669" y="3066934"/>
            <a:ext cx="5569900" cy="368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3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9536D-CBD9-465A-B803-7DE48B8C1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273"/>
            <a:ext cx="10515600" cy="82391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Hydra-য়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মিথোজীবীতা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(Symbiosis in Hydra)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458DB-8ECC-1C00-B028-2BC71E307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597" y="964186"/>
            <a:ext cx="11121113" cy="143424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মিথোজীবিতা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সবুজ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Chlorohydra</a:t>
            </a:r>
            <a:r>
              <a:rPr lang="en-US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viridissima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জুক্লোরেলা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Zoochlorella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শৈবালের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পারস্পরিক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কল্যাণকর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ঘনিষ্ট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বসবাস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সম্পর্কে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উভয়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অপরের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কাছ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সমানভাবে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উপকৃত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যেখানে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প্রজাতিই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ক্ষতিগ্রস্ত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4BACEA-C0B4-38D2-C958-65227BD8F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597" y="2505074"/>
            <a:ext cx="5382978" cy="435292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শৈবালের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প্রাপ্ত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উপকারিতা</a:t>
            </a:r>
            <a:endParaRPr 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আশ্রয়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নিরাপদে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আশ্রয়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সালোকসংশ্লেষণের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কাঁচামাল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algn="just">
              <a:lnSpc>
                <a:spcPct val="100000"/>
              </a:lnSpc>
            </a:pP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নাইট্রোজেন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বিপাকীয়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নাইট্রোজেনজাত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লাগায়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48C6D28-F87F-BE45-78B4-6AD8AAB89EB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673" y="2505074"/>
            <a:ext cx="4377127" cy="410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0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764E4-FBDA-3102-1243-24AA04DFA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98980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প্রাণীর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পরিচিতি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662D2-03F0-B4A2-D16D-B0C6B6C30A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819" y="2739452"/>
            <a:ext cx="6011056" cy="397688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marL="0" indent="0" algn="ctr">
              <a:buNone/>
            </a:pP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Islam Girl’s School &amp; college</a:t>
            </a:r>
          </a:p>
          <a:p>
            <a:pPr marL="0" indent="0" algn="ctr">
              <a:buNone/>
            </a:pP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Mobile Number: 01741-282232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01518-322358</a:t>
            </a:r>
          </a:p>
          <a:p>
            <a:pPr marL="0" indent="0" algn="ctr">
              <a:buNone/>
            </a:pPr>
            <a:endParaRPr lang="en-US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D2268-821D-7A8C-6907-FADE478128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Zoology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Class-XI-XII</a:t>
            </a:r>
          </a:p>
          <a:p>
            <a:pPr marL="0" indent="0" algn="ctr">
              <a:buNone/>
            </a:pP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Chapter-2</a:t>
            </a:r>
          </a:p>
          <a:p>
            <a:pPr marL="0" indent="0" algn="ctr">
              <a:buNone/>
            </a:pPr>
            <a:r>
              <a:rPr lang="en-US" sz="320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Lecture- 3, 4 &amp; 5</a:t>
            </a:r>
            <a:endParaRPr lang="en-US" sz="3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Identity- </a:t>
            </a:r>
            <a:r>
              <a:rPr lang="en-US" sz="3200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B2EE1B-2735-CDBA-73C6-9A30471AAE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2" y="101756"/>
            <a:ext cx="2723213" cy="245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1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045BE-6696-7ECC-19FD-4F25AF7A88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8872" y="326036"/>
            <a:ext cx="9144000" cy="52840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প্রাপ্ত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উপকারিতাঃ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C22848-65C9-EEAC-9214-DA73C901D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660" y="1199212"/>
            <a:ext cx="5576340" cy="5332751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US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খাদ্যপ্রাপ্তি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সালোকসংশ্লেষণের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জোগান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কর্তৃক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প্রস্তুত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নিষ্কাশন</a:t>
            </a: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শৈবাল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করায়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বর্জ্যমুক্ত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BB8451-FB24-4B5D-9640-C6EA6C447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103" y="1525719"/>
            <a:ext cx="4207238" cy="500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2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240AE-ED1C-AA21-2069-3F5CDE6C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273"/>
            <a:ext cx="10515600" cy="75913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endParaRPr lang="en-US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2433A-1505-19EA-55F0-21E39025B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262"/>
            <a:ext cx="10515600" cy="5052701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নিষেক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পুনরুৎপত্তি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Q-7: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মিথোজীবিতা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80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4F3D7-AC5B-7556-A72F-361C1E5DB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বিগত</a:t>
            </a:r>
            <a:r>
              <a:rPr lang="en-US" dirty="0"/>
              <a:t> </a:t>
            </a:r>
            <a:r>
              <a:rPr lang="en-US" dirty="0" err="1"/>
              <a:t>সালের</a:t>
            </a:r>
            <a:r>
              <a:rPr lang="en-US" dirty="0"/>
              <a:t> </a:t>
            </a:r>
            <a:r>
              <a:rPr lang="en-US" dirty="0" err="1"/>
              <a:t>প্রশ্ন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D848F-B045-A755-4055-7DD45D59F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নিডারিয়া</a:t>
            </a:r>
            <a:r>
              <a:rPr lang="en-US" dirty="0"/>
              <a:t> </a:t>
            </a:r>
            <a:r>
              <a:rPr lang="en-US" dirty="0" err="1"/>
              <a:t>পর্বের</a:t>
            </a:r>
            <a:r>
              <a:rPr lang="en-US" dirty="0"/>
              <a:t> </a:t>
            </a:r>
            <a:r>
              <a:rPr lang="en-US" dirty="0" err="1"/>
              <a:t>এক</a:t>
            </a:r>
            <a:r>
              <a:rPr lang="en-US" dirty="0"/>
              <a:t> </a:t>
            </a:r>
            <a:r>
              <a:rPr lang="en-US" dirty="0" err="1"/>
              <a:t>প্রজাতির</a:t>
            </a:r>
            <a:r>
              <a:rPr lang="en-US" dirty="0"/>
              <a:t> </a:t>
            </a:r>
            <a:r>
              <a:rPr lang="en-US" dirty="0" err="1"/>
              <a:t>প্রাণী</a:t>
            </a:r>
            <a:r>
              <a:rPr lang="en-US" dirty="0"/>
              <a:t> </a:t>
            </a:r>
            <a:r>
              <a:rPr lang="en-US" dirty="0" err="1"/>
              <a:t>আছে</a:t>
            </a:r>
            <a:r>
              <a:rPr lang="en-US" dirty="0"/>
              <a:t> </a:t>
            </a:r>
            <a:r>
              <a:rPr lang="en-US" dirty="0" err="1"/>
              <a:t>যারা</a:t>
            </a:r>
            <a:r>
              <a:rPr lang="en-US" dirty="0"/>
              <a:t> </a:t>
            </a:r>
            <a:r>
              <a:rPr lang="en-US" dirty="0" err="1"/>
              <a:t>আত্মরক্ষায়</a:t>
            </a:r>
            <a:r>
              <a:rPr lang="en-US" dirty="0"/>
              <a:t> </a:t>
            </a:r>
            <a:r>
              <a:rPr lang="en-US" dirty="0" err="1"/>
              <a:t>এক</a:t>
            </a:r>
            <a:r>
              <a:rPr lang="en-US" dirty="0"/>
              <a:t> </a:t>
            </a:r>
            <a:r>
              <a:rPr lang="en-US" dirty="0" err="1"/>
              <a:t>বিশেষ</a:t>
            </a:r>
            <a:r>
              <a:rPr lang="en-US" dirty="0"/>
              <a:t> </a:t>
            </a:r>
            <a:r>
              <a:rPr lang="en-US" dirty="0" err="1"/>
              <a:t>ধরনের</a:t>
            </a:r>
            <a:r>
              <a:rPr lang="en-US" dirty="0"/>
              <a:t> </a:t>
            </a:r>
            <a:r>
              <a:rPr lang="en-US" dirty="0" err="1"/>
              <a:t>কোষ</a:t>
            </a:r>
            <a:r>
              <a:rPr lang="en-US" dirty="0"/>
              <a:t> </a:t>
            </a:r>
            <a:r>
              <a:rPr lang="en-US" dirty="0" err="1"/>
              <a:t>ব্যবহার</a:t>
            </a:r>
            <a:r>
              <a:rPr lang="en-US" dirty="0"/>
              <a:t> </a:t>
            </a:r>
            <a:r>
              <a:rPr lang="en-US" dirty="0" err="1"/>
              <a:t>করে</a:t>
            </a:r>
            <a:r>
              <a:rPr lang="en-US" dirty="0"/>
              <a:t>। </a:t>
            </a:r>
            <a:r>
              <a:rPr lang="en-US" dirty="0" err="1"/>
              <a:t>আবার</a:t>
            </a:r>
            <a:r>
              <a:rPr lang="en-US" dirty="0"/>
              <a:t> </a:t>
            </a:r>
            <a:r>
              <a:rPr lang="en-US" dirty="0" err="1"/>
              <a:t>এই</a:t>
            </a:r>
            <a:r>
              <a:rPr lang="en-US" dirty="0"/>
              <a:t> </a:t>
            </a:r>
            <a:r>
              <a:rPr lang="en-US" dirty="0" err="1"/>
              <a:t>প্রাণীটির</a:t>
            </a:r>
            <a:r>
              <a:rPr lang="en-US" dirty="0"/>
              <a:t> </a:t>
            </a:r>
            <a:r>
              <a:rPr lang="en-US" dirty="0" err="1"/>
              <a:t>একটা</a:t>
            </a:r>
            <a:r>
              <a:rPr lang="en-US" dirty="0"/>
              <a:t> </a:t>
            </a:r>
            <a:r>
              <a:rPr lang="en-US" dirty="0" err="1"/>
              <a:t>অনন্য</a:t>
            </a:r>
            <a:r>
              <a:rPr lang="en-US" dirty="0"/>
              <a:t> </a:t>
            </a:r>
            <a:r>
              <a:rPr lang="en-US" dirty="0" err="1"/>
              <a:t>বৈশিষ্ট</a:t>
            </a:r>
            <a:r>
              <a:rPr lang="en-US" dirty="0"/>
              <a:t> </a:t>
            </a:r>
            <a:r>
              <a:rPr lang="en-US" dirty="0" err="1"/>
              <a:t>হলো</a:t>
            </a:r>
            <a:r>
              <a:rPr lang="en-US" dirty="0"/>
              <a:t> </a:t>
            </a:r>
            <a:r>
              <a:rPr lang="en-US" dirty="0" err="1"/>
              <a:t>তাদের</a:t>
            </a:r>
            <a:r>
              <a:rPr lang="en-US" dirty="0"/>
              <a:t> </a:t>
            </a:r>
            <a:r>
              <a:rPr lang="en-US" dirty="0" err="1"/>
              <a:t>দেহের</a:t>
            </a:r>
            <a:r>
              <a:rPr lang="en-US" dirty="0"/>
              <a:t> </a:t>
            </a:r>
            <a:r>
              <a:rPr lang="en-US" dirty="0" err="1"/>
              <a:t>শ্রমবন্টন</a:t>
            </a:r>
            <a:r>
              <a:rPr lang="en-US" dirty="0"/>
              <a:t> </a:t>
            </a:r>
            <a:r>
              <a:rPr lang="en-US" dirty="0" err="1"/>
              <a:t>বিদ্যমান</a:t>
            </a:r>
            <a:r>
              <a:rPr lang="en-US" dirty="0"/>
              <a:t>।  </a:t>
            </a:r>
            <a:r>
              <a:rPr lang="en-US" dirty="0" err="1"/>
              <a:t>যশোর</a:t>
            </a:r>
            <a:r>
              <a:rPr lang="en-US"/>
              <a:t> বোর্ড-২০২৩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(ক) </a:t>
            </a:r>
            <a:r>
              <a:rPr lang="en-US" dirty="0" err="1"/>
              <a:t>ব্রাংকিওস্টোগাল</a:t>
            </a:r>
            <a:r>
              <a:rPr lang="en-US" dirty="0"/>
              <a:t> </a:t>
            </a:r>
            <a:r>
              <a:rPr lang="en-US" dirty="0" err="1"/>
              <a:t>পর্দা</a:t>
            </a:r>
            <a:r>
              <a:rPr lang="en-US" dirty="0"/>
              <a:t> </a:t>
            </a:r>
            <a:r>
              <a:rPr lang="en-US" dirty="0" err="1"/>
              <a:t>কী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(খ) </a:t>
            </a:r>
            <a:r>
              <a:rPr lang="en-US" dirty="0" err="1"/>
              <a:t>রুই</a:t>
            </a:r>
            <a:r>
              <a:rPr lang="en-US" dirty="0"/>
              <a:t> </a:t>
            </a:r>
            <a:r>
              <a:rPr lang="en-US" dirty="0" err="1"/>
              <a:t>মাছের</a:t>
            </a:r>
            <a:r>
              <a:rPr lang="en-US" dirty="0"/>
              <a:t> </a:t>
            </a:r>
            <a:r>
              <a:rPr lang="en-US" dirty="0" err="1"/>
              <a:t>বায়ুথলির</a:t>
            </a:r>
            <a:r>
              <a:rPr lang="en-US" dirty="0"/>
              <a:t> </a:t>
            </a:r>
            <a:r>
              <a:rPr lang="en-US" dirty="0" err="1"/>
              <a:t>দুটি</a:t>
            </a:r>
            <a:r>
              <a:rPr lang="en-US" dirty="0"/>
              <a:t> </a:t>
            </a:r>
            <a:r>
              <a:rPr lang="en-US" dirty="0" err="1"/>
              <a:t>কাজ</a:t>
            </a:r>
            <a:r>
              <a:rPr lang="en-US" dirty="0"/>
              <a:t> </a:t>
            </a:r>
            <a:r>
              <a:rPr lang="en-US" dirty="0" err="1"/>
              <a:t>লেখ</a:t>
            </a:r>
            <a:r>
              <a:rPr lang="en-US" dirty="0"/>
              <a:t>।</a:t>
            </a:r>
          </a:p>
          <a:p>
            <a:pPr marL="0" indent="0">
              <a:buNone/>
            </a:pPr>
            <a:r>
              <a:rPr lang="en-US" dirty="0"/>
              <a:t>(গ) </a:t>
            </a:r>
            <a:r>
              <a:rPr lang="en-US" dirty="0" err="1"/>
              <a:t>উদ্দীপকে</a:t>
            </a:r>
            <a:r>
              <a:rPr lang="en-US" dirty="0"/>
              <a:t> </a:t>
            </a:r>
            <a:r>
              <a:rPr lang="en-US" dirty="0" err="1"/>
              <a:t>উল্লিখিত</a:t>
            </a:r>
            <a:r>
              <a:rPr lang="en-US" dirty="0"/>
              <a:t> </a:t>
            </a:r>
            <a:r>
              <a:rPr lang="en-US" dirty="0" err="1"/>
              <a:t>প্রাণীটির</a:t>
            </a:r>
            <a:r>
              <a:rPr lang="en-US" dirty="0"/>
              <a:t> </a:t>
            </a:r>
            <a:r>
              <a:rPr lang="en-US" dirty="0" err="1"/>
              <a:t>বিশেষ</a:t>
            </a:r>
            <a:r>
              <a:rPr lang="en-US" dirty="0"/>
              <a:t> </a:t>
            </a:r>
            <a:r>
              <a:rPr lang="en-US" dirty="0" err="1"/>
              <a:t>কোষের</a:t>
            </a:r>
            <a:r>
              <a:rPr lang="en-US" dirty="0"/>
              <a:t> </a:t>
            </a:r>
            <a:r>
              <a:rPr lang="en-US" dirty="0" err="1"/>
              <a:t>গঠন</a:t>
            </a:r>
            <a:r>
              <a:rPr lang="en-US" dirty="0"/>
              <a:t> </a:t>
            </a:r>
            <a:r>
              <a:rPr lang="en-US" dirty="0" err="1"/>
              <a:t>ব্যাখ্যা</a:t>
            </a:r>
            <a:r>
              <a:rPr lang="en-US" dirty="0"/>
              <a:t> </a:t>
            </a:r>
            <a:r>
              <a:rPr lang="en-US" dirty="0" err="1"/>
              <a:t>কর</a:t>
            </a:r>
            <a:r>
              <a:rPr lang="en-US" dirty="0"/>
              <a:t>।</a:t>
            </a:r>
          </a:p>
          <a:p>
            <a:pPr marL="0" indent="0">
              <a:buNone/>
            </a:pPr>
            <a:r>
              <a:rPr lang="en-US" dirty="0"/>
              <a:t>(ঘ) </a:t>
            </a:r>
            <a:r>
              <a:rPr lang="en-US" dirty="0" err="1"/>
              <a:t>উদ্দীপকে</a:t>
            </a:r>
            <a:r>
              <a:rPr lang="en-US" dirty="0"/>
              <a:t> </a:t>
            </a:r>
            <a:r>
              <a:rPr lang="en-US" dirty="0" err="1"/>
              <a:t>উল্লিখিত</a:t>
            </a:r>
            <a:r>
              <a:rPr lang="en-US" dirty="0"/>
              <a:t> </a:t>
            </a:r>
            <a:r>
              <a:rPr lang="en-US" dirty="0" err="1"/>
              <a:t>শেষ</a:t>
            </a:r>
            <a:r>
              <a:rPr lang="en-US" dirty="0"/>
              <a:t> </a:t>
            </a:r>
            <a:r>
              <a:rPr lang="en-US" dirty="0" err="1"/>
              <a:t>বাক্যটি</a:t>
            </a:r>
            <a:r>
              <a:rPr lang="en-US" dirty="0"/>
              <a:t> </a:t>
            </a:r>
            <a:r>
              <a:rPr lang="en-US" dirty="0" err="1"/>
              <a:t>বিশ্লেষণ</a:t>
            </a:r>
            <a:r>
              <a:rPr lang="en-US" dirty="0"/>
              <a:t> </a:t>
            </a:r>
            <a:r>
              <a:rPr lang="en-US" dirty="0" err="1"/>
              <a:t>কর</a:t>
            </a:r>
            <a:r>
              <a:rPr lang="en-US" dirty="0"/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270316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1BD36-DA76-426F-0E67-4C06A982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407"/>
            <a:ext cx="10515600" cy="1253813"/>
          </a:xfrm>
        </p:spPr>
        <p:txBody>
          <a:bodyPr>
            <a:normAutofit/>
          </a:bodyPr>
          <a:lstStyle/>
          <a:p>
            <a:pPr algn="ctr"/>
            <a:r>
              <a:rPr lang="en-US" sz="7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2369B6-A9FD-99D3-A6EB-216860CFF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170" y="1396220"/>
            <a:ext cx="6895476" cy="531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7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08042-8A93-C236-0CD7-D1EF72759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066C87-9CCE-826E-85CB-2C46D772A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90688"/>
            <a:ext cx="8289222" cy="4979935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জনন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নিষেক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পুনরুৎপত্তি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মিথোজীবিতা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4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F6627-4789-A147-0B30-8EFFEF980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0273"/>
            <a:ext cx="10515600" cy="82391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ক্রিয়া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6A7D89-94C4-0F0D-606D-BDF4CA60D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214203"/>
            <a:ext cx="5980737" cy="49754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Hydra-র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খাদ্যঃ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গ্যাস্ট্রোভাসকুলার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বহিঃকোষীয়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গ্যাস্ট্রোডার্মাল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অন্তঃকোষীয়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মাংসাশী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(carnivorous)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সাইক্লোপস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ডাফনিয়ার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করে।হাইড্রা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কেবল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সেসব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টিস্যুরসে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গ্লুটাথিওন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(Glutathione)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DA05E47-9EFC-333B-CA34-3553B1CAE0B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053" y="2025390"/>
            <a:ext cx="4504620" cy="404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4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E08EE-8BF8-E52D-547C-3D2660AD8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391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ধরার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কৌশল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গ্রহণঃ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1EAE6-FBED-B1C6-67DF-941519EA3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7100" y="1295948"/>
            <a:ext cx="5157787" cy="432450"/>
          </a:xfrm>
        </p:spPr>
        <p:txBody>
          <a:bodyPr>
            <a:normAutofit fontScale="85000" lnSpcReduction="20000"/>
          </a:bodyPr>
          <a:lstStyle/>
          <a:p>
            <a:r>
              <a:rPr lang="en-US" sz="35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35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35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(Ingestion)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F8B3E-C824-0310-04F1-907FD4E4B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96" y="1573966"/>
            <a:ext cx="6220918" cy="528403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শনাক্তকরণ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শুঁড়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টেনটাকেলের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সন্ধান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সংশ্লেষ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বিষ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প্রয়োগ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স্পর্শ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নিডোসাইট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নেমাটোসিস্ট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হিপনোটক্সিন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প্যাঁচালো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সুতাকুন্ডলী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নির্গত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আকড়ে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00000"/>
              </a:lnSpc>
            </a:pP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মুখছিদ্রের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শুঁড়ের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ধীরগতিতে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এগিয়ে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হাইপোস্টোম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দেহপ্রাচীরের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সঙ্কোচন-প্রসারণের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সিলেন্টেরনে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পৌছে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54198CC-B409-E7F5-B393-BBFDDB8EE13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614" y="2289747"/>
            <a:ext cx="5506386" cy="34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1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29EBC-1E7F-E89C-8107-11C25301B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0293"/>
            <a:ext cx="10515600" cy="82391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প্রণালীঃ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6C89F-007E-437C-2570-20858A07D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416" y="522249"/>
            <a:ext cx="5157787" cy="1385315"/>
          </a:xfrm>
        </p:spPr>
        <p:txBody>
          <a:bodyPr>
            <a:normAutofit fontScale="62500" lnSpcReduction="20000"/>
          </a:bodyPr>
          <a:lstStyle/>
          <a:p>
            <a:r>
              <a:rPr lang="en-US" sz="45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45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45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(Digestion)</a:t>
            </a:r>
          </a:p>
          <a:p>
            <a:r>
              <a:rPr lang="en-US" sz="3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3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3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3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ধাপে</a:t>
            </a:r>
            <a:r>
              <a:rPr lang="en-US" sz="3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3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endParaRPr lang="en-US" sz="3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A9705-86EE-EBBB-CE48-96E9882FC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5820" y="1758950"/>
            <a:ext cx="5157787" cy="517683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১।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বহিঃকোষীয়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(Extracellular Digestion):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সিলেন্টেরন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গ্যাস্ট্রোভাসকুলার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পৌঁছায়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এখানকার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গ্রন্থিকোষ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উৎসেচক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নিঃসৃত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জটিল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জাতীয়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আংশিক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অন্তঃকোষীয়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(Intracellular Digestion):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ক্ষণপদ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ফ্যাগোসাইটোসিস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আংশিক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পরিপকৃত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কণা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D23400-A12A-505A-14E6-F2111A7EE2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6799" y="1214906"/>
            <a:ext cx="5183188" cy="1385315"/>
          </a:xfrm>
        </p:spPr>
        <p:txBody>
          <a:bodyPr>
            <a:normAutofit fontScale="62500" lnSpcReduction="20000"/>
          </a:bodyPr>
          <a:lstStyle/>
          <a:p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অপাচ্য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নিষ্কাশন</a:t>
            </a: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(Egestion)</a:t>
            </a:r>
          </a:p>
          <a:p>
            <a:pPr>
              <a:lnSpc>
                <a:spcPct val="120000"/>
              </a:lnSpc>
            </a:pP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খাদ্যসার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সমস্ত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শোষিত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আত্তীকৃত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হওয়ার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অপাচ্য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অবশিষ্টাংশ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মুখছিদ্রের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প্রসারণের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নিক্ষিপ্ত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BA37B6A-1051-B270-5401-A17913AB58F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593" y="2505073"/>
            <a:ext cx="5476407" cy="424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8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37476-F3F7-443F-AE3B-71890A86D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823912"/>
          </a:xfrm>
        </p:spPr>
        <p:txBody>
          <a:bodyPr/>
          <a:lstStyle/>
          <a:p>
            <a:pPr algn="ctr"/>
            <a:r>
              <a:rPr lang="en-US" i="1" dirty="0">
                <a:solidFill>
                  <a:srgbClr val="0070C0"/>
                </a:solidFill>
              </a:rPr>
              <a:t>Hydra</a:t>
            </a:r>
            <a:r>
              <a:rPr lang="en-US" dirty="0">
                <a:solidFill>
                  <a:srgbClr val="0070C0"/>
                </a:solidFill>
              </a:rPr>
              <a:t>-</a:t>
            </a:r>
            <a:r>
              <a:rPr lang="en-US" dirty="0" err="1">
                <a:solidFill>
                  <a:srgbClr val="0070C0"/>
                </a:solidFill>
              </a:rPr>
              <a:t>চলন</a:t>
            </a:r>
            <a:r>
              <a:rPr lang="en-US" dirty="0">
                <a:solidFill>
                  <a:srgbClr val="0070C0"/>
                </a:solidFill>
              </a:rPr>
              <a:t> (Locomotion of </a:t>
            </a:r>
            <a:r>
              <a:rPr lang="en-US" i="1" dirty="0">
                <a:solidFill>
                  <a:srgbClr val="0070C0"/>
                </a:solidFill>
              </a:rPr>
              <a:t>Hydra</a:t>
            </a:r>
            <a:r>
              <a:rPr lang="en-US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476076-13B1-D3C7-5DD9-4D3D064C99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3" y="1141517"/>
            <a:ext cx="10875285" cy="537382"/>
          </a:xfrm>
        </p:spPr>
        <p:txBody>
          <a:bodyPr>
            <a:noAutofit/>
          </a:bodyPr>
          <a:lstStyle/>
          <a:p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হাইড্রাতে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দেখা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এদের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দেওয়া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হলঃ</a:t>
            </a:r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0B8983-5BB1-B5CC-798C-3B7FA7B14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996504"/>
            <a:ext cx="5157787" cy="461415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লুপিং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(Looping)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জোঁকা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দূরুত্ব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অতিক্রমের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লুপিং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আশ্রয়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ধীরগতির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প্রক্রিয়ায়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প্রথমে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কর্ষিকাগুলোর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বস্তুকে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আঁকড়ে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এরপর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পাদদেশ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বেসাল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ডিস্কটি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কাছে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স্থাপন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ধনুকের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বাঁকা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লুপ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এরপর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সোজা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দাঁড়ায়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C15E0D7-2338-F484-9522-9E7EAFF682F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2608289"/>
            <a:ext cx="5774961" cy="309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4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558D6-F4B0-2C01-01B5-1D6722097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5264"/>
            <a:ext cx="10515600" cy="654206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সমারসল্টিং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(Somersaulting)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ডিগবাজী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BB925-948A-A114-CACE-057A3D5566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809470"/>
            <a:ext cx="5181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এ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মাথা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ভিত্তিকে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স্পর্শ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পাদদেশ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বেসাল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ডিস্কটিকে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শূন্যে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তুলে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এরপর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ঘুরে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পাদদেশটি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জায়গায়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স্থাপন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ডিগবাজির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প্রশ্নঃ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লুপিং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সমারসল্টিং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0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AD6AC2B-ED90-2840-EDB6-577868E27B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188565"/>
            <a:ext cx="6248400" cy="252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3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5211B-83EA-8531-5F57-C3429FF6F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9785" y="359764"/>
            <a:ext cx="6310858" cy="635582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গ্লাইডিং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(Gliding)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অ্যামিবয়েড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পাদদেশের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অল্প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দূরত্ব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অতিক্রম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পাদদেশ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মিউকাস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অ্যামিবার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ধীরে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পিছলে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৪।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ভাসা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(Floating):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অনেক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পাদদেশের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বহিঃত্বকীয়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গ্যাসীয়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বুদবুদ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বুদবুদের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উল্টো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ভেসে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৫। </a:t>
            </a:r>
            <a:r>
              <a:rPr 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সাঁতার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(Swimming):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হাইড্রা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অনেক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অনুভূমিকভাবে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কর্ষিকাগুলোকে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তরঙ্গের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নাড়িয়ে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মাছের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সাঁতার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এছাড়াও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হেচরানো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হাটা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সংকোচন-প্রসারণ,ডুবা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ইত্যাদি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চলন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77BC03-87A3-7E54-D07B-95B20EE899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731" y="3282846"/>
            <a:ext cx="5576341" cy="271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6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1911</Words>
  <Application>Microsoft Office PowerPoint</Application>
  <PresentationFormat>Widescreen</PresentationFormat>
  <Paragraphs>106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Times New Roman</vt:lpstr>
      <vt:lpstr>Wingdings</vt:lpstr>
      <vt:lpstr>Office Theme</vt:lpstr>
      <vt:lpstr>Welcome</vt:lpstr>
      <vt:lpstr>প্রাণীর পরিচিতি-Hydra</vt:lpstr>
      <vt:lpstr>এই পাঠ শেষে শিক্ষার্থীরা……… </vt:lpstr>
      <vt:lpstr>হাইড্রার খাদ্য গ্রহণ ও পরিপাক ক্রিয়া </vt:lpstr>
      <vt:lpstr>শিকার ধরার কৌশল বা খাদ্য গ্রহণঃ </vt:lpstr>
      <vt:lpstr>খাদ্য পরিপাক প্রণালীঃ </vt:lpstr>
      <vt:lpstr>Hydra-চলন (Locomotion of Hydra)</vt:lpstr>
      <vt:lpstr>২। সমারসল্টিং (Somersaulting) বা ডিগবাজী: </vt:lpstr>
      <vt:lpstr>PowerPoint Presentation</vt:lpstr>
      <vt:lpstr>Hydra-র শ্বসন (Respiration)</vt:lpstr>
      <vt:lpstr>Hydra-র স্নায়ুতন্ত্র (Nervous System of Hydra)</vt:lpstr>
      <vt:lpstr>Hydra-র জনন(Reproduction of Hydra)</vt:lpstr>
      <vt:lpstr>যৌন জনন (sexual Reproduction): </vt:lpstr>
      <vt:lpstr>১।গ্যামিটোজেনেসিস বা জননকোষ সৃষ্টি (Gametogenesis)ঃ  যে প্রক্রিয়ায় গ্যামিট তথা শুক্রাণু ও ডিম্বাণু উৎপন্ন হয় তাকে গ্যামিটোজেনেসিস বলে। ইহা দুই প্রকার। স্পার্মাটোজেনেসিস ও উওজেনেসিস। </vt:lpstr>
      <vt:lpstr>PowerPoint Presentation</vt:lpstr>
      <vt:lpstr>২। নিষেক (Fertilization)ঃ  শুক্রাণু ও ডিম্বাণুর মিলনকে নিষেক বলে। শুক্রাণু পরিনত হয়ে শুক্রাশয়ের নিপ্ল বিদীর্ণ করে বাইরে বেরিয়ে আসে এবং পানিতে ঝাঁকে ঝাঁকে সাঁতার কাঁটতে থাকে। ২৪-৪৮ ঘন্টার মধ্যে শুক্রাণু ডিম্বাণুর সাথে মিলিত হয়ে জাইগোট সৃষ্টি করে।</vt:lpstr>
      <vt:lpstr>৩. পরিস্ফুটন (Development): যেসব ক্রমান্বয়িক পরিবর্তনের মাধ্যমে জাইগোট থেকে শিশু প্রাণীর উৎপত্তি ঘটে তাকে পরিস্ফুটন বলে। জাইগোট নানা ধরনের পরিস্ফুটন প্রক্রিয়ার মাধ্যমে পূর্ণাঙ্গ হাইড্রায় পরিণত হয়।</vt:lpstr>
      <vt:lpstr>Hydra-র পুনরুৎপত্তি (Regeneration)</vt:lpstr>
      <vt:lpstr>Hydra-য় মিথোজীবীতা (Symbiosis in Hydra)</vt:lpstr>
      <vt:lpstr>হাইড্রার প্রাপ্ত উপকারিতাঃ </vt:lpstr>
      <vt:lpstr>মূল্যায়ন</vt:lpstr>
      <vt:lpstr>বিগত সালের প্রশ্ন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16</cp:revision>
  <dcterms:created xsi:type="dcterms:W3CDTF">2026-07-27T15:51:15Z</dcterms:created>
  <dcterms:modified xsi:type="dcterms:W3CDTF">2026-08-11T13:45:14Z</dcterms:modified>
</cp:coreProperties>
</file>