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5" r:id="rId3"/>
    <p:sldId id="257" r:id="rId4"/>
    <p:sldId id="264" r:id="rId5"/>
    <p:sldId id="258" r:id="rId6"/>
    <p:sldId id="265" r:id="rId7"/>
    <p:sldId id="272" r:id="rId8"/>
    <p:sldId id="273" r:id="rId9"/>
    <p:sldId id="274" r:id="rId10"/>
    <p:sldId id="259" r:id="rId11"/>
    <p:sldId id="271" r:id="rId12"/>
    <p:sldId id="266" r:id="rId13"/>
    <p:sldId id="261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8A7"/>
    <a:srgbClr val="F2F3F7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1626"/>
            <a:ext cx="7772400" cy="1034806"/>
          </a:xfrm>
        </p:spPr>
        <p:txBody>
          <a:bodyPr>
            <a:normAutofit/>
          </a:bodyPr>
          <a:lstStyle/>
          <a:p>
            <a:r>
              <a:rPr sz="6000" b="1" dirty="0" err="1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হ্যাকিং</a:t>
            </a:r>
            <a:r>
              <a:rPr sz="60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(Hacking)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79157"/>
            <a:ext cx="6400800" cy="646331"/>
          </a:xfrm>
        </p:spPr>
        <p:txBody>
          <a:bodyPr>
            <a:norm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আবু</a:t>
            </a:r>
            <a:r>
              <a:rPr lang="en-US" sz="3600" dirty="0">
                <a:solidFill>
                  <a:schemeClr val="tx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তুরাব</a:t>
            </a:r>
            <a:r>
              <a:rPr lang="en-US" sz="3600" dirty="0">
                <a:solidFill>
                  <a:schemeClr val="tx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মুহাম্মদ</a:t>
            </a:r>
            <a:r>
              <a:rPr lang="en-US" sz="3600" dirty="0">
                <a:solidFill>
                  <a:schemeClr val="tx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মসরুহ</a:t>
            </a:r>
            <a:endParaRPr sz="3600" dirty="0">
              <a:solidFill>
                <a:schemeClr val="tx1"/>
              </a:solidFill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0ECDE5E-BE00-4478-A7E8-23A24FEFEFA8}"/>
              </a:ext>
            </a:extLst>
          </p:cNvPr>
          <p:cNvSpPr/>
          <p:nvPr/>
        </p:nvSpPr>
        <p:spPr>
          <a:xfrm>
            <a:off x="1429954" y="2681571"/>
            <a:ext cx="62840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rgbClr val="3333FF"/>
                </a:solidFill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ডিজিটাল</a:t>
            </a:r>
            <a:r>
              <a:rPr lang="en-US" sz="4000" b="1" dirty="0">
                <a:solidFill>
                  <a:srgbClr val="3333FF"/>
                </a:solidFill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4000" b="1" dirty="0" err="1">
                <a:solidFill>
                  <a:srgbClr val="3333FF"/>
                </a:solidFill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জগতের</a:t>
            </a:r>
            <a:r>
              <a:rPr lang="en-US" sz="4000" b="1" dirty="0">
                <a:solidFill>
                  <a:srgbClr val="3333FF"/>
                </a:solidFill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4000" b="1" dirty="0" err="1">
                <a:solidFill>
                  <a:srgbClr val="3333FF"/>
                </a:solidFill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অদৃশ্য</a:t>
            </a:r>
            <a:r>
              <a:rPr lang="en-US" sz="4000" b="1" dirty="0">
                <a:solidFill>
                  <a:srgbClr val="3333FF"/>
                </a:solidFill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4000" b="1" dirty="0" err="1">
                <a:solidFill>
                  <a:srgbClr val="3333FF"/>
                </a:solidFill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আক্রমণ</a:t>
            </a:r>
            <a:endParaRPr lang="en-US" sz="4000" b="1" dirty="0">
              <a:solidFill>
                <a:srgbClr val="3333FF"/>
              </a:solidFill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620"/>
            <a:ext cx="8229600" cy="813373"/>
          </a:xfrm>
        </p:spPr>
        <p:txBody>
          <a:bodyPr>
            <a:normAutofit/>
          </a:bodyPr>
          <a:lstStyle/>
          <a:p>
            <a:r>
              <a:rPr sz="40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অবৈধ</a:t>
            </a:r>
            <a:r>
              <a:rPr sz="40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sz="40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হ্যাকিং</a:t>
            </a:r>
            <a:r>
              <a:rPr sz="4000" dirty="0">
                <a:latin typeface="SolaimanLipi" panose="03000609000000000000" pitchFamily="65" charset="0"/>
                <a:cs typeface="SolaimanLipi" panose="03000609000000000000" pitchFamily="65" charset="0"/>
              </a:rPr>
              <a:t> ও </a:t>
            </a:r>
            <a:r>
              <a:rPr sz="40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সাইবার</a:t>
            </a:r>
            <a:r>
              <a:rPr sz="40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sz="40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অপরাধ</a:t>
            </a:r>
            <a:endParaRPr sz="40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151679"/>
            <a:ext cx="8229600" cy="641104"/>
          </a:xfrm>
        </p:spPr>
        <p:txBody>
          <a:bodyPr/>
          <a:lstStyle/>
          <a:p>
            <a:pPr marL="0" indent="0" algn="ctr">
              <a:buNone/>
            </a:pPr>
            <a:r>
              <a:rPr dirty="0">
                <a:latin typeface="SolaimanLipi" panose="03000609000000000000" pitchFamily="65" charset="0"/>
                <a:cs typeface="SolaimanLipi" panose="03000609000000000000" pitchFamily="65" charset="0"/>
              </a:rPr>
              <a:t>ই-</a:t>
            </a:r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মেইল</a:t>
            </a:r>
            <a:r>
              <a:rPr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হ্যাকিং</a:t>
            </a:r>
            <a:endParaRPr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D011E6-12C8-4DFF-AE4E-A31C52C3FA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931" y="706320"/>
            <a:ext cx="7904138" cy="54453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8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1516"/>
            <a:ext cx="8229600" cy="813373"/>
          </a:xfrm>
        </p:spPr>
        <p:txBody>
          <a:bodyPr>
            <a:normAutofit/>
          </a:bodyPr>
          <a:lstStyle/>
          <a:p>
            <a:r>
              <a:rPr sz="40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অবৈধ</a:t>
            </a:r>
            <a:r>
              <a:rPr sz="40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sz="40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হ্যাকিং</a:t>
            </a:r>
            <a:r>
              <a:rPr sz="4000" dirty="0">
                <a:latin typeface="SolaimanLipi" panose="03000609000000000000" pitchFamily="65" charset="0"/>
                <a:cs typeface="SolaimanLipi" panose="03000609000000000000" pitchFamily="65" charset="0"/>
              </a:rPr>
              <a:t> ও </a:t>
            </a:r>
            <a:r>
              <a:rPr sz="40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সাইবার</a:t>
            </a:r>
            <a:r>
              <a:rPr sz="40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sz="40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অপরাধ</a:t>
            </a:r>
            <a:endParaRPr sz="40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165106"/>
            <a:ext cx="8229600" cy="641104"/>
          </a:xfrm>
        </p:spPr>
        <p:txBody>
          <a:bodyPr/>
          <a:lstStyle/>
          <a:p>
            <a:pPr marL="0" indent="0" algn="ctr">
              <a:buNone/>
            </a:pPr>
            <a:r>
              <a:rPr lang="as-IN" b="1" dirty="0">
                <a:solidFill>
                  <a:srgbClr val="7030A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ওয়েব সার্ভারে কিনা অনুমতিতে প্রবেশ করতে পারে </a:t>
            </a:r>
            <a:endParaRPr b="1" dirty="0">
              <a:solidFill>
                <a:srgbClr val="7030A0"/>
              </a:solidFill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857594-4C30-4F5C-8628-7862715A07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818" y="659030"/>
            <a:ext cx="8072365" cy="55060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37833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26477"/>
          </a:xfrm>
        </p:spPr>
        <p:txBody>
          <a:bodyPr>
            <a:normAutofit/>
          </a:bodyPr>
          <a:lstStyle/>
          <a:p>
            <a:r>
              <a:rPr sz="40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অবৈধ</a:t>
            </a:r>
            <a:r>
              <a:rPr sz="40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sz="40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হ্যাকিং</a:t>
            </a:r>
            <a:r>
              <a:rPr sz="4000" dirty="0">
                <a:latin typeface="SolaimanLipi" panose="03000609000000000000" pitchFamily="65" charset="0"/>
                <a:cs typeface="SolaimanLipi" panose="03000609000000000000" pitchFamily="65" charset="0"/>
              </a:rPr>
              <a:t> ও </a:t>
            </a:r>
            <a:r>
              <a:rPr sz="40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সাইবার</a:t>
            </a:r>
            <a:r>
              <a:rPr sz="40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sz="40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অপরাধ</a:t>
            </a:r>
            <a:endParaRPr sz="40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4905" y="6257967"/>
            <a:ext cx="6611815" cy="46174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as-IN" dirty="0">
                <a:latin typeface="SolaimanLipi" panose="03000609000000000000" pitchFamily="65" charset="0"/>
                <a:cs typeface="SolaimanLipi" panose="03000609000000000000" pitchFamily="65" charset="0"/>
              </a:rPr>
              <a:t>নেটওয়ার্কে ফাইল চুরি করতে পারে</a:t>
            </a:r>
            <a:endParaRPr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8B0111-9261-40A2-A828-3F77837713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73" y="695781"/>
            <a:ext cx="8989255" cy="55621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83282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09210"/>
            <a:ext cx="8229600" cy="1244673"/>
          </a:xfrm>
        </p:spPr>
        <p:txBody>
          <a:bodyPr>
            <a:normAutofit/>
          </a:bodyPr>
          <a:lstStyle/>
          <a:p>
            <a:r>
              <a:rPr sz="54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উপসংহার</a:t>
            </a:r>
            <a:endParaRPr sz="54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352592E-9BBB-4803-B33E-AE1410755945}"/>
              </a:ext>
            </a:extLst>
          </p:cNvPr>
          <p:cNvSpPr txBox="1">
            <a:spLocks/>
          </p:cNvSpPr>
          <p:nvPr/>
        </p:nvSpPr>
        <p:spPr>
          <a:xfrm>
            <a:off x="555674" y="2961249"/>
            <a:ext cx="8229600" cy="5978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as-IN" dirty="0"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➡</a:t>
            </a:r>
            <a:r>
              <a:rPr lang="en-US" dirty="0"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 </a:t>
            </a:r>
            <a:r>
              <a:rPr lang="as-IN" dirty="0">
                <a:latin typeface="SolaimanLipi" panose="03000609000000000000" pitchFamily="65" charset="0"/>
                <a:cs typeface="SolaimanLipi" panose="03000609000000000000" pitchFamily="65" charset="0"/>
              </a:rPr>
              <a:t>হ্যাকিং ভালো ও খারাপ উভয় হতে পারে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2EB1A15-EF2B-4F77-8441-323B0BB634EF}"/>
              </a:ext>
            </a:extLst>
          </p:cNvPr>
          <p:cNvSpPr txBox="1">
            <a:spLocks/>
          </p:cNvSpPr>
          <p:nvPr/>
        </p:nvSpPr>
        <p:spPr>
          <a:xfrm>
            <a:off x="555674" y="3763108"/>
            <a:ext cx="8229600" cy="7104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as-IN" dirty="0"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➡</a:t>
            </a:r>
            <a:r>
              <a:rPr lang="en-US" dirty="0"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 </a:t>
            </a:r>
            <a:r>
              <a:rPr lang="as-IN" dirty="0">
                <a:latin typeface="SolaimanLipi" panose="03000609000000000000" pitchFamily="65" charset="0"/>
                <a:cs typeface="SolaimanLipi" panose="03000609000000000000" pitchFamily="65" charset="0"/>
              </a:rPr>
              <a:t>সচেতনতা ও নিরাপত্তা ব্যবস্থা গ্রহণ করা প্রয়োজন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20E5F0B-8988-4370-AC33-330090059F64}"/>
              </a:ext>
            </a:extLst>
          </p:cNvPr>
          <p:cNvSpPr txBox="1">
            <a:spLocks/>
          </p:cNvSpPr>
          <p:nvPr/>
        </p:nvSpPr>
        <p:spPr>
          <a:xfrm>
            <a:off x="1688123" y="2296552"/>
            <a:ext cx="5767754" cy="199409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as-IN" sz="13800" b="1" spc="50">
                <a:ln w="9525" cmpd="sng">
                  <a:solidFill>
                    <a:srgbClr val="7030A0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ধন্যবাদ</a:t>
            </a:r>
          </a:p>
          <a:p>
            <a:pPr marL="0" indent="0" algn="ctr">
              <a:buFont typeface="Arial"/>
              <a:buNone/>
            </a:pPr>
            <a:endParaRPr lang="as-IN" sz="13800" b="1" spc="50" dirty="0">
              <a:ln w="9525" cmpd="sng">
                <a:solidFill>
                  <a:srgbClr val="7030A0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1025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E59BB32-54E8-4E19-AFE1-61440DD1E930}"/>
              </a:ext>
            </a:extLst>
          </p:cNvPr>
          <p:cNvSpPr/>
          <p:nvPr/>
        </p:nvSpPr>
        <p:spPr>
          <a:xfrm>
            <a:off x="246184" y="1100479"/>
            <a:ext cx="86516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১। </a:t>
            </a:r>
            <a:r>
              <a:rPr lang="as-IN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হ্যাকিং-এর সংজ্ঞা ও কার্যপ্রক্রিয়া</a:t>
            </a:r>
            <a:r>
              <a:rPr lang="as-IN" sz="2400" dirty="0">
                <a:latin typeface="SolaimanLipi" panose="03000609000000000000" pitchFamily="65" charset="0"/>
                <a:cs typeface="SolaimanLipi" panose="03000609000000000000" pitchFamily="65" charset="0"/>
              </a:rPr>
              <a:t> ব্যাখ্যা করতে পারবে।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5B0834A-FAE1-4E9A-A0DB-2775917B0E5B}"/>
              </a:ext>
            </a:extLst>
          </p:cNvPr>
          <p:cNvSpPr/>
          <p:nvPr/>
        </p:nvSpPr>
        <p:spPr>
          <a:xfrm>
            <a:off x="344474" y="125413"/>
            <a:ext cx="36808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এই পাঠ শেষে শিক্ষার্থীরা—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AB6AAE-A6E3-4C6B-8264-1A15C9F0307F}"/>
              </a:ext>
            </a:extLst>
          </p:cNvPr>
          <p:cNvSpPr/>
          <p:nvPr/>
        </p:nvSpPr>
        <p:spPr>
          <a:xfrm>
            <a:off x="246184" y="1691281"/>
            <a:ext cx="86516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২</a:t>
            </a:r>
            <a:r>
              <a:rPr lang="en-US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। </a:t>
            </a:r>
            <a:r>
              <a:rPr lang="as-IN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বৈধ ও অবৈধ হ্যাকিং-এর মধ্যে পার্থক্য</a:t>
            </a:r>
            <a:r>
              <a:rPr lang="as-IN" sz="2400" dirty="0">
                <a:latin typeface="SolaimanLipi" panose="03000609000000000000" pitchFamily="65" charset="0"/>
                <a:cs typeface="SolaimanLipi" panose="03000609000000000000" pitchFamily="65" charset="0"/>
              </a:rPr>
              <a:t> নির্ণয় করতে পারবে এবং হ্যাকার, হোয়াইট হ্যাট হ্যাকার ও ব্ল্যাক হ্যাট হ্যাকারদের ভূমিকা ব্যাখ্যা করতে পারবে।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9289233-BE69-4D78-9C11-938B652BD956}"/>
              </a:ext>
            </a:extLst>
          </p:cNvPr>
          <p:cNvSpPr/>
          <p:nvPr/>
        </p:nvSpPr>
        <p:spPr>
          <a:xfrm>
            <a:off x="246184" y="2615807"/>
            <a:ext cx="86516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৩</a:t>
            </a:r>
            <a:r>
              <a:rPr lang="en-US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। </a:t>
            </a:r>
            <a:r>
              <a:rPr lang="as-IN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ক্রেকারদের (</a:t>
            </a:r>
            <a:r>
              <a:rPr lang="en-US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Cracker) </a:t>
            </a:r>
            <a:r>
              <a:rPr lang="as-IN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কার্যক্রম ও কৌশল</a:t>
            </a:r>
            <a:r>
              <a:rPr lang="as-IN" sz="2400" dirty="0">
                <a:latin typeface="SolaimanLipi" panose="03000609000000000000" pitchFamily="65" charset="0"/>
                <a:cs typeface="SolaimanLipi" panose="03000609000000000000" pitchFamily="65" charset="0"/>
              </a:rPr>
              <a:t> চিহ্নিত করতে পারবে এবং তারা কীভাবে সফটওয়্যারের দুর্বলতা কাজে লাগায় তা বিশ্লেষণ করতে পারবে।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8B05363-EAE6-4806-B090-7A87F59F54BD}"/>
              </a:ext>
            </a:extLst>
          </p:cNvPr>
          <p:cNvSpPr/>
          <p:nvPr/>
        </p:nvSpPr>
        <p:spPr>
          <a:xfrm>
            <a:off x="246184" y="3540333"/>
            <a:ext cx="86516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৪</a:t>
            </a:r>
            <a:r>
              <a:rPr lang="en-US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। </a:t>
            </a:r>
            <a:r>
              <a:rPr lang="as-IN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সাইবার নিরাপত্তা পরীক্ষায় হোয়াইট হ্যাট হ্যাকারদের ইতিবাচক ব্যবহার ও গুরুত্ব</a:t>
            </a:r>
            <a:r>
              <a:rPr lang="as-IN" sz="2400" dirty="0">
                <a:latin typeface="SolaimanLipi" panose="03000609000000000000" pitchFamily="65" charset="0"/>
                <a:cs typeface="SolaimanLipi" panose="03000609000000000000" pitchFamily="65" charset="0"/>
              </a:rPr>
              <a:t> ব্যাখ্যা করতে পারবে।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BF93B5-9977-4BC8-BC4F-736502F4E012}"/>
              </a:ext>
            </a:extLst>
          </p:cNvPr>
          <p:cNvSpPr/>
          <p:nvPr/>
        </p:nvSpPr>
        <p:spPr>
          <a:xfrm>
            <a:off x="246184" y="4464859"/>
            <a:ext cx="86516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৫</a:t>
            </a:r>
            <a:r>
              <a:rPr lang="en-US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। </a:t>
            </a:r>
            <a:r>
              <a:rPr lang="as-IN" sz="24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হ্যাকিংয়ের মাধ্যমে সংঘটিত সাইবার অপরাধের প্রকারভেদ</a:t>
            </a:r>
            <a:r>
              <a:rPr lang="as-IN" sz="2400" dirty="0">
                <a:latin typeface="SolaimanLipi" panose="03000609000000000000" pitchFamily="65" charset="0"/>
                <a:cs typeface="SolaimanLipi" panose="03000609000000000000" pitchFamily="65" charset="0"/>
              </a:rPr>
              <a:t> চিহ্নিত করতে পারবে।</a:t>
            </a:r>
          </a:p>
        </p:txBody>
      </p:sp>
    </p:spTree>
    <p:extLst>
      <p:ext uri="{BB962C8B-B14F-4D97-AF65-F5344CB8AC3E}">
        <p14:creationId xmlns:p14="http://schemas.microsoft.com/office/powerpoint/2010/main" val="1918150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817" y="21418"/>
            <a:ext cx="8229600" cy="746828"/>
          </a:xfrm>
        </p:spPr>
        <p:txBody>
          <a:bodyPr>
            <a:normAutofit/>
          </a:bodyPr>
          <a:lstStyle/>
          <a:p>
            <a:r>
              <a:rPr sz="36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হ্যাকিং</a:t>
            </a:r>
            <a:r>
              <a:rPr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sz="36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কী</a:t>
            </a:r>
            <a:r>
              <a:rPr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A55F52F-50E0-4F0D-AEA3-C03C9A7C1809}"/>
              </a:ext>
            </a:extLst>
          </p:cNvPr>
          <p:cNvSpPr/>
          <p:nvPr/>
        </p:nvSpPr>
        <p:spPr>
          <a:xfrm>
            <a:off x="0" y="5911546"/>
            <a:ext cx="9144000" cy="8687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অনুমতি</a:t>
            </a:r>
            <a:r>
              <a:rPr lang="en-US" sz="24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24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ব্যতিরেকে</a:t>
            </a:r>
            <a:r>
              <a:rPr lang="en-US" sz="24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24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কোনো</a:t>
            </a:r>
            <a:r>
              <a:rPr lang="en-US" sz="24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ওয়েবসাইট</a:t>
            </a:r>
            <a:r>
              <a:rPr lang="en-US" sz="2400" b="1" dirty="0">
                <a:solidFill>
                  <a:srgbClr val="C00000"/>
                </a:solidFill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বা</a:t>
            </a:r>
            <a:r>
              <a:rPr lang="en-US" sz="2400" b="1" dirty="0">
                <a:solidFill>
                  <a:srgbClr val="C00000"/>
                </a:solidFill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কম্পিউটার</a:t>
            </a:r>
            <a:r>
              <a:rPr lang="en-US" sz="2400" b="1" dirty="0">
                <a:solidFill>
                  <a:srgbClr val="C00000"/>
                </a:solidFill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নেটওয়ার্কে</a:t>
            </a:r>
            <a:r>
              <a:rPr lang="en-US" sz="2400" b="1" dirty="0">
                <a:solidFill>
                  <a:srgbClr val="C00000"/>
                </a:solidFill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24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অনুপ্রবেশ</a:t>
            </a:r>
            <a:r>
              <a:rPr lang="en-US" sz="24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24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করে</a:t>
            </a:r>
            <a:r>
              <a:rPr lang="en-US" sz="24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24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তা</a:t>
            </a:r>
            <a:r>
              <a:rPr lang="en-US" sz="24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24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ব্যবহার</a:t>
            </a:r>
            <a:r>
              <a:rPr lang="en-US" sz="24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24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করা</a:t>
            </a:r>
            <a:r>
              <a:rPr lang="en-US" sz="24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24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অথবা</a:t>
            </a:r>
            <a:r>
              <a:rPr lang="en-US" sz="24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24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তার</a:t>
            </a:r>
            <a:r>
              <a:rPr lang="en-US" sz="24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24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পুরো</a:t>
            </a:r>
            <a:r>
              <a:rPr lang="en-US" sz="24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24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নিয়ন্ত্রণ</a:t>
            </a:r>
            <a:r>
              <a:rPr lang="en-US" sz="24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24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নিয়ে</a:t>
            </a:r>
            <a:r>
              <a:rPr lang="en-US" sz="24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24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নেয়াকে</a:t>
            </a:r>
            <a:r>
              <a:rPr lang="en-US" sz="24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হ্যাকিং</a:t>
            </a:r>
            <a:r>
              <a:rPr lang="en-US" sz="24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 </a:t>
            </a:r>
            <a:r>
              <a:rPr lang="en-US" sz="24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বলে</a:t>
            </a:r>
            <a:r>
              <a:rPr lang="en-US" sz="24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।</a:t>
            </a:r>
            <a:endParaRPr lang="en-US" sz="2400" dirty="0">
              <a:effectLst/>
              <a:latin typeface="SolaimanLipi" panose="03000609000000000000" pitchFamily="65" charset="0"/>
              <a:ea typeface="Calibri" panose="020F0502020204030204" pitchFamily="34" charset="0"/>
              <a:cs typeface="SolaimanLipi" panose="03000609000000000000" pitchFamily="65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6E93542-39CB-41CA-B6B6-BA5A6C6E39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817" y="675250"/>
            <a:ext cx="8215098" cy="52041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583" y="0"/>
            <a:ext cx="8229600" cy="675516"/>
          </a:xfrm>
        </p:spPr>
        <p:txBody>
          <a:bodyPr>
            <a:normAutofit/>
          </a:bodyPr>
          <a:lstStyle/>
          <a:p>
            <a:r>
              <a:rPr sz="36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হ্যাক</a:t>
            </a:r>
            <a:r>
              <a:rPr lang="en-US" sz="36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া</a:t>
            </a:r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র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ক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ে</a:t>
            </a:r>
            <a:r>
              <a:rPr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8749E52-261B-47D5-8DD9-6B1063840036}"/>
              </a:ext>
            </a:extLst>
          </p:cNvPr>
          <p:cNvSpPr/>
          <p:nvPr/>
        </p:nvSpPr>
        <p:spPr>
          <a:xfrm>
            <a:off x="633048" y="6104793"/>
            <a:ext cx="8078370" cy="664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36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যে</a:t>
            </a:r>
            <a:r>
              <a:rPr lang="en-US" sz="36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36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হ্যাকিং</a:t>
            </a:r>
            <a:r>
              <a:rPr lang="en-US" sz="36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36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করে</a:t>
            </a:r>
            <a:r>
              <a:rPr lang="en-US" sz="36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36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তাকে</a:t>
            </a:r>
            <a:r>
              <a:rPr lang="en-US" sz="36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হ্যাকার</a:t>
            </a:r>
            <a:r>
              <a:rPr lang="en-US" sz="36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36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বলে</a:t>
            </a:r>
            <a:r>
              <a:rPr lang="en-US" sz="36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।</a:t>
            </a:r>
            <a:endParaRPr lang="en-US" sz="3600" dirty="0">
              <a:effectLst/>
              <a:latin typeface="SolaimanLipi" panose="03000609000000000000" pitchFamily="65" charset="0"/>
              <a:ea typeface="Calibri" panose="020F0502020204030204" pitchFamily="34" charset="0"/>
              <a:cs typeface="SolaimanLipi" panose="03000609000000000000" pitchFamily="65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7EC741-CFB4-427A-A41A-76E3859951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483" y="638175"/>
            <a:ext cx="8267700" cy="54666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15821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D6613C0-1E1B-4CCC-BD03-9ABCA495E5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7325" y="1161226"/>
            <a:ext cx="6229350" cy="42386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1658"/>
            <a:ext cx="8229600" cy="655708"/>
          </a:xfrm>
        </p:spPr>
        <p:txBody>
          <a:bodyPr>
            <a:normAutofit/>
          </a:bodyPr>
          <a:lstStyle/>
          <a:p>
            <a:r>
              <a:rPr sz="36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হ্যাকিংয়ের</a:t>
            </a:r>
            <a:r>
              <a:rPr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sz="36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প্রকারভেদ</a:t>
            </a:r>
            <a:endParaRPr sz="36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6C64C0F-8B8E-4CEE-A973-C4B040156D56}"/>
              </a:ext>
            </a:extLst>
          </p:cNvPr>
          <p:cNvSpPr/>
          <p:nvPr/>
        </p:nvSpPr>
        <p:spPr>
          <a:xfrm>
            <a:off x="212309" y="633451"/>
            <a:ext cx="49487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বৈধ হ্যাকিং (</a:t>
            </a:r>
            <a:r>
              <a:rPr lang="en-US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White Hat Hackers)</a:t>
            </a: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7240C2-E83F-4EA4-9DB2-2A48AC733193}"/>
              </a:ext>
            </a:extLst>
          </p:cNvPr>
          <p:cNvSpPr txBox="1"/>
          <p:nvPr/>
        </p:nvSpPr>
        <p:spPr>
          <a:xfrm>
            <a:off x="182884" y="5883757"/>
            <a:ext cx="89749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♣ </a:t>
            </a:r>
            <a:r>
              <a:rPr lang="en-US" sz="24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সিস্টেম</a:t>
            </a:r>
            <a:r>
              <a:rPr lang="en-US" sz="24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24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সিকিউরিটি</a:t>
            </a:r>
            <a:r>
              <a:rPr lang="en-US" sz="24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24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চেক</a:t>
            </a:r>
            <a:r>
              <a:rPr lang="en-US" sz="24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24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করে</a:t>
            </a:r>
            <a:r>
              <a:rPr lang="en-US" sz="24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, </a:t>
            </a:r>
            <a:r>
              <a:rPr lang="en-US" sz="24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সিস্টেমের</a:t>
            </a:r>
            <a:r>
              <a:rPr lang="en-US" sz="24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24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কোনো</a:t>
            </a:r>
            <a:r>
              <a:rPr lang="en-US" sz="24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24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ক্ষতি</a:t>
            </a:r>
            <a:r>
              <a:rPr lang="en-US" sz="24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24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করে</a:t>
            </a:r>
            <a:r>
              <a:rPr lang="en-US" sz="24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24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না</a:t>
            </a:r>
            <a:r>
              <a:rPr lang="en-US" sz="24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।</a:t>
            </a:r>
            <a:endParaRPr lang="en-U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A2A8410-CCFB-4EC7-8AE9-1CE268C5AE58}"/>
              </a:ext>
            </a:extLst>
          </p:cNvPr>
          <p:cNvSpPr txBox="1"/>
          <p:nvPr/>
        </p:nvSpPr>
        <p:spPr>
          <a:xfrm>
            <a:off x="182884" y="5399851"/>
            <a:ext cx="89749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♣ </a:t>
            </a:r>
            <a:r>
              <a:rPr lang="en-US" sz="24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সিস্টেমের</a:t>
            </a:r>
            <a:r>
              <a:rPr lang="en-US" sz="24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24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সিকিউরিটির</a:t>
            </a:r>
            <a:r>
              <a:rPr lang="en-US" sz="24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24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পরীক্ষা-নিরীক্ষার</a:t>
            </a:r>
            <a:r>
              <a:rPr lang="en-US" sz="24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24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জন্য</a:t>
            </a:r>
            <a:r>
              <a:rPr lang="en-US" sz="24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24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যে</a:t>
            </a:r>
            <a:r>
              <a:rPr lang="en-US" sz="24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24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হ্যাকিং</a:t>
            </a:r>
            <a:r>
              <a:rPr lang="en-US" sz="24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24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হয়</a:t>
            </a:r>
            <a:r>
              <a:rPr lang="en-US" sz="24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।</a:t>
            </a: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ECA252-C0BD-4CC4-A5E0-A49610FABEE5}"/>
              </a:ext>
            </a:extLst>
          </p:cNvPr>
          <p:cNvSpPr txBox="1"/>
          <p:nvPr/>
        </p:nvSpPr>
        <p:spPr>
          <a:xfrm>
            <a:off x="182884" y="6364201"/>
            <a:ext cx="6977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♣ </a:t>
            </a:r>
            <a:r>
              <a:rPr lang="en-US" sz="24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উদাহরণ</a:t>
            </a:r>
            <a:r>
              <a:rPr lang="en-US" sz="24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: UNIX </a:t>
            </a:r>
            <a:r>
              <a:rPr lang="en-US" sz="24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সিস্টেম</a:t>
            </a:r>
            <a:r>
              <a:rPr lang="en-US" sz="24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24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চেক</a:t>
            </a:r>
            <a:r>
              <a:rPr lang="en-US" sz="24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24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করা</a:t>
            </a:r>
            <a:r>
              <a:rPr lang="en-US" sz="24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।</a:t>
            </a:r>
            <a:endParaRPr lang="en-US" sz="2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A5BF540-37EF-486F-BAE8-7F43F500835F}"/>
              </a:ext>
            </a:extLst>
          </p:cNvPr>
          <p:cNvSpPr/>
          <p:nvPr/>
        </p:nvSpPr>
        <p:spPr>
          <a:xfrm rot="19631924">
            <a:off x="2574724" y="2420782"/>
            <a:ext cx="31822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White Hat Hackers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11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D3B2303-0DD9-4F0D-8CE1-45971A11B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0237" y="1115469"/>
            <a:ext cx="5493948" cy="48159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2742"/>
          </a:xfrm>
        </p:spPr>
        <p:txBody>
          <a:bodyPr>
            <a:normAutofit/>
          </a:bodyPr>
          <a:lstStyle/>
          <a:p>
            <a:r>
              <a:rPr sz="40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হ্যাকিংয়ের</a:t>
            </a:r>
            <a:r>
              <a:rPr sz="40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sz="40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প্রকারভেদ</a:t>
            </a:r>
            <a:endParaRPr sz="40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C1A0986-D64E-4FCC-BEE7-FD9BCBF4D913}"/>
              </a:ext>
            </a:extLst>
          </p:cNvPr>
          <p:cNvSpPr/>
          <p:nvPr/>
        </p:nvSpPr>
        <p:spPr>
          <a:xfrm>
            <a:off x="326572" y="618177"/>
            <a:ext cx="62937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অবৈধ হ্যাকিং (</a:t>
            </a:r>
            <a:r>
              <a:rPr lang="en-US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Black Hat Hacking)/ </a:t>
            </a:r>
            <a:r>
              <a:rPr lang="en-US" sz="28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ক্র্যাকিং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3F166A-DC6F-426E-8033-3E4E283F04F7}"/>
              </a:ext>
            </a:extLst>
          </p:cNvPr>
          <p:cNvSpPr txBox="1"/>
          <p:nvPr/>
        </p:nvSpPr>
        <p:spPr>
          <a:xfrm>
            <a:off x="-1" y="5906781"/>
            <a:ext cx="91440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☞ </a:t>
            </a:r>
            <a:r>
              <a:rPr lang="en-US" sz="28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ইন্টারনেট</a:t>
            </a:r>
            <a:r>
              <a:rPr lang="en-US" sz="28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28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এবং</a:t>
            </a:r>
            <a:r>
              <a:rPr lang="en-US" sz="28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28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অন্যান্য</a:t>
            </a:r>
            <a:r>
              <a:rPr lang="en-US" sz="28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28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নেটওয়ার্ক</a:t>
            </a:r>
            <a:r>
              <a:rPr lang="en-US" sz="28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28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ব্যবহার</a:t>
            </a:r>
            <a:r>
              <a:rPr lang="en-US" sz="28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28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করে</a:t>
            </a:r>
            <a:r>
              <a:rPr lang="en-US" sz="28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ডেটা</a:t>
            </a:r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চুরি</a:t>
            </a:r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2800" dirty="0" err="1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অথবা</a:t>
            </a:r>
            <a:r>
              <a:rPr lang="en-US" sz="2800" dirty="0"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নষ্ট</a:t>
            </a:r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করে</a:t>
            </a:r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দেয়</a:t>
            </a:r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ea typeface="Times New Roman" panose="02020603050405020304" pitchFamily="18" charset="0"/>
                <a:cs typeface="SolaimanLipi" panose="03000609000000000000" pitchFamily="65" charset="0"/>
              </a:rPr>
              <a:t>।</a:t>
            </a:r>
            <a:endParaRPr lang="en-US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5829B0B-008F-4278-8471-52AAF4E9FDB6}"/>
              </a:ext>
            </a:extLst>
          </p:cNvPr>
          <p:cNvSpPr/>
          <p:nvPr/>
        </p:nvSpPr>
        <p:spPr>
          <a:xfrm rot="19772465">
            <a:off x="5226670" y="1982921"/>
            <a:ext cx="35573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Black Hat Hackers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88630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F7EEA16-5755-4355-9411-0BB26EFB00C0}"/>
              </a:ext>
            </a:extLst>
          </p:cNvPr>
          <p:cNvSpPr/>
          <p:nvPr/>
        </p:nvSpPr>
        <p:spPr>
          <a:xfrm>
            <a:off x="-1" y="576139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হ</a:t>
            </a:r>
            <a:r>
              <a:rPr lang="as-IN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্</a:t>
            </a:r>
            <a:r>
              <a:rPr lang="en-US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য</a:t>
            </a:r>
            <a:r>
              <a:rPr lang="as-IN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া</a:t>
            </a:r>
            <a:r>
              <a:rPr lang="en-US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ক</a:t>
            </a:r>
            <a:r>
              <a:rPr lang="as-IN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া</a:t>
            </a:r>
            <a:r>
              <a:rPr lang="en-US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র</a:t>
            </a:r>
            <a:r>
              <a:rPr lang="as-IN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দের কাছে বেশ কিছু টেকনিক থাকে যা ব্যবহার করে</a:t>
            </a:r>
            <a:r>
              <a:rPr lang="en-US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ইন্টারনেটের মাধ্যমে সফটওয়‍্যার সিস্টেমের দুর্বলতা খুঁজে বের করে</a:t>
            </a:r>
            <a:r>
              <a:rPr lang="en-US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।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B1263C1-2BE4-4FD4-B8E8-562015F86021}"/>
              </a:ext>
            </a:extLst>
          </p:cNvPr>
          <p:cNvSpPr/>
          <p:nvPr/>
        </p:nvSpPr>
        <p:spPr>
          <a:xfrm>
            <a:off x="2968836" y="0"/>
            <a:ext cx="36359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হ</a:t>
            </a:r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্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য</a:t>
            </a:r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া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ক</a:t>
            </a:r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া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র</a:t>
            </a:r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দের টেকনিক </a:t>
            </a:r>
            <a:endParaRPr lang="en-US" sz="3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D856CD-A9BE-4EF7-9A23-0FEEE33D29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915" y="621738"/>
            <a:ext cx="7822169" cy="511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167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F7EEA16-5755-4355-9411-0BB26EFB00C0}"/>
              </a:ext>
            </a:extLst>
          </p:cNvPr>
          <p:cNvSpPr/>
          <p:nvPr/>
        </p:nvSpPr>
        <p:spPr>
          <a:xfrm>
            <a:off x="-1" y="6142906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s-IN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পাসওয়ার্ড জেনে ফেলে। ফলে সহজেই ক্ষতি সাধন করতে পারে।</a:t>
            </a:r>
            <a:endParaRPr lang="en-US" sz="28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B1263C1-2BE4-4FD4-B8E8-562015F86021}"/>
              </a:ext>
            </a:extLst>
          </p:cNvPr>
          <p:cNvSpPr/>
          <p:nvPr/>
        </p:nvSpPr>
        <p:spPr>
          <a:xfrm>
            <a:off x="1659521" y="0"/>
            <a:ext cx="60083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স</a:t>
            </a:r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ফ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ট</a:t>
            </a:r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ও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য়</a:t>
            </a:r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্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য</a:t>
            </a:r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া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র</a:t>
            </a:r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ে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র </a:t>
            </a:r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দ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ু</a:t>
            </a:r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র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্</a:t>
            </a:r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ব</a:t>
            </a:r>
            <a:r>
              <a:rPr lang="en-US" sz="36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লতা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 ক</a:t>
            </a:r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া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জ</a:t>
            </a:r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ে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ল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া</a:t>
            </a:r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গ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া</a:t>
            </a:r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য়</a:t>
            </a:r>
            <a:endParaRPr lang="en-US" sz="3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C25BC9-C6DB-435B-94A4-22C17F1B3F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730" y="646331"/>
            <a:ext cx="8658857" cy="53333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81393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F7EEA16-5755-4355-9411-0BB26EFB00C0}"/>
              </a:ext>
            </a:extLst>
          </p:cNvPr>
          <p:cNvSpPr/>
          <p:nvPr/>
        </p:nvSpPr>
        <p:spPr>
          <a:xfrm>
            <a:off x="0" y="5801989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s-IN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হ্যাকিং অপরাধের প্রবণতা দিনদিন বেড়েই চলেছে। হ্যাকিংয়ের মাধ্যমে সাইবার অপরাধ সংঘটিত হয়।</a:t>
            </a:r>
            <a:endParaRPr lang="en-US" sz="28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B1263C1-2BE4-4FD4-B8E8-562015F86021}"/>
              </a:ext>
            </a:extLst>
          </p:cNvPr>
          <p:cNvSpPr/>
          <p:nvPr/>
        </p:nvSpPr>
        <p:spPr>
          <a:xfrm>
            <a:off x="1267248" y="-14068"/>
            <a:ext cx="66095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হ</a:t>
            </a:r>
            <a:r>
              <a:rPr lang="en-US" sz="36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্যাকিং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6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এর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6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মাধ্যমে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6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সাইবার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6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অপরাধ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6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হয়</a:t>
            </a:r>
            <a:endParaRPr lang="en-US" sz="3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4B685AB-045A-4189-9916-3A5E960BC5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431" y="646331"/>
            <a:ext cx="8751137" cy="51556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62674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349</Words>
  <Application>Microsoft Office PowerPoint</Application>
  <PresentationFormat>On-screen Show (4:3)</PresentationFormat>
  <Paragraphs>39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Yu Gothic UI</vt:lpstr>
      <vt:lpstr>Arial</vt:lpstr>
      <vt:lpstr>Calibri</vt:lpstr>
      <vt:lpstr>SolaimanLipi</vt:lpstr>
      <vt:lpstr>Symbol</vt:lpstr>
      <vt:lpstr>Times New Roman</vt:lpstr>
      <vt:lpstr>Office Theme</vt:lpstr>
      <vt:lpstr>হ্যাকিং (Hacking)</vt:lpstr>
      <vt:lpstr>PowerPoint Presentation</vt:lpstr>
      <vt:lpstr>হ্যাকিং কী?</vt:lpstr>
      <vt:lpstr>হ্যাকার কে?</vt:lpstr>
      <vt:lpstr>হ্যাকিংয়ের প্রকারভেদ</vt:lpstr>
      <vt:lpstr>হ্যাকিংয়ের প্রকারভেদ</vt:lpstr>
      <vt:lpstr>PowerPoint Presentation</vt:lpstr>
      <vt:lpstr>PowerPoint Presentation</vt:lpstr>
      <vt:lpstr>PowerPoint Presentation</vt:lpstr>
      <vt:lpstr>অবৈধ হ্যাকিং ও সাইবার অপরাধ</vt:lpstr>
      <vt:lpstr>অবৈধ হ্যাকিং ও সাইবার অপরাধ</vt:lpstr>
      <vt:lpstr>অবৈধ হ্যাকিং ও সাইবার অপরাধ</vt:lpstr>
      <vt:lpstr>উপসংহার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হ্যাকিং (Hacking)</dc:title>
  <dc:subject/>
  <dc:creator/>
  <cp:keywords/>
  <dc:description>generated using python-pptx</dc:description>
  <cp:lastModifiedBy>Nusaiba</cp:lastModifiedBy>
  <cp:revision>172</cp:revision>
  <dcterms:created xsi:type="dcterms:W3CDTF">2013-01-27T09:14:16Z</dcterms:created>
  <dcterms:modified xsi:type="dcterms:W3CDTF">2026-08-13T04:04:28Z</dcterms:modified>
  <cp:category/>
</cp:coreProperties>
</file>