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67" r:id="rId2"/>
    <p:sldId id="268" r:id="rId3"/>
    <p:sldId id="269" r:id="rId4"/>
    <p:sldId id="270" r:id="rId5"/>
    <p:sldId id="272" r:id="rId6"/>
    <p:sldId id="273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4" r:id="rId17"/>
    <p:sldId id="275" r:id="rId18"/>
    <p:sldId id="276" r:id="rId19"/>
    <p:sldId id="271" r:id="rId20"/>
  </p:sldIdLst>
  <p:sldSz cx="9144000" cy="5143500" type="screen16x9"/>
  <p:notesSz cx="5143500" cy="9144000"/>
  <p:embeddedFontLst>
    <p:embeddedFont>
      <p:font typeface="Crimson Pro Bold" panose="020B0604020202020204" charset="0"/>
      <p:regular r:id="rId22"/>
    </p:embeddedFont>
    <p:embeddedFont>
      <p:font typeface="Nikosh" panose="02000000000000000000" pitchFamily="2" charset="0"/>
      <p:regular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Bold" panose="020B0806030504020204" pitchFamily="34" charset="0"/>
      <p:regular r:id="rId28"/>
      <p:bold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989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ute-pictures.blogspot.com/2008/07/artful-flowers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tecmarine.com.au/aspects-of-home-automation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5B04057-0C9A-7A0F-14B8-21886F34E57E}"/>
              </a:ext>
            </a:extLst>
          </p:cNvPr>
          <p:cNvGrpSpPr/>
          <p:nvPr/>
        </p:nvGrpSpPr>
        <p:grpSpPr>
          <a:xfrm>
            <a:off x="1460612" y="840829"/>
            <a:ext cx="6128181" cy="3857296"/>
            <a:chOff x="1460612" y="840829"/>
            <a:chExt cx="6128181" cy="385729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93E88D2-AA0E-605C-A359-A48A2F7B4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1460612" y="840829"/>
              <a:ext cx="6128181" cy="385729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3213027-B3C5-FE31-95AE-41C9C3753E7F}"/>
                </a:ext>
              </a:extLst>
            </p:cNvPr>
            <p:cNvSpPr txBox="1"/>
            <p:nvPr/>
          </p:nvSpPr>
          <p:spPr>
            <a:xfrm>
              <a:off x="2911042" y="939940"/>
              <a:ext cx="30167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chemeClr val="bg1"/>
                  </a:solidFill>
                </a:rPr>
                <a:t>স্বাগতম</a:t>
              </a:r>
              <a:r>
                <a:rPr lang="en-US" sz="3200" dirty="0">
                  <a:solidFill>
                    <a:schemeClr val="bg1"/>
                  </a:solidFill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</a:rPr>
                <a:t>সবাইকে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1004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898178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নতুন পথের যাত্রা — ১৯৪৮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55376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দরিদ্র মানুষের সেবার তাগিদে </a:t>
            </a: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১৯৪৮ সালে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তিনি লরোতো থেকে বিদায় নেন। সাধারণ সাদা শাড়ি পরিধান করে বস্তির দুঃখী মানুষের সেবায় নিজেকে নিয়োজিত করেন।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166863"/>
            <a:ext cx="4722763" cy="10817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3127" y="2327672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সাদা শাড়ি — নতুন পরিচয়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733127" y="2634183"/>
            <a:ext cx="43249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সাধারণ শাড়ি পরে তিনি নিজেকে সাধারণ মানুষের একজন হিসেবে তুলে ধরেন।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390379"/>
            <a:ext cx="4722763" cy="85494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33127" y="3551188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বস্তি থেকে সেবা শুরু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733127" y="3857699"/>
            <a:ext cx="4324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রাস্তার ভিক্ষুক, রুগ্ন ও অসহায় মানুষকে তিনি নিজের হাতে সেবা দিতেন।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মিশনারিজ অব চ্যারিটি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678632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প্রতিষ্ঠার উদ্দেশ্য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2041847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সেবার কাজকে আরও প্রসারিত করতে তিনি প্রতিষ্ঠা করেন </a:t>
            </a: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'মিশনারিজ অব চ্যারিটি'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। এই সংস্থার মাধ্যমে সারা বিশ্বে দরিদ্রদের সেবা শুরু হয়।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024339" y="3090863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বিশ্বজয়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24339" y="3454078"/>
            <a:ext cx="262823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তাঁর আত্মবিশ্বাস ও ভালোবাসা জয় করে নেয় সারা বিশ্বের মানুষের মন। হাজার হাজার নারী এই সংস্থায় যোগ দিয়ে সেবায় ব্রতী হন।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C3592F-FC70-4854-423D-F42004D22023}"/>
              </a:ext>
            </a:extLst>
          </p:cNvPr>
          <p:cNvSpPr/>
          <p:nvPr/>
        </p:nvSpPr>
        <p:spPr>
          <a:xfrm>
            <a:off x="7998372" y="4687614"/>
            <a:ext cx="1145628" cy="4429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0645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বাংলাদেশের মুক্তিযুদ্ধে ভূমিকা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62038"/>
            <a:ext cx="2290465" cy="1506810"/>
          </a:xfrm>
          <a:prstGeom prst="roundRect">
            <a:avLst>
              <a:gd name="adj" fmla="val 3952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2640" y="1808559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১৯৭১ — শরণার্থী সেবা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42640" y="2115071"/>
            <a:ext cx="19974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বাংলাদেশের স্বাধীনতা যুদ্ধের সময় ভারতে আশ্রয় নেওয়া লক্ষ লক্ষ শরণার্থীর পাশে দাঁড়ান মাদার তেরেসা।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662038"/>
            <a:ext cx="2290539" cy="1506810"/>
          </a:xfrm>
          <a:prstGeom prst="roundRect">
            <a:avLst>
              <a:gd name="adj" fmla="val 3952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074863" y="1808559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চিকিৎসা ও সহায়তা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4863" y="2115071"/>
            <a:ext cx="19974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দুর্গত মানুষের চিকিৎসা, খাদ্য ও আশ্রয়ের ব্যবস্থায় তিনি সক্রিয় ভূমিকা পালন করেন।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310607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2640" y="3457129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মানবতার ডাক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640" y="3763640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যুদ্ধ-বিধ্বস্ত মানুষের কান্না থামাতে তিনি নিজের সবটুকু দিয়েছিলেন।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বাংলাদেশে সেবাকাজ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792039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ঢাকায় প্রথম আগমন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2155254"/>
            <a:ext cx="262823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১৯৭২ সালে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তিনি প্রথম ঢাকায় আসেন এবং সেবাকাজ শুরু করেন। বাংলাদেশের মানুষকে তিনি খুব ভালোবাসতেন।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024339" y="2977455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নির্মল হৃদয় ও শিশু সদন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24339" y="3340671"/>
            <a:ext cx="262823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ইসলামপুর, খুলনা, সাতক্ষীরাসহ বিভিন্ন স্থানে গড়ে তোলেন </a:t>
            </a: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নির্মল হৃদয়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ও </a:t>
            </a: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শিশু সদন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যেখানে অসহায় শিশু ও বৃদ্ধরা আশ্রয় পেত।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4C01E5-E08A-EE10-854A-0705E1986D25}"/>
              </a:ext>
            </a:extLst>
          </p:cNvPr>
          <p:cNvSpPr/>
          <p:nvPr/>
        </p:nvSpPr>
        <p:spPr>
          <a:xfrm>
            <a:off x="7840717" y="4845269"/>
            <a:ext cx="1303283" cy="2214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0728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স্বীকৃতি ও পুরস্কার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904628"/>
            <a:ext cx="259913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১৯৭৯</a:t>
            </a:r>
            <a:endParaRPr lang="en-US" sz="3650" dirty="0"/>
          </a:p>
        </p:txBody>
      </p:sp>
      <p:sp>
        <p:nvSpPr>
          <p:cNvPr id="4" name="Text 2"/>
          <p:cNvSpPr/>
          <p:nvPr/>
        </p:nvSpPr>
        <p:spPr>
          <a:xfrm>
            <a:off x="496119" y="2549575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নোবেল শান্তি পুরস্কার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96119" y="2856086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মানুষের সেবার জন্য বিশ্বজুড়ে অগণিত সম্মাননা ও পুরস্কার অর্জন করেন।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272433" y="1904628"/>
            <a:ext cx="259913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১০০+</a:t>
            </a:r>
            <a:endParaRPr lang="en-US" sz="3650" dirty="0"/>
          </a:p>
        </p:txBody>
      </p:sp>
      <p:sp>
        <p:nvSpPr>
          <p:cNvPr id="7" name="Text 5"/>
          <p:cNvSpPr/>
          <p:nvPr/>
        </p:nvSpPr>
        <p:spPr>
          <a:xfrm>
            <a:off x="3272433" y="2549575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আন্তর্জাতিক পুরস্কার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272433" y="2856086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তাঁর কাজের স্বীকৃতিস্বরূপ বিশ্বের বিভিন্ন দেশ থেকে সম্মাননা পান।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048747" y="1904628"/>
            <a:ext cx="259913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১</a:t>
            </a:r>
            <a:endParaRPr lang="en-US" sz="3650" dirty="0"/>
          </a:p>
        </p:txBody>
      </p:sp>
      <p:sp>
        <p:nvSpPr>
          <p:cNvPr id="10" name="Text 8"/>
          <p:cNvSpPr/>
          <p:nvPr/>
        </p:nvSpPr>
        <p:spPr>
          <a:xfrm>
            <a:off x="6048747" y="2549575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ভারতরত্ন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048747" y="2856086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ভারতের সর্বোচ্চ বেসামরিক সম্মান ভারতরত্নে ভূষিত হন।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6119" y="3469184"/>
            <a:ext cx="8151763" cy="566961"/>
          </a:xfrm>
          <a:prstGeom prst="roundRect">
            <a:avLst>
              <a:gd name="adj" fmla="val 10502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669953"/>
            <a:ext cx="177180" cy="141759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56816" y="3646363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নোবেল পুরস্কারের অর্থ তিনি দরিদ্রদের সেবায় ফিরিয়ে দিয়েছিলেন — এটাই ছিল তাঁর আসল পুরস্কার।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6C5084-05EC-E157-CF7B-F63B6272400B}"/>
              </a:ext>
            </a:extLst>
          </p:cNvPr>
          <p:cNvSpPr/>
          <p:nvPr/>
        </p:nvSpPr>
        <p:spPr>
          <a:xfrm>
            <a:off x="7872248" y="4689946"/>
            <a:ext cx="1271752" cy="3550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11100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অমর অনুপ্রেরণা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766590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১৯৯৭ সালের ৫ সেপ্টেম্বর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এই মহীয়সী নারীর জীবনাবসান ঘটে। কিন্তু আজও তাঁর ভালোবাসা ও ত্যাগের আদর্শ আমাদের মানবতার পথে চলতে অনুপ্রেরণা জোগায়।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379687"/>
            <a:ext cx="4722763" cy="1652736"/>
          </a:xfrm>
          <a:prstGeom prst="roundRect">
            <a:avLst>
              <a:gd name="adj" fmla="val 360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929881" y="2384450"/>
            <a:ext cx="2356619" cy="821606"/>
          </a:xfrm>
          <a:prstGeom prst="rect">
            <a:avLst/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071640" y="2526209"/>
            <a:ext cx="207310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❤️</a:t>
            </a: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ভালোবাসা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837483"/>
            <a:ext cx="20731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মানুষকে ভালোবাসতে শেখান।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2384450"/>
            <a:ext cx="2356619" cy="821606"/>
          </a:xfrm>
          <a:prstGeom prst="rect">
            <a:avLst/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286500" y="2384450"/>
            <a:ext cx="19050" cy="821606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28259" y="2526209"/>
            <a:ext cx="207310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সেবা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8259" y="2837483"/>
            <a:ext cx="20731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অসহায়ের পাশে দাঁড়াতে শেখান।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9881" y="3206055"/>
            <a:ext cx="4713238" cy="821606"/>
          </a:xfrm>
          <a:prstGeom prst="rect">
            <a:avLst/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3929881" y="3206055"/>
            <a:ext cx="4713238" cy="1905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071640" y="3347814"/>
            <a:ext cx="442972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মানবতা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71640" y="3659088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সব ধর্ম ও জাতির মানুষ এক — এই শিক্ষা দেন।</a:t>
            </a:r>
            <a:endParaRPr lang="en-US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249CA8-25D8-7EEF-A153-FB7F3E963FC1}"/>
              </a:ext>
            </a:extLst>
          </p:cNvPr>
          <p:cNvSpPr/>
          <p:nvPr/>
        </p:nvSpPr>
        <p:spPr>
          <a:xfrm>
            <a:off x="7935310" y="4792717"/>
            <a:ext cx="1208690" cy="3507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45938F-01E7-36E5-CFCD-CDCAFF3169BF}"/>
              </a:ext>
            </a:extLst>
          </p:cNvPr>
          <p:cNvSpPr txBox="1"/>
          <p:nvPr/>
        </p:nvSpPr>
        <p:spPr>
          <a:xfrm>
            <a:off x="2627586" y="998483"/>
            <a:ext cx="3132083" cy="21236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Nikosban"/>
              </a:rPr>
              <a:t> </a:t>
            </a:r>
            <a:r>
              <a:rPr lang="en-US" sz="3200" dirty="0" err="1">
                <a:latin typeface="Nikosban"/>
              </a:rPr>
              <a:t>একক</a:t>
            </a:r>
            <a:r>
              <a:rPr lang="en-US" sz="3200" dirty="0">
                <a:latin typeface="Nikosban"/>
              </a:rPr>
              <a:t> </a:t>
            </a:r>
            <a:r>
              <a:rPr lang="en-US" sz="3200" dirty="0" err="1">
                <a:latin typeface="Nikosban"/>
              </a:rPr>
              <a:t>কাজ</a:t>
            </a:r>
            <a:r>
              <a:rPr lang="en-US" sz="3200" dirty="0">
                <a:latin typeface="Nikosban"/>
              </a:rPr>
              <a:t> </a:t>
            </a:r>
          </a:p>
          <a:p>
            <a:r>
              <a:rPr lang="en-US" sz="2000" dirty="0">
                <a:latin typeface="Nikosban"/>
              </a:rPr>
              <a:t>১।মাদার </a:t>
            </a:r>
            <a:r>
              <a:rPr lang="en-US" sz="2000" dirty="0" err="1">
                <a:latin typeface="Nikosban"/>
              </a:rPr>
              <a:t>তেরেসার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জন্ম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কত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সালে</a:t>
            </a:r>
            <a:r>
              <a:rPr lang="en-US" sz="2000" dirty="0">
                <a:latin typeface="Nikosban"/>
              </a:rPr>
              <a:t> ও </a:t>
            </a:r>
            <a:r>
              <a:rPr lang="en-US" sz="2000" dirty="0" err="1">
                <a:latin typeface="Nikosban"/>
              </a:rPr>
              <a:t>কোথায়</a:t>
            </a:r>
            <a:r>
              <a:rPr lang="en-US" sz="2000" dirty="0">
                <a:latin typeface="Nikosban"/>
              </a:rPr>
              <a:t>?</a:t>
            </a:r>
          </a:p>
          <a:p>
            <a:r>
              <a:rPr lang="en-US" sz="2000" dirty="0">
                <a:latin typeface="Nikosban"/>
              </a:rPr>
              <a:t>২।নোবেল </a:t>
            </a:r>
            <a:r>
              <a:rPr lang="en-US" sz="2000" dirty="0" err="1">
                <a:latin typeface="Nikosban"/>
              </a:rPr>
              <a:t>পুরুস্কারের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অর্থ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কোথায়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বিলিয়ে</a:t>
            </a:r>
            <a:r>
              <a:rPr lang="en-US" sz="2000" dirty="0">
                <a:latin typeface="Nikosban"/>
              </a:rPr>
              <a:t> </a:t>
            </a:r>
            <a:r>
              <a:rPr lang="en-US" sz="2000" dirty="0" err="1">
                <a:latin typeface="Nikosban"/>
              </a:rPr>
              <a:t>দিয়েছেন</a:t>
            </a:r>
            <a:r>
              <a:rPr lang="en-US" sz="2000" dirty="0">
                <a:latin typeface="Nikosban"/>
              </a:rPr>
              <a:t>?</a:t>
            </a:r>
          </a:p>
          <a:p>
            <a:r>
              <a:rPr lang="en-US" sz="2000" dirty="0">
                <a:latin typeface="Nikosban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94384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8F89E5-32E0-C1F7-20B0-D0D374430A5C}"/>
              </a:ext>
            </a:extLst>
          </p:cNvPr>
          <p:cNvSpPr txBox="1"/>
          <p:nvPr/>
        </p:nvSpPr>
        <p:spPr>
          <a:xfrm>
            <a:off x="2438400" y="1040524"/>
            <a:ext cx="3888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ban"/>
              </a:rPr>
              <a:t>মূল্যায়ন</a:t>
            </a:r>
            <a:r>
              <a:rPr lang="en-US" sz="3200" dirty="0">
                <a:latin typeface="Nikosban"/>
              </a:rPr>
              <a:t> </a:t>
            </a:r>
          </a:p>
          <a:p>
            <a:r>
              <a:rPr lang="en-US" sz="1600" dirty="0">
                <a:latin typeface="Nikosban"/>
              </a:rPr>
              <a:t>১। </a:t>
            </a:r>
            <a:r>
              <a:rPr lang="en-US" sz="1600" dirty="0" err="1">
                <a:latin typeface="Nikosban"/>
              </a:rPr>
              <a:t>মাদার</a:t>
            </a:r>
            <a:r>
              <a:rPr lang="en-US" sz="1600" dirty="0">
                <a:latin typeface="Nikosban"/>
              </a:rPr>
              <a:t> </a:t>
            </a:r>
            <a:r>
              <a:rPr lang="en-US" sz="1600" dirty="0" err="1">
                <a:latin typeface="Nikosban"/>
              </a:rPr>
              <a:t>তেরেসার</a:t>
            </a:r>
            <a:r>
              <a:rPr lang="en-US" sz="1600" dirty="0">
                <a:latin typeface="Nikosban"/>
              </a:rPr>
              <a:t> </a:t>
            </a:r>
            <a:r>
              <a:rPr lang="en-US" sz="1600" dirty="0" err="1">
                <a:latin typeface="Nikosban"/>
              </a:rPr>
              <a:t>আসল</a:t>
            </a:r>
            <a:r>
              <a:rPr lang="en-US" sz="1600" dirty="0">
                <a:latin typeface="Nikosban"/>
              </a:rPr>
              <a:t> </a:t>
            </a:r>
            <a:r>
              <a:rPr lang="en-US" sz="1600" dirty="0" err="1">
                <a:latin typeface="Nikosban"/>
              </a:rPr>
              <a:t>নাম</a:t>
            </a:r>
            <a:r>
              <a:rPr lang="en-US" sz="1600" dirty="0">
                <a:latin typeface="Nikosban"/>
              </a:rPr>
              <a:t> </a:t>
            </a:r>
            <a:r>
              <a:rPr lang="en-US" sz="1600" dirty="0" err="1">
                <a:latin typeface="Nikosban"/>
              </a:rPr>
              <a:t>কী</a:t>
            </a:r>
            <a:r>
              <a:rPr lang="en-US" sz="1600" dirty="0">
                <a:latin typeface="Nikosban"/>
              </a:rPr>
              <a:t>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>
              <a:latin typeface="Nikosban"/>
            </a:endParaRPr>
          </a:p>
          <a:p>
            <a:r>
              <a:rPr lang="en-US" sz="1600" dirty="0" err="1">
                <a:latin typeface="Nikosban"/>
              </a:rPr>
              <a:t>উঃ</a:t>
            </a:r>
            <a:r>
              <a:rPr lang="en-US" sz="1600" dirty="0">
                <a:latin typeface="Nikosban"/>
              </a:rPr>
              <a:t> </a:t>
            </a:r>
          </a:p>
          <a:p>
            <a:r>
              <a:rPr lang="en-US" sz="2400" dirty="0">
                <a:latin typeface="Nikosban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F3D680-F0A4-15E7-E072-F4971B462A3A}"/>
              </a:ext>
            </a:extLst>
          </p:cNvPr>
          <p:cNvSpPr txBox="1"/>
          <p:nvPr/>
        </p:nvSpPr>
        <p:spPr>
          <a:xfrm>
            <a:off x="2438400" y="2216787"/>
            <a:ext cx="2606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43728"/>
              </a:solidFill>
              <a:effectLst/>
              <a:uLnTx/>
              <a:uFillTx/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২।কত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বছ্রর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বয়সে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 '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লরোতো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সিস্টার্স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'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মিশনারি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দলে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যোগদান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করেন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3728"/>
                </a:solidFill>
                <a:effectLst/>
                <a:uLnTx/>
                <a:uFillTx/>
                <a:latin typeface="Open Sans" pitchFamily="34" charset="0"/>
                <a:ea typeface="Open Sans" pitchFamily="34" charset="-122"/>
                <a:cs typeface="Open Sans" pitchFamily="34" charset="-12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43728"/>
              </a:solidFill>
              <a:effectLst/>
              <a:uLnTx/>
              <a:uFillTx/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উঃ</a:t>
            </a:r>
            <a:endParaRPr lang="en-US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6AF382-170E-EE8F-3B1C-E9098E7AE7D4}"/>
              </a:ext>
            </a:extLst>
          </p:cNvPr>
          <p:cNvSpPr/>
          <p:nvPr/>
        </p:nvSpPr>
        <p:spPr>
          <a:xfrm>
            <a:off x="2942895" y="1992306"/>
            <a:ext cx="2879838" cy="41349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highlight>
                  <a:srgbClr val="0000FF"/>
                </a:highlight>
                <a:latin typeface="Nikosh" panose="02000000000000000000" pitchFamily="2" charset="0"/>
                <a:ea typeface="Open Sans Bold" pitchFamily="34" charset="-122"/>
                <a:cs typeface="Nikosh" panose="02000000000000000000" pitchFamily="2" charset="0"/>
              </a:rPr>
              <a:t>আগনেস</a:t>
            </a:r>
            <a:r>
              <a:rPr lang="en-US" sz="1600" b="1" dirty="0">
                <a:solidFill>
                  <a:schemeClr val="bg1"/>
                </a:solidFill>
                <a:highlight>
                  <a:srgbClr val="0000FF"/>
                </a:highlight>
                <a:latin typeface="Nikosh" panose="02000000000000000000" pitchFamily="2" charset="0"/>
                <a:ea typeface="Open Sans Bold" pitchFamily="34" charset="-122"/>
                <a:cs typeface="Nikosh" panose="02000000000000000000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00FF"/>
                </a:highlight>
                <a:latin typeface="Nikosh" panose="02000000000000000000" pitchFamily="2" charset="0"/>
                <a:ea typeface="Open Sans Bold" pitchFamily="34" charset="-122"/>
                <a:cs typeface="Nikosh" panose="02000000000000000000" pitchFamily="2" charset="0"/>
              </a:rPr>
              <a:t>গনঝা</a:t>
            </a:r>
            <a:r>
              <a:rPr lang="en-US" sz="1600" b="1" dirty="0">
                <a:solidFill>
                  <a:schemeClr val="bg1"/>
                </a:solidFill>
                <a:highlight>
                  <a:srgbClr val="0000FF"/>
                </a:highlight>
                <a:latin typeface="Nikosh" panose="02000000000000000000" pitchFamily="2" charset="0"/>
                <a:ea typeface="Open Sans Bold" pitchFamily="34" charset="-122"/>
                <a:cs typeface="Nikosh" panose="02000000000000000000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00FF"/>
                </a:highlight>
                <a:latin typeface="Nikosh" panose="02000000000000000000" pitchFamily="2" charset="0"/>
                <a:ea typeface="Open Sans Bold" pitchFamily="34" charset="-122"/>
                <a:cs typeface="Nikosh" panose="02000000000000000000" pitchFamily="2" charset="0"/>
              </a:rPr>
              <a:t>বোইয়াজিউ</a:t>
            </a:r>
            <a:endParaRPr lang="en-US" sz="1600" dirty="0">
              <a:solidFill>
                <a:schemeClr val="bg1"/>
              </a:solidFill>
              <a:highlight>
                <a:srgbClr val="0000FF"/>
              </a:highligh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8FFDA4-A6E0-8438-5E11-5C7018A2C264}"/>
              </a:ext>
            </a:extLst>
          </p:cNvPr>
          <p:cNvSpPr/>
          <p:nvPr/>
        </p:nvSpPr>
        <p:spPr>
          <a:xfrm>
            <a:off x="2790496" y="3184474"/>
            <a:ext cx="1187669" cy="346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dirty="0">
                <a:latin typeface="Nikosban"/>
              </a:rPr>
              <a:t>১৮বছর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F05720-9B98-1AE8-A212-15742CC83A0A}"/>
              </a:ext>
            </a:extLst>
          </p:cNvPr>
          <p:cNvSpPr txBox="1"/>
          <p:nvPr/>
        </p:nvSpPr>
        <p:spPr>
          <a:xfrm>
            <a:off x="2554014" y="3746632"/>
            <a:ext cx="2102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৩।  </a:t>
            </a:r>
            <a:r>
              <a:rPr lang="en-US" sz="1600" dirty="0" err="1"/>
              <a:t>কত</a:t>
            </a:r>
            <a:r>
              <a:rPr lang="en-US" sz="1600" dirty="0"/>
              <a:t> </a:t>
            </a:r>
            <a:r>
              <a:rPr lang="en-US" sz="1600" dirty="0" err="1"/>
              <a:t>সালে</a:t>
            </a:r>
            <a:r>
              <a:rPr lang="en-US" sz="1600" dirty="0"/>
              <a:t> </a:t>
            </a:r>
            <a:r>
              <a:rPr lang="en-US" sz="1600" dirty="0" err="1"/>
              <a:t>মাদার</a:t>
            </a:r>
            <a:r>
              <a:rPr lang="en-US" sz="1600" dirty="0"/>
              <a:t>  </a:t>
            </a:r>
            <a:r>
              <a:rPr lang="en-US" sz="1600" dirty="0" err="1"/>
              <a:t>তেরেসার</a:t>
            </a:r>
            <a:r>
              <a:rPr lang="en-US" sz="1600" dirty="0"/>
              <a:t> </a:t>
            </a:r>
            <a:r>
              <a:rPr lang="en-US" sz="1600" dirty="0" err="1"/>
              <a:t>মূত্যু</a:t>
            </a:r>
            <a:r>
              <a:rPr lang="en-US" sz="1600" dirty="0"/>
              <a:t> </a:t>
            </a:r>
            <a:r>
              <a:rPr lang="en-US" sz="1600" dirty="0" err="1"/>
              <a:t>হয়</a:t>
            </a:r>
            <a:r>
              <a:rPr lang="en-US" sz="1600" dirty="0"/>
              <a:t>?</a:t>
            </a:r>
          </a:p>
          <a:p>
            <a:r>
              <a:rPr lang="en-US" sz="1600" dirty="0" err="1"/>
              <a:t>উঃ</a:t>
            </a:r>
            <a:endParaRPr lang="en-US" sz="1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24D729-52B2-DCE4-DADC-76EDD5B3C979}"/>
              </a:ext>
            </a:extLst>
          </p:cNvPr>
          <p:cNvSpPr/>
          <p:nvPr/>
        </p:nvSpPr>
        <p:spPr>
          <a:xfrm>
            <a:off x="3048000" y="4288221"/>
            <a:ext cx="1397876" cy="2894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১৯৯৭ </a:t>
            </a:r>
            <a:r>
              <a:rPr lang="en-US" dirty="0" err="1"/>
              <a:t>সালে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650261-D8C5-B720-853C-FF4B0F904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4889" y="1075470"/>
            <a:ext cx="3863662" cy="2571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59E5E3-98E1-0EE1-BD34-8D79402C1DAA}"/>
              </a:ext>
            </a:extLst>
          </p:cNvPr>
          <p:cNvSpPr txBox="1"/>
          <p:nvPr/>
        </p:nvSpPr>
        <p:spPr>
          <a:xfrm>
            <a:off x="2421524" y="1187669"/>
            <a:ext cx="3863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বাড়ির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তারঁ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মহান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সেবার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স্বপন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লিখে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আনবে</a:t>
            </a:r>
            <a:r>
              <a:rPr lang="en-US" sz="2000" b="1" dirty="0">
                <a:solidFill>
                  <a:schemeClr val="bg1"/>
                </a:solidFill>
                <a:highlight>
                  <a:srgbClr val="C0C0C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  <a:p>
            <a:endParaRPr lang="en-US" sz="2000" b="1" dirty="0">
              <a:highlight>
                <a:srgbClr val="C0C0C0"/>
              </a:highligh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16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288840-BD02-96E3-A2EB-3648CE110833}"/>
              </a:ext>
            </a:extLst>
          </p:cNvPr>
          <p:cNvSpPr txBox="1"/>
          <p:nvPr/>
        </p:nvSpPr>
        <p:spPr>
          <a:xfrm>
            <a:off x="2175641" y="1450428"/>
            <a:ext cx="479271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ধন্যবাদ</a:t>
            </a:r>
            <a:r>
              <a:rPr lang="en-US" dirty="0"/>
              <a:t> </a:t>
            </a:r>
            <a:r>
              <a:rPr lang="en-US" dirty="0" err="1"/>
              <a:t>সবাইকে</a:t>
            </a:r>
            <a:endParaRPr lang="en-US" dirty="0"/>
          </a:p>
          <a:p>
            <a:pPr algn="ctr"/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সত্য</a:t>
            </a:r>
            <a:r>
              <a:rPr lang="en-US" dirty="0"/>
              <a:t>, </a:t>
            </a:r>
            <a:r>
              <a:rPr lang="en-US" dirty="0" err="1"/>
              <a:t>সুন্দর</a:t>
            </a:r>
            <a:r>
              <a:rPr lang="en-US" dirty="0"/>
              <a:t>, </a:t>
            </a:r>
            <a:r>
              <a:rPr lang="en-US" dirty="0" err="1"/>
              <a:t>ন্যায়</a:t>
            </a:r>
            <a:r>
              <a:rPr lang="en-US" dirty="0"/>
              <a:t> </a:t>
            </a:r>
            <a:r>
              <a:rPr lang="en-US" dirty="0" err="1"/>
              <a:t>এবংসৌন্দোর্য্যের</a:t>
            </a:r>
            <a:r>
              <a:rPr lang="en-US" dirty="0"/>
              <a:t> </a:t>
            </a:r>
            <a:r>
              <a:rPr lang="en-US" dirty="0" err="1"/>
              <a:t>পথে</a:t>
            </a:r>
            <a:r>
              <a:rPr lang="en-US" dirty="0"/>
              <a:t> </a:t>
            </a:r>
            <a:r>
              <a:rPr lang="en-US" dirty="0" err="1"/>
              <a:t>চলবো</a:t>
            </a:r>
            <a:r>
              <a:rPr lang="en-US" dirty="0"/>
              <a:t> ।</a:t>
            </a:r>
          </a:p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4530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D82C60B-427F-72DE-A96A-142EEEC3A59D}"/>
              </a:ext>
            </a:extLst>
          </p:cNvPr>
          <p:cNvGrpSpPr/>
          <p:nvPr/>
        </p:nvGrpSpPr>
        <p:grpSpPr>
          <a:xfrm>
            <a:off x="4288220" y="1052890"/>
            <a:ext cx="3678621" cy="2062103"/>
            <a:chOff x="3237186" y="546536"/>
            <a:chExt cx="3510455" cy="241950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5EE4E2-2855-0752-A2C5-91D888C723D2}"/>
                </a:ext>
              </a:extLst>
            </p:cNvPr>
            <p:cNvSpPr txBox="1"/>
            <p:nvPr/>
          </p:nvSpPr>
          <p:spPr>
            <a:xfrm>
              <a:off x="3237186" y="546536"/>
              <a:ext cx="2049517" cy="241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Nikosban"/>
                </a:rPr>
                <a:t> </a:t>
              </a:r>
              <a:r>
                <a:rPr lang="en-US" sz="1600" b="1" dirty="0" err="1">
                  <a:latin typeface="Nikosban"/>
                </a:rPr>
                <a:t>পাঠ</a:t>
              </a:r>
              <a:r>
                <a:rPr lang="en-US" sz="1600" b="1" dirty="0">
                  <a:latin typeface="Nikosban"/>
                </a:rPr>
                <a:t> </a:t>
              </a:r>
              <a:r>
                <a:rPr lang="en-US" sz="1600" b="1" dirty="0" err="1">
                  <a:latin typeface="Nikosban"/>
                </a:rPr>
                <a:t>পরিচিতি</a:t>
              </a:r>
              <a:endParaRPr lang="en-US" sz="1600" b="1" dirty="0">
                <a:latin typeface="Nikosban"/>
              </a:endParaRPr>
            </a:p>
            <a:p>
              <a:r>
                <a:rPr lang="en-US" sz="1600" dirty="0">
                  <a:latin typeface="Nikosban"/>
                </a:rPr>
                <a:t> </a:t>
              </a:r>
            </a:p>
            <a:p>
              <a:pPr algn="ctr"/>
              <a:r>
                <a:rPr lang="en-US" sz="1600" dirty="0" err="1">
                  <a:latin typeface="Nikosban"/>
                </a:rPr>
                <a:t>বিষয়ঃ</a:t>
              </a:r>
              <a:r>
                <a:rPr lang="en-US" sz="1600" dirty="0">
                  <a:latin typeface="Nikosban"/>
                </a:rPr>
                <a:t> </a:t>
              </a:r>
              <a:r>
                <a:rPr lang="en-US" sz="1600" dirty="0" err="1">
                  <a:latin typeface="Nikosban"/>
                </a:rPr>
                <a:t>বাংলা</a:t>
              </a:r>
              <a:r>
                <a:rPr lang="en-US" sz="1600" dirty="0">
                  <a:latin typeface="Nikosban"/>
                </a:rPr>
                <a:t> </a:t>
              </a:r>
              <a:r>
                <a:rPr lang="en-US" sz="1600" dirty="0" err="1">
                  <a:latin typeface="Nikosban"/>
                </a:rPr>
                <a:t>প্রথম</a:t>
              </a:r>
              <a:r>
                <a:rPr lang="en-US" sz="1600" dirty="0">
                  <a:latin typeface="Nikosban"/>
                </a:rPr>
                <a:t> </a:t>
              </a:r>
              <a:r>
                <a:rPr lang="en-US" sz="1600" dirty="0" err="1">
                  <a:latin typeface="Nikosban"/>
                </a:rPr>
                <a:t>পত্র</a:t>
              </a:r>
              <a:endParaRPr lang="en-US" sz="1600" dirty="0">
                <a:latin typeface="Nikosban"/>
              </a:endParaRPr>
            </a:p>
            <a:p>
              <a:pPr algn="ctr"/>
              <a:endParaRPr lang="en-US" sz="1600" dirty="0">
                <a:latin typeface="Nikosban"/>
              </a:endParaRPr>
            </a:p>
            <a:p>
              <a:pPr algn="ctr"/>
              <a:r>
                <a:rPr lang="en-US" sz="1600" dirty="0" err="1">
                  <a:latin typeface="Nikosban"/>
                </a:rPr>
                <a:t>শ্রেণিঃ</a:t>
              </a:r>
              <a:r>
                <a:rPr lang="en-US" sz="1600" dirty="0">
                  <a:latin typeface="Nikosban"/>
                </a:rPr>
                <a:t> </a:t>
              </a:r>
              <a:r>
                <a:rPr lang="en-US" sz="1600" dirty="0" err="1">
                  <a:latin typeface="Nikosban"/>
                </a:rPr>
                <a:t>ষষ্ঠ</a:t>
              </a:r>
              <a:r>
                <a:rPr lang="en-US" sz="1600" dirty="0">
                  <a:latin typeface="Nikosban"/>
                </a:rPr>
                <a:t>       </a:t>
              </a:r>
              <a:r>
                <a:rPr lang="en-US" sz="1600" dirty="0" err="1">
                  <a:latin typeface="Nikosban"/>
                </a:rPr>
                <a:t>শাখাঃ</a:t>
              </a:r>
              <a:r>
                <a:rPr lang="en-US" sz="1600" dirty="0">
                  <a:latin typeface="Nikosban"/>
                </a:rPr>
                <a:t> </a:t>
              </a:r>
              <a:r>
                <a:rPr lang="en-US" sz="1600" dirty="0" err="1">
                  <a:latin typeface="Nikosban"/>
                </a:rPr>
                <a:t>জবা</a:t>
              </a:r>
              <a:r>
                <a:rPr lang="en-US" sz="1600" dirty="0">
                  <a:latin typeface="Nikosban"/>
                </a:rPr>
                <a:t> </a:t>
              </a:r>
            </a:p>
            <a:p>
              <a:r>
                <a:rPr lang="en-US" sz="1600" dirty="0">
                  <a:latin typeface="Nikosban"/>
                </a:rPr>
                <a:t>  </a:t>
              </a:r>
              <a:r>
                <a:rPr lang="en-US" sz="1600" dirty="0" err="1">
                  <a:latin typeface="Nikosban"/>
                </a:rPr>
                <a:t>সময়ঃ</a:t>
              </a:r>
              <a:r>
                <a:rPr lang="en-US" sz="1600" dirty="0">
                  <a:latin typeface="Nikosban"/>
                </a:rPr>
                <a:t>   ৫০ </a:t>
              </a:r>
              <a:r>
                <a:rPr lang="en-US" sz="1600" dirty="0" err="1">
                  <a:latin typeface="Nikosban"/>
                </a:rPr>
                <a:t>মিনিট</a:t>
              </a:r>
              <a:endParaRPr lang="en-US" sz="1600" dirty="0">
                <a:latin typeface="Nikosban"/>
              </a:endParaRPr>
            </a:p>
            <a:p>
              <a:pPr algn="ctr"/>
              <a:endParaRPr lang="en-US" sz="1600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492EE4-968A-45BF-8648-286F83476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71090" y="599089"/>
              <a:ext cx="1576551" cy="182551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8379357-6364-3E87-E249-83ADA6BD8C1E}"/>
              </a:ext>
            </a:extLst>
          </p:cNvPr>
          <p:cNvSpPr/>
          <p:nvPr/>
        </p:nvSpPr>
        <p:spPr>
          <a:xfrm>
            <a:off x="7966841" y="4754616"/>
            <a:ext cx="1103586" cy="3888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720341-FAEE-08C6-BE58-F36B08B067E6}"/>
              </a:ext>
            </a:extLst>
          </p:cNvPr>
          <p:cNvGrpSpPr/>
          <p:nvPr/>
        </p:nvGrpSpPr>
        <p:grpSpPr>
          <a:xfrm>
            <a:off x="721229" y="1052890"/>
            <a:ext cx="3419848" cy="1967349"/>
            <a:chOff x="721228" y="1000338"/>
            <a:chExt cx="3552497" cy="201990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7EDA195-3FB7-5FF7-E9C6-5AD2A00C9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1228" y="1000338"/>
              <a:ext cx="3552497" cy="201990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F00FA12-ED30-08ED-B99E-C77952D79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345325" y="1052891"/>
              <a:ext cx="1152152" cy="76760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14479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812F290-B390-03C2-E399-B79424F39474}"/>
              </a:ext>
            </a:extLst>
          </p:cNvPr>
          <p:cNvGrpSpPr/>
          <p:nvPr/>
        </p:nvGrpSpPr>
        <p:grpSpPr>
          <a:xfrm>
            <a:off x="4572000" y="1240513"/>
            <a:ext cx="4172606" cy="2897570"/>
            <a:chOff x="4571999" y="2007476"/>
            <a:chExt cx="4172606" cy="28975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CD1B63D-1B9D-1203-9025-79358630C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1999" y="2557955"/>
              <a:ext cx="4172606" cy="234709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10F6F49-220F-7322-BFA5-2B558B821B32}"/>
                </a:ext>
              </a:extLst>
            </p:cNvPr>
            <p:cNvSpPr txBox="1"/>
            <p:nvPr/>
          </p:nvSpPr>
          <p:spPr>
            <a:xfrm>
              <a:off x="5087006" y="2007476"/>
              <a:ext cx="3142593" cy="369332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ছবিতে</a:t>
              </a:r>
              <a:r>
                <a:rPr lang="en-US" dirty="0"/>
                <a:t> </a:t>
              </a:r>
              <a:r>
                <a:rPr lang="en-US" dirty="0" err="1"/>
                <a:t>কাকে</a:t>
              </a:r>
              <a:r>
                <a:rPr lang="en-US" dirty="0"/>
                <a:t> </a:t>
              </a:r>
              <a:r>
                <a:rPr lang="en-US" dirty="0" err="1"/>
                <a:t>দেখতে</a:t>
              </a:r>
              <a:r>
                <a:rPr lang="en-US" dirty="0"/>
                <a:t> </a:t>
              </a:r>
              <a:r>
                <a:rPr lang="en-US" dirty="0" err="1"/>
                <a:t>পাচ্ছো</a:t>
              </a:r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E2057B-4165-4D25-0C3C-04FE04F2BEBA}"/>
              </a:ext>
            </a:extLst>
          </p:cNvPr>
          <p:cNvGrpSpPr/>
          <p:nvPr/>
        </p:nvGrpSpPr>
        <p:grpSpPr>
          <a:xfrm>
            <a:off x="777766" y="336331"/>
            <a:ext cx="3499945" cy="4568715"/>
            <a:chOff x="777766" y="336331"/>
            <a:chExt cx="3499945" cy="45687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C6B2A56-4E18-2858-5087-047D034CD47D}"/>
                </a:ext>
              </a:extLst>
            </p:cNvPr>
            <p:cNvGrpSpPr/>
            <p:nvPr/>
          </p:nvGrpSpPr>
          <p:grpSpPr>
            <a:xfrm>
              <a:off x="945931" y="1191245"/>
              <a:ext cx="3331780" cy="3713801"/>
              <a:chOff x="945931" y="1191245"/>
              <a:chExt cx="3331780" cy="371380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25A5E98-AF3C-2081-FCB1-2728D6E30B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5931" y="1191245"/>
                <a:ext cx="3331780" cy="1457730"/>
              </a:xfrm>
              <a:prstGeom prst="rect">
                <a:avLst/>
              </a:prstGeom>
              <a:ln w="228600" cap="sq" cmpd="thickThin">
                <a:solidFill>
                  <a:srgbClr val="000000"/>
                </a:solidFill>
                <a:prstDash val="solid"/>
                <a:miter lim="800000"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848B7A8-AA48-0C43-1DB8-4DD69C3214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5931" y="3223390"/>
                <a:ext cx="3331779" cy="1681656"/>
              </a:xfrm>
              <a:prstGeom prst="rect">
                <a:avLst/>
              </a:prstGeom>
              <a:ln w="228600" cap="sq" cmpd="thickThin">
                <a:solidFill>
                  <a:srgbClr val="000000"/>
                </a:solidFill>
                <a:prstDash val="solid"/>
                <a:miter lim="800000"/>
              </a:ln>
              <a:effectLst>
                <a:innerShdw blurRad="76200">
                  <a:srgbClr val="000000"/>
                </a:innerShdw>
              </a:effectLst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20E483-14FE-5252-81E1-879643828BFF}"/>
                </a:ext>
              </a:extLst>
            </p:cNvPr>
            <p:cNvSpPr txBox="1"/>
            <p:nvPr/>
          </p:nvSpPr>
          <p:spPr>
            <a:xfrm>
              <a:off x="777766" y="336331"/>
              <a:ext cx="3499945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Nikosban"/>
                </a:rPr>
                <a:t>ছবি</a:t>
              </a:r>
              <a:r>
                <a:rPr lang="en-US" dirty="0">
                  <a:latin typeface="Nikosban"/>
                </a:rPr>
                <a:t> </a:t>
              </a:r>
              <a:r>
                <a:rPr lang="en-US" dirty="0" err="1">
                  <a:latin typeface="Nikosban"/>
                </a:rPr>
                <a:t>দুটিতে</a:t>
              </a:r>
              <a:r>
                <a:rPr lang="en-US" dirty="0">
                  <a:latin typeface="Nikosban"/>
                </a:rPr>
                <a:t> </a:t>
              </a:r>
              <a:r>
                <a:rPr lang="en-US" dirty="0" err="1">
                  <a:latin typeface="Nikosban"/>
                </a:rPr>
                <a:t>কি</a:t>
              </a:r>
              <a:r>
                <a:rPr lang="en-US" dirty="0">
                  <a:latin typeface="Nikosban"/>
                </a:rPr>
                <a:t> </a:t>
              </a:r>
              <a:r>
                <a:rPr lang="en-US" dirty="0" err="1">
                  <a:latin typeface="Nikosban"/>
                </a:rPr>
                <a:t>দেখতে</a:t>
              </a:r>
              <a:r>
                <a:rPr lang="en-US" dirty="0">
                  <a:latin typeface="Nikosban"/>
                </a:rPr>
                <a:t> </a:t>
              </a:r>
              <a:r>
                <a:rPr lang="en-US" dirty="0" err="1">
                  <a:latin typeface="Nikosban"/>
                </a:rPr>
                <a:t>পাচ্ছো</a:t>
              </a:r>
              <a:r>
                <a:rPr lang="en-US" dirty="0">
                  <a:latin typeface="Nikosban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768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84AAA-4CE9-DE6D-78FD-8E84BC49EF29}"/>
              </a:ext>
            </a:extLst>
          </p:cNvPr>
          <p:cNvSpPr txBox="1"/>
          <p:nvPr/>
        </p:nvSpPr>
        <p:spPr>
          <a:xfrm>
            <a:off x="2638097" y="851338"/>
            <a:ext cx="36786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ban"/>
              </a:rPr>
              <a:t>আমাদের</a:t>
            </a:r>
            <a:r>
              <a:rPr lang="en-US" sz="3200" b="1" dirty="0">
                <a:latin typeface="Nikosban"/>
              </a:rPr>
              <a:t> </a:t>
            </a:r>
            <a:r>
              <a:rPr lang="en-US" sz="3200" b="1" dirty="0" err="1">
                <a:latin typeface="Nikosban"/>
              </a:rPr>
              <a:t>আজকের</a:t>
            </a:r>
            <a:r>
              <a:rPr lang="en-US" sz="3200" b="1" dirty="0">
                <a:latin typeface="Nikosban"/>
              </a:rPr>
              <a:t> </a:t>
            </a:r>
            <a:r>
              <a:rPr lang="en-US" sz="3200" b="1" dirty="0" err="1">
                <a:latin typeface="Nikosban"/>
              </a:rPr>
              <a:t>পাঠ</a:t>
            </a:r>
            <a:endParaRPr lang="en-US" sz="3200" b="1" dirty="0">
              <a:latin typeface="Nikosban"/>
            </a:endParaRPr>
          </a:p>
          <a:p>
            <a:pPr algn="ctr"/>
            <a:endParaRPr lang="en-US" sz="3200" b="1" dirty="0">
              <a:highlight>
                <a:srgbClr val="C0C0C0"/>
              </a:highlight>
              <a:latin typeface="Nikosban"/>
            </a:endParaRPr>
          </a:p>
          <a:p>
            <a:pPr algn="ctr"/>
            <a:r>
              <a:rPr lang="en-US" sz="2800" b="1" dirty="0" err="1">
                <a:highlight>
                  <a:srgbClr val="C0C0C0"/>
                </a:highlight>
                <a:latin typeface="Nikosban"/>
              </a:rPr>
              <a:t>মাদার</a:t>
            </a:r>
            <a:r>
              <a:rPr lang="en-US" sz="2800" b="1" dirty="0">
                <a:highlight>
                  <a:srgbClr val="C0C0C0"/>
                </a:highlight>
                <a:latin typeface="Nikosban"/>
              </a:rPr>
              <a:t> </a:t>
            </a:r>
            <a:r>
              <a:rPr lang="en-US" sz="2800" b="1" dirty="0" err="1">
                <a:highlight>
                  <a:srgbClr val="C0C0C0"/>
                </a:highlight>
                <a:latin typeface="Nikosban"/>
              </a:rPr>
              <a:t>তেরেসা</a:t>
            </a:r>
            <a:endParaRPr lang="en-US" sz="2800" b="1" dirty="0">
              <a:highlight>
                <a:srgbClr val="C0C0C0"/>
              </a:highlight>
              <a:latin typeface="Nikosban"/>
            </a:endParaRPr>
          </a:p>
          <a:p>
            <a:pPr algn="ctr"/>
            <a:r>
              <a:rPr lang="en-US" dirty="0" err="1">
                <a:highlight>
                  <a:srgbClr val="00FFFF"/>
                </a:highlight>
              </a:rPr>
              <a:t>সন্‌জীদা</a:t>
            </a:r>
            <a:r>
              <a:rPr lang="en-US" dirty="0">
                <a:highlight>
                  <a:srgbClr val="00FFFF"/>
                </a:highlight>
              </a:rPr>
              <a:t> </a:t>
            </a:r>
            <a:r>
              <a:rPr lang="en-US" dirty="0" err="1">
                <a:highlight>
                  <a:srgbClr val="00FFFF"/>
                </a:highlight>
              </a:rPr>
              <a:t>খাতুন</a:t>
            </a:r>
            <a:r>
              <a:rPr lang="en-US" dirty="0">
                <a:highlight>
                  <a:srgbClr val="00FFFF"/>
                </a:highlight>
              </a:rPr>
              <a:t> </a:t>
            </a:r>
          </a:p>
          <a:p>
            <a:pPr algn="ctr"/>
            <a:endParaRPr lang="en-US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4989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449CE3-EA2A-C93D-D87B-FC2E49480718}"/>
              </a:ext>
            </a:extLst>
          </p:cNvPr>
          <p:cNvSpPr txBox="1"/>
          <p:nvPr/>
        </p:nvSpPr>
        <p:spPr>
          <a:xfrm>
            <a:off x="1166648" y="505891"/>
            <a:ext cx="7157545" cy="25237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Nikosban"/>
              </a:rPr>
              <a:t>শিখনফলঃ</a:t>
            </a:r>
            <a:endParaRPr lang="en-US" sz="3200" dirty="0">
              <a:solidFill>
                <a:srgbClr val="FFFF00"/>
              </a:solidFill>
              <a:latin typeface="Nikosb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এ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শেষে</a:t>
            </a:r>
            <a:r>
              <a:rPr lang="en-US" dirty="0"/>
              <a:t> </a:t>
            </a:r>
            <a:r>
              <a:rPr lang="en-US" dirty="0" err="1"/>
              <a:t>শিক্ষার্থী</a:t>
            </a:r>
            <a:r>
              <a:rPr lang="en-US" dirty="0"/>
              <a:t>--------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 err="1"/>
              <a:t>মাদার</a:t>
            </a:r>
            <a:r>
              <a:rPr lang="en-US" dirty="0"/>
              <a:t> </a:t>
            </a:r>
            <a:r>
              <a:rPr lang="en-US" dirty="0" err="1"/>
              <a:t>তেরেসার</a:t>
            </a:r>
            <a:r>
              <a:rPr lang="en-US" dirty="0"/>
              <a:t> </a:t>
            </a:r>
            <a:r>
              <a:rPr lang="en-US" dirty="0" err="1"/>
              <a:t>জীবন</a:t>
            </a:r>
            <a:r>
              <a:rPr lang="en-US" dirty="0"/>
              <a:t> </a:t>
            </a:r>
            <a:r>
              <a:rPr lang="en-US" dirty="0" err="1"/>
              <a:t>বৃতান্ত</a:t>
            </a:r>
            <a:r>
              <a:rPr lang="en-US" dirty="0"/>
              <a:t> </a:t>
            </a:r>
            <a:r>
              <a:rPr lang="en-US" dirty="0" err="1"/>
              <a:t>ব্যাখ্যা</a:t>
            </a:r>
            <a:r>
              <a:rPr lang="en-US" dirty="0"/>
              <a:t> </a:t>
            </a:r>
            <a:r>
              <a:rPr lang="en-US" dirty="0" err="1"/>
              <a:t>করতে</a:t>
            </a:r>
            <a:r>
              <a:rPr lang="en-US" dirty="0"/>
              <a:t> </a:t>
            </a:r>
            <a:r>
              <a:rPr lang="en-US" dirty="0" err="1"/>
              <a:t>পারবে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নারী</a:t>
            </a:r>
            <a:r>
              <a:rPr lang="en-US" dirty="0"/>
              <a:t> ও </a:t>
            </a:r>
            <a:r>
              <a:rPr lang="en-US" dirty="0" err="1"/>
              <a:t>নারীর</a:t>
            </a:r>
            <a:r>
              <a:rPr lang="en-US" dirty="0"/>
              <a:t> </a:t>
            </a:r>
            <a:r>
              <a:rPr lang="en-US" dirty="0" err="1"/>
              <a:t>কর্মের</a:t>
            </a:r>
            <a:r>
              <a:rPr lang="en-US" dirty="0"/>
              <a:t> </a:t>
            </a:r>
            <a:r>
              <a:rPr lang="en-US" dirty="0" err="1"/>
              <a:t>প্রতি</a:t>
            </a:r>
            <a:r>
              <a:rPr lang="en-US" dirty="0"/>
              <a:t>  </a:t>
            </a:r>
            <a:r>
              <a:rPr lang="en-US" dirty="0" err="1"/>
              <a:t>শ্রদ্ধাবোধ</a:t>
            </a:r>
            <a:r>
              <a:rPr lang="en-US" dirty="0"/>
              <a:t>  </a:t>
            </a:r>
            <a:r>
              <a:rPr lang="en-US" dirty="0" err="1"/>
              <a:t>জাগ্রত</a:t>
            </a:r>
            <a:r>
              <a:rPr lang="en-US" dirty="0"/>
              <a:t> </a:t>
            </a:r>
            <a:r>
              <a:rPr lang="en-US" dirty="0" err="1"/>
              <a:t>হবে</a:t>
            </a:r>
            <a:r>
              <a:rPr lang="en-US" dirty="0"/>
              <a:t>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en-US" dirty="0" err="1"/>
              <a:t>গরিব</a:t>
            </a:r>
            <a:r>
              <a:rPr lang="en-US" dirty="0"/>
              <a:t> ও </a:t>
            </a:r>
            <a:r>
              <a:rPr lang="en-US" dirty="0" err="1"/>
              <a:t>দঃখী</a:t>
            </a:r>
            <a:r>
              <a:rPr lang="en-US" dirty="0"/>
              <a:t> </a:t>
            </a:r>
            <a:r>
              <a:rPr lang="en-US" dirty="0" err="1"/>
              <a:t>মানুষের</a:t>
            </a:r>
            <a:r>
              <a:rPr lang="en-US" dirty="0"/>
              <a:t> </a:t>
            </a:r>
            <a:r>
              <a:rPr lang="en-US" dirty="0" err="1"/>
              <a:t>সেবায়</a:t>
            </a:r>
            <a:r>
              <a:rPr lang="en-US" dirty="0"/>
              <a:t> </a:t>
            </a:r>
            <a:r>
              <a:rPr lang="en-US" dirty="0" err="1"/>
              <a:t>আগ্রহী</a:t>
            </a:r>
            <a:r>
              <a:rPr lang="en-US" dirty="0"/>
              <a:t> </a:t>
            </a:r>
            <a:r>
              <a:rPr lang="en-US" dirty="0" err="1"/>
              <a:t>হবে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ভালো</a:t>
            </a:r>
            <a:r>
              <a:rPr lang="en-US" dirty="0"/>
              <a:t> </a:t>
            </a:r>
            <a:r>
              <a:rPr lang="en-US" dirty="0" err="1"/>
              <a:t>কাজের</a:t>
            </a:r>
            <a:r>
              <a:rPr lang="en-US" dirty="0"/>
              <a:t> </a:t>
            </a:r>
            <a:r>
              <a:rPr lang="en-US" dirty="0" err="1"/>
              <a:t>প্রতি</a:t>
            </a:r>
            <a:r>
              <a:rPr lang="en-US" dirty="0"/>
              <a:t> </a:t>
            </a:r>
            <a:r>
              <a:rPr lang="en-US" dirty="0" err="1"/>
              <a:t>অনুপ্রেরণা</a:t>
            </a:r>
            <a:r>
              <a:rPr lang="en-US" dirty="0"/>
              <a:t> </a:t>
            </a:r>
            <a:r>
              <a:rPr lang="en-US" dirty="0" err="1"/>
              <a:t>জাগবে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6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C7F518-209D-CD45-8184-7CA78A7FD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317" y="348234"/>
            <a:ext cx="4510394" cy="11888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330874-3128-066E-A51D-BADFF2266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317" y="1460595"/>
            <a:ext cx="4426497" cy="301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3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119857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মাদার তেরেসার পরিচয়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775445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071640" y="1921966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কে ছিলেন তিনি?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71640" y="2228478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মাদার তেরেসা ছিলেন বিশ্বখ্যাত একজন মানবদরদী। জন্ম ১৯১০ সালে আলবেনিয়ায়। আসল নাম </a:t>
            </a:r>
            <a:r>
              <a:rPr lang="en-US" sz="11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আগনেস গনঝা বোইয়াজিউ</a:t>
            </a: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।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925119" y="2970386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071640" y="3116907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তাঁর মহান কাজ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071640" y="3423419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তিনি তাঁর সারা জীবন আর্তমানবতার সেবায় উৎসর্গ করেছিলেন। দরিদ্র, রুগ্ন ও অসহায় মানুষের পাশে দাঁড়ানোই ছিল তাঁর জীবনের একমাত্র লক্ষ্য।</a:t>
            </a:r>
            <a:endParaRPr 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C423A8-F212-1D5D-5612-5C08813C4878}"/>
              </a:ext>
            </a:extLst>
          </p:cNvPr>
          <p:cNvSpPr/>
          <p:nvPr/>
        </p:nvSpPr>
        <p:spPr>
          <a:xfrm>
            <a:off x="7935310" y="4740166"/>
            <a:ext cx="1208690" cy="4033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বাল্যকাল ও জীবনসংগ্রাম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792039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যুদ্ধের ছাপ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2155254"/>
            <a:ext cx="262823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প্রথম বিশ্বযুদ্ধের ভয়াবহতা তেরেসার কোমল মনে গভীর প্রভাব ফেলে। চারপাশের মানুষের কষ্ট দেখে তাঁর হৃদয় ব্যথায় ভরে উঠত।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024339" y="2977455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সেবার স্বপ্ন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24339" y="3340671"/>
            <a:ext cx="262823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অল্প বয়সেই মানুষের সেবা করার প্রবল ইচ্ছা ও স্বপ্ন গড়ে ওঠে তাঁর মনে। তিনি ঠিক করেন—জীবন উৎসর্গ করবেন দুঃখী মানুষের জন্য।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AB59DB-5AEC-41F2-16A1-7A128EFBB3EF}"/>
              </a:ext>
            </a:extLst>
          </p:cNvPr>
          <p:cNvSpPr/>
          <p:nvPr/>
        </p:nvSpPr>
        <p:spPr>
          <a:xfrm>
            <a:off x="8040414" y="4803228"/>
            <a:ext cx="1103586" cy="3402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203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সেবার ব্রত গ্রহণ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562475" y="1188541"/>
            <a:ext cx="19050" cy="2766417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6304" y="1338486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412531" y="1188541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465700" y="1215107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496119" y="1237208"/>
            <a:ext cx="33670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১৮ বছর বয়সে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96119" y="1543720"/>
            <a:ext cx="336708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'লরোতো সিস্টার্স' মিশনারি দলে যোগদান করেন।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12419" y="2189038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412531" y="203909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65700" y="206566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5280794" y="2087761"/>
            <a:ext cx="33670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ভারতে আগমন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280794" y="2394272"/>
            <a:ext cx="336708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ভারতে এসে বাংলা ভাষা রপ্ত করেন এবং কলকাতায় বসতি গড়েন।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006304" y="2922166"/>
            <a:ext cx="425276" cy="1905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412531" y="2772221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465700" y="2798787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496119" y="2820888"/>
            <a:ext cx="33670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১৭ বছর শিক্ষকতা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96119" y="3127400"/>
            <a:ext cx="336708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33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কলকাতার স্কুলে দীর্ঘ ১৭ বছর ধরে শিশুদের শিক্ষা দেন।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96119" y="4114428"/>
            <a:ext cx="8151763" cy="566961"/>
          </a:xfrm>
          <a:prstGeom prst="roundRect">
            <a:avLst>
              <a:gd name="adj" fmla="val 10502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4315197"/>
            <a:ext cx="177180" cy="141759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956816" y="4291608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শিক্ষকতা করলেও তাঁর মন ছিল সর্বদা রাস্তার দুঃখী মানুষের জন্য।</a:t>
            </a:r>
            <a:endParaRPr lang="en-US" sz="11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DA77D7-D51A-8C99-472C-B21BEA228CB2}"/>
              </a:ext>
            </a:extLst>
          </p:cNvPr>
          <p:cNvSpPr/>
          <p:nvPr/>
        </p:nvSpPr>
        <p:spPr>
          <a:xfrm>
            <a:off x="7966841" y="4754240"/>
            <a:ext cx="1177159" cy="3892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649</Words>
  <Application>Microsoft Office PowerPoint</Application>
  <PresentationFormat>On-screen Show (16:9)</PresentationFormat>
  <Paragraphs>114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Wingdings</vt:lpstr>
      <vt:lpstr>Open Sans</vt:lpstr>
      <vt:lpstr>Arial</vt:lpstr>
      <vt:lpstr>Nikosh</vt:lpstr>
      <vt:lpstr>Open Sans Bold</vt:lpstr>
      <vt:lpstr>Twemoji Mozilla</vt:lpstr>
      <vt:lpstr>Nikosban</vt:lpstr>
      <vt:lpstr>Crimson Pro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DFIT</cp:lastModifiedBy>
  <cp:revision>36</cp:revision>
  <dcterms:created xsi:type="dcterms:W3CDTF">2026-07-07T19:42:37Z</dcterms:created>
  <dcterms:modified xsi:type="dcterms:W3CDTF">2026-08-12T13:47:33Z</dcterms:modified>
</cp:coreProperties>
</file>