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 id="2147483750" r:id="rId3"/>
    <p:sldMasterId id="2147483768" r:id="rId4"/>
    <p:sldMasterId id="2147483780" r:id="rId5"/>
    <p:sldMasterId id="2147483792" r:id="rId6"/>
    <p:sldMasterId id="2147483810" r:id="rId7"/>
  </p:sldMasterIdLst>
  <p:notesMasterIdLst>
    <p:notesMasterId r:id="rId21"/>
  </p:notesMasterIdLst>
  <p:sldIdLst>
    <p:sldId id="256" r:id="rId8"/>
    <p:sldId id="466" r:id="rId9"/>
    <p:sldId id="464" r:id="rId10"/>
    <p:sldId id="467" r:id="rId11"/>
    <p:sldId id="257" r:id="rId12"/>
    <p:sldId id="266" r:id="rId13"/>
    <p:sldId id="265" r:id="rId14"/>
    <p:sldId id="267" r:id="rId15"/>
    <p:sldId id="258" r:id="rId16"/>
    <p:sldId id="264" r:id="rId17"/>
    <p:sldId id="269" r:id="rId18"/>
    <p:sldId id="270" r:id="rId19"/>
    <p:sldId id="27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4"/>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87" autoAdjust="0"/>
  </p:normalViewPr>
  <p:slideViewPr>
    <p:cSldViewPr>
      <p:cViewPr varScale="1">
        <p:scale>
          <a:sx n="112" d="100"/>
          <a:sy n="112" d="100"/>
        </p:scale>
        <p:origin x="19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329A49-3618-416E-B0BB-28A017A63A59}" type="datetimeFigureOut">
              <a:rPr lang="en-US" smtClean="0"/>
              <a:pPr/>
              <a:t>14-Aug-26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3857A3-F4EF-4FB1-BF8F-F6ABD724C9CD}" type="slidenum">
              <a:rPr lang="en-US" smtClean="0"/>
              <a:pPr/>
              <a:t>‹#›</a:t>
            </a:fld>
            <a:endParaRPr lang="en-US"/>
          </a:p>
        </p:txBody>
      </p:sp>
    </p:spTree>
    <p:extLst>
      <p:ext uri="{BB962C8B-B14F-4D97-AF65-F5344CB8AC3E}">
        <p14:creationId xmlns:p14="http://schemas.microsoft.com/office/powerpoint/2010/main" val="1817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857A3-F4EF-4FB1-BF8F-F6ABD724C9CD}" type="slidenum">
              <a:rPr lang="en-US" smtClean="0"/>
              <a:pPr/>
              <a:t>1</a:t>
            </a:fld>
            <a:endParaRPr lang="en-US"/>
          </a:p>
        </p:txBody>
      </p:sp>
    </p:spTree>
    <p:extLst>
      <p:ext uri="{BB962C8B-B14F-4D97-AF65-F5344CB8AC3E}">
        <p14:creationId xmlns:p14="http://schemas.microsoft.com/office/powerpoint/2010/main" val="2413641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03857A3-F4EF-4FB1-BF8F-F6ABD724C9CD}" type="slidenum">
              <a:rPr lang="en-US" smtClean="0"/>
              <a:pPr/>
              <a:t>9</a:t>
            </a:fld>
            <a:endParaRPr lang="en-US"/>
          </a:p>
        </p:txBody>
      </p:sp>
    </p:spTree>
    <p:extLst>
      <p:ext uri="{BB962C8B-B14F-4D97-AF65-F5344CB8AC3E}">
        <p14:creationId xmlns:p14="http://schemas.microsoft.com/office/powerpoint/2010/main" val="1665964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bn-BD" dirty="0" smtClean="0"/>
              <a:t>Questions:</a:t>
            </a:r>
          </a:p>
          <a:p>
            <a:r>
              <a:rPr lang="bn-BD" dirty="0" smtClean="0"/>
              <a:t>1 What is Junk Food?</a:t>
            </a:r>
          </a:p>
          <a:p>
            <a:r>
              <a:rPr lang="bn-BD" dirty="0" smtClean="0"/>
              <a:t>2 What does</a:t>
            </a:r>
            <a:r>
              <a:rPr lang="bn-BD" baseline="0" dirty="0" smtClean="0"/>
              <a:t> it contain ?</a:t>
            </a:r>
          </a:p>
          <a:p>
            <a:r>
              <a:rPr lang="bn-BD" baseline="0" dirty="0" smtClean="0"/>
              <a:t>3 How does it harm teeth and skin ?</a:t>
            </a:r>
          </a:p>
          <a:p>
            <a:r>
              <a:rPr lang="bn-BD" baseline="0" dirty="0" smtClean="0"/>
              <a:t>4 What does it lack ?</a:t>
            </a:r>
          </a:p>
          <a:p>
            <a:r>
              <a:rPr lang="bn-BD" baseline="0" dirty="0" smtClean="0"/>
              <a:t>5 What does homemade food contain ?</a:t>
            </a:r>
          </a:p>
          <a:p>
            <a:endParaRPr lang="bn-BD" baseline="0" dirty="0" smtClean="0"/>
          </a:p>
          <a:p>
            <a:r>
              <a:rPr lang="bn-BD" b="1" i="1" baseline="0" dirty="0" smtClean="0"/>
              <a:t>Answers</a:t>
            </a:r>
          </a:p>
          <a:p>
            <a:pPr marL="228600" indent="-228600">
              <a:buAutoNum type="arabicPeriod"/>
            </a:pPr>
            <a:r>
              <a:rPr lang="bn-BD" b="0" i="1" baseline="0" dirty="0" smtClean="0"/>
              <a:t>Junk food is a kind of food that we eat for their taste but not for the food value.</a:t>
            </a:r>
          </a:p>
          <a:p>
            <a:pPr marL="228600" indent="-228600">
              <a:buAutoNum type="arabicPeriod"/>
            </a:pPr>
            <a:r>
              <a:rPr lang="bn-BD" b="0" i="1" baseline="0" dirty="0" smtClean="0"/>
              <a:t> J F usually contains animal fat and sugar.</a:t>
            </a:r>
          </a:p>
          <a:p>
            <a:pPr marL="228600" indent="-228600">
              <a:buNone/>
            </a:pPr>
            <a:r>
              <a:rPr lang="bn-BD" b="0" i="1" dirty="0" smtClean="0"/>
              <a:t>3. The sugar in Junk Food harms teeth and skin.</a:t>
            </a:r>
          </a:p>
          <a:p>
            <a:pPr marL="228600" indent="-228600">
              <a:buNone/>
            </a:pPr>
            <a:r>
              <a:rPr lang="bn-BD" b="0" i="1" dirty="0" smtClean="0"/>
              <a:t>4. J F lacks vitamins and minerals.</a:t>
            </a:r>
          </a:p>
          <a:p>
            <a:pPr marL="228600" indent="-228600">
              <a:buNone/>
            </a:pPr>
            <a:r>
              <a:rPr lang="bn-BD" b="0" i="1" dirty="0" smtClean="0"/>
              <a:t>5. Homemade food contains a healthy balance of nutrients.</a:t>
            </a:r>
            <a:endParaRPr lang="en-US" b="0" i="1" dirty="0"/>
          </a:p>
        </p:txBody>
      </p:sp>
      <p:sp>
        <p:nvSpPr>
          <p:cNvPr id="4" name="Slide Number Placeholder 3"/>
          <p:cNvSpPr>
            <a:spLocks noGrp="1"/>
          </p:cNvSpPr>
          <p:nvPr>
            <p:ph type="sldNum" sz="quarter" idx="10"/>
          </p:nvPr>
        </p:nvSpPr>
        <p:spPr/>
        <p:txBody>
          <a:bodyPr/>
          <a:lstStyle/>
          <a:p>
            <a:fld id="{303857A3-F4EF-4FB1-BF8F-F6ABD724C9CD}" type="slidenum">
              <a:rPr lang="en-US" smtClean="0"/>
              <a:pPr/>
              <a:t>10</a:t>
            </a:fld>
            <a:endParaRPr lang="en-US"/>
          </a:p>
        </p:txBody>
      </p:sp>
    </p:spTree>
    <p:extLst>
      <p:ext uri="{BB962C8B-B14F-4D97-AF65-F5344CB8AC3E}">
        <p14:creationId xmlns:p14="http://schemas.microsoft.com/office/powerpoint/2010/main" val="436093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12D11B1-3604-4143-8F3E-986F3DF61546}" type="datetimeFigureOut">
              <a:rPr lang="en-US" smtClean="0"/>
              <a:pPr/>
              <a:t>14-Aug-26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4BEE1C4-C0FC-4F1A-AA49-C25DABF060F8}"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64BEE1C4-C0FC-4F1A-AA49-C25DABF060F8}"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5134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30095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8355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635568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9200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EE1C4-C0FC-4F1A-AA49-C25DABF060F8}"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5434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D11B1-3604-4143-8F3E-986F3DF61546}" type="datetimeFigureOut">
              <a:rPr lang="en-US" smtClean="0"/>
              <a:pPr/>
              <a:t>14-Aug-26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0323317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305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2776157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9506684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1356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3527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6091933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52255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81490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58150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67508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84030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4BEE1C4-C0FC-4F1A-AA49-C25DABF060F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4169665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507927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925394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0034027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6820615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712D11B1-3604-4143-8F3E-986F3DF61546}" type="datetimeFigureOut">
              <a:rPr lang="en-US" smtClean="0"/>
              <a:pPr/>
              <a:t>14-Aug-26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832081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6150258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0732666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9849917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532685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8028590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7883254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7388157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3418064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516133" y="6387910"/>
            <a:ext cx="3859795" cy="228660"/>
          </a:xfrm>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5578974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538546" y="6365498"/>
            <a:ext cx="3859795" cy="228660"/>
          </a:xfrm>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1581825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smtClean="0"/>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2071929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7775562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468713731"/>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255328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40514783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2184628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D11B1-3604-4143-8F3E-986F3DF61546}" type="datetimeFigureOut">
              <a:rPr lang="en-US" smtClean="0"/>
              <a:pPr/>
              <a:t>14-Aug-26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27066275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8371024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6196676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41180386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21246768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3652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0795896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346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EE1C4-C0FC-4F1A-AA49-C25DABF060F8}"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29243175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7609150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7183983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617215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0436022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7084415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3093213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9274317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9" name="Rectangle 8"/>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Oval 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866440" y="2226503"/>
            <a:ext cx="5917679" cy="2550877"/>
          </a:xfrm>
        </p:spPr>
        <p:txBody>
          <a:bodyPr anchor="b"/>
          <a:lstStyle>
            <a:lvl1pP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866440" y="4777380"/>
            <a:ext cx="5917679"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7498080" y="1828800"/>
            <a:ext cx="990599" cy="228659"/>
          </a:xfrm>
        </p:spPr>
        <p:txBody>
          <a:bodyPr anchor="t"/>
          <a:lstStyle>
            <a:lvl1pPr algn="l">
              <a:defRPr b="0" i="0">
                <a:solidFill>
                  <a:schemeClr val="bg1">
                    <a:alpha val="60000"/>
                  </a:schemeClr>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bwMode="gray">
          <a:xfrm rot="5400000">
            <a:off x="6236208" y="3264408"/>
            <a:ext cx="3859795" cy="228660"/>
          </a:xfrm>
        </p:spPr>
        <p:txBody>
          <a:bodyPr/>
          <a:lstStyle>
            <a:lvl1pPr>
              <a:defRPr b="0" i="0">
                <a:solidFill>
                  <a:schemeClr val="bg1">
                    <a:alpha val="60000"/>
                  </a:schemeClr>
                </a:solidFill>
              </a:defRPr>
            </a:lvl1pPr>
          </a:lstStyle>
          <a:p>
            <a:endParaRPr lang="en-US"/>
          </a:p>
        </p:txBody>
      </p:sp>
      <p:sp>
        <p:nvSpPr>
          <p:cNvPr id="11" name="Rectangle 10"/>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6218978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5970" y="927098"/>
            <a:ext cx="6343672" cy="709865"/>
          </a:xfrm>
        </p:spPr>
        <p:txBody>
          <a:bodyPr anchor="ctr"/>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695954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D11B1-3604-4143-8F3E-986F3DF61546}" type="datetimeFigureOut">
              <a:rPr lang="en-US" smtClean="0"/>
              <a:pPr/>
              <a:t>14-Aug-26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BEE1C4-C0FC-4F1A-AA49-C25DABF060F8}"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6200000">
              <a:off x="3105027"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p:nvPr/>
          </p:nvSpPr>
          <p:spPr bwMode="gray">
            <a:xfrm rot="15687606">
              <a:off x="3320102"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77534" y="2257588"/>
            <a:ext cx="3090672" cy="3020344"/>
          </a:xfrm>
        </p:spPr>
        <p:txBody>
          <a:bodyPr anchor="ct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19261" y="2257588"/>
            <a:ext cx="3082516" cy="302034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0346878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mtClean="0"/>
              <a:t>Click to edit Master title style</a:t>
            </a:r>
            <a:endParaRPr lang="en-US" dirty="0"/>
          </a:p>
        </p:txBody>
      </p:sp>
      <p:sp>
        <p:nvSpPr>
          <p:cNvPr id="3" name="Content Placeholder 2"/>
          <p:cNvSpPr>
            <a:spLocks noGrp="1"/>
          </p:cNvSpPr>
          <p:nvPr>
            <p:ph sz="half" idx="1"/>
          </p:nvPr>
        </p:nvSpPr>
        <p:spPr>
          <a:xfrm>
            <a:off x="866440" y="2489200"/>
            <a:ext cx="3636980" cy="35306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1" y="2489203"/>
            <a:ext cx="3636980" cy="35306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2082839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69918" y="2489200"/>
            <a:ext cx="3633502" cy="759290"/>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66440" y="3248490"/>
            <a:ext cx="3636980" cy="277131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0581" y="2489200"/>
            <a:ext cx="3636979" cy="756635"/>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0581" y="3245835"/>
            <a:ext cx="3636980" cy="27739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7043693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7678616" y="295730"/>
            <a:ext cx="791308" cy="767687"/>
          </a:xfrm>
          <a:prstGeom prst="rect">
            <a:avLst/>
          </a:prstGeom>
        </p:spPr>
        <p:txBody>
          <a:bodyPr anchor="b"/>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0015559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Date Placeholder 1"/>
          <p:cNvSpPr>
            <a:spLocks noGrp="1"/>
          </p:cNvSpPr>
          <p:nvPr>
            <p:ph type="dt" sz="half" idx="10"/>
          </p:nvPr>
        </p:nvSpPr>
        <p:spPr/>
        <p:txBody>
          <a:bodyPr/>
          <a:lstStyle/>
          <a:p>
            <a:fld id="{712D11B1-3604-4143-8F3E-986F3DF61546}" type="datetimeFigureOut">
              <a:rPr lang="en-US" smtClean="0"/>
              <a:pPr/>
              <a:t>14-Aug-26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8679496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548536"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2" name="Freeform 5"/>
            <p:cNvSpPr/>
            <p:nvPr/>
          </p:nvSpPr>
          <p:spPr bwMode="gray">
            <a:xfrm rot="15687606">
              <a:off x="2769747"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447800"/>
            <a:ext cx="2712590" cy="1495588"/>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568927" y="1447800"/>
            <a:ext cx="3632850"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866441" y="3086845"/>
            <a:ext cx="2712589" cy="2933701"/>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7665515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5283673" y="402165"/>
              <a:ext cx="346576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bwMode="gray">
            <a:xfrm rot="16200000">
              <a:off x="2852610"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24" name="Freeform 5"/>
            <p:cNvSpPr/>
            <p:nvPr/>
          </p:nvSpPr>
          <p:spPr bwMode="gray">
            <a:xfrm rot="15687606">
              <a:off x="3074559" y="145837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1381390"/>
            <a:ext cx="2987089" cy="157480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722909" y="1320800"/>
            <a:ext cx="2791102" cy="42164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0" y="3086100"/>
            <a:ext cx="2987089" cy="24511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4463148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8" name="Group 7"/>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10204164">
              <a:off x="426788" y="456424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Rectangle 15"/>
            <p:cNvSpPr/>
            <p:nvPr/>
          </p:nvSpPr>
          <p:spPr>
            <a:xfrm>
              <a:off x="421503" y="402165"/>
              <a:ext cx="8327939" cy="314113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rot="10800000">
              <a:off x="485023" y="2670079"/>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1" y="4961454"/>
            <a:ext cx="6422004"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1" y="685800"/>
            <a:ext cx="6422004"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866440" y="5528192"/>
            <a:ext cx="6422004"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9"/>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4336126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2" name="Rectangle 11"/>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2780895"/>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Rectangle 8"/>
            <p:cNvSpPr/>
            <p:nvPr/>
          </p:nvSpPr>
          <p:spPr>
            <a:xfrm>
              <a:off x="485023" y="4343399"/>
              <a:ext cx="8182128" cy="21124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bwMode="gray">
            <a:xfrm>
              <a:off x="485023" y="2854646"/>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9"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927100"/>
            <a:ext cx="6422005" cy="1692720"/>
          </a:xfrm>
        </p:spPr>
        <p:txBody>
          <a:bodyPr/>
          <a:lstStyle>
            <a:lvl1pPr>
              <a:defRPr sz="3600"/>
            </a:lvl1pPr>
          </a:lstStyle>
          <a:p>
            <a:r>
              <a:rPr lang="en-US" smtClean="0"/>
              <a:t>Click to edit Master title style</a:t>
            </a:r>
            <a:endParaRPr lang="en-US" dirty="0"/>
          </a:p>
        </p:txBody>
      </p:sp>
      <p:sp>
        <p:nvSpPr>
          <p:cNvPr id="13" name="Text Placeholder 3"/>
          <p:cNvSpPr>
            <a:spLocks noGrp="1"/>
          </p:cNvSpPr>
          <p:nvPr>
            <p:ph type="body" sz="half" idx="2"/>
          </p:nvPr>
        </p:nvSpPr>
        <p:spPr>
          <a:xfrm>
            <a:off x="866440" y="3488023"/>
            <a:ext cx="6422005" cy="2536857"/>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8" name="Rectangle 7"/>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568544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1588" y="0"/>
            <a:ext cx="9145588" cy="6860798"/>
            <a:chOff x="-1588" y="0"/>
            <a:chExt cx="9145588" cy="6860798"/>
          </a:xfrm>
        </p:grpSpPr>
        <p:sp>
          <p:nvSpPr>
            <p:cNvPr id="13" name="Rectangle 12"/>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21010068">
              <a:off x="6359946" y="4309201"/>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10"/>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24"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3" name="TextBox 22"/>
          <p:cNvSpPr txBox="1"/>
          <p:nvPr/>
        </p:nvSpPr>
        <p:spPr bwMode="gray">
          <a:xfrm>
            <a:off x="647430" y="651690"/>
            <a:ext cx="601591"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14" name="TextBox 13"/>
          <p:cNvSpPr txBox="1"/>
          <p:nvPr/>
        </p:nvSpPr>
        <p:spPr bwMode="gray">
          <a:xfrm>
            <a:off x="7069418" y="2900292"/>
            <a:ext cx="619063" cy="1323439"/>
          </a:xfrm>
          <a:prstGeom prst="rect">
            <a:avLst/>
          </a:prstGeom>
          <a:noFill/>
        </p:spPr>
        <p:txBody>
          <a:bodyPr wrap="square" rtlCol="0">
            <a:spAutoFit/>
          </a:bodyPr>
          <a:lstStyle/>
          <a:p>
            <a:pPr algn="r"/>
            <a:r>
              <a:rPr lang="en-US" sz="80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28060" y="927099"/>
            <a:ext cx="6160385" cy="2882179"/>
          </a:xfrm>
        </p:spPr>
        <p:txBody>
          <a:bodyPr anchor="ctr"/>
          <a:lstStyle>
            <a:lvl1pPr>
              <a:defRPr sz="3600"/>
            </a:lvl1pPr>
          </a:lstStyle>
          <a:p>
            <a:r>
              <a:rPr lang="en-US" smtClean="0"/>
              <a:t>Click to edit Master title style</a:t>
            </a:r>
            <a:endParaRPr lang="en-US" dirty="0"/>
          </a:p>
        </p:txBody>
      </p:sp>
      <p:sp>
        <p:nvSpPr>
          <p:cNvPr id="17" name="Text Placeholder 3"/>
          <p:cNvSpPr>
            <a:spLocks noGrp="1"/>
          </p:cNvSpPr>
          <p:nvPr>
            <p:ph type="body" sz="half" idx="13"/>
          </p:nvPr>
        </p:nvSpPr>
        <p:spPr bwMode="gray">
          <a:xfrm>
            <a:off x="1387278" y="3809278"/>
            <a:ext cx="5646143" cy="333113"/>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6" name="Text Placeholder 3"/>
          <p:cNvSpPr>
            <a:spLocks noGrp="1"/>
          </p:cNvSpPr>
          <p:nvPr>
            <p:ph type="body" sz="half" idx="2"/>
          </p:nvPr>
        </p:nvSpPr>
        <p:spPr>
          <a:xfrm>
            <a:off x="866440" y="5000816"/>
            <a:ext cx="6343673" cy="1010619"/>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85821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1588" y="0"/>
            <a:ext cx="9145588" cy="6860798"/>
            <a:chOff x="-1588" y="0"/>
            <a:chExt cx="9145588" cy="6860798"/>
          </a:xfrm>
        </p:grpSpPr>
        <p:sp>
          <p:nvSpPr>
            <p:cNvPr id="10" name="Rectangle 9"/>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p:nvPr/>
          </p:nvSpPr>
          <p:spPr bwMode="gray">
            <a:xfrm rot="21010068">
              <a:off x="6359946" y="431124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7"/>
            <p:cNvSpPr/>
            <p:nvPr/>
          </p:nvSpPr>
          <p:spPr bwMode="gray">
            <a:xfrm>
              <a:off x="485023" y="4381500"/>
              <a:ext cx="8182128" cy="2130508"/>
            </a:xfrm>
            <a:custGeom>
              <a:avLst/>
              <a:gdLst/>
              <a:ahLst/>
              <a:cxnLst/>
              <a:rect l="l" t="t" r="r" b="b"/>
              <a:pathLst>
                <a:path w="10000" h="9621">
                  <a:moveTo>
                    <a:pt x="0" y="0"/>
                  </a:moveTo>
                  <a:lnTo>
                    <a:pt x="0" y="2411"/>
                  </a:lnTo>
                  <a:lnTo>
                    <a:pt x="0" y="9586"/>
                  </a:lnTo>
                  <a:lnTo>
                    <a:pt x="0" y="9621"/>
                  </a:lnTo>
                  <a:lnTo>
                    <a:pt x="10000" y="9585"/>
                  </a:lnTo>
                  <a:cubicBezTo>
                    <a:pt x="9997" y="8144"/>
                    <a:pt x="10003" y="9571"/>
                    <a:pt x="10000" y="9586"/>
                  </a:cubicBezTo>
                  <a:cubicBezTo>
                    <a:pt x="9997" y="7194"/>
                    <a:pt x="9993" y="4803"/>
                    <a:pt x="9990" y="2411"/>
                  </a:cubicBezTo>
                  <a:lnTo>
                    <a:pt x="9990" y="0"/>
                  </a:lnTo>
                  <a:lnTo>
                    <a:pt x="9990" y="0"/>
                  </a:lnTo>
                  <a:lnTo>
                    <a:pt x="9534" y="253"/>
                  </a:lnTo>
                  <a:lnTo>
                    <a:pt x="9084" y="477"/>
                  </a:lnTo>
                  <a:lnTo>
                    <a:pt x="8628" y="669"/>
                  </a:lnTo>
                  <a:lnTo>
                    <a:pt x="8177" y="847"/>
                  </a:lnTo>
                  <a:lnTo>
                    <a:pt x="7726" y="984"/>
                  </a:lnTo>
                  <a:lnTo>
                    <a:pt x="7279" y="1087"/>
                  </a:lnTo>
                  <a:lnTo>
                    <a:pt x="6832" y="1176"/>
                  </a:lnTo>
                  <a:lnTo>
                    <a:pt x="6393" y="1236"/>
                  </a:lnTo>
                  <a:lnTo>
                    <a:pt x="5962" y="1279"/>
                  </a:lnTo>
                  <a:lnTo>
                    <a:pt x="5534" y="1294"/>
                  </a:lnTo>
                  <a:lnTo>
                    <a:pt x="5120" y="1294"/>
                  </a:lnTo>
                  <a:lnTo>
                    <a:pt x="4709" y="1294"/>
                  </a:lnTo>
                  <a:lnTo>
                    <a:pt x="4311" y="1266"/>
                  </a:lnTo>
                  <a:lnTo>
                    <a:pt x="3923" y="1221"/>
                  </a:lnTo>
                  <a:lnTo>
                    <a:pt x="3548" y="1161"/>
                  </a:lnTo>
                  <a:lnTo>
                    <a:pt x="3187" y="1101"/>
                  </a:lnTo>
                  <a:lnTo>
                    <a:pt x="2840" y="1026"/>
                  </a:lnTo>
                  <a:lnTo>
                    <a:pt x="2505" y="954"/>
                  </a:lnTo>
                  <a:lnTo>
                    <a:pt x="2192" y="865"/>
                  </a:lnTo>
                  <a:lnTo>
                    <a:pt x="1889" y="775"/>
                  </a:lnTo>
                  <a:lnTo>
                    <a:pt x="1346" y="579"/>
                  </a:lnTo>
                  <a:lnTo>
                    <a:pt x="882" y="400"/>
                  </a:lnTo>
                  <a:lnTo>
                    <a:pt x="511" y="253"/>
                  </a:lnTo>
                  <a:lnTo>
                    <a:pt x="234" y="118"/>
                  </a:lnTo>
                  <a:lnTo>
                    <a:pt x="0" y="0"/>
                  </a:lnTo>
                  <a:lnTo>
                    <a:pt x="0" y="0"/>
                  </a:lnTo>
                  <a:close/>
                </a:path>
              </a:pathLst>
            </a:custGeom>
            <a:solidFill>
              <a:schemeClr val="bg1"/>
            </a:solidFill>
            <a:ln>
              <a:noFill/>
            </a:ln>
          </p:spPr>
        </p:sp>
        <p:sp>
          <p:nvSpPr>
            <p:cNvPr id="17"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title"/>
          </p:nvPr>
        </p:nvSpPr>
        <p:spPr>
          <a:xfrm>
            <a:off x="866440" y="2057400"/>
            <a:ext cx="6422005" cy="20955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1" y="5024908"/>
            <a:ext cx="6422004" cy="994891"/>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7" name="Rectangle 6"/>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2865193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423593"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2489200"/>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Text Placeholder 3"/>
          <p:cNvSpPr>
            <a:spLocks noGrp="1"/>
          </p:cNvSpPr>
          <p:nvPr>
            <p:ph type="body" sz="half" idx="15"/>
          </p:nvPr>
        </p:nvSpPr>
        <p:spPr>
          <a:xfrm>
            <a:off x="866440" y="3147164"/>
            <a:ext cx="2313432"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05614"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Text Placeholder 3"/>
          <p:cNvSpPr>
            <a:spLocks noGrp="1"/>
          </p:cNvSpPr>
          <p:nvPr>
            <p:ph type="body" sz="half" idx="16"/>
          </p:nvPr>
        </p:nvSpPr>
        <p:spPr>
          <a:xfrm>
            <a:off x="3408471" y="3147164"/>
            <a:ext cx="2318918"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2489200"/>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4" name="Text Placeholder 3"/>
          <p:cNvSpPr>
            <a:spLocks noGrp="1"/>
          </p:cNvSpPr>
          <p:nvPr>
            <p:ph type="body" sz="half" idx="17"/>
          </p:nvPr>
        </p:nvSpPr>
        <p:spPr>
          <a:xfrm>
            <a:off x="5960935" y="3147164"/>
            <a:ext cx="2316625" cy="2888366"/>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294530"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407999393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440" y="927100"/>
            <a:ext cx="6345260" cy="709864"/>
          </a:xfrm>
        </p:spPr>
        <p:txBody>
          <a:bodyPr/>
          <a:lstStyle>
            <a:lvl1pPr>
              <a:defRPr sz="3200"/>
            </a:lvl1pPr>
          </a:lstStyle>
          <a:p>
            <a:r>
              <a:rPr lang="en-US" smtClean="0"/>
              <a:t>Click to edit Master title style</a:t>
            </a:r>
            <a:endParaRPr lang="en-US" dirty="0"/>
          </a:p>
        </p:txBody>
      </p:sp>
      <p:sp>
        <p:nvSpPr>
          <p:cNvPr id="3" name="Text Placeholder 2"/>
          <p:cNvSpPr>
            <a:spLocks noGrp="1"/>
          </p:cNvSpPr>
          <p:nvPr>
            <p:ph type="body" idx="1"/>
          </p:nvPr>
        </p:nvSpPr>
        <p:spPr>
          <a:xfrm>
            <a:off x="866440" y="4179596"/>
            <a:ext cx="2313432"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2" name="Picture Placeholder 2"/>
          <p:cNvSpPr>
            <a:spLocks noGrp="1" noChangeAspect="1"/>
          </p:cNvSpPr>
          <p:nvPr>
            <p:ph type="pic" idx="15"/>
          </p:nvPr>
        </p:nvSpPr>
        <p:spPr>
          <a:xfrm>
            <a:off x="1019055"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8"/>
          </p:nvPr>
        </p:nvSpPr>
        <p:spPr>
          <a:xfrm>
            <a:off x="866439" y="4837558"/>
            <a:ext cx="2313432"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411125" y="4179595"/>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8" name="Picture Placeholder 2"/>
          <p:cNvSpPr>
            <a:spLocks noGrp="1" noChangeAspect="1"/>
          </p:cNvSpPr>
          <p:nvPr>
            <p:ph type="pic" idx="21"/>
          </p:nvPr>
        </p:nvSpPr>
        <p:spPr>
          <a:xfrm>
            <a:off x="3553189"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411125" y="484820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5958642" y="4179596"/>
            <a:ext cx="2318918" cy="657962"/>
          </a:xfrm>
        </p:spPr>
        <p:txBody>
          <a:bodyPr anchor="b">
            <a:noAutofit/>
          </a:bodyPr>
          <a:lstStyle>
            <a:lvl1pPr marL="0" indent="0">
              <a:buNone/>
              <a:defRPr sz="20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9" name="Picture Placeholder 2"/>
          <p:cNvSpPr>
            <a:spLocks noGrp="1" noChangeAspect="1"/>
          </p:cNvSpPr>
          <p:nvPr>
            <p:ph type="pic" idx="22"/>
          </p:nvPr>
        </p:nvSpPr>
        <p:spPr>
          <a:xfrm>
            <a:off x="6108641" y="2489200"/>
            <a:ext cx="2015144" cy="1447342"/>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58642" y="4837558"/>
            <a:ext cx="2318918" cy="1187321"/>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0" name="Straight Connector 39"/>
          <p:cNvCxnSpPr/>
          <p:nvPr/>
        </p:nvCxnSpPr>
        <p:spPr>
          <a:xfrm>
            <a:off x="3290019"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5849521" y="2489201"/>
            <a:ext cx="0" cy="3546328"/>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42399685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621301" y="6387910"/>
            <a:ext cx="990599" cy="228659"/>
          </a:xfrm>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516133" y="6387910"/>
            <a:ext cx="3859795" cy="228660"/>
          </a:xfrm>
        </p:spPr>
        <p:txBody>
          <a:bodyPr/>
          <a:lstStyle/>
          <a:p>
            <a:endParaRPr lang="en-US"/>
          </a:p>
        </p:txBody>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9671136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1588" y="0"/>
            <a:ext cx="9120420" cy="6860798"/>
            <a:chOff x="-1588" y="0"/>
            <a:chExt cx="9120420" cy="6860798"/>
          </a:xfrm>
        </p:grpSpPr>
        <p:sp>
          <p:nvSpPr>
            <p:cNvPr id="11" name="Rectangle 10"/>
            <p:cNvSpPr/>
            <p:nvPr/>
          </p:nvSpPr>
          <p:spPr>
            <a:xfrm>
              <a:off x="0" y="0"/>
              <a:ext cx="9118832"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4966650">
              <a:off x="4673046" y="5107506"/>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grpSp>
      <p:sp>
        <p:nvSpPr>
          <p:cNvPr id="17" name="Rectangle 16"/>
          <p:cNvSpPr/>
          <p:nvPr/>
        </p:nvSpPr>
        <p:spPr>
          <a:xfrm>
            <a:off x="414867" y="402165"/>
            <a:ext cx="46105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bwMode="gray">
          <a:xfrm rot="5400000">
            <a:off x="1299309" y="1765596"/>
            <a:ext cx="5995993" cy="3326809"/>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8"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sp>
        <p:nvSpPr>
          <p:cNvPr id="2" name="Vertical Title 1"/>
          <p:cNvSpPr>
            <a:spLocks noGrp="1"/>
          </p:cNvSpPr>
          <p:nvPr>
            <p:ph type="title" orient="vert"/>
          </p:nvPr>
        </p:nvSpPr>
        <p:spPr>
          <a:xfrm>
            <a:off x="6174928" y="1447799"/>
            <a:ext cx="1113516" cy="4572001"/>
          </a:xfrm>
        </p:spPr>
        <p:txBody>
          <a:bodyPr vert="eaVert" anchor="ctr"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66738" y="1447799"/>
            <a:ext cx="4416936" cy="45720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a:xfrm>
            <a:off x="538546" y="6365498"/>
            <a:ext cx="3859795" cy="228660"/>
          </a:xfrm>
        </p:spPr>
        <p:txBody>
          <a:bodyPr/>
          <a:lstStyle/>
          <a:p>
            <a:endParaRPr lang="en-US"/>
          </a:p>
        </p:txBody>
      </p:sp>
      <p:sp>
        <p:nvSpPr>
          <p:cNvPr id="9" name="Rectangle 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7678616" y="295730"/>
            <a:ext cx="791308" cy="767687"/>
          </a:xfrm>
          <a:prstGeom prst="rect">
            <a:avLst/>
          </a:prstGeom>
        </p:spPr>
        <p:txBody>
          <a:bodyPr/>
          <a:lstStyle>
            <a:lvl1pPr algn="ctr">
              <a:defRPr sz="2800"/>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787413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23524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47810859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824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40893257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075247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4BEE1C4-C0FC-4F1A-AA49-C25DABF060F8}"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2D11B1-3604-4143-8F3E-986F3DF61546}" type="datetimeFigureOut">
              <a:rPr lang="en-US" smtClean="0"/>
              <a:pPr/>
              <a:t>14-Aug-26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19246093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12D11B1-3604-4143-8F3E-986F3DF61546}" type="datetimeFigureOut">
              <a:rPr lang="en-US" smtClean="0"/>
              <a:pPr/>
              <a:t>14-Aug-26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39221052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86909040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12D11B1-3604-4143-8F3E-986F3DF61546}" type="datetimeFigureOut">
              <a:rPr lang="en-US" smtClean="0"/>
              <a:pPr/>
              <a:t>14-Aug-26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33448499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1746709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12D11B1-3604-4143-8F3E-986F3DF61546}" type="datetimeFigureOut">
              <a:rPr lang="en-US" smtClean="0"/>
              <a:pPr/>
              <a:t>14-Aug-26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BEE1C4-C0FC-4F1A-AA49-C25DABF060F8}" type="slidenum">
              <a:rPr lang="en-US" smtClean="0"/>
              <a:pPr/>
              <a:t>‹#›</a:t>
            </a:fld>
            <a:endParaRPr lang="en-US"/>
          </a:p>
        </p:txBody>
      </p:sp>
    </p:spTree>
    <p:extLst>
      <p:ext uri="{BB962C8B-B14F-4D97-AF65-F5344CB8AC3E}">
        <p14:creationId xmlns:p14="http://schemas.microsoft.com/office/powerpoint/2010/main" val="1417350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8.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theme" Target="../theme/theme6.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image" Target="../media/image8.jpeg"/><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12D11B1-3604-4143-8F3E-986F3DF61546}" type="datetimeFigureOut">
              <a:rPr lang="en-US" smtClean="0"/>
              <a:pPr/>
              <a:t>14-Aug-26</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4BEE1C4-C0FC-4F1A-AA49-C25DABF060F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425173799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205044495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3450463867"/>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4BEE1C4-C0FC-4F1A-AA49-C25DABF060F8}"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66457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p:cNvGrpSpPr/>
          <p:nvPr/>
        </p:nvGrpSpPr>
        <p:grpSpPr>
          <a:xfrm>
            <a:off x="-1588" y="0"/>
            <a:ext cx="9145588" cy="6860798"/>
            <a:chOff x="-1588" y="0"/>
            <a:chExt cx="9145588" cy="6860798"/>
          </a:xfrm>
        </p:grpSpPr>
        <p:sp>
          <p:nvSpPr>
            <p:cNvPr id="14" name="Rectangle 13"/>
            <p:cNvSpPr/>
            <p:nvPr/>
          </p:nvSpPr>
          <p:spPr>
            <a:xfrm>
              <a:off x="0" y="0"/>
              <a:ext cx="9118832"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rcRect/>
              <a:stretch>
                <a:fillRect l="-16713" r="-16989"/>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5870198"/>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Freeform 5"/>
            <p:cNvSpPr/>
            <p:nvPr/>
          </p:nvSpPr>
          <p:spPr bwMode="gray">
            <a:xfrm rot="21010068">
              <a:off x="6359946" y="1790293"/>
              <a:ext cx="2377690" cy="317748"/>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5" name="Freeform 24"/>
            <p:cNvSpPr/>
            <p:nvPr/>
          </p:nvSpPr>
          <p:spPr bwMode="gray">
            <a:xfrm>
              <a:off x="485023" y="1856450"/>
              <a:ext cx="8173954" cy="4535226"/>
            </a:xfrm>
            <a:custGeom>
              <a:avLst/>
              <a:gdLst/>
              <a:ahLst/>
              <a:cxnLst/>
              <a:rect l="0" t="0" r="r" b="b"/>
              <a:pathLst>
                <a:path w="4960" h="2752">
                  <a:moveTo>
                    <a:pt x="0" y="0"/>
                  </a:moveTo>
                  <a:lnTo>
                    <a:pt x="0" y="324"/>
                  </a:lnTo>
                  <a:lnTo>
                    <a:pt x="0" y="1992"/>
                  </a:lnTo>
                  <a:lnTo>
                    <a:pt x="0" y="2752"/>
                  </a:lnTo>
                  <a:lnTo>
                    <a:pt x="4960" y="2752"/>
                  </a:lnTo>
                  <a:lnTo>
                    <a:pt x="4960" y="1992"/>
                  </a:lnTo>
                  <a:lnTo>
                    <a:pt x="4960" y="324"/>
                  </a:lnTo>
                  <a:lnTo>
                    <a:pt x="4960" y="0"/>
                  </a:lnTo>
                  <a:lnTo>
                    <a:pt x="4960" y="0"/>
                  </a:lnTo>
                  <a:lnTo>
                    <a:pt x="4734" y="34"/>
                  </a:lnTo>
                  <a:lnTo>
                    <a:pt x="4510" y="64"/>
                  </a:lnTo>
                  <a:lnTo>
                    <a:pt x="4284" y="90"/>
                  </a:lnTo>
                  <a:lnTo>
                    <a:pt x="4060" y="114"/>
                  </a:lnTo>
                  <a:lnTo>
                    <a:pt x="3836" y="132"/>
                  </a:lnTo>
                  <a:lnTo>
                    <a:pt x="3614" y="146"/>
                  </a:lnTo>
                  <a:lnTo>
                    <a:pt x="3392" y="158"/>
                  </a:lnTo>
                  <a:lnTo>
                    <a:pt x="3174" y="166"/>
                  </a:lnTo>
                  <a:lnTo>
                    <a:pt x="2960" y="172"/>
                  </a:lnTo>
                  <a:lnTo>
                    <a:pt x="2748" y="174"/>
                  </a:lnTo>
                  <a:lnTo>
                    <a:pt x="2542" y="174"/>
                  </a:lnTo>
                  <a:lnTo>
                    <a:pt x="2338" y="174"/>
                  </a:lnTo>
                  <a:lnTo>
                    <a:pt x="2140" y="170"/>
                  </a:lnTo>
                  <a:lnTo>
                    <a:pt x="1948" y="164"/>
                  </a:lnTo>
                  <a:lnTo>
                    <a:pt x="1762" y="156"/>
                  </a:lnTo>
                  <a:lnTo>
                    <a:pt x="1582" y="148"/>
                  </a:lnTo>
                  <a:lnTo>
                    <a:pt x="1410" y="138"/>
                  </a:lnTo>
                  <a:lnTo>
                    <a:pt x="1244" y="128"/>
                  </a:lnTo>
                  <a:lnTo>
                    <a:pt x="1088" y="116"/>
                  </a:lnTo>
                  <a:lnTo>
                    <a:pt x="938" y="104"/>
                  </a:lnTo>
                  <a:lnTo>
                    <a:pt x="668" y="78"/>
                  </a:lnTo>
                  <a:lnTo>
                    <a:pt x="438" y="54"/>
                  </a:lnTo>
                  <a:lnTo>
                    <a:pt x="254" y="34"/>
                  </a:lnTo>
                  <a:lnTo>
                    <a:pt x="116" y="16"/>
                  </a:lnTo>
                  <a:lnTo>
                    <a:pt x="0" y="0"/>
                  </a:lnTo>
                  <a:lnTo>
                    <a:pt x="0" y="0"/>
                  </a:lnTo>
                  <a:close/>
                </a:path>
              </a:pathLst>
            </a:custGeom>
            <a:solidFill>
              <a:schemeClr val="bg1"/>
            </a:solidFill>
            <a:ln>
              <a:noFill/>
            </a:ln>
          </p:spPr>
        </p:sp>
        <p:sp>
          <p:nvSpPr>
            <p:cNvPr id="10" name="Freeform 5"/>
            <p:cNvSpPr>
              <a:spLocks noEditPoints="1"/>
            </p:cNvSpPr>
            <p:nvPr/>
          </p:nvSpPr>
          <p:spPr bwMode="gray">
            <a:xfrm>
              <a:off x="0" y="0"/>
              <a:ext cx="9144000" cy="6858000"/>
            </a:xfrm>
            <a:custGeom>
              <a:avLst/>
              <a:gdLst/>
              <a:ahLst/>
              <a:cxnLst/>
              <a:rect l="0" t="0" r="r" b="b"/>
              <a:pathLst>
                <a:path w="5760" h="4320">
                  <a:moveTo>
                    <a:pt x="0" y="0"/>
                  </a:moveTo>
                  <a:lnTo>
                    <a:pt x="0" y="4320"/>
                  </a:lnTo>
                  <a:lnTo>
                    <a:pt x="5760" y="4320"/>
                  </a:lnTo>
                  <a:lnTo>
                    <a:pt x="5760" y="0"/>
                  </a:lnTo>
                  <a:lnTo>
                    <a:pt x="0" y="0"/>
                  </a:lnTo>
                  <a:close/>
                  <a:moveTo>
                    <a:pt x="5444" y="4004"/>
                  </a:moveTo>
                  <a:lnTo>
                    <a:pt x="324" y="4004"/>
                  </a:lnTo>
                  <a:lnTo>
                    <a:pt x="324" y="324"/>
                  </a:lnTo>
                  <a:lnTo>
                    <a:pt x="5444" y="324"/>
                  </a:lnTo>
                  <a:lnTo>
                    <a:pt x="5444" y="400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Placeholder 1"/>
          <p:cNvSpPr>
            <a:spLocks noGrp="1"/>
          </p:cNvSpPr>
          <p:nvPr>
            <p:ph type="title"/>
          </p:nvPr>
        </p:nvSpPr>
        <p:spPr bwMode="gray">
          <a:xfrm>
            <a:off x="866440" y="927099"/>
            <a:ext cx="6345260" cy="70986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64382" y="2489200"/>
            <a:ext cx="6345260" cy="3530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74443" y="6365498"/>
            <a:ext cx="990599" cy="228659"/>
          </a:xfrm>
          <a:prstGeom prst="rect">
            <a:avLst/>
          </a:prstGeom>
        </p:spPr>
        <p:txBody>
          <a:bodyPr vert="horz" lIns="91440" tIns="45720" rIns="91440" bIns="45720" rtlCol="0" anchor="b"/>
          <a:lstStyle>
            <a:lvl1pPr algn="r">
              <a:defRPr sz="900" b="1" i="0">
                <a:solidFill>
                  <a:schemeClr val="accent1"/>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590843" y="6365497"/>
            <a:ext cx="3859795" cy="228660"/>
          </a:xfrm>
          <a:prstGeom prst="rect">
            <a:avLst/>
          </a:prstGeom>
        </p:spPr>
        <p:txBody>
          <a:bodyPr vert="horz" lIns="91440" tIns="45720" rIns="91440" bIns="45720" rtlCol="0" anchor="b"/>
          <a:lstStyle>
            <a:lvl1pPr algn="l">
              <a:defRPr sz="900" b="1" i="0">
                <a:solidFill>
                  <a:schemeClr val="accent1"/>
                </a:solidFill>
              </a:defRPr>
            </a:lvl1pPr>
          </a:lstStyle>
          <a:p>
            <a:endParaRPr lang="en-US"/>
          </a:p>
        </p:txBody>
      </p:sp>
      <p:sp>
        <p:nvSpPr>
          <p:cNvPr id="26" name="Rectangle 25"/>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Slide Number Placeholder 5"/>
          <p:cNvSpPr>
            <a:spLocks noGrp="1"/>
          </p:cNvSpPr>
          <p:nvPr>
            <p:ph type="sldNum" sz="quarter" idx="4"/>
          </p:nvPr>
        </p:nvSpPr>
        <p:spPr bwMode="gray">
          <a:xfrm>
            <a:off x="7678616" y="295730"/>
            <a:ext cx="791308" cy="767687"/>
          </a:xfrm>
          <a:prstGeom prst="rect">
            <a:avLst/>
          </a:prstGeom>
        </p:spPr>
        <p:txBody>
          <a:bodyPr anchor="b"/>
          <a:lstStyle>
            <a:lvl1pPr algn="ctr">
              <a:defRPr sz="2800">
                <a:solidFill>
                  <a:schemeClr val="bg1"/>
                </a:solidFill>
              </a:defRPr>
            </a:lvl1pPr>
          </a:lstStyle>
          <a:p>
            <a:fld id="{64BEE1C4-C0FC-4F1A-AA49-C25DABF060F8}" type="slidenum">
              <a:rPr lang="en-US" smtClean="0"/>
              <a:pPr/>
              <a:t>‹#›</a:t>
            </a:fld>
            <a:endParaRPr lang="en-US"/>
          </a:p>
        </p:txBody>
      </p:sp>
    </p:spTree>
    <p:extLst>
      <p:ext uri="{BB962C8B-B14F-4D97-AF65-F5344CB8AC3E}">
        <p14:creationId xmlns:p14="http://schemas.microsoft.com/office/powerpoint/2010/main" val="114207121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3200" b="0" i="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685800" indent="-283464"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96012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23444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150876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18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0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225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24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12D11B1-3604-4143-8F3E-986F3DF61546}" type="datetimeFigureOut">
              <a:rPr lang="en-US" smtClean="0"/>
              <a:pPr/>
              <a:t>14-Aug-26</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4BEE1C4-C0FC-4F1A-AA49-C25DABF060F8}"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71950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899592" y="620689"/>
            <a:ext cx="7416824" cy="1224135"/>
          </a:xfrm>
        </p:spPr>
        <p:txBody>
          <a:bodyPr>
            <a:normAutofit/>
          </a:bodyPr>
          <a:lstStyle/>
          <a:p>
            <a:r>
              <a:rPr lang="en-US"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4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4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bn-BD" sz="4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Good </a:t>
            </a:r>
            <a:r>
              <a:rPr sz="4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morning </a:t>
            </a:r>
            <a:r>
              <a:rPr lang="bn-BD" sz="48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to All</a:t>
            </a:r>
            <a:endParaRPr lang="en-US"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580" y="2348880"/>
            <a:ext cx="7632848" cy="40324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90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80">
                                          <p:stCondLst>
                                            <p:cond delay="0"/>
                                          </p:stCondLst>
                                        </p:cTn>
                                        <p:tgtEl>
                                          <p:spTgt spid="3"/>
                                        </p:tgtEl>
                                      </p:cBhvr>
                                    </p:animEffect>
                                    <p:anim calcmode="lin" valueType="num">
                                      <p:cBhvr>
                                        <p:cTn id="1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gtEl>
                                      </p:cBhvr>
                                      <p:to x="100000" y="60000"/>
                                    </p:animScale>
                                    <p:animScale>
                                      <p:cBhvr>
                                        <p:cTn id="20" dur="166" decel="50000">
                                          <p:stCondLst>
                                            <p:cond delay="676"/>
                                          </p:stCondLst>
                                        </p:cTn>
                                        <p:tgtEl>
                                          <p:spTgt spid="3"/>
                                        </p:tgtEl>
                                      </p:cBhvr>
                                      <p:to x="100000" y="100000"/>
                                    </p:animScale>
                                    <p:animScale>
                                      <p:cBhvr>
                                        <p:cTn id="21" dur="26">
                                          <p:stCondLst>
                                            <p:cond delay="1312"/>
                                          </p:stCondLst>
                                        </p:cTn>
                                        <p:tgtEl>
                                          <p:spTgt spid="3"/>
                                        </p:tgtEl>
                                      </p:cBhvr>
                                      <p:to x="100000" y="80000"/>
                                    </p:animScale>
                                    <p:animScale>
                                      <p:cBhvr>
                                        <p:cTn id="22" dur="166" decel="50000">
                                          <p:stCondLst>
                                            <p:cond delay="1338"/>
                                          </p:stCondLst>
                                        </p:cTn>
                                        <p:tgtEl>
                                          <p:spTgt spid="3"/>
                                        </p:tgtEl>
                                      </p:cBhvr>
                                      <p:to x="100000" y="100000"/>
                                    </p:animScale>
                                    <p:animScale>
                                      <p:cBhvr>
                                        <p:cTn id="23" dur="26">
                                          <p:stCondLst>
                                            <p:cond delay="1642"/>
                                          </p:stCondLst>
                                        </p:cTn>
                                        <p:tgtEl>
                                          <p:spTgt spid="3"/>
                                        </p:tgtEl>
                                      </p:cBhvr>
                                      <p:to x="100000" y="90000"/>
                                    </p:animScale>
                                    <p:animScale>
                                      <p:cBhvr>
                                        <p:cTn id="24" dur="166" decel="50000">
                                          <p:stCondLst>
                                            <p:cond delay="1668"/>
                                          </p:stCondLst>
                                        </p:cTn>
                                        <p:tgtEl>
                                          <p:spTgt spid="3"/>
                                        </p:tgtEl>
                                      </p:cBhvr>
                                      <p:to x="100000" y="100000"/>
                                    </p:animScale>
                                    <p:animScale>
                                      <p:cBhvr>
                                        <p:cTn id="25" dur="26">
                                          <p:stCondLst>
                                            <p:cond delay="1808"/>
                                          </p:stCondLst>
                                        </p:cTn>
                                        <p:tgtEl>
                                          <p:spTgt spid="3"/>
                                        </p:tgtEl>
                                      </p:cBhvr>
                                      <p:to x="100000" y="95000"/>
                                    </p:animScale>
                                    <p:animScale>
                                      <p:cBhvr>
                                        <p:cTn id="26"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420888"/>
            <a:ext cx="8640960" cy="3539430"/>
          </a:xfrm>
          <a:prstGeom prst="rect">
            <a:avLst/>
          </a:prstGeom>
          <a:solidFill>
            <a:srgbClr val="00B0F0"/>
          </a:solidFill>
        </p:spPr>
        <p:style>
          <a:lnRef idx="2">
            <a:schemeClr val="accent2"/>
          </a:lnRef>
          <a:fillRef idx="1">
            <a:schemeClr val="lt1"/>
          </a:fillRef>
          <a:effectRef idx="0">
            <a:schemeClr val="accent2"/>
          </a:effectRef>
          <a:fontRef idx="minor">
            <a:schemeClr val="dk1"/>
          </a:fontRef>
        </p:style>
        <p:txBody>
          <a:bodyPr wrap="square">
            <a:spAutoFit/>
          </a:bodyPr>
          <a:lstStyle/>
          <a:p>
            <a:pPr algn="r"/>
            <a:r>
              <a:rPr lang="en-US" sz="3200" dirty="0" smtClean="0">
                <a:ln w="0"/>
                <a:solidFill>
                  <a:schemeClr val="tx1"/>
                </a:solidFill>
                <a:effectLst>
                  <a:outerShdw blurRad="38100" dist="19050" dir="2700000" algn="tl" rotWithShape="0">
                    <a:schemeClr val="dk1">
                      <a:alpha val="40000"/>
                    </a:schemeClr>
                  </a:outerShdw>
                </a:effectLst>
              </a:rPr>
              <a:t>.</a:t>
            </a:r>
            <a:endParaRPr lang="en-US" sz="3200" dirty="0" smtClean="0">
              <a:ln w="0"/>
              <a:solidFill>
                <a:schemeClr val="tx1"/>
              </a:solidFill>
              <a:effectLst>
                <a:outerShdw blurRad="38100" dist="19050" dir="2700000" algn="tl" rotWithShape="0">
                  <a:schemeClr val="dk1">
                    <a:alpha val="40000"/>
                  </a:schemeClr>
                </a:outerShdw>
              </a:effectLst>
            </a:endParaRPr>
          </a:p>
          <a:p>
            <a:r>
              <a:rPr lang="bn-BD" sz="3200" dirty="0" smtClean="0">
                <a:ln w="0"/>
                <a:solidFill>
                  <a:schemeClr val="tx1"/>
                </a:solidFill>
                <a:effectLst>
                  <a:outerShdw blurRad="38100" dist="19050" dir="2700000" algn="tl" rotWithShape="0">
                    <a:schemeClr val="dk1">
                      <a:alpha val="40000"/>
                    </a:schemeClr>
                  </a:outerShdw>
                </a:effectLst>
              </a:rPr>
              <a:t>Questions</a:t>
            </a:r>
            <a:endParaRPr lang="en-US" sz="3200" dirty="0" smtClean="0">
              <a:ln w="0"/>
              <a:solidFill>
                <a:schemeClr val="tx1"/>
              </a:solidFill>
              <a:effectLst>
                <a:outerShdw blurRad="38100" dist="19050" dir="2700000" algn="tl" rotWithShape="0">
                  <a:schemeClr val="dk1">
                    <a:alpha val="40000"/>
                  </a:schemeClr>
                </a:outerShdw>
              </a:effectLst>
            </a:endParaRPr>
          </a:p>
          <a:p>
            <a:r>
              <a:rPr lang="bn-BD" sz="3200" dirty="0" smtClean="0">
                <a:ln w="0"/>
                <a:solidFill>
                  <a:schemeClr val="tx1"/>
                </a:solidFill>
                <a:effectLst>
                  <a:outerShdw blurRad="38100" dist="19050" dir="2700000" algn="tl" rotWithShape="0">
                    <a:schemeClr val="dk1">
                      <a:alpha val="40000"/>
                    </a:schemeClr>
                  </a:outerShdw>
                </a:effectLst>
              </a:rPr>
              <a:t>1 What is Junk Food?</a:t>
            </a:r>
          </a:p>
          <a:p>
            <a:r>
              <a:rPr lang="bn-BD" sz="3200" dirty="0" smtClean="0">
                <a:ln w="0"/>
                <a:solidFill>
                  <a:schemeClr val="tx1"/>
                </a:solidFill>
                <a:effectLst>
                  <a:outerShdw blurRad="38100" dist="19050" dir="2700000" algn="tl" rotWithShape="0">
                    <a:schemeClr val="dk1">
                      <a:alpha val="40000"/>
                    </a:schemeClr>
                  </a:outerShdw>
                </a:effectLst>
              </a:rPr>
              <a:t>2 What does</a:t>
            </a:r>
            <a:r>
              <a:rPr lang="bn-BD" sz="3200" baseline="0" dirty="0" smtClean="0">
                <a:ln w="0"/>
                <a:solidFill>
                  <a:schemeClr val="tx1"/>
                </a:solidFill>
                <a:effectLst>
                  <a:outerShdw blurRad="38100" dist="19050" dir="2700000" algn="tl" rotWithShape="0">
                    <a:schemeClr val="dk1">
                      <a:alpha val="40000"/>
                    </a:schemeClr>
                  </a:outerShdw>
                </a:effectLst>
              </a:rPr>
              <a:t> it contain ?</a:t>
            </a:r>
          </a:p>
          <a:p>
            <a:r>
              <a:rPr lang="bn-BD" sz="3200" baseline="0" dirty="0" smtClean="0">
                <a:ln w="0"/>
                <a:solidFill>
                  <a:schemeClr val="tx1"/>
                </a:solidFill>
                <a:effectLst>
                  <a:outerShdw blurRad="38100" dist="19050" dir="2700000" algn="tl" rotWithShape="0">
                    <a:schemeClr val="dk1">
                      <a:alpha val="40000"/>
                    </a:schemeClr>
                  </a:outerShdw>
                </a:effectLst>
              </a:rPr>
              <a:t>3 How does it harm teeth and skin ?</a:t>
            </a:r>
          </a:p>
          <a:p>
            <a:r>
              <a:rPr lang="bn-BD" sz="3200" baseline="0" dirty="0" smtClean="0">
                <a:ln w="0"/>
                <a:solidFill>
                  <a:schemeClr val="tx1"/>
                </a:solidFill>
                <a:effectLst>
                  <a:outerShdw blurRad="38100" dist="19050" dir="2700000" algn="tl" rotWithShape="0">
                    <a:schemeClr val="dk1">
                      <a:alpha val="40000"/>
                    </a:schemeClr>
                  </a:outerShdw>
                </a:effectLst>
              </a:rPr>
              <a:t>4 Wha does it lack ?</a:t>
            </a:r>
          </a:p>
          <a:p>
            <a:r>
              <a:rPr lang="bn-BD" sz="3200" baseline="0" dirty="0" smtClean="0">
                <a:ln w="0"/>
                <a:solidFill>
                  <a:schemeClr val="tx1"/>
                </a:solidFill>
                <a:effectLst>
                  <a:outerShdw blurRad="38100" dist="19050" dir="2700000" algn="tl" rotWithShape="0">
                    <a:schemeClr val="dk1">
                      <a:alpha val="40000"/>
                    </a:schemeClr>
                  </a:outerShdw>
                </a:effectLst>
              </a:rPr>
              <a:t>5What </a:t>
            </a:r>
            <a:r>
              <a:rPr lang="bn-BD" sz="3200" dirty="0">
                <a:ln w="0"/>
                <a:solidFill>
                  <a:schemeClr val="tx1"/>
                </a:solidFill>
                <a:effectLst>
                  <a:outerShdw blurRad="38100" dist="19050" dir="2700000" algn="tl" rotWithShape="0">
                    <a:schemeClr val="dk1">
                      <a:alpha val="40000"/>
                    </a:schemeClr>
                  </a:outerShdw>
                </a:effectLst>
              </a:rPr>
              <a:t>tdoes </a:t>
            </a:r>
            <a:r>
              <a:rPr lang="bn-BD" sz="3200" baseline="0" dirty="0" smtClean="0">
                <a:ln w="0"/>
                <a:solidFill>
                  <a:schemeClr val="tx1"/>
                </a:solidFill>
                <a:effectLst>
                  <a:outerShdw blurRad="38100" dist="19050" dir="2700000" algn="tl" rotWithShape="0">
                    <a:schemeClr val="dk1">
                      <a:alpha val="40000"/>
                    </a:schemeClr>
                  </a:outerShdw>
                </a:effectLst>
              </a:rPr>
              <a:t>homemade food contain </a:t>
            </a:r>
            <a:r>
              <a:rPr lang="bn-BD" sz="3200" baseline="0" dirty="0" smtClean="0">
                <a:ln w="0"/>
                <a:solidFill>
                  <a:schemeClr val="tx1"/>
                </a:solidFill>
                <a:effectLst>
                  <a:outerShdw blurRad="38100" dist="19050" dir="2700000" algn="tl" rotWithShape="0">
                    <a:schemeClr val="dk1">
                      <a:alpha val="40000"/>
                    </a:schemeClr>
                  </a:outerShdw>
                </a:effectLst>
              </a:rPr>
              <a:t>?</a:t>
            </a:r>
            <a:endParaRPr lang="bn-BD" sz="3200" baseline="0" dirty="0" smtClean="0">
              <a:ln w="0"/>
              <a:solidFill>
                <a:schemeClr val="tx1"/>
              </a:solidFill>
              <a:effectLst>
                <a:outerShdw blurRad="38100" dist="19050" dir="2700000" algn="tl" rotWithShape="0">
                  <a:schemeClr val="dk1">
                    <a:alpha val="40000"/>
                  </a:schemeClr>
                </a:outerShdw>
              </a:effectLst>
            </a:endParaRPr>
          </a:p>
        </p:txBody>
      </p:sp>
      <p:sp>
        <p:nvSpPr>
          <p:cNvPr id="3" name="Rounded Rectangle 2"/>
          <p:cNvSpPr/>
          <p:nvPr/>
        </p:nvSpPr>
        <p:spPr>
          <a:xfrm>
            <a:off x="1475656" y="1052736"/>
            <a:ext cx="5976664" cy="79208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pc="50" dirty="0">
                <a:ln w="0">
                  <a:noFill/>
                </a:ln>
                <a:solidFill>
                  <a:schemeClr val="bg2"/>
                </a:solidFill>
                <a:effectLst>
                  <a:innerShdw blurRad="63500" dist="50800" dir="13500000">
                    <a:srgbClr val="000000">
                      <a:alpha val="50000"/>
                    </a:srgbClr>
                  </a:innerShdw>
                </a:effectLst>
              </a:rPr>
              <a:t>Pair Work         </a:t>
            </a:r>
            <a:r>
              <a:rPr lang="en-US" sz="2400" b="1" spc="50" dirty="0" smtClean="0">
                <a:ln w="0">
                  <a:noFill/>
                </a:ln>
                <a:solidFill>
                  <a:schemeClr val="bg2"/>
                </a:solidFill>
                <a:effectLst>
                  <a:innerShdw blurRad="63500" dist="50800" dir="13500000">
                    <a:srgbClr val="000000">
                      <a:alpha val="50000"/>
                    </a:srgbClr>
                  </a:innerShdw>
                </a:effectLst>
              </a:rPr>
              <a:t>                          </a:t>
            </a:r>
            <a:r>
              <a:rPr lang="en-US" sz="2400" b="1" spc="50" dirty="0">
                <a:ln w="0">
                  <a:noFill/>
                </a:ln>
                <a:solidFill>
                  <a:schemeClr val="bg2"/>
                </a:solidFill>
                <a:effectLst>
                  <a:innerShdw blurRad="63500" dist="50800" dir="13500000">
                    <a:srgbClr val="000000">
                      <a:alpha val="50000"/>
                    </a:srgbClr>
                  </a:innerShdw>
                </a:effectLst>
              </a:rPr>
              <a:t>15 </a:t>
            </a:r>
            <a:r>
              <a:rPr lang="en-US" sz="2400" b="1" spc="50" dirty="0" smtClean="0">
                <a:ln w="0">
                  <a:noFill/>
                </a:ln>
                <a:solidFill>
                  <a:schemeClr val="bg2"/>
                </a:solidFill>
                <a:effectLst>
                  <a:innerShdw blurRad="63500" dist="50800" dir="13500000">
                    <a:srgbClr val="000000">
                      <a:alpha val="50000"/>
                    </a:srgbClr>
                  </a:innerShdw>
                </a:effectLst>
              </a:rPr>
              <a:t>min</a:t>
            </a:r>
            <a:endParaRPr lang="en-US" sz="2400" b="1" spc="50" dirty="0">
              <a:ln w="0">
                <a:noFill/>
              </a:ln>
              <a:solidFill>
                <a:schemeClr val="bg2"/>
              </a:solidFill>
              <a:effectLst>
                <a:innerShdw blurRad="63500" dist="50800" dir="13500000">
                  <a:srgbClr val="000000">
                    <a:alpha val="50000"/>
                  </a:srgbClr>
                </a:innerShdw>
              </a:effectLs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06080" y="692696"/>
            <a:ext cx="3024336" cy="707886"/>
          </a:xfrm>
          <a:prstGeom prst="rect">
            <a:avLst/>
          </a:prstGeom>
          <a:noFill/>
        </p:spPr>
        <p:txBody>
          <a:bodyPr wrap="square" rtlCol="0">
            <a:spAutoFit/>
          </a:bodyPr>
          <a:lstStyle/>
          <a:p>
            <a:pPr algn="ctr"/>
            <a:r>
              <a:rPr lang="en-US" sz="4000" dirty="0" smtClean="0">
                <a:solidFill>
                  <a:srgbClr val="FF0000"/>
                </a:solidFill>
              </a:rPr>
              <a:t>Feedback</a:t>
            </a:r>
            <a:endParaRPr lang="en-US" sz="4000" dirty="0">
              <a:solidFill>
                <a:srgbClr val="FF0000"/>
              </a:solidFill>
            </a:endParaRPr>
          </a:p>
        </p:txBody>
      </p:sp>
      <p:sp>
        <p:nvSpPr>
          <p:cNvPr id="4" name="Rectangle 3"/>
          <p:cNvSpPr/>
          <p:nvPr/>
        </p:nvSpPr>
        <p:spPr>
          <a:xfrm>
            <a:off x="0" y="1772816"/>
            <a:ext cx="9036496" cy="46085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n w="0"/>
                <a:solidFill>
                  <a:schemeClr val="tx1"/>
                </a:solidFill>
                <a:effectLst>
                  <a:outerShdw blurRad="38100" dist="19050" dir="2700000" algn="tl" rotWithShape="0">
                    <a:schemeClr val="dk1">
                      <a:alpha val="40000"/>
                    </a:schemeClr>
                  </a:outerShdw>
                </a:effectLst>
              </a:rPr>
              <a:t>MCQ 1. Which one is a Junk Food……..</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A) Banana, b) Drinks, c) Guava, d)Rice</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2.True Or False? If false give correct Ans.</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a) Junk Food contains animal fat.</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3. Fill in the gaps with the clues. </a:t>
            </a:r>
            <a:br>
              <a:rPr lang="en-US" sz="2400" dirty="0">
                <a:ln w="0"/>
                <a:solidFill>
                  <a:schemeClr val="tx1"/>
                </a:solidFill>
                <a:effectLst>
                  <a:outerShdw blurRad="38100" dist="19050" dir="2700000" algn="tl" rotWithShape="0">
                    <a:schemeClr val="dk1">
                      <a:alpha val="40000"/>
                    </a:schemeClr>
                  </a:outerShdw>
                </a:effectLst>
              </a:rPr>
            </a:br>
            <a:r>
              <a:rPr lang="en-US" sz="2400" dirty="0">
                <a:ln w="0"/>
                <a:solidFill>
                  <a:schemeClr val="tx1"/>
                </a:solidFill>
                <a:effectLst>
                  <a:outerShdw blurRad="38100" dist="19050" dir="2700000" algn="tl" rotWithShape="0">
                    <a:schemeClr val="dk1">
                      <a:alpha val="40000"/>
                    </a:schemeClr>
                  </a:outerShdw>
                </a:effectLst>
              </a:rPr>
              <a:t>     </a:t>
            </a:r>
            <a:r>
              <a:rPr lang="en-US" sz="2400" dirty="0" smtClean="0">
                <a:ln w="0"/>
                <a:solidFill>
                  <a:schemeClr val="bg1"/>
                </a:solidFill>
                <a:effectLst>
                  <a:outerShdw blurRad="38100" dist="19050" dir="2700000" algn="tl" rotWithShape="0">
                    <a:schemeClr val="dk1">
                      <a:alpha val="40000"/>
                    </a:schemeClr>
                  </a:outerShdw>
                </a:effectLst>
              </a:rPr>
              <a:t>damage</a:t>
            </a:r>
            <a:r>
              <a:rPr lang="en-US" sz="2400" dirty="0">
                <a:ln w="0"/>
                <a:solidFill>
                  <a:schemeClr val="bg1"/>
                </a:solidFill>
                <a:effectLst>
                  <a:outerShdw blurRad="38100" dist="19050" dir="2700000" algn="tl" rotWithShape="0">
                    <a:schemeClr val="dk1">
                      <a:alpha val="40000"/>
                    </a:schemeClr>
                  </a:outerShdw>
                </a:effectLst>
              </a:rPr>
              <a:t>,  lack,  </a:t>
            </a:r>
            <a:r>
              <a:rPr lang="en-US" sz="2400" dirty="0" smtClean="0">
                <a:ln w="0"/>
                <a:solidFill>
                  <a:schemeClr val="bg1"/>
                </a:solidFill>
                <a:effectLst>
                  <a:outerShdw blurRad="38100" dist="19050" dir="2700000" algn="tl" rotWithShape="0">
                    <a:schemeClr val="dk1">
                      <a:alpha val="40000"/>
                    </a:schemeClr>
                  </a:outerShdw>
                </a:effectLst>
              </a:rPr>
              <a:t>sugar, Junk </a:t>
            </a:r>
            <a:r>
              <a:rPr lang="en-US" sz="2400" dirty="0">
                <a:ln w="0"/>
                <a:solidFill>
                  <a:schemeClr val="bg1"/>
                </a:solidFill>
                <a:effectLst>
                  <a:outerShdw blurRad="38100" dist="19050" dir="2700000" algn="tl" rotWithShape="0">
                    <a:schemeClr val="dk1">
                      <a:alpha val="40000"/>
                    </a:schemeClr>
                  </a:outerShdw>
                </a:effectLst>
              </a:rPr>
              <a:t>Food </a:t>
            </a:r>
            <a:endParaRPr lang="en-US" sz="2400" dirty="0" smtClean="0">
              <a:ln w="0"/>
              <a:solidFill>
                <a:schemeClr val="bg1"/>
              </a:solidFill>
              <a:effectLst>
                <a:outerShdw blurRad="38100" dist="19050" dir="2700000" algn="tl" rotWithShape="0">
                  <a:schemeClr val="dk1">
                    <a:alpha val="40000"/>
                  </a:schemeClr>
                </a:outerShdw>
              </a:effectLst>
            </a:endParaRPr>
          </a:p>
          <a:p>
            <a:pPr algn="ctr"/>
            <a:r>
              <a:rPr lang="en-US" sz="2400" dirty="0" smtClean="0">
                <a:ln w="0"/>
                <a:solidFill>
                  <a:schemeClr val="tx1"/>
                </a:solidFill>
                <a:effectLst>
                  <a:outerShdw blurRad="38100" dist="19050" dir="2700000" algn="tl" rotWithShape="0">
                    <a:schemeClr val="dk1">
                      <a:alpha val="40000"/>
                    </a:schemeClr>
                  </a:outerShdw>
                </a:effectLst>
              </a:rPr>
              <a:t>a</a:t>
            </a:r>
            <a:r>
              <a:rPr lang="en-US" sz="2400" dirty="0">
                <a:ln w="0"/>
                <a:solidFill>
                  <a:schemeClr val="tx1"/>
                </a:solidFill>
                <a:effectLst>
                  <a:outerShdw blurRad="38100" dist="19050" dir="2700000" algn="tl" rotWithShape="0">
                    <a:schemeClr val="dk1">
                      <a:alpha val="40000"/>
                    </a:schemeClr>
                  </a:outerShdw>
                </a:effectLst>
              </a:rPr>
              <a:t>)………. Our teeth and skin. </a:t>
            </a:r>
            <a:endParaRPr lang="en-US" sz="2400" dirty="0" smtClean="0">
              <a:ln w="0"/>
              <a:solidFill>
                <a:schemeClr val="tx1"/>
              </a:solidFill>
              <a:effectLst>
                <a:outerShdw blurRad="38100" dist="19050" dir="2700000" algn="tl" rotWithShape="0">
                  <a:schemeClr val="dk1">
                    <a:alpha val="40000"/>
                  </a:schemeClr>
                </a:outerShdw>
              </a:effectLst>
            </a:endParaRPr>
          </a:p>
          <a:p>
            <a:pPr algn="ctr"/>
            <a:r>
              <a:rPr lang="en-US" sz="2400" dirty="0" smtClean="0">
                <a:ln w="0"/>
                <a:solidFill>
                  <a:schemeClr val="tx1"/>
                </a:solidFill>
                <a:effectLst>
                  <a:outerShdw blurRad="38100" dist="19050" dir="2700000" algn="tl" rotWithShape="0">
                    <a:schemeClr val="dk1">
                      <a:alpha val="40000"/>
                    </a:schemeClr>
                  </a:outerShdw>
                </a:effectLst>
              </a:rPr>
              <a:t>B) It </a:t>
            </a:r>
            <a:r>
              <a:rPr lang="en-US" sz="2400" dirty="0">
                <a:ln w="0"/>
                <a:solidFill>
                  <a:schemeClr val="tx1"/>
                </a:solidFill>
                <a:effectLst>
                  <a:outerShdw blurRad="38100" dist="19050" dir="2700000" algn="tl" rotWithShape="0">
                    <a:schemeClr val="dk1">
                      <a:alpha val="40000"/>
                    </a:schemeClr>
                  </a:outerShdw>
                </a:effectLst>
              </a:rPr>
              <a:t>contains high in …………It </a:t>
            </a:r>
            <a:endParaRPr lang="en-US" sz="2400" dirty="0" smtClean="0">
              <a:ln w="0"/>
              <a:solidFill>
                <a:schemeClr val="tx1"/>
              </a:solidFill>
              <a:effectLst>
                <a:outerShdw blurRad="38100" dist="19050" dir="2700000" algn="tl" rotWithShape="0">
                  <a:schemeClr val="dk1">
                    <a:alpha val="40000"/>
                  </a:schemeClr>
                </a:outerShdw>
              </a:effectLst>
            </a:endParaRPr>
          </a:p>
          <a:p>
            <a:pPr algn="ctr"/>
            <a:r>
              <a:rPr lang="en-US" sz="2400" dirty="0" smtClean="0">
                <a:ln w="0"/>
                <a:solidFill>
                  <a:schemeClr val="tx1"/>
                </a:solidFill>
                <a:effectLst>
                  <a:outerShdw blurRad="38100" dist="19050" dir="2700000" algn="tl" rotWithShape="0">
                    <a:schemeClr val="dk1">
                      <a:alpha val="40000"/>
                    </a:schemeClr>
                  </a:outerShdw>
                </a:effectLst>
              </a:rPr>
              <a:t>c</a:t>
            </a:r>
            <a:r>
              <a:rPr lang="en-US" sz="2400" dirty="0">
                <a:ln w="0"/>
                <a:solidFill>
                  <a:schemeClr val="tx1"/>
                </a:solidFill>
                <a:effectLst>
                  <a:outerShdw blurRad="38100" dist="19050" dir="2700000" algn="tl" rotWithShape="0">
                    <a:schemeClr val="dk1">
                      <a:alpha val="40000"/>
                    </a:schemeClr>
                  </a:outerShdw>
                </a:effectLst>
              </a:rPr>
              <a:t>)……….vitamin and mineral we need. </a:t>
            </a:r>
            <a:endParaRPr lang="en-US" sz="24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Home Task</a:t>
            </a:r>
            <a:endParaRPr lang="en-US" dirty="0">
              <a:solidFill>
                <a:srgbClr val="FF0000"/>
              </a:solidFill>
            </a:endParaRPr>
          </a:p>
        </p:txBody>
      </p:sp>
      <p:sp>
        <p:nvSpPr>
          <p:cNvPr id="3" name="Rectangle 2"/>
          <p:cNvSpPr/>
          <p:nvPr/>
        </p:nvSpPr>
        <p:spPr>
          <a:xfrm>
            <a:off x="1142976" y="2071678"/>
            <a:ext cx="6858048" cy="1508105"/>
          </a:xfrm>
          <a:prstGeom prst="rect">
            <a:avLst/>
          </a:prstGeom>
        </p:spPr>
        <p:txBody>
          <a:bodyPr wrap="square">
            <a:spAutoFit/>
          </a:bodyPr>
          <a:lstStyle/>
          <a:p>
            <a:pPr algn="ctr"/>
            <a:r>
              <a:rPr lang="bn-BD" b="1" dirty="0" smtClean="0"/>
              <a:t/>
            </a:r>
            <a:br>
              <a:rPr lang="bn-BD" b="1" dirty="0" smtClean="0"/>
            </a:br>
            <a:r>
              <a:rPr lang="bn-BD" b="1" dirty="0" smtClean="0"/>
              <a:t/>
            </a:r>
            <a:br>
              <a:rPr lang="bn-BD" b="1" dirty="0" smtClean="0"/>
            </a:br>
            <a:r>
              <a:rPr lang="bn-BD" sz="2800" b="1" dirty="0" smtClean="0">
                <a:latin typeface="Times New Roman" pitchFamily="18" charset="0"/>
              </a:rPr>
              <a:t>“</a:t>
            </a:r>
            <a:r>
              <a:rPr lang="bn-BD" sz="2800" dirty="0" smtClean="0">
                <a:latin typeface="Times New Roman" pitchFamily="18" charset="0"/>
              </a:rPr>
              <a:t>Design a poster pointing out  why one should not</a:t>
            </a:r>
            <a:r>
              <a:rPr lang="en-US" sz="2800" dirty="0" smtClean="0">
                <a:latin typeface="Times New Roman" pitchFamily="18" charset="0"/>
                <a:cs typeface="Times New Roman" pitchFamily="18" charset="0"/>
              </a:rPr>
              <a:t> eat</a:t>
            </a:r>
            <a:r>
              <a:rPr lang="bn-BD" sz="2800" dirty="0" smtClean="0">
                <a:latin typeface="Times New Roman" pitchFamily="18" charset="0"/>
              </a:rPr>
              <a:t> junk food.</a:t>
            </a:r>
            <a:r>
              <a:rPr lang="bn-BD" dirty="0" smtClean="0"/>
              <a:t>”</a:t>
            </a:r>
            <a:endParaRPr lang="en-US"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20688"/>
            <a:ext cx="7772400" cy="1143000"/>
          </a:xfrm>
        </p:spPr>
        <p:txBody>
          <a:bodyPr/>
          <a:lstStyle/>
          <a:p>
            <a:pPr algn="ctr"/>
            <a:r>
              <a:rPr lang="en-US" b="1" dirty="0" smtClean="0">
                <a:solidFill>
                  <a:srgbClr val="FF0000"/>
                </a:solidFill>
              </a:rPr>
              <a:t>THANK  YOU</a:t>
            </a:r>
            <a:endParaRPr lang="en-US" b="1" dirty="0">
              <a:solidFill>
                <a:srgbClr val="FF0000"/>
              </a:solidFill>
            </a:endParaRPr>
          </a:p>
        </p:txBody>
      </p:sp>
      <p:pic>
        <p:nvPicPr>
          <p:cNvPr id="3" name="Picture 2" descr="images-3.jpg"/>
          <p:cNvPicPr>
            <a:picLocks noChangeAspect="1"/>
          </p:cNvPicPr>
          <p:nvPr/>
        </p:nvPicPr>
        <p:blipFill>
          <a:blip r:embed="rId2"/>
          <a:stretch>
            <a:fillRect/>
          </a:stretch>
        </p:blipFill>
        <p:spPr>
          <a:xfrm>
            <a:off x="611560" y="1916832"/>
            <a:ext cx="7525368" cy="4392488"/>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9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76672"/>
            <a:ext cx="7772400" cy="652934"/>
          </a:xfr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Autofit/>
          </a:bodyPr>
          <a:lstStyle/>
          <a:p>
            <a:pPr algn="ctr"/>
            <a:r>
              <a:rPr lang="en-US" b="1" dirty="0" smtClean="0">
                <a:ln w="0"/>
                <a:solidFill>
                  <a:schemeClr val="tx1"/>
                </a:solidFill>
                <a:effectLst>
                  <a:outerShdw blurRad="38100" dist="19050" dir="2700000" algn="tl" rotWithShape="0">
                    <a:schemeClr val="dk1">
                      <a:alpha val="40000"/>
                    </a:schemeClr>
                  </a:outerShdw>
                </a:effectLst>
                <a:latin typeface="Times New Roman" pitchFamily="18" charset="0"/>
                <a:cs typeface="Times New Roman" pitchFamily="18" charset="0"/>
              </a:rPr>
              <a:t>Introduction</a:t>
            </a:r>
            <a:endParaRPr lang="en-US" b="1" dirty="0">
              <a:latin typeface="Times New Roman" pitchFamily="18" charset="0"/>
              <a:cs typeface="Times New Roman" pitchFamily="18" charset="0"/>
            </a:endParaRPr>
          </a:p>
        </p:txBody>
      </p:sp>
      <p:sp>
        <p:nvSpPr>
          <p:cNvPr id="8" name="Rounded Rectangle 7"/>
          <p:cNvSpPr/>
          <p:nvPr/>
        </p:nvSpPr>
        <p:spPr>
          <a:xfrm>
            <a:off x="914400" y="4293096"/>
            <a:ext cx="3240360" cy="18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t>Md. Monirul Haque</a:t>
            </a:r>
          </a:p>
          <a:p>
            <a:pPr algn="ctr"/>
            <a:r>
              <a:rPr lang="en-US" dirty="0" smtClean="0"/>
              <a:t>Assistant Teacher (English)</a:t>
            </a:r>
          </a:p>
          <a:p>
            <a:pPr algn="ctr"/>
            <a:r>
              <a:rPr lang="en-US" dirty="0" err="1" smtClean="0"/>
              <a:t>Amlabari</a:t>
            </a:r>
            <a:r>
              <a:rPr lang="en-US" dirty="0" smtClean="0"/>
              <a:t> Secondary School</a:t>
            </a:r>
          </a:p>
          <a:p>
            <a:pPr algn="ctr"/>
            <a:r>
              <a:rPr lang="en-US" dirty="0" err="1" smtClean="0"/>
              <a:t>Khoksa</a:t>
            </a:r>
            <a:r>
              <a:rPr lang="en-US" dirty="0" smtClean="0"/>
              <a:t>, </a:t>
            </a:r>
            <a:r>
              <a:rPr lang="en-US" dirty="0" err="1" smtClean="0"/>
              <a:t>Kushtia</a:t>
            </a:r>
            <a:endParaRPr lang="en-US" dirty="0" smtClean="0"/>
          </a:p>
          <a:p>
            <a:pPr algn="ctr"/>
            <a:r>
              <a:rPr lang="en-US" dirty="0" smtClean="0"/>
              <a:t>01722 273272</a:t>
            </a:r>
          </a:p>
        </p:txBody>
      </p:sp>
      <p:sp>
        <p:nvSpPr>
          <p:cNvPr id="9" name="Rectangle 8"/>
          <p:cNvSpPr/>
          <p:nvPr/>
        </p:nvSpPr>
        <p:spPr>
          <a:xfrm>
            <a:off x="5004048" y="2708920"/>
            <a:ext cx="3682752" cy="18002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3200" b="1" u="sng" dirty="0"/>
          </a:p>
          <a:p>
            <a:pPr algn="ctr"/>
            <a:r>
              <a:rPr lang="en-US" sz="3200" b="1" u="sng" dirty="0" smtClean="0"/>
              <a:t>Students</a:t>
            </a:r>
            <a:r>
              <a:rPr lang="en-US" sz="3200" b="1" u="sng" dirty="0"/>
              <a:t>:</a:t>
            </a:r>
          </a:p>
          <a:p>
            <a:pPr algn="ctr"/>
            <a:r>
              <a:rPr lang="en-US" sz="3200" b="1" dirty="0"/>
              <a:t>Class –Ten</a:t>
            </a:r>
          </a:p>
          <a:p>
            <a:pPr algn="ctr"/>
            <a:r>
              <a:rPr lang="en-US" sz="3200" b="1" dirty="0"/>
              <a:t>English First Paper</a:t>
            </a:r>
          </a:p>
          <a:p>
            <a:pPr algn="ctr"/>
            <a:endParaRPr lang="en-US" sz="3200" b="1"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643240"/>
            <a:ext cx="2392110" cy="23921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1+#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nacks.jpg"/>
          <p:cNvPicPr>
            <a:picLocks noChangeAspect="1"/>
          </p:cNvPicPr>
          <p:nvPr/>
        </p:nvPicPr>
        <p:blipFill>
          <a:blip r:embed="rId2"/>
          <a:stretch>
            <a:fillRect/>
          </a:stretch>
        </p:blipFill>
        <p:spPr>
          <a:xfrm>
            <a:off x="467544" y="1500174"/>
            <a:ext cx="5104588" cy="4305090"/>
          </a:xfrm>
          <a:prstGeom prst="rect">
            <a:avLst/>
          </a:prstGeom>
        </p:spPr>
      </p:pic>
      <p:pic>
        <p:nvPicPr>
          <p:cNvPr id="3" name="Picture 2" descr="colddrinks.jpg"/>
          <p:cNvPicPr>
            <a:picLocks noChangeAspect="1"/>
          </p:cNvPicPr>
          <p:nvPr/>
        </p:nvPicPr>
        <p:blipFill>
          <a:blip r:embed="rId3"/>
          <a:stretch>
            <a:fillRect/>
          </a:stretch>
        </p:blipFill>
        <p:spPr>
          <a:xfrm>
            <a:off x="4427984" y="1357298"/>
            <a:ext cx="4716016" cy="4447966"/>
          </a:xfrm>
          <a:prstGeom prst="rect">
            <a:avLst/>
          </a:prstGeom>
        </p:spPr>
      </p:pic>
      <p:sp>
        <p:nvSpPr>
          <p:cNvPr id="4" name="TextBox 3"/>
          <p:cNvSpPr txBox="1"/>
          <p:nvPr/>
        </p:nvSpPr>
        <p:spPr>
          <a:xfrm>
            <a:off x="1979712" y="620688"/>
            <a:ext cx="5616624" cy="523220"/>
          </a:xfrm>
          <a:prstGeom prst="rect">
            <a:avLst/>
          </a:prstGeom>
          <a:solidFill>
            <a:srgbClr val="00B050"/>
          </a:solidFill>
        </p:spPr>
        <p:txBody>
          <a:bodyPr wrap="square" rtlCol="0">
            <a:spAutoFit/>
          </a:bodyPr>
          <a:lstStyle/>
          <a:p>
            <a:pPr algn="ctr"/>
            <a:r>
              <a:rPr lang="en-US" sz="2800" b="1" dirty="0" smtClean="0"/>
              <a:t>What do you see in the picture ?</a:t>
            </a:r>
            <a:endParaRPr lang="en-US" sz="2800" b="1" dirty="0"/>
          </a:p>
        </p:txBody>
      </p:sp>
      <p:sp>
        <p:nvSpPr>
          <p:cNvPr id="5" name="TextBox 4"/>
          <p:cNvSpPr txBox="1"/>
          <p:nvPr/>
        </p:nvSpPr>
        <p:spPr>
          <a:xfrm>
            <a:off x="1979712" y="5655752"/>
            <a:ext cx="5225291" cy="584775"/>
          </a:xfrm>
          <a:prstGeom prst="rect">
            <a:avLst/>
          </a:prstGeom>
          <a:noFill/>
        </p:spPr>
        <p:txBody>
          <a:bodyPr wrap="square" rtlCol="0">
            <a:spAutoFit/>
          </a:bodyPr>
          <a:lstStyle/>
          <a:p>
            <a:r>
              <a:rPr lang="en-US" sz="3200" b="1" dirty="0" smtClean="0"/>
              <a:t>What kind of  food is these?</a:t>
            </a:r>
            <a:endParaRPr lang="en-US" sz="3200"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grpId="0" nodeType="clickEffect">
                                  <p:stCondLst>
                                    <p:cond delay="0"/>
                                  </p:stCondLst>
                                  <p:childTnLst>
                                    <p:animMotion origin="layout" path="M -1.94444E-6 2.59259E-6 C 0.0691 2.59259E-6 0.12552 0.01458 0.12552 0.03264 C 0.12552 0.05069 0.0691 0.06551 -1.94444E-6 0.06551 C -0.06927 0.06551 -0.12552 0.05069 -0.12552 0.03264 C -0.12552 0.01458 -0.06927 2.59259E-6 -1.94444E-6 2.59259E-6 Z " pathEditMode="relative" rAng="0" ptsTypes="AAAAA">
                                      <p:cBhvr>
                                        <p:cTn id="6" dur="2000" fill="hold"/>
                                        <p:tgtEl>
                                          <p:spTgt spid="4"/>
                                        </p:tgtEl>
                                        <p:attrNameLst>
                                          <p:attrName>ppt_x</p:attrName>
                                          <p:attrName>ppt_y</p:attrName>
                                        </p:attrNameLst>
                                      </p:cBhvr>
                                      <p:rCtr x="0" y="3264"/>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220" y="1196752"/>
            <a:ext cx="5400600" cy="1143000"/>
          </a:xfrm>
        </p:spPr>
        <p:txBody>
          <a:bodyPr>
            <a:normAutofit/>
          </a:bodyPr>
          <a:lstStyle/>
          <a:p>
            <a:pPr algn="ctr"/>
            <a:r>
              <a:rPr lang="en-US" sz="6000" b="1" dirty="0" smtClean="0"/>
              <a:t>Topic</a:t>
            </a:r>
            <a:endParaRPr lang="en-US" sz="6000" b="1" dirty="0"/>
          </a:p>
        </p:txBody>
      </p:sp>
      <p:sp>
        <p:nvSpPr>
          <p:cNvPr id="4" name="Rectangle 3"/>
          <p:cNvSpPr/>
          <p:nvPr/>
        </p:nvSpPr>
        <p:spPr>
          <a:xfrm>
            <a:off x="1547664" y="2924944"/>
            <a:ext cx="5498685" cy="1015663"/>
          </a:xfrm>
          <a:prstGeom prst="rect">
            <a:avLst/>
          </a:prstGeom>
        </p:spPr>
        <p:txBody>
          <a:bodyPr wrap="square">
            <a:spAutoFit/>
          </a:bodyPr>
          <a:lstStyle/>
          <a:p>
            <a:pPr algn="ctr"/>
            <a:r>
              <a:rPr lang="bn-BD" sz="6000" b="1" i="1" dirty="0" smtClean="0">
                <a:solidFill>
                  <a:srgbClr val="FF0000"/>
                </a:solidFill>
              </a:rPr>
              <a:t>JUNK</a:t>
            </a:r>
            <a:r>
              <a:rPr lang="en-US" sz="6000" b="1" i="1" dirty="0" smtClean="0">
                <a:solidFill>
                  <a:srgbClr val="FF0000"/>
                </a:solidFill>
              </a:rPr>
              <a:t> </a:t>
            </a:r>
            <a:r>
              <a:rPr lang="bn-BD" sz="6000" b="1" i="1" dirty="0" smtClean="0">
                <a:solidFill>
                  <a:srgbClr val="FF0000"/>
                </a:solidFill>
              </a:rPr>
              <a:t> FOOD</a:t>
            </a:r>
            <a:r>
              <a:rPr lang="bn-BD" b="1" i="1" dirty="0" smtClean="0"/>
              <a:t> </a:t>
            </a:r>
            <a:endParaRPr lang="en-US"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n-BD" b="1" i="1" dirty="0" smtClean="0"/>
              <a:t>               </a:t>
            </a:r>
            <a:r>
              <a:rPr lang="bn-BD" b="1" i="1" u="sng" dirty="0" smtClean="0"/>
              <a:t> </a:t>
            </a:r>
            <a:br>
              <a:rPr lang="bn-BD" b="1" i="1" u="sng" dirty="0" smtClean="0"/>
            </a:br>
            <a:r>
              <a:rPr lang="en-US" sz="3600" i="1" u="sng" dirty="0" smtClean="0">
                <a:solidFill>
                  <a:srgbClr val="FF0000"/>
                </a:solidFill>
              </a:rPr>
              <a:t>Learning Outcomes</a:t>
            </a:r>
            <a:endParaRPr lang="en-US" sz="3600" i="1" dirty="0">
              <a:solidFill>
                <a:srgbClr val="FF0000"/>
              </a:solidFill>
            </a:endParaRPr>
          </a:p>
        </p:txBody>
      </p:sp>
      <p:sp>
        <p:nvSpPr>
          <p:cNvPr id="3" name="Content Placeholder 2"/>
          <p:cNvSpPr>
            <a:spLocks noGrp="1"/>
          </p:cNvSpPr>
          <p:nvPr>
            <p:ph idx="1"/>
          </p:nvPr>
        </p:nvSpPr>
        <p:spPr>
          <a:xfrm>
            <a:off x="539552" y="2489200"/>
            <a:ext cx="8280920" cy="3530600"/>
          </a:xfrm>
        </p:spPr>
        <p:txBody>
          <a:bodyPr>
            <a:normAutofit fontScale="85000" lnSpcReduction="20000"/>
          </a:bodyPr>
          <a:lstStyle/>
          <a:p>
            <a:r>
              <a:rPr lang="bn-BD" sz="3200" b="1" dirty="0" smtClean="0"/>
              <a:t>By the end of the lesson you’ll have-</a:t>
            </a:r>
          </a:p>
          <a:p>
            <a:r>
              <a:rPr lang="bn-BD" sz="3200" b="1" dirty="0" smtClean="0"/>
              <a:t>Matched food ingredients with the picture</a:t>
            </a:r>
          </a:p>
          <a:p>
            <a:r>
              <a:rPr lang="bn-BD" sz="3200" b="1" dirty="0" smtClean="0"/>
              <a:t>Read an Article about Junk Food &amp; Answered questions</a:t>
            </a:r>
          </a:p>
          <a:p>
            <a:r>
              <a:rPr lang="bn-BD" sz="3200" b="1" dirty="0" smtClean="0"/>
              <a:t>Read the Statements about Junk Food &amp; make similar Statements </a:t>
            </a:r>
          </a:p>
          <a:p>
            <a:r>
              <a:rPr lang="bn-BD" sz="3200" b="1" dirty="0" smtClean="0"/>
              <a:t>Designed a poster Describing the bad feature of Junk Food</a:t>
            </a:r>
            <a:endParaRPr lang="en-US" sz="3200" b="1"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90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heel(1)">
                                      <p:cBhvr>
                                        <p:cTn id="14" dur="2000"/>
                                        <p:tgtEl>
                                          <p:spTgt spid="3">
                                            <p:txEl>
                                              <p:pRg st="0" end="0"/>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heel(1)">
                                      <p:cBhvr>
                                        <p:cTn id="17" dur="2000"/>
                                        <p:tgtEl>
                                          <p:spTgt spid="3">
                                            <p:txEl>
                                              <p:pRg st="1" end="1"/>
                                            </p:txEl>
                                          </p:spTgt>
                                        </p:tgtEl>
                                      </p:cBhvr>
                                    </p:animEffect>
                                  </p:childTnLst>
                                </p:cTn>
                              </p:par>
                              <p:par>
                                <p:cTn id="18" presetID="21" presetClass="entr" presetSubtype="1"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2000"/>
                                        <p:tgtEl>
                                          <p:spTgt spid="3">
                                            <p:txEl>
                                              <p:pRg st="2" end="2"/>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heel(1)">
                                      <p:cBhvr>
                                        <p:cTn id="23" dur="2000"/>
                                        <p:tgtEl>
                                          <p:spTgt spid="3">
                                            <p:txEl>
                                              <p:pRg st="3" end="3"/>
                                            </p:txEl>
                                          </p:spTgt>
                                        </p:tgtEl>
                                      </p:cBhvr>
                                    </p:animEffect>
                                  </p:childTnLst>
                                </p:cTn>
                              </p:par>
                              <p:par>
                                <p:cTn id="24" presetID="21" presetClass="entr" presetSubtype="1"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wheel(1)">
                                      <p:cBhvr>
                                        <p:cTn id="2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692696"/>
            <a:ext cx="8563300" cy="792088"/>
          </a:xfrm>
        </p:spPr>
        <p:txBody>
          <a:bodyPr>
            <a:noAutofit/>
          </a:bodyPr>
          <a:lstStyle/>
          <a:p>
            <a:r>
              <a:rPr lang="bn-BD" sz="2400" dirty="0" smtClean="0"/>
              <a:t>A . Look at  the following food items and fill in the</a:t>
            </a:r>
            <a:r>
              <a:rPr lang="en-US" sz="2400" dirty="0" smtClean="0"/>
              <a:t> </a:t>
            </a:r>
            <a:r>
              <a:rPr lang="bn-BD" sz="2400" dirty="0" smtClean="0"/>
              <a:t>appopriate boxes in the table</a:t>
            </a:r>
            <a:r>
              <a:rPr lang="en-US" sz="2400" dirty="0" smtClean="0"/>
              <a:t> in groups</a:t>
            </a:r>
            <a:r>
              <a:rPr lang="bn-BD" sz="2400" dirty="0" smtClean="0"/>
              <a:t>.</a:t>
            </a:r>
            <a:r>
              <a:rPr lang="en-US" sz="2400" dirty="0" smtClean="0"/>
              <a:t> </a:t>
            </a:r>
            <a:r>
              <a:rPr lang="en-US" sz="2400" dirty="0" smtClean="0"/>
              <a:t>                                     </a:t>
            </a:r>
            <a:r>
              <a:rPr lang="en-US" sz="2400" dirty="0" smtClean="0"/>
              <a:t>10 min</a:t>
            </a:r>
            <a:r>
              <a:rPr lang="en-US" sz="2400" dirty="0" smtClean="0"/>
              <a:t>                </a:t>
            </a:r>
            <a:r>
              <a:rPr lang="en-US" sz="2400" dirty="0" smtClean="0"/>
              <a:t/>
            </a:r>
            <a:br>
              <a:rPr lang="en-US" sz="2400" dirty="0" smtClean="0"/>
            </a:br>
            <a:r>
              <a:rPr lang="en-US" sz="2400" dirty="0"/>
              <a:t> </a:t>
            </a:r>
            <a:r>
              <a:rPr lang="en-US" sz="2400" dirty="0" smtClean="0"/>
              <a:t>                                                                   </a:t>
            </a:r>
            <a:endParaRPr lang="en-US" sz="32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50012260"/>
              </p:ext>
            </p:extLst>
          </p:nvPr>
        </p:nvGraphicFramePr>
        <p:xfrm>
          <a:off x="323528" y="1340768"/>
          <a:ext cx="8229600" cy="147828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27990">
                <a:tc>
                  <a:txBody>
                    <a:bodyPr/>
                    <a:lstStyle/>
                    <a:p>
                      <a:r>
                        <a:rPr lang="bn-BD" dirty="0" smtClean="0"/>
                        <a:t>Homemade</a:t>
                      </a:r>
                      <a:endParaRPr lang="en-US" dirty="0"/>
                    </a:p>
                  </a:txBody>
                  <a:tcPr/>
                </a:tc>
                <a:tc>
                  <a:txBody>
                    <a:bodyPr/>
                    <a:lstStyle/>
                    <a:p>
                      <a:r>
                        <a:rPr lang="bn-BD" dirty="0" smtClean="0"/>
                        <a:t>Expensive</a:t>
                      </a:r>
                      <a:endParaRPr lang="en-US" dirty="0"/>
                    </a:p>
                  </a:txBody>
                  <a:tcPr/>
                </a:tc>
                <a:tc>
                  <a:txBody>
                    <a:bodyPr/>
                    <a:lstStyle/>
                    <a:p>
                      <a:r>
                        <a:rPr lang="bn-BD" dirty="0" smtClean="0"/>
                        <a:t>Fresh</a:t>
                      </a:r>
                      <a:endParaRPr lang="en-US" dirty="0"/>
                    </a:p>
                  </a:txBody>
                  <a:tcPr/>
                </a:tc>
                <a:tc>
                  <a:txBody>
                    <a:bodyPr/>
                    <a:lstStyle/>
                    <a:p>
                      <a:r>
                        <a:rPr lang="bn-BD" dirty="0" smtClean="0"/>
                        <a:t>Natural</a:t>
                      </a:r>
                      <a:endParaRPr lang="en-US" dirty="0"/>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tc>
                  <a:txBody>
                    <a:bodyPr/>
                    <a:lstStyle/>
                    <a:p>
                      <a:r>
                        <a:rPr lang="bn-BD" dirty="0" smtClean="0"/>
                        <a:t>Banana</a:t>
                      </a:r>
                      <a:endParaRPr lang="en-US" dirty="0"/>
                    </a:p>
                  </a:txBody>
                  <a:tcPr/>
                </a:tc>
                <a:tc>
                  <a:txBody>
                    <a:bodyPr/>
                    <a:lstStyle/>
                    <a:p>
                      <a:r>
                        <a:rPr lang="bn-BD" dirty="0" smtClean="0"/>
                        <a:t>Banana</a:t>
                      </a:r>
                      <a:endParaRPr lang="en-US" dirty="0"/>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3"/>
                  </a:ext>
                </a:extLst>
              </a:tr>
            </a:tbl>
          </a:graphicData>
        </a:graphic>
      </p:graphicFrame>
      <p:pic>
        <p:nvPicPr>
          <p:cNvPr id="2050" name="Picture 2" descr="C:\Users\Sentu\Downloads\snacks.jpg"/>
          <p:cNvPicPr>
            <a:picLocks noChangeAspect="1" noChangeArrowheads="1"/>
          </p:cNvPicPr>
          <p:nvPr/>
        </p:nvPicPr>
        <p:blipFill>
          <a:blip r:embed="rId2"/>
          <a:srcRect/>
          <a:stretch>
            <a:fillRect/>
          </a:stretch>
        </p:blipFill>
        <p:spPr bwMode="auto">
          <a:xfrm>
            <a:off x="6081067" y="2948782"/>
            <a:ext cx="2883422" cy="32165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6" name="Picture 2" descr="C:\Users\Sentu\Downloads\images-2.jpg"/>
          <p:cNvPicPr>
            <a:picLocks noChangeAspect="1" noChangeArrowheads="1"/>
          </p:cNvPicPr>
          <p:nvPr/>
        </p:nvPicPr>
        <p:blipFill>
          <a:blip r:embed="rId3"/>
          <a:srcRect/>
          <a:stretch>
            <a:fillRect/>
          </a:stretch>
        </p:blipFill>
        <p:spPr bwMode="auto">
          <a:xfrm>
            <a:off x="251520" y="2924944"/>
            <a:ext cx="2880320" cy="32403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7" name="Picture 3" descr="C:\Users\Sentu\Downloads\images.jpg"/>
          <p:cNvPicPr>
            <a:picLocks noChangeAspect="1" noChangeArrowheads="1"/>
          </p:cNvPicPr>
          <p:nvPr/>
        </p:nvPicPr>
        <p:blipFill>
          <a:blip r:embed="rId4"/>
          <a:srcRect/>
          <a:stretch>
            <a:fillRect/>
          </a:stretch>
        </p:blipFill>
        <p:spPr bwMode="auto">
          <a:xfrm>
            <a:off x="3131840" y="2924944"/>
            <a:ext cx="3240360" cy="32403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 calcmode="lin" valueType="num">
                                      <p:cBhvr additive="base">
                                        <p:cTn id="20" dur="500" fill="hold"/>
                                        <p:tgtEl>
                                          <p:spTgt spid="1026"/>
                                        </p:tgtEl>
                                        <p:attrNameLst>
                                          <p:attrName>ppt_x</p:attrName>
                                        </p:attrNameLst>
                                      </p:cBhvr>
                                      <p:tavLst>
                                        <p:tav tm="0">
                                          <p:val>
                                            <p:strVal val="#ppt_x"/>
                                          </p:val>
                                        </p:tav>
                                        <p:tav tm="100000">
                                          <p:val>
                                            <p:strVal val="#ppt_x"/>
                                          </p:val>
                                        </p:tav>
                                      </p:tavLst>
                                    </p:anim>
                                    <p:anim calcmode="lin" valueType="num">
                                      <p:cBhvr additive="base">
                                        <p:cTn id="21"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27"/>
                                        </p:tgtEl>
                                        <p:attrNameLst>
                                          <p:attrName>style.visibility</p:attrName>
                                        </p:attrNameLst>
                                      </p:cBhvr>
                                      <p:to>
                                        <p:strVal val="visible"/>
                                      </p:to>
                                    </p:set>
                                    <p:animEffect transition="in" filter="fade">
                                      <p:cBhvr>
                                        <p:cTn id="26" dur="1000"/>
                                        <p:tgtEl>
                                          <p:spTgt spid="1027"/>
                                        </p:tgtEl>
                                      </p:cBhvr>
                                    </p:animEffect>
                                    <p:anim calcmode="lin" valueType="num">
                                      <p:cBhvr>
                                        <p:cTn id="27" dur="1000" fill="hold"/>
                                        <p:tgtEl>
                                          <p:spTgt spid="1027"/>
                                        </p:tgtEl>
                                        <p:attrNameLst>
                                          <p:attrName>ppt_x</p:attrName>
                                        </p:attrNameLst>
                                      </p:cBhvr>
                                      <p:tavLst>
                                        <p:tav tm="0">
                                          <p:val>
                                            <p:strVal val="#ppt_x"/>
                                          </p:val>
                                        </p:tav>
                                        <p:tav tm="100000">
                                          <p:val>
                                            <p:strVal val="#ppt_x"/>
                                          </p:val>
                                        </p:tav>
                                      </p:tavLst>
                                    </p:anim>
                                    <p:anim calcmode="lin" valueType="num">
                                      <p:cBhvr>
                                        <p:cTn id="28"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animEffect transition="in" filter="wipe(down)">
                                      <p:cBhvr>
                                        <p:cTn id="33" dur="580">
                                          <p:stCondLst>
                                            <p:cond delay="0"/>
                                          </p:stCondLst>
                                        </p:cTn>
                                        <p:tgtEl>
                                          <p:spTgt spid="2050"/>
                                        </p:tgtEl>
                                      </p:cBhvr>
                                    </p:animEffect>
                                    <p:anim calcmode="lin" valueType="num">
                                      <p:cBhvr>
                                        <p:cTn id="34"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39" dur="26">
                                          <p:stCondLst>
                                            <p:cond delay="650"/>
                                          </p:stCondLst>
                                        </p:cTn>
                                        <p:tgtEl>
                                          <p:spTgt spid="2050"/>
                                        </p:tgtEl>
                                      </p:cBhvr>
                                      <p:to x="100000" y="60000"/>
                                    </p:animScale>
                                    <p:animScale>
                                      <p:cBhvr>
                                        <p:cTn id="40" dur="166" decel="50000">
                                          <p:stCondLst>
                                            <p:cond delay="676"/>
                                          </p:stCondLst>
                                        </p:cTn>
                                        <p:tgtEl>
                                          <p:spTgt spid="2050"/>
                                        </p:tgtEl>
                                      </p:cBhvr>
                                      <p:to x="100000" y="100000"/>
                                    </p:animScale>
                                    <p:animScale>
                                      <p:cBhvr>
                                        <p:cTn id="41" dur="26">
                                          <p:stCondLst>
                                            <p:cond delay="1312"/>
                                          </p:stCondLst>
                                        </p:cTn>
                                        <p:tgtEl>
                                          <p:spTgt spid="2050"/>
                                        </p:tgtEl>
                                      </p:cBhvr>
                                      <p:to x="100000" y="80000"/>
                                    </p:animScale>
                                    <p:animScale>
                                      <p:cBhvr>
                                        <p:cTn id="42" dur="166" decel="50000">
                                          <p:stCondLst>
                                            <p:cond delay="1338"/>
                                          </p:stCondLst>
                                        </p:cTn>
                                        <p:tgtEl>
                                          <p:spTgt spid="2050"/>
                                        </p:tgtEl>
                                      </p:cBhvr>
                                      <p:to x="100000" y="100000"/>
                                    </p:animScale>
                                    <p:animScale>
                                      <p:cBhvr>
                                        <p:cTn id="43" dur="26">
                                          <p:stCondLst>
                                            <p:cond delay="1642"/>
                                          </p:stCondLst>
                                        </p:cTn>
                                        <p:tgtEl>
                                          <p:spTgt spid="2050"/>
                                        </p:tgtEl>
                                      </p:cBhvr>
                                      <p:to x="100000" y="90000"/>
                                    </p:animScale>
                                    <p:animScale>
                                      <p:cBhvr>
                                        <p:cTn id="44" dur="166" decel="50000">
                                          <p:stCondLst>
                                            <p:cond delay="1668"/>
                                          </p:stCondLst>
                                        </p:cTn>
                                        <p:tgtEl>
                                          <p:spTgt spid="2050"/>
                                        </p:tgtEl>
                                      </p:cBhvr>
                                      <p:to x="100000" y="100000"/>
                                    </p:animScale>
                                    <p:animScale>
                                      <p:cBhvr>
                                        <p:cTn id="45" dur="26">
                                          <p:stCondLst>
                                            <p:cond delay="1808"/>
                                          </p:stCondLst>
                                        </p:cTn>
                                        <p:tgtEl>
                                          <p:spTgt spid="2050"/>
                                        </p:tgtEl>
                                      </p:cBhvr>
                                      <p:to x="100000" y="95000"/>
                                    </p:animScale>
                                    <p:animScale>
                                      <p:cBhvr>
                                        <p:cTn id="46"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714356"/>
            <a:ext cx="8229600" cy="1143000"/>
          </a:xfrm>
        </p:spPr>
        <p:txBody>
          <a:bodyPr>
            <a:normAutofit/>
          </a:bodyPr>
          <a:lstStyle/>
          <a:p>
            <a:r>
              <a:rPr lang="bn-BD" dirty="0" smtClean="0"/>
              <a:t>     </a:t>
            </a:r>
            <a:r>
              <a:rPr lang="bn-BD" b="1" dirty="0" smtClean="0">
                <a:solidFill>
                  <a:srgbClr val="FF0000"/>
                </a:solidFill>
              </a:rPr>
              <a:t>  </a:t>
            </a:r>
            <a:r>
              <a:rPr lang="bn-BD" b="1" dirty="0" smtClean="0">
                <a:solidFill>
                  <a:srgbClr val="FF0000"/>
                </a:solidFill>
              </a:rPr>
              <a:t>Filling </a:t>
            </a:r>
            <a:r>
              <a:rPr lang="en-US" b="1" dirty="0" smtClean="0">
                <a:solidFill>
                  <a:srgbClr val="FF0000"/>
                </a:solidFill>
              </a:rPr>
              <a:t>the </a:t>
            </a:r>
            <a:r>
              <a:rPr lang="bn-BD" b="1" dirty="0" smtClean="0">
                <a:solidFill>
                  <a:srgbClr val="FF0000"/>
                </a:solidFill>
              </a:rPr>
              <a:t>Table</a:t>
            </a:r>
            <a:r>
              <a:rPr lang="bn-BD" dirty="0" smtClean="0"/>
              <a:t> </a:t>
            </a:r>
            <a:endParaRPr lang="en-US" dirty="0"/>
          </a:p>
        </p:txBody>
      </p:sp>
      <p:graphicFrame>
        <p:nvGraphicFramePr>
          <p:cNvPr id="4" name="Content Placeholder 3"/>
          <p:cNvGraphicFramePr>
            <a:graphicFrameLocks noGrp="1"/>
          </p:cNvGraphicFramePr>
          <p:nvPr>
            <p:ph idx="1"/>
          </p:nvPr>
        </p:nvGraphicFramePr>
        <p:xfrm>
          <a:off x="357158" y="3143248"/>
          <a:ext cx="8229600" cy="148336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r>
                        <a:rPr lang="bn-BD" dirty="0" smtClean="0"/>
                        <a:t>Homemade</a:t>
                      </a:r>
                      <a:endParaRPr lang="en-US" dirty="0"/>
                    </a:p>
                  </a:txBody>
                  <a:tcPr/>
                </a:tc>
                <a:tc>
                  <a:txBody>
                    <a:bodyPr/>
                    <a:lstStyle/>
                    <a:p>
                      <a:r>
                        <a:rPr lang="bn-BD" dirty="0" smtClean="0"/>
                        <a:t>Expensive</a:t>
                      </a:r>
                      <a:endParaRPr lang="en-US" dirty="0"/>
                    </a:p>
                  </a:txBody>
                  <a:tcPr/>
                </a:tc>
                <a:tc>
                  <a:txBody>
                    <a:bodyPr/>
                    <a:lstStyle/>
                    <a:p>
                      <a:r>
                        <a:rPr lang="bn-BD" dirty="0" smtClean="0"/>
                        <a:t>Fresh</a:t>
                      </a:r>
                      <a:endParaRPr lang="en-US" dirty="0"/>
                    </a:p>
                  </a:txBody>
                  <a:tcPr/>
                </a:tc>
                <a:tc>
                  <a:txBody>
                    <a:bodyPr/>
                    <a:lstStyle/>
                    <a:p>
                      <a:r>
                        <a:rPr lang="bn-BD" dirty="0" smtClean="0"/>
                        <a:t>Natural</a:t>
                      </a:r>
                      <a:endParaRPr lang="en-US" dirty="0"/>
                    </a:p>
                  </a:txBody>
                  <a:tcPr/>
                </a:tc>
                <a:extLst>
                  <a:ext uri="{0D108BD9-81ED-4DB2-BD59-A6C34878D82A}">
                    <a16:rowId xmlns:a16="http://schemas.microsoft.com/office/drawing/2014/main" val="10000"/>
                  </a:ext>
                </a:extLst>
              </a:tr>
              <a:tr h="370840">
                <a:tc>
                  <a:txBody>
                    <a:bodyPr/>
                    <a:lstStyle/>
                    <a:p>
                      <a:r>
                        <a:rPr lang="en-US" dirty="0" smtClean="0"/>
                        <a:t>E</a:t>
                      </a:r>
                      <a:r>
                        <a:rPr lang="bn-BD" dirty="0" smtClean="0"/>
                        <a:t>gg omlet</a:t>
                      </a:r>
                      <a:endParaRPr lang="en-US" dirty="0"/>
                    </a:p>
                  </a:txBody>
                  <a:tcPr/>
                </a:tc>
                <a:tc>
                  <a:txBody>
                    <a:bodyPr/>
                    <a:lstStyle/>
                    <a:p>
                      <a:r>
                        <a:rPr lang="bn-BD" dirty="0" smtClean="0"/>
                        <a:t>chips</a:t>
                      </a:r>
                      <a:endParaRPr lang="en-US" dirty="0"/>
                    </a:p>
                  </a:txBody>
                  <a:tcPr/>
                </a:tc>
                <a:tc>
                  <a:txBody>
                    <a:bodyPr/>
                    <a:lstStyle/>
                    <a:p>
                      <a:r>
                        <a:rPr lang="bn-BD" dirty="0" smtClean="0"/>
                        <a:t>banana</a:t>
                      </a:r>
                      <a:endParaRPr lang="en-US" dirty="0"/>
                    </a:p>
                  </a:txBody>
                  <a:tcPr/>
                </a:tc>
                <a:tc>
                  <a:txBody>
                    <a:bodyPr/>
                    <a:lstStyle/>
                    <a:p>
                      <a:r>
                        <a:rPr lang="bn-BD" dirty="0" smtClean="0"/>
                        <a:t>banana</a:t>
                      </a:r>
                      <a:endParaRPr lang="en-US" dirty="0"/>
                    </a:p>
                  </a:txBody>
                  <a:tcPr/>
                </a:tc>
                <a:extLst>
                  <a:ext uri="{0D108BD9-81ED-4DB2-BD59-A6C34878D82A}">
                    <a16:rowId xmlns:a16="http://schemas.microsoft.com/office/drawing/2014/main" val="10001"/>
                  </a:ext>
                </a:extLst>
              </a:tr>
              <a:tr h="370840">
                <a:tc>
                  <a:txBody>
                    <a:bodyPr/>
                    <a:lstStyle/>
                    <a:p>
                      <a:r>
                        <a:rPr lang="bn-BD" dirty="0" smtClean="0"/>
                        <a:t>burger</a:t>
                      </a:r>
                      <a:endParaRPr lang="en-US" dirty="0"/>
                    </a:p>
                  </a:txBody>
                  <a:tcPr/>
                </a:tc>
                <a:tc>
                  <a:txBody>
                    <a:bodyPr/>
                    <a:lstStyle/>
                    <a:p>
                      <a:r>
                        <a:rPr lang="bn-BD" dirty="0" smtClean="0"/>
                        <a:t>apple</a:t>
                      </a:r>
                      <a:endParaRPr lang="en-US" dirty="0"/>
                    </a:p>
                  </a:txBody>
                  <a:tcPr/>
                </a:tc>
                <a:tc>
                  <a:txBody>
                    <a:bodyPr/>
                    <a:lstStyle/>
                    <a:p>
                      <a:r>
                        <a:rPr lang="bn-BD" dirty="0" smtClean="0"/>
                        <a:t>egg</a:t>
                      </a:r>
                      <a:endParaRPr lang="en-US" dirty="0"/>
                    </a:p>
                  </a:txBody>
                  <a:tcPr/>
                </a:tc>
                <a:tc>
                  <a:txBody>
                    <a:bodyPr/>
                    <a:lstStyle/>
                    <a:p>
                      <a:r>
                        <a:rPr lang="bn-BD" dirty="0" smtClean="0"/>
                        <a:t>egg</a:t>
                      </a:r>
                      <a:endParaRPr lang="en-US" dirty="0"/>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endParaRPr lang="en-US" dirty="0"/>
                    </a:p>
                  </a:txBody>
                  <a:tcPr/>
                </a:tc>
                <a:tc>
                  <a:txBody>
                    <a:bodyPr/>
                    <a:lstStyle/>
                    <a:p>
                      <a:r>
                        <a:rPr lang="bn-BD" dirty="0" smtClean="0"/>
                        <a:t>apple</a:t>
                      </a:r>
                      <a:endParaRPr lang="en-US" dirty="0"/>
                    </a:p>
                  </a:txBody>
                  <a:tcPr/>
                </a:tc>
                <a:tc>
                  <a:txBody>
                    <a:bodyPr/>
                    <a:lstStyle/>
                    <a:p>
                      <a:r>
                        <a:rPr lang="bn-BD" dirty="0" smtClean="0"/>
                        <a:t>apple</a:t>
                      </a:r>
                      <a:endParaRPr lang="en-US" dirty="0"/>
                    </a:p>
                  </a:txBody>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634082"/>
          </a:xfrm>
        </p:spPr>
        <p:txBody>
          <a:bodyPr>
            <a:normAutofit fontScale="90000"/>
          </a:bodyPr>
          <a:lstStyle/>
          <a:p>
            <a:pPr algn="ctr"/>
            <a:r>
              <a:rPr lang="bn-BD" dirty="0" smtClean="0">
                <a:solidFill>
                  <a:srgbClr val="FF0000"/>
                </a:solidFill>
              </a:rPr>
              <a:t>Vocabulary</a:t>
            </a:r>
            <a:endParaRPr lang="en-US" dirty="0">
              <a:solidFill>
                <a:srgbClr val="FF0000"/>
              </a:solidFill>
            </a:endParaRPr>
          </a:p>
        </p:txBody>
      </p:sp>
      <p:sp>
        <p:nvSpPr>
          <p:cNvPr id="3" name="Content Placeholder 2"/>
          <p:cNvSpPr>
            <a:spLocks noGrp="1"/>
          </p:cNvSpPr>
          <p:nvPr>
            <p:ph sz="quarter" idx="1"/>
          </p:nvPr>
        </p:nvSpPr>
        <p:spPr>
          <a:xfrm>
            <a:off x="107504" y="476672"/>
            <a:ext cx="9036496" cy="5688632"/>
          </a:xfrm>
        </p:spPr>
        <p:txBody>
          <a:bodyPr>
            <a:noAutofit/>
          </a:bodyPr>
          <a:lstStyle/>
          <a:p>
            <a:endParaRPr lang="en-US" sz="3200" b="1" dirty="0" smtClean="0"/>
          </a:p>
          <a:p>
            <a:r>
              <a:rPr lang="bn-BD" sz="3200" b="1" dirty="0" smtClean="0"/>
              <a:t>Pungent </a:t>
            </a:r>
            <a:r>
              <a:rPr lang="bn-BD" sz="3200" dirty="0" smtClean="0"/>
              <a:t> : a spicy taste. </a:t>
            </a:r>
            <a:endParaRPr lang="en-US" sz="3200" dirty="0" smtClean="0"/>
          </a:p>
          <a:p>
            <a:r>
              <a:rPr lang="bn-BD" sz="3200" dirty="0" smtClean="0"/>
              <a:t>The chicken curry tasted pungent with a lot of chilly in it.</a:t>
            </a:r>
          </a:p>
          <a:p>
            <a:pPr marL="0" indent="0">
              <a:buNone/>
            </a:pPr>
            <a:endParaRPr lang="en-US" sz="3200" b="1" dirty="0" smtClean="0"/>
          </a:p>
          <a:p>
            <a:r>
              <a:rPr lang="bn-BD" sz="3200" b="1" dirty="0" smtClean="0"/>
              <a:t>fizzy </a:t>
            </a:r>
            <a:r>
              <a:rPr lang="bn-BD" sz="3200" dirty="0" smtClean="0"/>
              <a:t> : sparking. </a:t>
            </a:r>
            <a:endParaRPr lang="en-US" sz="3200" dirty="0" smtClean="0"/>
          </a:p>
          <a:p>
            <a:r>
              <a:rPr lang="bn-BD" sz="3200" dirty="0" smtClean="0"/>
              <a:t>If you open a bottle of fizziy drink you will see a lot of bubbles coming out.</a:t>
            </a:r>
          </a:p>
          <a:p>
            <a:endParaRPr lang="en-US" sz="3200" b="1" dirty="0" smtClean="0"/>
          </a:p>
          <a:p>
            <a:r>
              <a:rPr lang="bn-BD" sz="3200" b="1" dirty="0" smtClean="0"/>
              <a:t>lemonade</a:t>
            </a:r>
            <a:r>
              <a:rPr lang="bn-BD" sz="3200" dirty="0" smtClean="0"/>
              <a:t>  : a kind of lemon drink. </a:t>
            </a:r>
            <a:endParaRPr lang="en-US" sz="3200" dirty="0" smtClean="0"/>
          </a:p>
          <a:p>
            <a:r>
              <a:rPr lang="bn-BD" sz="3200" dirty="0" smtClean="0"/>
              <a:t>He used to take a bottle of lemonade after lunch.</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37459" y="2363832"/>
            <a:ext cx="1693523" cy="105021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9639" y="4483919"/>
            <a:ext cx="1404156" cy="111162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2240" y="861913"/>
            <a:ext cx="2098519" cy="86409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000"/>
                                        <p:tgtEl>
                                          <p:spTgt spid="3">
                                            <p:txEl>
                                              <p:pRg st="8" end="8"/>
                                            </p:txEl>
                                          </p:spTgt>
                                        </p:tgtEl>
                                      </p:cBhvr>
                                    </p:animEffect>
                                    <p:anim calcmode="lin" valueType="num">
                                      <p:cBhvr>
                                        <p:cTn id="4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48680"/>
            <a:ext cx="9036496"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400" b="1" dirty="0" smtClean="0">
                <a:solidFill>
                  <a:schemeClr val="bg2">
                    <a:lumMod val="50000"/>
                  </a:schemeClr>
                </a:solidFill>
              </a:rPr>
              <a:t>Read the text and answer the questions:</a:t>
            </a:r>
            <a:endParaRPr lang="bn-BD" sz="2400" b="1" dirty="0" smtClean="0">
              <a:solidFill>
                <a:schemeClr val="bg2">
                  <a:lumMod val="50000"/>
                </a:schemeClr>
              </a:solidFill>
            </a:endParaRPr>
          </a:p>
          <a:p>
            <a:pPr algn="just"/>
            <a:endParaRPr lang="bn-BD" sz="2400" dirty="0" smtClean="0"/>
          </a:p>
          <a:p>
            <a:pPr algn="just"/>
            <a:r>
              <a:rPr lang="bn-BD" sz="2400" dirty="0" smtClean="0"/>
              <a:t>‘Junk food’ is food</a:t>
            </a:r>
            <a:r>
              <a:rPr lang="bn-BD" sz="2400" baseline="0" dirty="0" smtClean="0"/>
              <a:t> that has been produced for its pungent taste rather than for its healthvalue.It is great fun to eat and it can look very appealing ,but it is not good for the body. It often contains added chemicals which make it taste soothing but are unhealthy. It usually contains a lot of animal fat or sugar</a:t>
            </a:r>
            <a:r>
              <a:rPr lang="bn-BD" sz="2400" baseline="0" dirty="0" smtClean="0"/>
              <a:t>.</a:t>
            </a:r>
            <a:endParaRPr lang="en-US" sz="2400" baseline="0" dirty="0" smtClean="0"/>
          </a:p>
          <a:p>
            <a:pPr algn="just"/>
            <a:endParaRPr lang="en-US" sz="2400" dirty="0"/>
          </a:p>
          <a:p>
            <a:pPr algn="just"/>
            <a:r>
              <a:rPr lang="bn-BD" sz="2400" baseline="0" dirty="0" smtClean="0"/>
              <a:t>Foods </a:t>
            </a:r>
            <a:r>
              <a:rPr lang="bn-BD" sz="2400" baseline="0" dirty="0" smtClean="0"/>
              <a:t>like chips,burgers,crips,cakes,buiscuits are high in animal fats. Sweeets and fizzi drinks like cola and lemonade are high in sugar.When we eat a large amount of fat our bodies turn into fatty tissue, and a large amout of sugar can damage our teeth and skin.Junk food lakes the vitamins we need. Although people occasionally eat junk food,the body does best when it is given a healthy balance of nutrients from freshly garden homemade foods.</a:t>
            </a:r>
            <a:endParaRPr lang="en-US" sz="24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90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8.jpeg"/></Relationships>
</file>

<file path=ppt/theme/_rels/theme4.xml.rels><?xml version="1.0" encoding="UTF-8" standalone="yes"?>
<Relationships xmlns="http://schemas.openxmlformats.org/package/2006/relationships"><Relationship Id="rId1" Type="http://schemas.openxmlformats.org/officeDocument/2006/relationships/image" Target="../media/image9.jpeg"/></Relationships>
</file>

<file path=ppt/theme/_rels/theme6.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3.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5.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6.xml><?xml version="1.0" encoding="utf-8"?>
<a:theme xmlns:a="http://schemas.openxmlformats.org/drawingml/2006/main" name="1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7.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TM04033921[[fn=Damask]]</Template>
  <TotalTime>575</TotalTime>
  <Words>509</Words>
  <Application>Microsoft Office PowerPoint</Application>
  <PresentationFormat>On-screen Show (4:3)</PresentationFormat>
  <Paragraphs>90</Paragraphs>
  <Slides>13</Slides>
  <Notes>3</Notes>
  <HiddenSlides>0</HiddenSlides>
  <MMClips>0</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13</vt:i4>
      </vt:variant>
    </vt:vector>
  </HeadingPairs>
  <TitlesOfParts>
    <vt:vector size="33" baseType="lpstr">
      <vt:lpstr>Arial</vt:lpstr>
      <vt:lpstr>Calibri</vt:lpstr>
      <vt:lpstr>Calibri Light</vt:lpstr>
      <vt:lpstr>Century Gothic</vt:lpstr>
      <vt:lpstr>Corbel</vt:lpstr>
      <vt:lpstr>Franklin Gothic Book</vt:lpstr>
      <vt:lpstr>Garamond</vt:lpstr>
      <vt:lpstr>Perpetua</vt:lpstr>
      <vt:lpstr>Times New Roman</vt:lpstr>
      <vt:lpstr>Vrinda</vt:lpstr>
      <vt:lpstr>Wingdings</vt:lpstr>
      <vt:lpstr>Wingdings 2</vt:lpstr>
      <vt:lpstr>Wingdings 3</vt:lpstr>
      <vt:lpstr>Equity</vt:lpstr>
      <vt:lpstr>Organic</vt:lpstr>
      <vt:lpstr>Ion Boardroom</vt:lpstr>
      <vt:lpstr>Banded</vt:lpstr>
      <vt:lpstr>Retrospect</vt:lpstr>
      <vt:lpstr>1_Ion Boardroom</vt:lpstr>
      <vt:lpstr>1_Retrospect</vt:lpstr>
      <vt:lpstr>        Good morning to All</vt:lpstr>
      <vt:lpstr>Introduction</vt:lpstr>
      <vt:lpstr>PowerPoint Presentation</vt:lpstr>
      <vt:lpstr>Topic</vt:lpstr>
      <vt:lpstr>                 Learning Outcomes</vt:lpstr>
      <vt:lpstr>A . Look at  the following food items and fill in the appopriate boxes in the table in groups.                                      10 min                                                                                     </vt:lpstr>
      <vt:lpstr>       Filling the Table </vt:lpstr>
      <vt:lpstr>Vocabulary</vt:lpstr>
      <vt:lpstr>PowerPoint Presentation</vt:lpstr>
      <vt:lpstr>PowerPoint Presentation</vt:lpstr>
      <vt:lpstr>PowerPoint Presentation</vt:lpstr>
      <vt:lpstr>Home Task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Morning to All</dc:title>
  <dc:creator>Md. Monirul Haque</dc:creator>
  <cp:lastModifiedBy>Md. Monirul Haque</cp:lastModifiedBy>
  <cp:revision>63</cp:revision>
  <dcterms:created xsi:type="dcterms:W3CDTF">2013-09-15T13:16:37Z</dcterms:created>
  <dcterms:modified xsi:type="dcterms:W3CDTF">2026-08-13T19:48:34Z</dcterms:modified>
</cp:coreProperties>
</file>