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tmp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77" r:id="rId2"/>
    <p:sldId id="278" r:id="rId3"/>
    <p:sldId id="261" r:id="rId4"/>
    <p:sldId id="287" r:id="rId5"/>
    <p:sldId id="260" r:id="rId6"/>
    <p:sldId id="288" r:id="rId7"/>
    <p:sldId id="269" r:id="rId8"/>
    <p:sldId id="283" r:id="rId9"/>
    <p:sldId id="289" r:id="rId10"/>
    <p:sldId id="290" r:id="rId11"/>
    <p:sldId id="291" r:id="rId12"/>
    <p:sldId id="284" r:id="rId13"/>
    <p:sldId id="285" r:id="rId14"/>
    <p:sldId id="292" r:id="rId15"/>
    <p:sldId id="293" r:id="rId16"/>
    <p:sldId id="286" r:id="rId17"/>
    <p:sldId id="268" r:id="rId18"/>
    <p:sldId id="267" r:id="rId19"/>
    <p:sldId id="266" r:id="rId20"/>
    <p:sldId id="282" r:id="rId21"/>
    <p:sldId id="294" r:id="rId22"/>
    <p:sldId id="281" r:id="rId23"/>
    <p:sldId id="279" r:id="rId24"/>
    <p:sldId id="280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-588" y="-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96B7D8-9CA5-49D0-A6DA-F52E65A7FE96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5296BF-F6D3-4627-819C-4CB266083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3892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5296BF-F6D3-4627-819C-4CB266083BA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4508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5296BF-F6D3-4627-819C-4CB266083BA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3942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8A14B77B-3F63-DB97-480E-B5E0CBF4E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="" xmlns:a16="http://schemas.microsoft.com/office/drawing/2014/main" id="{8C9FEC23-2FA3-878E-116E-D03F0029A2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="" xmlns:a16="http://schemas.microsoft.com/office/drawing/2014/main" id="{A83E7C9E-9439-1343-7D34-BB0BB274F9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E5D4D2D-2F97-D946-3F38-498E154658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5296BF-F6D3-4627-819C-4CB266083BA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4087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5296BF-F6D3-4627-819C-4CB266083BA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865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gi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svg"/><Relationship Id="rId4" Type="http://schemas.openxmlformats.org/officeDocument/2006/relationships/image" Target="../media/image1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D18D2A45-21A1-34B6-2A67-8B86F1D6F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4461" y="1371600"/>
            <a:ext cx="3168603" cy="5000626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="" xmlns:a16="http://schemas.microsoft.com/office/drawing/2014/main" id="{7A26D00E-3B98-20A7-2F19-530B9544A039}"/>
              </a:ext>
            </a:extLst>
          </p:cNvPr>
          <p:cNvSpPr/>
          <p:nvPr/>
        </p:nvSpPr>
        <p:spPr>
          <a:xfrm>
            <a:off x="2675685" y="1234017"/>
            <a:ext cx="7911353" cy="340941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139700" dist="165100" dir="3900000" sx="99000" sy="99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A4F4496-4915-9CAE-A99E-55A3B0B587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637" y="1842076"/>
            <a:ext cx="2193306" cy="2193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83D5597B-7B11-E20A-F84A-61EEEC2F7F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421"/>
            <a:ext cx="870801" cy="83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349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7 -0.03912 L 0.64987 0.8664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18" y="4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873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156C0E0-AEBD-A6AD-7336-39B075885C8B}"/>
              </a:ext>
            </a:extLst>
          </p:cNvPr>
          <p:cNvSpPr txBox="1"/>
          <p:nvPr/>
        </p:nvSpPr>
        <p:spPr>
          <a:xfrm>
            <a:off x="5171693" y="462296"/>
            <a:ext cx="2082019" cy="76944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BA42758E-9EA4-428E-9F78-BBDF42125B0F}"/>
              </a:ext>
            </a:extLst>
          </p:cNvPr>
          <p:cNvSpPr/>
          <p:nvPr/>
        </p:nvSpPr>
        <p:spPr>
          <a:xfrm flipV="1">
            <a:off x="363415" y="1341715"/>
            <a:ext cx="11083512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A3F07E6-1309-37C6-3309-E58345E229EB}"/>
              </a:ext>
            </a:extLst>
          </p:cNvPr>
          <p:cNvSpPr/>
          <p:nvPr/>
        </p:nvSpPr>
        <p:spPr>
          <a:xfrm flipV="1">
            <a:off x="4072776" y="1257138"/>
            <a:ext cx="773519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EB28EDD-F09C-1E93-4043-58BCAC4B3F8E}"/>
              </a:ext>
            </a:extLst>
          </p:cNvPr>
          <p:cNvSpPr/>
          <p:nvPr/>
        </p:nvSpPr>
        <p:spPr>
          <a:xfrm rot="5400000" flipV="1">
            <a:off x="4270531" y="3909144"/>
            <a:ext cx="393006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="" xmlns:a16="http://schemas.microsoft.com/office/drawing/2014/main" id="{355BEEE2-C372-7224-CB6F-0079CE40E0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17580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="" xmlns:a16="http://schemas.microsoft.com/office/drawing/2014/main" id="{AEC83A02-EA9B-F924-11E8-5D5D82A5F0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53B9FA6-4A0F-4E2B-6CEA-704829109C7D}"/>
              </a:ext>
            </a:extLst>
          </p:cNvPr>
          <p:cNvSpPr txBox="1"/>
          <p:nvPr/>
        </p:nvSpPr>
        <p:spPr>
          <a:xfrm>
            <a:off x="2201902" y="1553012"/>
            <a:ext cx="2201608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27B961E-3913-4CCF-9314-6D725B6D97D5}"/>
              </a:ext>
            </a:extLst>
          </p:cNvPr>
          <p:cNvSpPr txBox="1"/>
          <p:nvPr/>
        </p:nvSpPr>
        <p:spPr>
          <a:xfrm>
            <a:off x="8067616" y="1553012"/>
            <a:ext cx="1970252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330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4772218" y="440849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652461" y="133126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B7A97FF-4485-7CF1-D49C-6805D20D51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525852" y="476250"/>
            <a:ext cx="1189310" cy="8550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44663F5-F511-4080-762D-BB7C01908DE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10208174" y="346978"/>
            <a:ext cx="1331365" cy="957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110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930354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="" xmlns:a16="http://schemas.microsoft.com/office/drawing/2014/main" id="{579B8868-7EC4-E706-E9B4-6740293321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7918" y="518682"/>
            <a:ext cx="1198298" cy="1198298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="" xmlns:a16="http://schemas.microsoft.com/office/drawing/2014/main" id="{5C87DC50-4D73-F1D6-CE85-9F673A216A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20207" y="518682"/>
            <a:ext cx="1198298" cy="119829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="" xmlns:a16="http://schemas.microsoft.com/office/drawing/2014/main" id="{F5998754-D26F-8593-7BED-6F2AD32637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62497" y="518682"/>
            <a:ext cx="1198298" cy="119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584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4772218" y="669210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="" xmlns:a16="http://schemas.microsoft.com/office/drawing/2014/main" id="{23C8203A-B144-71F9-629E-7AA1C5AF7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6120" y="409438"/>
            <a:ext cx="1226786" cy="1226786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="" xmlns:a16="http://schemas.microsoft.com/office/drawing/2014/main" id="{0931C303-E426-6793-EDC3-8EDF7AA4C5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49094" y="473880"/>
            <a:ext cx="1226786" cy="122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068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1804737" y="934613"/>
            <a:ext cx="1402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="" xmlns:a16="http://schemas.microsoft.com/office/drawing/2014/main" id="{9CE8DBAB-10C4-C698-FC7A-57D34C7D0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2764" y="409487"/>
            <a:ext cx="1182230" cy="118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118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2007803" y="962894"/>
            <a:ext cx="1996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FBFA1B8-A48D-255B-BB50-9E8F27EC0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35" y="552034"/>
            <a:ext cx="1257968" cy="109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086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kk.png">
            <a:extLst>
              <a:ext uri="{FF2B5EF4-FFF2-40B4-BE49-F238E27FC236}">
                <a16:creationId xmlns="" xmlns:a16="http://schemas.microsoft.com/office/drawing/2014/main" id="{8D78984C-7611-ED3A-6893-97F0E59CE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994" y="5929248"/>
            <a:ext cx="7934895" cy="9216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8D09034-B0CE-AEAB-57EF-9D72EA7723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94" y="5920556"/>
            <a:ext cx="879560" cy="8028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6D7AEC8-C47D-F90F-5C86-83EA47844A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94604" y="6126370"/>
            <a:ext cx="856521" cy="5273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89738">
            <a:off x="4714154" y="-647607"/>
            <a:ext cx="2795673" cy="58473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4097423-3D74-84E9-2AD3-A45B310467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2" y="2713313"/>
            <a:ext cx="11957157" cy="295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06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hyperlink" Target="https://www.peakpx.com/19235/water-droplet/1440x900-wallpaper" TargetMode="Externa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="" xmlns:a16="http://schemas.microsoft.com/office/drawing/2014/main" id="{B8E7872C-1867-4538-1453-42919C14AC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1">
              <a:alphaModFix amt="40000"/>
              <a:extLst>
                <a:ext uri="{837473B0-CC2E-450A-ABE3-18F120FF3D39}">
                  <a1611:picAttrSrcUrl xmlns="" xmlns:a1611="http://schemas.microsoft.com/office/drawing/2016/11/main" r:id="rId12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B665C2DF-2AB9-7F21-5E96-FA605259A4B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0200" y="5869381"/>
            <a:ext cx="1294819" cy="6810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7C9FCA6-7C5B-24E4-2CDA-54DE98A615B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0976" y="6496095"/>
            <a:ext cx="1775334" cy="43732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21B64F1D-3BD3-E04A-A351-E760650E81BE}"/>
              </a:ext>
            </a:extLst>
          </p:cNvPr>
          <p:cNvGrpSpPr/>
          <p:nvPr/>
        </p:nvGrpSpPr>
        <p:grpSpPr>
          <a:xfrm>
            <a:off x="8448390" y="6192772"/>
            <a:ext cx="1842586" cy="595015"/>
            <a:chOff x="8269280" y="6224725"/>
            <a:chExt cx="1842586" cy="595015"/>
          </a:xfrm>
        </p:grpSpPr>
        <p:pic>
          <p:nvPicPr>
            <p:cNvPr id="5" name="Picture 4">
              <a:extLst>
                <a:ext uri="{FF2B5EF4-FFF2-40B4-BE49-F238E27FC236}">
                  <a16:creationId xmlns="" xmlns:a16="http://schemas.microsoft.com/office/drawing/2014/main" id="{AB01C0FA-EAF3-2230-1057-0ACE4D07648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9114" y="6238903"/>
              <a:ext cx="522752" cy="580837"/>
            </a:xfrm>
            <a:prstGeom prst="rect">
              <a:avLst/>
            </a:prstGeom>
          </p:spPr>
        </p:pic>
        <p:pic>
          <p:nvPicPr>
            <p:cNvPr id="6" name="Picture 4">
              <a:extLst>
                <a:ext uri="{FF2B5EF4-FFF2-40B4-BE49-F238E27FC236}">
                  <a16:creationId xmlns="" xmlns:a16="http://schemas.microsoft.com/office/drawing/2014/main" id="{A4D0339B-1EE3-C51D-EFD5-C51AC58681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0459" y="6224725"/>
              <a:ext cx="595015" cy="5950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="" xmlns:a16="http://schemas.microsoft.com/office/drawing/2014/main" id="{67161B21-6597-5C18-660F-12A44343A45D}"/>
                </a:ext>
              </a:extLst>
            </p:cNvPr>
            <p:cNvGrpSpPr/>
            <p:nvPr/>
          </p:nvGrpSpPr>
          <p:grpSpPr>
            <a:xfrm>
              <a:off x="8269280" y="6242202"/>
              <a:ext cx="577540" cy="577538"/>
              <a:chOff x="8269280" y="6239279"/>
              <a:chExt cx="577540" cy="577538"/>
            </a:xfrm>
          </p:grpSpPr>
          <p:sp>
            <p:nvSpPr>
              <p:cNvPr id="9" name="Oval 8">
                <a:extLst>
                  <a:ext uri="{FF2B5EF4-FFF2-40B4-BE49-F238E27FC236}">
                    <a16:creationId xmlns="" xmlns:a16="http://schemas.microsoft.com/office/drawing/2014/main" id="{2ECD49B4-5987-4771-C4D6-E110004DC35B}"/>
                  </a:ext>
                </a:extLst>
              </p:cNvPr>
              <p:cNvSpPr/>
              <p:nvPr/>
            </p:nvSpPr>
            <p:spPr>
              <a:xfrm>
                <a:off x="8269280" y="6239279"/>
                <a:ext cx="577540" cy="57753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0" name="Picture 9">
                <a:extLst>
                  <a:ext uri="{FF2B5EF4-FFF2-40B4-BE49-F238E27FC236}">
                    <a16:creationId xmlns="" xmlns:a16="http://schemas.microsoft.com/office/drawing/2014/main" id="{C0E932AB-17A7-2EAB-DA0F-FCE6805B57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81241" y="6251239"/>
                <a:ext cx="553618" cy="55361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294183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2.png"/><Relationship Id="rId5" Type="http://schemas.microsoft.com/office/2007/relationships/hdphoto" Target="../media/hdphoto4.wdp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0.png"/><Relationship Id="rId3" Type="http://schemas.microsoft.com/office/2007/relationships/media" Target="../media/media4.mp3"/><Relationship Id="rId7" Type="http://schemas.openxmlformats.org/officeDocument/2006/relationships/image" Target="../media/image32.png"/><Relationship Id="rId12" Type="http://schemas.openxmlformats.org/officeDocument/2006/relationships/image" Target="../media/image39.png"/><Relationship Id="rId17" Type="http://schemas.microsoft.com/office/2007/relationships/hdphoto" Target="../media/hdphoto3.wdp"/><Relationship Id="rId2" Type="http://schemas.microsoft.com/office/2007/relationships/media" Target="../media/media3.mp3"/><Relationship Id="rId16" Type="http://schemas.openxmlformats.org/officeDocument/2006/relationships/image" Target="../media/image33.png"/><Relationship Id="rId1" Type="http://schemas.openxmlformats.org/officeDocument/2006/relationships/audio" Target="NULL" TargetMode="External"/><Relationship Id="rId6" Type="http://schemas.openxmlformats.org/officeDocument/2006/relationships/notesSlide" Target="../notesSlides/notesSlide4.xml"/><Relationship Id="rId11" Type="http://schemas.openxmlformats.org/officeDocument/2006/relationships/image" Target="../media/image38.png"/><Relationship Id="rId5" Type="http://schemas.openxmlformats.org/officeDocument/2006/relationships/slideLayout" Target="../slideLayouts/slideLayout2.xml"/><Relationship Id="rId15" Type="http://schemas.openxmlformats.org/officeDocument/2006/relationships/slide" Target="slide17.xml"/><Relationship Id="rId10" Type="http://schemas.openxmlformats.org/officeDocument/2006/relationships/image" Target="../media/image37.jpg"/><Relationship Id="rId4" Type="http://schemas.openxmlformats.org/officeDocument/2006/relationships/audio" Target="../media/media4.mp3"/><Relationship Id="rId9" Type="http://schemas.microsoft.com/office/2007/relationships/hdphoto" Target="../media/hdphoto2.wdp"/><Relationship Id="rId1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2.png"/><Relationship Id="rId5" Type="http://schemas.microsoft.com/office/2007/relationships/hdphoto" Target="../media/hdphoto4.wdp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tmp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tm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tm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microsoft.com/office/2007/relationships/media" Target="../media/media4.mp3"/><Relationship Id="rId7" Type="http://schemas.microsoft.com/office/2007/relationships/hdphoto" Target="../media/hdphoto5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5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.mp3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Relationship Id="rId6" Type="http://schemas.microsoft.com/office/2007/relationships/hdphoto" Target="../media/hdphoto3.wdp"/><Relationship Id="rId5" Type="http://schemas.openxmlformats.org/officeDocument/2006/relationships/image" Target="../media/image33.png"/><Relationship Id="rId4" Type="http://schemas.openxmlformats.org/officeDocument/2006/relationships/slide" Target="slide21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4.xml"/><Relationship Id="rId6" Type="http://schemas.microsoft.com/office/2007/relationships/hdphoto" Target="../media/hdphoto3.wdp"/><Relationship Id="rId5" Type="http://schemas.openxmlformats.org/officeDocument/2006/relationships/image" Target="../media/image33.png"/><Relationship Id="rId4" Type="http://schemas.openxmlformats.org/officeDocument/2006/relationships/slide" Target="slide2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31.png"/><Relationship Id="rId3" Type="http://schemas.microsoft.com/office/2007/relationships/media" Target="../media/media2.mp3"/><Relationship Id="rId7" Type="http://schemas.openxmlformats.org/officeDocument/2006/relationships/image" Target="../media/image27.png"/><Relationship Id="rId12" Type="http://schemas.openxmlformats.org/officeDocument/2006/relationships/image" Target="../media/image30.png"/><Relationship Id="rId17" Type="http://schemas.microsoft.com/office/2007/relationships/hdphoto" Target="../media/hdphoto3.wdp"/><Relationship Id="rId2" Type="http://schemas.microsoft.com/office/2007/relationships/media" Target="../media/media1.mp3"/><Relationship Id="rId16" Type="http://schemas.openxmlformats.org/officeDocument/2006/relationships/image" Target="../media/image33.png"/><Relationship Id="rId1" Type="http://schemas.openxmlformats.org/officeDocument/2006/relationships/audio" Target="NULL" TargetMode="External"/><Relationship Id="rId6" Type="http://schemas.openxmlformats.org/officeDocument/2006/relationships/notesSlide" Target="../notesSlides/notesSlide2.xml"/><Relationship Id="rId11" Type="http://schemas.openxmlformats.org/officeDocument/2006/relationships/image" Target="../media/image29.png"/><Relationship Id="rId5" Type="http://schemas.openxmlformats.org/officeDocument/2006/relationships/slideLayout" Target="../slideLayouts/slideLayout2.xml"/><Relationship Id="rId15" Type="http://schemas.openxmlformats.org/officeDocument/2006/relationships/slide" Target="slide12.xml"/><Relationship Id="rId10" Type="http://schemas.openxmlformats.org/officeDocument/2006/relationships/image" Target="../media/image28.png"/><Relationship Id="rId4" Type="http://schemas.openxmlformats.org/officeDocument/2006/relationships/audio" Target="../media/media2.mp3"/><Relationship Id="rId9" Type="http://schemas.openxmlformats.org/officeDocument/2006/relationships/image" Target="../media/image25.JPG"/><Relationship Id="rId1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Alternate Process 1"/>
          <p:cNvSpPr/>
          <p:nvPr/>
        </p:nvSpPr>
        <p:spPr>
          <a:xfrm>
            <a:off x="2772697" y="1195387"/>
            <a:ext cx="7683909" cy="3272240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000" dirty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আজকের পাঠে</a:t>
            </a:r>
          </a:p>
          <a:p>
            <a:pPr algn="ctr"/>
            <a:r>
              <a:rPr lang="en-US" sz="8000" dirty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সবাইকে </a:t>
            </a:r>
            <a:r>
              <a:rPr lang="bn-BD" sz="8000" dirty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স্বাগত</a:t>
            </a:r>
            <a:endParaRPr lang="en-US" sz="7200" dirty="0">
              <a:solidFill>
                <a:schemeClr val="accent6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157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FA48F06-FF9A-01B7-C775-9800B6A9FF1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38" b="100000" l="4128" r="9958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1471613"/>
            <a:ext cx="10729913" cy="53863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C756FE6-037D-EE77-F0E4-87F03887299A}"/>
              </a:ext>
            </a:extLst>
          </p:cNvPr>
          <p:cNvSpPr txBox="1"/>
          <p:nvPr/>
        </p:nvSpPr>
        <p:spPr>
          <a:xfrm>
            <a:off x="5520043" y="1014939"/>
            <a:ext cx="2366991" cy="4508927"/>
          </a:xfrm>
          <a:prstGeom prst="rect">
            <a:avLst/>
          </a:prstGeom>
          <a:noFill/>
          <a:scene3d>
            <a:camera prst="orthographicFront"/>
            <a:lightRig rig="glow" dir="tl">
              <a:rot lat="0" lon="0" rev="5400000"/>
            </a:lightRig>
          </a:scene3d>
          <a:sp3d>
            <a:bevelT w="1828800" h="1828800"/>
          </a:sp3d>
        </p:spPr>
        <p:txBody>
          <a:bodyPr wrap="square">
            <a:spAutoFit/>
            <a:sp3d extrusionH="57150" contourW="12700">
              <a:bevelT w="1828800" h="1828800"/>
              <a:bevelB w="1828800" h="18288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defRPr/>
            </a:pPr>
            <a:r>
              <a:rPr lang="en-US" sz="28700" b="1" dirty="0">
                <a:ln w="11430">
                  <a:noFill/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</a:t>
            </a:r>
            <a:r>
              <a:rPr lang="en-GB" sz="28700" b="1" dirty="0" smtClean="0">
                <a:ln w="11430">
                  <a:noFill/>
                </a:ln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GB" sz="28700" b="1" dirty="0">
              <a:ln w="11430">
                <a:noFill/>
              </a:ln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DBE202B-43EC-735C-600B-BBA71B73B72D}"/>
              </a:ext>
            </a:extLst>
          </p:cNvPr>
          <p:cNvSpPr txBox="1"/>
          <p:nvPr/>
        </p:nvSpPr>
        <p:spPr>
          <a:xfrm>
            <a:off x="223171" y="186416"/>
            <a:ext cx="21830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b="1" dirty="0">
                <a:ln w="12700">
                  <a:noFill/>
                  <a:prstDash val="solid"/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n w="12700">
                  <a:noFill/>
                  <a:prstDash val="solid"/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উচ্চারন</a:t>
            </a:r>
            <a:r>
              <a:rPr lang="en-US" sz="2400" b="1" dirty="0">
                <a:ln w="12700">
                  <a:noFill/>
                  <a:prstDash val="solid"/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অনুশীলন</a:t>
            </a:r>
            <a:endParaRPr lang="en-IN" sz="2400" b="1" dirty="0">
              <a:ln w="12700">
                <a:noFill/>
                <a:prstDash val="solid"/>
              </a:ln>
              <a:solidFill>
                <a:sysClr val="windowText" lastClr="0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c1_b_s_p13_0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01365" y="515634"/>
            <a:ext cx="609600" cy="609600"/>
          </a:xfrm>
          <a:prstGeom prst="rect">
            <a:avLst/>
          </a:prstGeom>
        </p:spPr>
      </p:pic>
      <p:pic>
        <p:nvPicPr>
          <p:cNvPr id="9" name="c1_b_s_p13_0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53765" y="668034"/>
            <a:ext cx="609600" cy="609600"/>
          </a:xfrm>
          <a:prstGeom prst="rect">
            <a:avLst/>
          </a:prstGeom>
        </p:spPr>
      </p:pic>
      <p:pic>
        <p:nvPicPr>
          <p:cNvPr id="10" name="c1_b_s_p13_0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06165" y="82043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738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20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20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numSld="999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numSld="999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F29015F-0998-C724-9ADE-9C6DDB3ACA3F}"/>
              </a:ext>
            </a:extLst>
          </p:cNvPr>
          <p:cNvSpPr txBox="1"/>
          <p:nvPr/>
        </p:nvSpPr>
        <p:spPr>
          <a:xfrm>
            <a:off x="361951" y="709612"/>
            <a:ext cx="99822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চলো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4400" b="1" smtClean="0">
                <a:latin typeface="NikoshBAN" panose="02000000000000000000" pitchFamily="2" charset="0"/>
                <a:cs typeface="NikoshBAN" panose="02000000000000000000" pitchFamily="2" charset="0"/>
              </a:rPr>
              <a:t> ছড়া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শুনি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বলি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F29015F-0998-C724-9ADE-9C6DDB3ACA3F}"/>
              </a:ext>
            </a:extLst>
          </p:cNvPr>
          <p:cNvSpPr txBox="1"/>
          <p:nvPr/>
        </p:nvSpPr>
        <p:spPr>
          <a:xfrm>
            <a:off x="0" y="1647825"/>
            <a:ext cx="99822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কে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কে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ছড়া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শুনতে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চাও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B83BE73-6E34-A72F-BC4E-EF87B0EADBCC}"/>
              </a:ext>
            </a:extLst>
          </p:cNvPr>
          <p:cNvSpPr txBox="1"/>
          <p:nvPr/>
        </p:nvSpPr>
        <p:spPr>
          <a:xfrm>
            <a:off x="1839005" y="2700337"/>
            <a:ext cx="7771039" cy="212365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6600" b="1" dirty="0" err="1">
                <a:solidFill>
                  <a:srgbClr val="FF0000"/>
                </a:solidFill>
              </a:rPr>
              <a:t>ই</a:t>
            </a:r>
            <a:r>
              <a:rPr lang="en-US" sz="6600" b="1" dirty="0" err="1"/>
              <a:t>ট</a:t>
            </a:r>
            <a:r>
              <a:rPr lang="en-US" sz="6600" b="1" dirty="0">
                <a:solidFill>
                  <a:srgbClr val="FF0000"/>
                </a:solidFill>
              </a:rPr>
              <a:t> </a:t>
            </a:r>
            <a:r>
              <a:rPr lang="en-US" sz="6600" b="1" dirty="0" err="1"/>
              <a:t>রয়েছে</a:t>
            </a:r>
            <a:r>
              <a:rPr lang="en-US" sz="6600" b="1" dirty="0"/>
              <a:t> </a:t>
            </a:r>
            <a:r>
              <a:rPr lang="en-US" sz="6600" b="1" dirty="0" err="1"/>
              <a:t>সবুজ</a:t>
            </a:r>
            <a:r>
              <a:rPr lang="en-US" sz="6600" b="1" dirty="0"/>
              <a:t> </a:t>
            </a:r>
            <a:r>
              <a:rPr lang="en-US" sz="6600" b="1" dirty="0" err="1" smtClean="0"/>
              <a:t>ঘাসে</a:t>
            </a:r>
            <a:r>
              <a:rPr lang="en-US" sz="66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en-US" sz="6600" b="1" dirty="0"/>
              <a:t/>
            </a:r>
            <a:br>
              <a:rPr lang="en-US" sz="6600" b="1" dirty="0"/>
            </a:br>
            <a:r>
              <a:rPr lang="en-US" sz="6600" b="1" dirty="0" err="1">
                <a:solidFill>
                  <a:srgbClr val="FF0000"/>
                </a:solidFill>
              </a:rPr>
              <a:t>ঈ</a:t>
            </a:r>
            <a:r>
              <a:rPr lang="en-US" sz="6600" b="1" dirty="0" err="1"/>
              <a:t>গল</a:t>
            </a:r>
            <a:r>
              <a:rPr lang="en-US" sz="6600" b="1" dirty="0"/>
              <a:t> </a:t>
            </a:r>
            <a:r>
              <a:rPr lang="en-US" sz="6600" b="1" dirty="0" err="1"/>
              <a:t>ওড়ে</a:t>
            </a:r>
            <a:r>
              <a:rPr lang="en-US" sz="6600" b="1" dirty="0"/>
              <a:t> </a:t>
            </a:r>
            <a:r>
              <a:rPr lang="en-US" sz="6600" b="1" dirty="0" err="1" smtClean="0"/>
              <a:t>ওই</a:t>
            </a:r>
            <a:r>
              <a:rPr lang="en-US" sz="6600" b="1" dirty="0" smtClean="0"/>
              <a:t> </a:t>
            </a:r>
            <a:r>
              <a:rPr lang="en-US" sz="6600" b="1" dirty="0" err="1" smtClean="0"/>
              <a:t>আকাশে</a:t>
            </a:r>
            <a:r>
              <a:rPr lang="en-US" sz="66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6600" b="1" dirty="0"/>
          </a:p>
        </p:txBody>
      </p:sp>
    </p:spTree>
    <p:extLst>
      <p:ext uri="{BB962C8B-B14F-4D97-AF65-F5344CB8AC3E}">
        <p14:creationId xmlns:p14="http://schemas.microsoft.com/office/powerpoint/2010/main" val="1848712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B11C97FA-5082-A660-DA61-8A2DFA39A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F765BF64-FCCE-AC1C-7961-FB9210FE1D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256" y="1850772"/>
            <a:ext cx="4561194" cy="281961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C562A760-E977-1669-CCA5-437FACC78A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242" y="1816424"/>
            <a:ext cx="5054546" cy="288831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847AF110-7AE4-DF2D-198F-60D352DC4FE4}"/>
              </a:ext>
            </a:extLst>
          </p:cNvPr>
          <p:cNvSpPr txBox="1"/>
          <p:nvPr/>
        </p:nvSpPr>
        <p:spPr>
          <a:xfrm>
            <a:off x="5106940" y="4891767"/>
            <a:ext cx="18496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ঈগল</a:t>
            </a:r>
            <a:endParaRPr lang="en-US" sz="6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55EF1CF-092A-69C2-9721-E119190ACA26}"/>
              </a:ext>
            </a:extLst>
          </p:cNvPr>
          <p:cNvSpPr txBox="1"/>
          <p:nvPr/>
        </p:nvSpPr>
        <p:spPr>
          <a:xfrm>
            <a:off x="3504416" y="693635"/>
            <a:ext cx="65777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চলো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ছবিগুলো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2DD071C-C193-8B44-85D4-459B8C9B30E5}"/>
              </a:ext>
            </a:extLst>
          </p:cNvPr>
          <p:cNvSpPr txBox="1"/>
          <p:nvPr/>
        </p:nvSpPr>
        <p:spPr>
          <a:xfrm>
            <a:off x="4780116" y="757238"/>
            <a:ext cx="40890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এটি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কীসের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3163593"/>
      </p:ext>
    </p:extLst>
  </p:cSld>
  <p:clrMapOvr>
    <a:masterClrMapping/>
  </p:clrMapOvr>
  <p:transition spd="slow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7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8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1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1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4" fill="hold" grpId="0" nodeType="click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17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18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2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2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xit" presetSubtype="2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6" dur="500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" fill="hold" grpId="0" nodeType="with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31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32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7" grpId="0"/>
          <p:bldP spid="7" grpId="1"/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xit" presetSubtype="2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6" dur="500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7" grpId="0"/>
          <p:bldP spid="7" grpId="1"/>
          <p:bldP spid="8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bangla-sorborno-pronunciation (mp3cut.net) (2)">
            <a:hlinkClick r:id="" action="ppaction://media"/>
            <a:extLst>
              <a:ext uri="{FF2B5EF4-FFF2-40B4-BE49-F238E27FC236}">
                <a16:creationId xmlns="" xmlns:a16="http://schemas.microsoft.com/office/drawing/2014/main" id="{87579431-B592-45DA-1B53-5AC49B58DC0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62" end="100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48113" y="471855"/>
            <a:ext cx="282847" cy="28284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2A30D6E1-0807-20A0-5729-B856D03F53AB}"/>
              </a:ext>
            </a:extLst>
          </p:cNvPr>
          <p:cNvSpPr/>
          <p:nvPr/>
        </p:nvSpPr>
        <p:spPr>
          <a:xfrm>
            <a:off x="3244230" y="1751514"/>
            <a:ext cx="853973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ঈ</a:t>
            </a:r>
            <a:r>
              <a:rPr lang="en-US" sz="8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গল </a:t>
            </a:r>
            <a:r>
              <a:rPr lang="en-US" sz="88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ওড়ে</a:t>
            </a:r>
            <a:r>
              <a:rPr lang="en-US" sz="8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88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ওই</a:t>
            </a:r>
            <a:r>
              <a:rPr lang="en-US" sz="8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88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আকাশে</a:t>
            </a:r>
            <a:r>
              <a:rPr lang="en-US" sz="8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16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10752" t="18442" r="6420" b="34911"/>
          <a:stretch/>
        </p:blipFill>
        <p:spPr>
          <a:xfrm>
            <a:off x="468114" y="501444"/>
            <a:ext cx="1935873" cy="50651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5FE496F-7C48-9F9E-B53F-26795400F18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114" y="1552088"/>
            <a:ext cx="2544142" cy="229577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EE3D31D-FFAA-76DF-B08F-5D32C49988B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6687" y="1414624"/>
            <a:ext cx="3414712" cy="24726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0A5C0A6-B0B9-1740-6CA3-6915B507B7BC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26" r="26848" b="33778"/>
          <a:stretch/>
        </p:blipFill>
        <p:spPr>
          <a:xfrm>
            <a:off x="2675411" y="3605506"/>
            <a:ext cx="1592540" cy="1179921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048A0D4D-1210-58A2-7B01-57004B4E1DAC}"/>
              </a:ext>
            </a:extLst>
          </p:cNvPr>
          <p:cNvGrpSpPr/>
          <p:nvPr/>
        </p:nvGrpSpPr>
        <p:grpSpPr>
          <a:xfrm>
            <a:off x="3854528" y="616799"/>
            <a:ext cx="2726690" cy="1460341"/>
            <a:chOff x="4592101" y="584977"/>
            <a:chExt cx="2726690" cy="1460341"/>
          </a:xfrm>
        </p:grpSpPr>
        <p:pic>
          <p:nvPicPr>
            <p:cNvPr id="12" name="Picture 11">
              <a:extLst>
                <a:ext uri="{FF2B5EF4-FFF2-40B4-BE49-F238E27FC236}">
                  <a16:creationId xmlns="" xmlns:a16="http://schemas.microsoft.com/office/drawing/2014/main" id="{570BB74D-4BA5-0026-5C1B-D7C5E66E09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5592688" flipV="1">
              <a:off x="4475381" y="1191028"/>
              <a:ext cx="971010" cy="73757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="" xmlns:a16="http://schemas.microsoft.com/office/drawing/2014/main" id="{D7C42A1E-033F-5939-F6A3-9DBAE4B2C52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5282551" y="584977"/>
              <a:ext cx="2036240" cy="938865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4AEA8CE7-2F3D-F80F-134D-770E40B47DB2}"/>
              </a:ext>
            </a:extLst>
          </p:cNvPr>
          <p:cNvGrpSpPr/>
          <p:nvPr/>
        </p:nvGrpSpPr>
        <p:grpSpPr>
          <a:xfrm rot="5400000">
            <a:off x="1812860" y="3891940"/>
            <a:ext cx="1570501" cy="2036240"/>
            <a:chOff x="4711817" y="152586"/>
            <a:chExt cx="1570501" cy="2036240"/>
          </a:xfrm>
        </p:grpSpPr>
        <p:pic>
          <p:nvPicPr>
            <p:cNvPr id="17" name="Picture 16">
              <a:extLst>
                <a:ext uri="{FF2B5EF4-FFF2-40B4-BE49-F238E27FC236}">
                  <a16:creationId xmlns="" xmlns:a16="http://schemas.microsoft.com/office/drawing/2014/main" id="{981D3DB1-84F3-6D65-DF7B-9970CF76F02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16200000">
              <a:off x="4568730" y="503975"/>
              <a:ext cx="946792" cy="660617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="" xmlns:a16="http://schemas.microsoft.com/office/drawing/2014/main" id="{9737B07D-3C2A-1414-6C93-ADA8E3558C1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 rot="16467585">
              <a:off x="4794766" y="701273"/>
              <a:ext cx="2036240" cy="938865"/>
            </a:xfrm>
            <a:prstGeom prst="rect">
              <a:avLst/>
            </a:prstGeom>
          </p:spPr>
        </p:pic>
      </p:grp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3D4A0CE8-C98C-5E5A-EC21-D9BFCCC373FC}"/>
              </a:ext>
            </a:extLst>
          </p:cNvPr>
          <p:cNvSpPr/>
          <p:nvPr/>
        </p:nvSpPr>
        <p:spPr>
          <a:xfrm>
            <a:off x="11195110" y="412781"/>
            <a:ext cx="588854" cy="40803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hlinkClick r:id="rId15" action="ppaction://hlinksldjump"/>
            <a:extLst>
              <a:ext uri="{FF2B5EF4-FFF2-40B4-BE49-F238E27FC236}">
                <a16:creationId xmlns="" xmlns:a16="http://schemas.microsoft.com/office/drawing/2014/main" id="{40CDF639-F6F5-8386-65D7-DFE21DDF2E6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807" t="33763" r="3505" b="33474"/>
          <a:stretch/>
        </p:blipFill>
        <p:spPr>
          <a:xfrm>
            <a:off x="10691669" y="5386954"/>
            <a:ext cx="1092295" cy="386104"/>
          </a:xfrm>
          <a:prstGeom prst="rect">
            <a:avLst/>
          </a:prstGeom>
        </p:spPr>
      </p:pic>
      <p:pic>
        <p:nvPicPr>
          <p:cNvPr id="25" name="c1_b_s_p13_05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499725" y="3632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936416"/>
      </p:ext>
    </p:extLst>
  </p:cSld>
  <p:clrMapOvr>
    <a:masterClrMapping/>
  </p:clrMapOvr>
  <p:transition spd="slow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iterate type="wd">
                                        <p:tmAbs val="30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iterate type="wd">
                                        <p:tmAbs val="300"/>
                                      </p:iterate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4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11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1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4" dur="2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5" dur="4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6" dur="4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7" dur="4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8" dur="400" fill="hold">
                                              <p:stCondLst>
                                                <p:cond delay="16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19" restart="whenNotActive" fill="hold" evtFilter="cancelBubble" nodeType="interactiveSeq">
                    <p:stCondLst>
                      <p:cond evt="onClick" delay="0">
                        <p:tgtEl>
                          <p:spTgt spid="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0" fill="hold">
                          <p:stCondLst>
                            <p:cond delay="0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0"/>
                                      </p:iterate>
                                      <p:childTnLst>
                                        <p:animMotion origin="layout" path="M 1.25E-6 -4.07407E-6 L 1.25E-6 0.25 " pathEditMode="relative" rAng="0" ptsTypes="AA">
                                          <p:cBhvr>
                                            <p:cTn id="23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125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4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iterate type="wd">
                                        <p:tmAbs val="300"/>
                                      </p:iterate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6" presetID="6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28" dur="3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nodeType="withEffect" p14:presetBounceEnd="4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31" dur="2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32" dur="2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4" dur="2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5" dur="4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6" dur="4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7" dur="4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8" dur="400" fill="hold">
                                              <p:stCondLst>
                                                <p:cond delay="160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9" presetID="53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40" dur="500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500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42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"/>
                      </p:tgtEl>
                    </p:cond>
                  </p:nextCondLst>
                </p:seq>
                <p:seq concurrent="1" nextAc="seek">
                  <p:cTn id="44" restart="whenNotActive" fill="hold" evtFilter="cancelBubble" nodeType="interactiveSeq">
                    <p:stCondLst>
                      <p:cond evt="onClick" delay="0">
                        <p:tgtEl>
                          <p:spTgt spid="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5" fill="hold">
                          <p:stCondLst>
                            <p:cond delay="0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0"/>
                                      </p:iterate>
                                      <p:childTnLst>
                                        <p:animMotion origin="layout" path="M 0.00429 -0.00601 L 0.36718 0.00162 " pathEditMode="relative" rAng="0" ptsTypes="AA">
                                          <p:cBhvr>
                                            <p:cTn id="48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8138" y="37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9" presetID="53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50" dur="50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50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52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0"/>
                                      </p:iterate>
                                      <p:childTnLst>
                                        <p:animScale>
                                          <p:cBhvr>
                                            <p:cTn id="55" dur="2000" fill="hold"/>
                                            <p:tgtEl>
                                              <p:spTgt spid="7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6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0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62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3" dur="1306" fill="hold"/>
                                            <p:tgtEl>
                                              <p:spTgt spid="2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7"/>
                      </p:tgtEl>
                    </p:cond>
                  </p:nextCondLst>
                </p:seq>
                <p:audio>
                  <p:cMediaNode vol="80000">
                    <p:cTn id="64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3"/>
                    </p:tgtEl>
                  </p:cMediaNode>
                </p:audio>
                <p:audio>
                  <p:cMediaNode vol="80000">
                    <p:cTn id="65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5"/>
                    </p:tgtEl>
                  </p:cMediaNode>
                </p:audio>
              </p:childTnLst>
            </p:cTn>
          </p:par>
        </p:tnLst>
        <p:bldLst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iterate type="wd">
                                        <p:tmAbs val="30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iterate type="wd">
                                        <p:tmAbs val="300"/>
                                      </p:iterate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4" dur="2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5" dur="4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6" dur="4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7" dur="4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8" dur="400" fill="hold">
                                              <p:stCondLst>
                                                <p:cond delay="16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19" restart="whenNotActive" fill="hold" evtFilter="cancelBubble" nodeType="interactiveSeq">
                    <p:stCondLst>
                      <p:cond evt="onClick" delay="0">
                        <p:tgtEl>
                          <p:spTgt spid="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0" fill="hold">
                          <p:stCondLst>
                            <p:cond delay="0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0"/>
                                      </p:iterate>
                                      <p:childTnLst>
                                        <p:animMotion origin="layout" path="M 1.25E-6 -4.07407E-6 L 1.25E-6 0.25 " pathEditMode="relative" rAng="0" ptsTypes="AA">
                                          <p:cBhvr>
                                            <p:cTn id="23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125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4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iterate type="wd">
                                        <p:tmAbs val="300"/>
                                      </p:iterate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6" presetID="6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28" dur="3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4" dur="2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5" dur="4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6" dur="4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7" dur="4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8" dur="400" fill="hold">
                                              <p:stCondLst>
                                                <p:cond delay="160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9" presetID="53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40" dur="500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500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42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"/>
                      </p:tgtEl>
                    </p:cond>
                  </p:nextCondLst>
                </p:seq>
                <p:seq concurrent="1" nextAc="seek">
                  <p:cTn id="44" restart="whenNotActive" fill="hold" evtFilter="cancelBubble" nodeType="interactiveSeq">
                    <p:stCondLst>
                      <p:cond evt="onClick" delay="0">
                        <p:tgtEl>
                          <p:spTgt spid="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5" fill="hold">
                          <p:stCondLst>
                            <p:cond delay="0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0"/>
                                      </p:iterate>
                                      <p:childTnLst>
                                        <p:animMotion origin="layout" path="M 0.00429 -0.00601 L 0.36718 0.00162 " pathEditMode="relative" rAng="0" ptsTypes="AA">
                                          <p:cBhvr>
                                            <p:cTn id="48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8138" y="37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9" presetID="53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50" dur="50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50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52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0"/>
                                      </p:iterate>
                                      <p:childTnLst>
                                        <p:animScale>
                                          <p:cBhvr>
                                            <p:cTn id="55" dur="2000" fill="hold"/>
                                            <p:tgtEl>
                                              <p:spTgt spid="7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6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0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62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3" dur="1306" fill="hold"/>
                                            <p:tgtEl>
                                              <p:spTgt spid="2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7"/>
                      </p:tgtEl>
                    </p:cond>
                  </p:nextCondLst>
                </p:seq>
                <p:audio>
                  <p:cMediaNode vol="80000">
                    <p:cTn id="64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3"/>
                    </p:tgtEl>
                  </p:cMediaNode>
                </p:audio>
                <p:audio>
                  <p:cMediaNode vol="80000">
                    <p:cTn id="65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5"/>
                    </p:tgtEl>
                  </p:cMediaNode>
                </p:audio>
              </p:childTnLst>
            </p:cTn>
          </p:par>
        </p:tnLst>
        <p:bldLst>
          <p:bldP spid="3" grpId="0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FA48F06-FF9A-01B7-C775-9800B6A9FF1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38" b="100000" l="4128" r="9958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1471613"/>
            <a:ext cx="10729913" cy="538638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191790" y="1787008"/>
            <a:ext cx="968535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5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ঈ</a:t>
            </a:r>
            <a:endParaRPr lang="en-US" sz="11500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658638" y="1796535"/>
            <a:ext cx="862737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5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endParaRPr lang="en-US" sz="115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41646C5-76E6-6A9C-3257-468EEBC36024}"/>
              </a:ext>
            </a:extLst>
          </p:cNvPr>
          <p:cNvSpPr txBox="1"/>
          <p:nvPr/>
        </p:nvSpPr>
        <p:spPr>
          <a:xfrm>
            <a:off x="875514" y="214313"/>
            <a:ext cx="1096882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বর্ণের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উপর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কাঠি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নির্দেশ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করবো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হাততালির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সঙ্গে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প্রতিটি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সিলেবল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আলাদা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উচ্চারণ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করবে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454101" y="1806060"/>
            <a:ext cx="949299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500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endParaRPr lang="en-US" sz="11500" dirty="0"/>
          </a:p>
        </p:txBody>
      </p:sp>
    </p:spTree>
    <p:extLst>
      <p:ext uri="{BB962C8B-B14F-4D97-AF65-F5344CB8AC3E}">
        <p14:creationId xmlns:p14="http://schemas.microsoft.com/office/powerpoint/2010/main" val="1949362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FA48F06-FF9A-01B7-C775-9800B6A9FF1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38" b="100000" l="4128" r="9958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1471613"/>
            <a:ext cx="10729913" cy="538638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C756FE6-037D-EE77-F0E4-87F03887299A}"/>
              </a:ext>
            </a:extLst>
          </p:cNvPr>
          <p:cNvSpPr txBox="1"/>
          <p:nvPr/>
        </p:nvSpPr>
        <p:spPr>
          <a:xfrm>
            <a:off x="5520043" y="1014939"/>
            <a:ext cx="2366991" cy="4508927"/>
          </a:xfrm>
          <a:prstGeom prst="rect">
            <a:avLst/>
          </a:prstGeom>
          <a:noFill/>
          <a:scene3d>
            <a:camera prst="orthographicFront"/>
            <a:lightRig rig="glow" dir="tl">
              <a:rot lat="0" lon="0" rev="5400000"/>
            </a:lightRig>
          </a:scene3d>
          <a:sp3d>
            <a:bevelT w="1828800" h="1828800"/>
          </a:sp3d>
        </p:spPr>
        <p:txBody>
          <a:bodyPr wrap="square">
            <a:spAutoFit/>
            <a:sp3d extrusionH="57150" contourW="12700">
              <a:bevelT w="1828800" h="1828800"/>
              <a:bevelB w="1828800" h="18288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defRPr/>
            </a:pPr>
            <a:r>
              <a:rPr lang="en-US" sz="28700" b="1" dirty="0">
                <a:ln w="11430">
                  <a:noFill/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ঈ</a:t>
            </a:r>
            <a:r>
              <a:rPr lang="en-GB" sz="28700" b="1" dirty="0" smtClean="0">
                <a:ln w="11430">
                  <a:noFill/>
                </a:ln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GB" sz="28700" b="1" dirty="0">
              <a:ln w="11430">
                <a:noFill/>
              </a:ln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DBE202B-43EC-735C-600B-BBA71B73B72D}"/>
              </a:ext>
            </a:extLst>
          </p:cNvPr>
          <p:cNvSpPr txBox="1"/>
          <p:nvPr/>
        </p:nvSpPr>
        <p:spPr>
          <a:xfrm>
            <a:off x="223171" y="186416"/>
            <a:ext cx="21830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b="1" dirty="0">
                <a:ln w="12700">
                  <a:noFill/>
                  <a:prstDash val="solid"/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n w="12700">
                  <a:noFill/>
                  <a:prstDash val="solid"/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উচ্চারন</a:t>
            </a:r>
            <a:r>
              <a:rPr lang="en-US" sz="2400" b="1" dirty="0">
                <a:ln w="12700">
                  <a:noFill/>
                  <a:prstDash val="solid"/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অনুশীলন</a:t>
            </a:r>
            <a:endParaRPr lang="en-IN" sz="2400" b="1" dirty="0">
              <a:ln w="12700">
                <a:noFill/>
                <a:prstDash val="solid"/>
              </a:ln>
              <a:solidFill>
                <a:sysClr val="windowText" lastClr="0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3" name="c1_b_s_p13_0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99725" y="3632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08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10752" t="18442" r="6420" b="34911"/>
          <a:stretch/>
        </p:blipFill>
        <p:spPr>
          <a:xfrm>
            <a:off x="324377" y="235333"/>
            <a:ext cx="1935873" cy="506516"/>
          </a:xfrm>
          <a:prstGeom prst="rect">
            <a:avLst/>
          </a:prstGeom>
        </p:spPr>
      </p:pic>
      <p:sp>
        <p:nvSpPr>
          <p:cNvPr id="3" name="TextBox 6">
            <a:extLst>
              <a:ext uri="{FF2B5EF4-FFF2-40B4-BE49-F238E27FC236}">
                <a16:creationId xmlns:a16="http://schemas.microsoft.com/office/drawing/2014/main" xmlns="" xmlns:lc="http://schemas.openxmlformats.org/drawingml/2006/lockedCanvas" id="{42B564F3-E581-9C3F-9232-07928511B4CB}"/>
              </a:ext>
            </a:extLst>
          </p:cNvPr>
          <p:cNvSpPr txBox="1"/>
          <p:nvPr/>
        </p:nvSpPr>
        <p:spPr>
          <a:xfrm>
            <a:off x="5175484" y="1865549"/>
            <a:ext cx="601337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b="1" dirty="0" err="1" smtClean="0">
                <a:ln/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</a:t>
            </a:r>
            <a:r>
              <a:rPr lang="en-US" sz="5400" b="1" dirty="0" err="1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en-US" sz="54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54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ঘর</a:t>
            </a:r>
            <a:r>
              <a:rPr lang="en-US" sz="54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বানাই</a:t>
            </a:r>
            <a:r>
              <a:rPr lang="en-US" sz="54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as-IN" sz="5400" b="1" dirty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xmlns="" xmlns:lc="http://schemas.openxmlformats.org/drawingml/2006/lockedCanvas" id="{4BE258E3-6342-CF52-921C-2F247213C7EE}"/>
              </a:ext>
            </a:extLst>
          </p:cNvPr>
          <p:cNvSpPr txBox="1"/>
          <p:nvPr/>
        </p:nvSpPr>
        <p:spPr>
          <a:xfrm>
            <a:off x="5175484" y="4381443"/>
            <a:ext cx="6265360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b="1" dirty="0" err="1" smtClean="0">
                <a:ln/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ঈ</a:t>
            </a:r>
            <a:r>
              <a:rPr lang="en-US" sz="54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গল</a:t>
            </a:r>
            <a:r>
              <a:rPr lang="en-US" sz="54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অনেক</a:t>
            </a:r>
            <a:r>
              <a:rPr lang="en-US" sz="54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বড়</a:t>
            </a:r>
            <a:r>
              <a:rPr lang="en-US" sz="54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পাখি</a:t>
            </a:r>
            <a:r>
              <a:rPr lang="en-US" sz="54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as-IN" sz="5400" b="1" dirty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807" y="3398231"/>
            <a:ext cx="3363497" cy="288975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DA94869-B9AC-2DEA-9ABB-0BAEDEE9DA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19" y="869367"/>
            <a:ext cx="3357885" cy="2401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248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FA6F873D-7135-82EC-06EC-443B61B8294B}"/>
              </a:ext>
            </a:extLst>
          </p:cNvPr>
          <p:cNvSpPr/>
          <p:nvPr/>
        </p:nvSpPr>
        <p:spPr>
          <a:xfrm>
            <a:off x="2400886" y="264162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bn-BD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 </a:t>
            </a:r>
            <a:r>
              <a:rPr lang="en-US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সরব</a:t>
            </a:r>
            <a:r>
              <a:rPr lang="bn-BD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পাঠ ও</a:t>
            </a:r>
          </a:p>
          <a:p>
            <a:pPr algn="ctr"/>
            <a:r>
              <a:rPr lang="bn-BD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প্রমিত উচ্চারন অনুশীলন</a:t>
            </a:r>
            <a:endParaRPr lang="en-US" sz="40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8705EF61-9E1E-7195-1D03-A068A319E4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2731" y="1753398"/>
            <a:ext cx="4211386" cy="4723158"/>
          </a:xfrm>
          <a:prstGeom prst="rect">
            <a:avLst/>
          </a:prstGeom>
          <a:ln>
            <a:noFill/>
          </a:ln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392"/>
          <a:stretch/>
        </p:blipFill>
        <p:spPr>
          <a:xfrm>
            <a:off x="5915310" y="1753398"/>
            <a:ext cx="4305901" cy="4723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40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9C2084A-DC42-BD1C-5F2E-226850A6F0CA}"/>
              </a:ext>
            </a:extLst>
          </p:cNvPr>
          <p:cNvSpPr txBox="1"/>
          <p:nvPr/>
        </p:nvSpPr>
        <p:spPr>
          <a:xfrm>
            <a:off x="1361661" y="286056"/>
            <a:ext cx="85542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তোমার পাঠ্য বইয়ের 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১৬ </a:t>
            </a:r>
            <a:r>
              <a:rPr lang="bn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নং পৃষ্টা বের করে পাঠ্যাংশ টুকু দলে 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পড়</a:t>
            </a:r>
            <a:r>
              <a:rPr lang="bn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B5BA75A-696E-A703-3C23-26E48CA35B8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7306" y="1747934"/>
            <a:ext cx="8554278" cy="4682685"/>
          </a:xfrm>
          <a:prstGeom prst="rect">
            <a:avLst/>
          </a:prstGeom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881"/>
          <a:stretch/>
        </p:blipFill>
        <p:spPr>
          <a:xfrm>
            <a:off x="6286500" y="1974401"/>
            <a:ext cx="3629440" cy="4314825"/>
          </a:xfrm>
          <a:prstGeom prst="rect">
            <a:avLst/>
          </a:prstGeom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922" y="1865878"/>
            <a:ext cx="3372153" cy="4446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33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88A9AE63-E717-857E-379D-E991413BCB76}"/>
              </a:ext>
            </a:extLst>
          </p:cNvPr>
          <p:cNvGrpSpPr/>
          <p:nvPr/>
        </p:nvGrpSpPr>
        <p:grpSpPr>
          <a:xfrm>
            <a:off x="1054589" y="2257785"/>
            <a:ext cx="8833449" cy="3714114"/>
            <a:chOff x="0" y="101991"/>
            <a:chExt cx="12374879" cy="6541477"/>
          </a:xfrm>
        </p:grpSpPr>
        <p:pic>
          <p:nvPicPr>
            <p:cNvPr id="3" name="Picture 2">
              <a:extLst>
                <a:ext uri="{FF2B5EF4-FFF2-40B4-BE49-F238E27FC236}">
                  <a16:creationId xmlns="" xmlns:a16="http://schemas.microsoft.com/office/drawing/2014/main" id="{93846EC0-9CEA-4CCC-EDEB-CC860E8543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99732" l="0" r="100000">
                          <a14:foregroundMark x1="5116" y1="52081" x2="5116" y2="52081"/>
                          <a14:foregroundMark x1="95930" y1="67114" x2="95930" y2="6711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3205" t="4923" r="2792" b="5436"/>
            <a:stretch/>
          </p:blipFill>
          <p:spPr>
            <a:xfrm>
              <a:off x="0" y="101991"/>
              <a:ext cx="6246055" cy="6147582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="" xmlns:a16="http://schemas.microsoft.com/office/drawing/2014/main" id="{195F16C5-E247-4271-29E8-D64B5E049B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99732" l="0" r="100000">
                          <a14:foregroundMark x1="5116" y1="52081" x2="5116" y2="52081"/>
                          <a14:foregroundMark x1="95930" y1="67114" x2="95930" y2="6711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3205" t="4923" r="2792" b="5436"/>
            <a:stretch/>
          </p:blipFill>
          <p:spPr>
            <a:xfrm rot="10800000">
              <a:off x="6128824" y="495886"/>
              <a:ext cx="6246055" cy="6147582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F214356-0ACB-B5FF-92C1-BD095DEF66A3}"/>
              </a:ext>
            </a:extLst>
          </p:cNvPr>
          <p:cNvSpPr txBox="1"/>
          <p:nvPr/>
        </p:nvSpPr>
        <p:spPr>
          <a:xfrm>
            <a:off x="5878715" y="1972201"/>
            <a:ext cx="2265703" cy="4508927"/>
          </a:xfrm>
          <a:prstGeom prst="rect">
            <a:avLst/>
          </a:prstGeom>
          <a:noFill/>
          <a:scene3d>
            <a:camera prst="orthographicFront"/>
            <a:lightRig rig="glow" dir="tl">
              <a:rot lat="0" lon="0" rev="5400000"/>
            </a:lightRig>
          </a:scene3d>
          <a:sp3d>
            <a:bevelT w="1828800" h="1828800"/>
          </a:sp3d>
        </p:spPr>
        <p:txBody>
          <a:bodyPr wrap="square">
            <a:spAutoFit/>
            <a:sp3d extrusionH="57150" contourW="12700">
              <a:bevelT w="1828800" h="1828800"/>
              <a:bevelB w="1828800" h="18288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defRPr/>
            </a:pPr>
            <a:r>
              <a:rPr lang="en-US" sz="28700" b="1" dirty="0">
                <a:ln w="11430">
                  <a:noFill/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ঈ</a:t>
            </a:r>
            <a:r>
              <a:rPr lang="en-GB" sz="28700" b="1" dirty="0" smtClean="0">
                <a:ln w="11430">
                  <a:noFill/>
                </a:ln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GB" sz="28700" b="1" dirty="0">
              <a:ln w="11430">
                <a:noFill/>
              </a:ln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C756FE6-037D-EE77-F0E4-87F03887299A}"/>
              </a:ext>
            </a:extLst>
          </p:cNvPr>
          <p:cNvSpPr txBox="1"/>
          <p:nvPr/>
        </p:nvSpPr>
        <p:spPr>
          <a:xfrm>
            <a:off x="2145448" y="1917928"/>
            <a:ext cx="2366991" cy="4508927"/>
          </a:xfrm>
          <a:prstGeom prst="rect">
            <a:avLst/>
          </a:prstGeom>
          <a:noFill/>
          <a:scene3d>
            <a:camera prst="orthographicFront"/>
            <a:lightRig rig="glow" dir="tl">
              <a:rot lat="0" lon="0" rev="5400000"/>
            </a:lightRig>
          </a:scene3d>
          <a:sp3d>
            <a:bevelT w="1828800" h="1828800"/>
          </a:sp3d>
        </p:spPr>
        <p:txBody>
          <a:bodyPr wrap="square">
            <a:spAutoFit/>
            <a:sp3d extrusionH="57150" contourW="12700">
              <a:bevelT w="1828800" h="1828800"/>
              <a:bevelB w="1828800" h="18288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defRPr/>
            </a:pPr>
            <a:r>
              <a:rPr lang="en-US" sz="28700" b="1" dirty="0">
                <a:ln w="11430">
                  <a:noFill/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</a:t>
            </a:r>
            <a:r>
              <a:rPr lang="en-GB" sz="28700" b="1" dirty="0" smtClean="0">
                <a:ln w="11430">
                  <a:noFill/>
                </a:ln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GB" sz="28700" b="1" dirty="0">
              <a:ln w="11430">
                <a:noFill/>
              </a:ln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676635A-7F3E-0272-89D5-75297EBC5000}"/>
              </a:ext>
            </a:extLst>
          </p:cNvPr>
          <p:cNvSpPr txBox="1"/>
          <p:nvPr/>
        </p:nvSpPr>
        <p:spPr>
          <a:xfrm>
            <a:off x="3689084" y="942609"/>
            <a:ext cx="4234048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</a:t>
            </a:r>
            <a:r>
              <a:rPr lang="en-US" sz="60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ঈ</a:t>
            </a:r>
            <a:r>
              <a:rPr lang="bn-BD" sz="60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বর্ণ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পড়ি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DBE202B-43EC-735C-600B-BBA71B73B72D}"/>
              </a:ext>
            </a:extLst>
          </p:cNvPr>
          <p:cNvSpPr txBox="1"/>
          <p:nvPr/>
        </p:nvSpPr>
        <p:spPr>
          <a:xfrm>
            <a:off x="523209" y="315997"/>
            <a:ext cx="21830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b="1" dirty="0">
                <a:ln w="12700">
                  <a:noFill/>
                  <a:prstDash val="solid"/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n w="12700">
                  <a:noFill/>
                  <a:prstDash val="solid"/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উচ্চারন</a:t>
            </a:r>
            <a:r>
              <a:rPr lang="en-US" sz="2400" b="1" dirty="0">
                <a:ln w="12700">
                  <a:noFill/>
                  <a:prstDash val="solid"/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অনুশীলন</a:t>
            </a:r>
            <a:endParaRPr lang="en-IN" sz="2400" b="1" dirty="0">
              <a:ln w="12700">
                <a:noFill/>
                <a:prstDash val="solid"/>
              </a:ln>
              <a:solidFill>
                <a:sysClr val="windowText" lastClr="0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c1_b_s_p13_0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8425" y="98425"/>
            <a:ext cx="609600" cy="609600"/>
          </a:xfrm>
          <a:prstGeom prst="rect">
            <a:avLst/>
          </a:prstGeom>
        </p:spPr>
      </p:pic>
      <p:pic>
        <p:nvPicPr>
          <p:cNvPr id="10" name="c1_b_s_p13_05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499725" y="3632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884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20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201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01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30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1100D68-9CBF-B4AD-3076-5D4E730793CF}"/>
              </a:ext>
            </a:extLst>
          </p:cNvPr>
          <p:cNvSpPr txBox="1"/>
          <p:nvPr/>
        </p:nvSpPr>
        <p:spPr>
          <a:xfrm>
            <a:off x="6320118" y="2194164"/>
            <a:ext cx="548822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BD" sz="3600" b="1" dirty="0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শ্রেনিঃ প্রথম</a:t>
            </a:r>
          </a:p>
          <a:p>
            <a:r>
              <a:rPr lang="bn-BD" sz="3600" b="1" dirty="0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বিষয়ঃ আমার বাংলা বই</a:t>
            </a:r>
          </a:p>
          <a:p>
            <a:r>
              <a:rPr lang="en-US" sz="3600" b="1" dirty="0" err="1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পাঠঃ</a:t>
            </a:r>
            <a:r>
              <a:rPr lang="bn-BD" sz="3600" b="1" dirty="0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১</a:t>
            </a:r>
            <a:r>
              <a:rPr lang="en-US" sz="3600" b="1" dirty="0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1</a:t>
            </a:r>
            <a:endParaRPr lang="bn-BD" sz="3600" b="1" dirty="0">
              <a:ln>
                <a:solidFill>
                  <a:sysClr val="windowText" lastClr="000000"/>
                </a:solidFill>
              </a:ln>
              <a:latin typeface="NikoshBAN" pitchFamily="2" charset="0"/>
              <a:cs typeface="NikoshBAN" pitchFamily="2" charset="0"/>
            </a:endParaRPr>
          </a:p>
          <a:p>
            <a:r>
              <a:rPr lang="bn-BD" sz="3600" b="1" dirty="0" err="1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পাঠঃ</a:t>
            </a:r>
            <a:r>
              <a:rPr lang="bn-BD" sz="3600" b="1" dirty="0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বর্ণ</a:t>
            </a:r>
            <a:r>
              <a:rPr lang="en-US" sz="3600" b="1" dirty="0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শিখি</a:t>
            </a:r>
            <a:r>
              <a:rPr lang="en-US" sz="3600" b="1" dirty="0" smtClean="0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: ই ঈ (</a:t>
            </a:r>
            <a:r>
              <a:rPr lang="en-US" sz="3600" b="1" dirty="0" err="1" smtClean="0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শুনি</a:t>
            </a:r>
            <a:r>
              <a:rPr lang="en-US" sz="3600" b="1" dirty="0" smtClean="0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b="1" dirty="0" err="1" smtClean="0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বলি</a:t>
            </a:r>
            <a:r>
              <a:rPr lang="en-US" sz="3600" b="1" dirty="0" smtClean="0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)</a:t>
            </a:r>
            <a:endParaRPr lang="bn-BD" sz="3600" b="1" dirty="0">
              <a:ln>
                <a:solidFill>
                  <a:sysClr val="windowText" lastClr="000000"/>
                </a:solidFill>
              </a:ln>
              <a:latin typeface="NikoshBAN" pitchFamily="2" charset="0"/>
              <a:cs typeface="NikoshBAN" pitchFamily="2" charset="0"/>
            </a:endParaRPr>
          </a:p>
          <a:p>
            <a:r>
              <a:rPr lang="bn-BD" sz="3600" b="1" dirty="0">
                <a:ln>
                  <a:solidFill>
                    <a:sysClr val="windowText" lastClr="000000"/>
                  </a:solidFill>
                </a:ln>
                <a:latin typeface="NikoshBAN" pitchFamily="2" charset="0"/>
                <a:cs typeface="NikoshBAN" pitchFamily="2" charset="0"/>
              </a:rPr>
              <a:t>সময়</a:t>
            </a:r>
            <a:r>
              <a:rPr lang="bn-IN" sz="3600" b="1" dirty="0">
                <a:ln>
                  <a:solidFill>
                    <a:sysClr val="windowText" lastClr="00000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ঃ </a:t>
            </a:r>
            <a:r>
              <a:rPr lang="bn-BD" sz="3600" b="1" dirty="0">
                <a:ln>
                  <a:solidFill>
                    <a:sysClr val="windowText" lastClr="00000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৪৫ মিনিট</a:t>
            </a:r>
          </a:p>
          <a:p>
            <a:r>
              <a:rPr lang="en-US" sz="3600" b="1" dirty="0" err="1">
                <a:ln>
                  <a:solidFill>
                    <a:sysClr val="windowText" lastClr="00000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পৃষ্টাঃ</a:t>
            </a:r>
            <a:r>
              <a:rPr lang="en-US" sz="3600" b="1" dirty="0">
                <a:ln>
                  <a:solidFill>
                    <a:sysClr val="windowText" lastClr="00000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smtClean="0">
                <a:ln>
                  <a:solidFill>
                    <a:sysClr val="windowText" lastClr="00000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১৬</a:t>
            </a:r>
          </a:p>
          <a:p>
            <a:r>
              <a:rPr lang="en-US" sz="3600" b="1" dirty="0" err="1" smtClean="0">
                <a:ln>
                  <a:solidFill>
                    <a:sysClr val="windowText" lastClr="00000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পিরিয়ডঃ</a:t>
            </a:r>
            <a:r>
              <a:rPr lang="en-US" sz="3600" b="1" dirty="0" smtClean="0">
                <a:ln>
                  <a:solidFill>
                    <a:sysClr val="windowText" lastClr="00000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১</a:t>
            </a:r>
            <a:endParaRPr lang="en-GB" sz="3600" b="1" dirty="0">
              <a:ln>
                <a:solidFill>
                  <a:sysClr val="windowText" lastClr="000000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71" r="5167" b="15953"/>
          <a:stretch/>
        </p:blipFill>
        <p:spPr>
          <a:xfrm>
            <a:off x="2159259" y="2209799"/>
            <a:ext cx="2147596" cy="19947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D330D4E-4FF4-F61D-3AC9-609A917855B6}"/>
              </a:ext>
            </a:extLst>
          </p:cNvPr>
          <p:cNvSpPr txBox="1"/>
          <p:nvPr/>
        </p:nvSpPr>
        <p:spPr>
          <a:xfrm>
            <a:off x="1007706" y="4269177"/>
            <a:ext cx="445070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3200" dirty="0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সাজেদুল</a:t>
            </a:r>
            <a:r>
              <a:rPr lang="en-US" sz="3200" dirty="0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ইসলাম</a:t>
            </a:r>
            <a:r>
              <a:rPr lang="en-US" sz="3200" dirty="0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সাজ্জাদ</a:t>
            </a:r>
            <a:endParaRPr lang="en-US" sz="3200" dirty="0">
              <a:ln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dirty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সহকারী </a:t>
            </a:r>
            <a:r>
              <a:rPr lang="en-US" sz="2400" dirty="0" err="1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2400" dirty="0">
              <a:ln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dirty="0" err="1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বড়তিলাইন</a:t>
            </a:r>
            <a:r>
              <a:rPr lang="en-US" sz="2400" dirty="0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2400" dirty="0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2400" dirty="0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বিদ‌্যালয়</a:t>
            </a:r>
            <a:endParaRPr lang="en-US" sz="2400" dirty="0">
              <a:ln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dirty="0" err="1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বিরল,দিনাজপুর</a:t>
            </a:r>
            <a:endParaRPr lang="en-US" sz="2400" dirty="0">
              <a:ln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dirty="0" err="1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মেোবাইলঃ</a:t>
            </a:r>
            <a:r>
              <a:rPr lang="en-US" sz="2400" dirty="0" smtClean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০১৭১০৫১৫৯৯৬</a:t>
            </a:r>
            <a:endParaRPr lang="en-US" sz="2400" dirty="0">
              <a:ln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420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8AFA4095-10F8-62E3-681E-220043B24025}"/>
              </a:ext>
            </a:extLst>
          </p:cNvPr>
          <p:cNvSpPr/>
          <p:nvPr/>
        </p:nvSpPr>
        <p:spPr>
          <a:xfrm>
            <a:off x="1782214" y="4068275"/>
            <a:ext cx="919471" cy="825907"/>
          </a:xfrm>
          <a:prstGeom prst="rect">
            <a:avLst/>
          </a:prstGeom>
          <a:solidFill>
            <a:srgbClr val="E7E7E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94B706F2-3ABB-EFC5-DBA0-68D1FB0D3013}"/>
              </a:ext>
            </a:extLst>
          </p:cNvPr>
          <p:cNvSpPr/>
          <p:nvPr/>
        </p:nvSpPr>
        <p:spPr>
          <a:xfrm>
            <a:off x="6687194" y="4248674"/>
            <a:ext cx="1144664" cy="878735"/>
          </a:xfrm>
          <a:prstGeom prst="rect">
            <a:avLst/>
          </a:prstGeom>
          <a:solidFill>
            <a:srgbClr val="E7E7E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C5B9DB07-1231-12BE-8F42-AE41B30B9900}"/>
              </a:ext>
            </a:extLst>
          </p:cNvPr>
          <p:cNvSpPr txBox="1"/>
          <p:nvPr/>
        </p:nvSpPr>
        <p:spPr>
          <a:xfrm>
            <a:off x="2578945" y="2016520"/>
            <a:ext cx="7034110" cy="120032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bn-BD" sz="7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খালিঘরে</a:t>
            </a:r>
            <a:r>
              <a:rPr lang="en-US" sz="7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বর্ণগুলো </a:t>
            </a:r>
            <a:r>
              <a:rPr lang="en-US" sz="72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বলো</a:t>
            </a:r>
            <a:r>
              <a:rPr lang="en-US" sz="7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97D1A3D-F6E4-17CC-02A3-345BA675D0B4}"/>
              </a:ext>
            </a:extLst>
          </p:cNvPr>
          <p:cNvSpPr txBox="1"/>
          <p:nvPr/>
        </p:nvSpPr>
        <p:spPr>
          <a:xfrm>
            <a:off x="2711385" y="3813942"/>
            <a:ext cx="2231110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9600" b="1" dirty="0">
                <a:ln/>
                <a:solidFill>
                  <a:srgbClr val="32081B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2C22E87-C763-8D35-3FE7-17B32E816BEC}"/>
              </a:ext>
            </a:extLst>
          </p:cNvPr>
          <p:cNvSpPr txBox="1"/>
          <p:nvPr/>
        </p:nvSpPr>
        <p:spPr>
          <a:xfrm>
            <a:off x="7790839" y="3903211"/>
            <a:ext cx="2201615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96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গল</a:t>
            </a:r>
            <a:endParaRPr lang="en-US" sz="9600" b="1" dirty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B5BC757F-0A1C-1EB0-C2E7-4565FF02F60C}"/>
              </a:ext>
            </a:extLst>
          </p:cNvPr>
          <p:cNvCxnSpPr>
            <a:cxnSpLocks/>
          </p:cNvCxnSpPr>
          <p:nvPr/>
        </p:nvCxnSpPr>
        <p:spPr>
          <a:xfrm>
            <a:off x="1782214" y="4990743"/>
            <a:ext cx="91947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10540FC6-A36A-1E5F-2337-A09C5ADB8607}"/>
              </a:ext>
            </a:extLst>
          </p:cNvPr>
          <p:cNvCxnSpPr>
            <a:cxnSpLocks/>
          </p:cNvCxnSpPr>
          <p:nvPr/>
        </p:nvCxnSpPr>
        <p:spPr>
          <a:xfrm>
            <a:off x="6712617" y="5238737"/>
            <a:ext cx="107822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DC5F3AC6-872B-6DBD-179D-AC9F64A352A4}"/>
              </a:ext>
            </a:extLst>
          </p:cNvPr>
          <p:cNvSpPr txBox="1"/>
          <p:nvPr/>
        </p:nvSpPr>
        <p:spPr>
          <a:xfrm>
            <a:off x="4948280" y="6488668"/>
            <a:ext cx="1968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খালি ঘরে ক্লিক করুন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420B7F89-62E7-91A5-D04D-D0E0767FC2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896" y="3955158"/>
            <a:ext cx="1414948" cy="105213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254D0B9A-7ADA-57C2-1F81-A82B5D3BE3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296" y="3967520"/>
            <a:ext cx="914864" cy="1215553"/>
          </a:xfrm>
          <a:prstGeom prst="rect">
            <a:avLst/>
          </a:prstGeom>
        </p:spPr>
      </p:pic>
      <p:pic>
        <p:nvPicPr>
          <p:cNvPr id="23" name="Picture 22">
            <a:hlinkClick r:id="rId4" action="ppaction://hlinksldjump"/>
            <a:extLst>
              <a:ext uri="{FF2B5EF4-FFF2-40B4-BE49-F238E27FC236}">
                <a16:creationId xmlns="" xmlns:a16="http://schemas.microsoft.com/office/drawing/2014/main" id="{B5632191-F732-266B-A09A-3F0AA32488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807" t="33763" r="3505" b="33474"/>
          <a:stretch/>
        </p:blipFill>
        <p:spPr>
          <a:xfrm>
            <a:off x="10691669" y="5407509"/>
            <a:ext cx="1092295" cy="38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715561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95FE085-C0C5-18C5-E58D-F5F623069244}"/>
              </a:ext>
            </a:extLst>
          </p:cNvPr>
          <p:cNvSpPr txBox="1"/>
          <p:nvPr/>
        </p:nvSpPr>
        <p:spPr>
          <a:xfrm>
            <a:off x="428625" y="4314862"/>
            <a:ext cx="928689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defRPr>
            </a:lvl1pPr>
          </a:lstStyle>
          <a:p>
            <a:r>
              <a:rPr lang="en-US" b="0" dirty="0" smtClean="0"/>
              <a:t> </a:t>
            </a:r>
            <a:r>
              <a:rPr lang="en-US" b="0" dirty="0" err="1" smtClean="0"/>
              <a:t>ইট</a:t>
            </a:r>
            <a:endParaRPr lang="en-US" b="0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95FE085-C0C5-18C5-E58D-F5F623069244}"/>
              </a:ext>
            </a:extLst>
          </p:cNvPr>
          <p:cNvSpPr txBox="1"/>
          <p:nvPr/>
        </p:nvSpPr>
        <p:spPr>
          <a:xfrm>
            <a:off x="134643" y="423901"/>
            <a:ext cx="28085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defRPr>
            </a:lvl1pPr>
          </a:lstStyle>
          <a:p>
            <a:r>
              <a:rPr lang="en-US" u="sng" dirty="0" err="1" smtClean="0">
                <a:solidFill>
                  <a:schemeClr val="accent4">
                    <a:lumMod val="50000"/>
                  </a:schemeClr>
                </a:solidFill>
              </a:rPr>
              <a:t>বর্ণের</a:t>
            </a:r>
            <a:r>
              <a:rPr lang="en-US" u="sng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u="sng" dirty="0" err="1" smtClean="0">
                <a:solidFill>
                  <a:schemeClr val="accent4">
                    <a:lumMod val="50000"/>
                  </a:schemeClr>
                </a:solidFill>
              </a:rPr>
              <a:t>খেলা</a:t>
            </a:r>
            <a:r>
              <a:rPr lang="en-US" u="sng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endParaRPr lang="en-US" u="sng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AD3AEB4-BAB8-C7F7-EBB6-E0A513DFBD23}"/>
              </a:ext>
            </a:extLst>
          </p:cNvPr>
          <p:cNvSpPr txBox="1"/>
          <p:nvPr/>
        </p:nvSpPr>
        <p:spPr>
          <a:xfrm>
            <a:off x="628650" y="1782423"/>
            <a:ext cx="10878378" cy="1746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ধ্বনি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শনাক্ত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করার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হাত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তোলা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তোলার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খেলা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খেলবো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এখন। </a:t>
            </a:r>
            <a:r>
              <a:rPr lang="en-US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ধ্বনি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শুরু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এমন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যেমন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ইক্ষু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বলার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হাত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তুলবে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আর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শুরুতে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dirty="0" smtClean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ধ্বনি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যেমন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আতা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থাকলে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হাত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তুলবে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  <a:endParaRPr lang="en-US" sz="3600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95FE085-C0C5-18C5-E58D-F5F623069244}"/>
              </a:ext>
            </a:extLst>
          </p:cNvPr>
          <p:cNvSpPr txBox="1"/>
          <p:nvPr/>
        </p:nvSpPr>
        <p:spPr>
          <a:xfrm>
            <a:off x="1481138" y="4324388"/>
            <a:ext cx="928689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defRPr>
            </a:lvl1pPr>
          </a:lstStyle>
          <a:p>
            <a:r>
              <a:rPr lang="en-US" b="0" dirty="0" err="1" smtClean="0"/>
              <a:t>আতা</a:t>
            </a:r>
            <a:endParaRPr lang="en-US" b="0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95FE085-C0C5-18C5-E58D-F5F623069244}"/>
              </a:ext>
            </a:extLst>
          </p:cNvPr>
          <p:cNvSpPr txBox="1"/>
          <p:nvPr/>
        </p:nvSpPr>
        <p:spPr>
          <a:xfrm>
            <a:off x="2562226" y="4333913"/>
            <a:ext cx="1123950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defRPr>
            </a:lvl1pPr>
          </a:lstStyle>
          <a:p>
            <a:r>
              <a:rPr lang="en-US" b="0" dirty="0" err="1" smtClean="0"/>
              <a:t>ইমা</a:t>
            </a:r>
            <a:endParaRPr lang="en-US" b="0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95FE085-C0C5-18C5-E58D-F5F623069244}"/>
              </a:ext>
            </a:extLst>
          </p:cNvPr>
          <p:cNvSpPr txBox="1"/>
          <p:nvPr/>
        </p:nvSpPr>
        <p:spPr>
          <a:xfrm>
            <a:off x="3862388" y="4333913"/>
            <a:ext cx="928689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defRPr>
            </a:lvl1pPr>
          </a:lstStyle>
          <a:p>
            <a:r>
              <a:rPr lang="en-US" b="0" dirty="0" err="1" smtClean="0"/>
              <a:t>আভা</a:t>
            </a:r>
            <a:endParaRPr lang="en-US" b="0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95FE085-C0C5-18C5-E58D-F5F623069244}"/>
              </a:ext>
            </a:extLst>
          </p:cNvPr>
          <p:cNvSpPr txBox="1"/>
          <p:nvPr/>
        </p:nvSpPr>
        <p:spPr>
          <a:xfrm>
            <a:off x="4962525" y="4348200"/>
            <a:ext cx="928689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defRPr>
            </a:lvl1pPr>
          </a:lstStyle>
          <a:p>
            <a:r>
              <a:rPr lang="en-US" b="0" dirty="0" err="1" smtClean="0"/>
              <a:t>ইক্ষু</a:t>
            </a:r>
            <a:endParaRPr lang="en-US" b="0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95FE085-C0C5-18C5-E58D-F5F623069244}"/>
              </a:ext>
            </a:extLst>
          </p:cNvPr>
          <p:cNvSpPr txBox="1"/>
          <p:nvPr/>
        </p:nvSpPr>
        <p:spPr>
          <a:xfrm>
            <a:off x="6038850" y="4324388"/>
            <a:ext cx="928689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defRPr>
            </a:lvl1pPr>
          </a:lstStyle>
          <a:p>
            <a:r>
              <a:rPr lang="en-US" b="0" dirty="0" err="1" smtClean="0"/>
              <a:t>তুলি</a:t>
            </a:r>
            <a:endParaRPr lang="en-US" b="0" dirty="0"/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95FE085-C0C5-18C5-E58D-F5F623069244}"/>
              </a:ext>
            </a:extLst>
          </p:cNvPr>
          <p:cNvSpPr txBox="1"/>
          <p:nvPr/>
        </p:nvSpPr>
        <p:spPr>
          <a:xfrm>
            <a:off x="7201180" y="4324387"/>
            <a:ext cx="1162050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defRPr>
            </a:lvl1pPr>
          </a:lstStyle>
          <a:p>
            <a:r>
              <a:rPr lang="en-US" b="0" dirty="0" err="1" smtClean="0"/>
              <a:t>আমড়া</a:t>
            </a:r>
            <a:endParaRPr lang="en-US" b="0" dirty="0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95FE085-C0C5-18C5-E58D-F5F623069244}"/>
              </a:ext>
            </a:extLst>
          </p:cNvPr>
          <p:cNvSpPr txBox="1"/>
          <p:nvPr/>
        </p:nvSpPr>
        <p:spPr>
          <a:xfrm>
            <a:off x="8606118" y="4324387"/>
            <a:ext cx="1833283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defRPr>
            </a:lvl1pPr>
          </a:lstStyle>
          <a:p>
            <a:r>
              <a:rPr lang="en-US" b="0" dirty="0" err="1" smtClean="0"/>
              <a:t>ইছামতি</a:t>
            </a:r>
            <a:endParaRPr lang="en-US" b="0" dirty="0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795FE085-C0C5-18C5-E58D-F5F623069244}"/>
              </a:ext>
            </a:extLst>
          </p:cNvPr>
          <p:cNvSpPr txBox="1"/>
          <p:nvPr/>
        </p:nvSpPr>
        <p:spPr>
          <a:xfrm>
            <a:off x="10553700" y="4352963"/>
            <a:ext cx="1176337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defRPr>
            </a:lvl1pPr>
          </a:lstStyle>
          <a:p>
            <a:r>
              <a:rPr lang="en-US" b="0" dirty="0" err="1" smtClean="0"/>
              <a:t>ইভা</a:t>
            </a:r>
            <a:endParaRPr lang="en-US" b="0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80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45" y="4917444"/>
            <a:ext cx="887406" cy="105434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0967" y="4911436"/>
            <a:ext cx="883997" cy="105469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0778" y="4922235"/>
            <a:ext cx="883997" cy="105469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40900" y="4940313"/>
            <a:ext cx="883997" cy="105469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80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356" y="4921927"/>
            <a:ext cx="887406" cy="1054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887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 animBg="1"/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21DCD99F-C1F7-ADA6-7C0C-D84DE05F89B9}"/>
              </a:ext>
            </a:extLst>
          </p:cNvPr>
          <p:cNvSpPr/>
          <p:nvPr/>
        </p:nvSpPr>
        <p:spPr>
          <a:xfrm>
            <a:off x="1782023" y="4926048"/>
            <a:ext cx="2005963" cy="825907"/>
          </a:xfrm>
          <a:prstGeom prst="rect">
            <a:avLst/>
          </a:prstGeom>
          <a:solidFill>
            <a:srgbClr val="E7E7E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2B394991-62A2-5139-4006-123F54ABF818}"/>
              </a:ext>
            </a:extLst>
          </p:cNvPr>
          <p:cNvSpPr/>
          <p:nvPr/>
        </p:nvSpPr>
        <p:spPr>
          <a:xfrm>
            <a:off x="7797028" y="4926048"/>
            <a:ext cx="2005963" cy="825907"/>
          </a:xfrm>
          <a:prstGeom prst="rect">
            <a:avLst/>
          </a:prstGeom>
          <a:solidFill>
            <a:srgbClr val="E7E7E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21E496D-99D3-F990-8D48-2D37D1225856}"/>
              </a:ext>
            </a:extLst>
          </p:cNvPr>
          <p:cNvSpPr txBox="1"/>
          <p:nvPr/>
        </p:nvSpPr>
        <p:spPr>
          <a:xfrm>
            <a:off x="4515745" y="1448271"/>
            <a:ext cx="3160511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600" b="1" dirty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 ছবি দেখে শব্দ বল।</a:t>
            </a:r>
            <a:endParaRPr lang="en-IN" sz="3600" b="1" dirty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2B564F3-E581-9C3F-9232-07928511B4CB}"/>
              </a:ext>
            </a:extLst>
          </p:cNvPr>
          <p:cNvSpPr txBox="1"/>
          <p:nvPr/>
        </p:nvSpPr>
        <p:spPr>
          <a:xfrm>
            <a:off x="2153420" y="4945901"/>
            <a:ext cx="1877453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5400" b="1" dirty="0" err="1" smtClean="0">
                <a:ln/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</a:t>
            </a:r>
            <a:r>
              <a:rPr lang="en-US" sz="5400" b="1" dirty="0" err="1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endParaRPr lang="as-IN" sz="5400" b="1" dirty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BE258E3-6342-CF52-921C-2F247213C7EE}"/>
              </a:ext>
            </a:extLst>
          </p:cNvPr>
          <p:cNvSpPr txBox="1"/>
          <p:nvPr/>
        </p:nvSpPr>
        <p:spPr>
          <a:xfrm>
            <a:off x="8265027" y="4945901"/>
            <a:ext cx="1817693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5400" b="1" dirty="0" err="1" smtClean="0">
                <a:ln/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ঈ</a:t>
            </a:r>
            <a:r>
              <a:rPr lang="en-US" sz="54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গল</a:t>
            </a:r>
            <a:r>
              <a:rPr lang="en-US" sz="54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as-IN" sz="5400" b="1" dirty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DD7FE3E-0646-AC7B-C987-212092E9E8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193" y="2314575"/>
            <a:ext cx="3093445" cy="2375766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2DF5500F-9EB7-1EAD-E31F-3ADB3083AF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852" y="2475628"/>
            <a:ext cx="3375485" cy="2073512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14">
            <a:hlinkClick r:id="rId4" action="ppaction://hlinksldjump"/>
            <a:extLst>
              <a:ext uri="{FF2B5EF4-FFF2-40B4-BE49-F238E27FC236}">
                <a16:creationId xmlns="" xmlns:a16="http://schemas.microsoft.com/office/drawing/2014/main" id="{9A466886-7D9D-B77C-112D-1B3BB1DD55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807" t="33763" r="3505" b="33474"/>
          <a:stretch/>
        </p:blipFill>
        <p:spPr>
          <a:xfrm>
            <a:off x="11081465" y="5483127"/>
            <a:ext cx="1092295" cy="38610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1B50EAE-F287-C620-79AC-9B1A05398CF6}"/>
              </a:ext>
            </a:extLst>
          </p:cNvPr>
          <p:cNvSpPr txBox="1"/>
          <p:nvPr/>
        </p:nvSpPr>
        <p:spPr>
          <a:xfrm>
            <a:off x="4948280" y="6488668"/>
            <a:ext cx="1968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খালি ঘরে ক্লিক করুন </a:t>
            </a:r>
          </a:p>
        </p:txBody>
      </p:sp>
    </p:spTree>
    <p:extLst>
      <p:ext uri="{BB962C8B-B14F-4D97-AF65-F5344CB8AC3E}">
        <p14:creationId xmlns:p14="http://schemas.microsoft.com/office/powerpoint/2010/main" val="2808177636"/>
      </p:ext>
    </p:extLst>
  </p:cSld>
  <p:clrMapOvr>
    <a:masterClrMapping/>
  </p:clrMapOvr>
  <p:transition spd="slow" advClick="0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7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8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11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1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15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16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grpId="0" nodeType="with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19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20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grpId="0" nodeType="with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23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24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6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animEffect transition="out" filter="fade">
                                          <p:cBhvr>
                                            <p:cTn id="26" dur="1000" tmFilter="0, 0; .2, .5; .8, .5; 1, 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7" dur="500" autoRev="1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8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seq concurrent="1" nextAc="seek">
                  <p:cTn id="39" restart="whenNotActive" fill="hold" evtFilter="cancelBubble" nodeType="interactiveSeq">
                    <p:stCondLst>
                      <p:cond evt="onClick" delay="0">
                        <p:tgtEl>
                          <p:spTgt spid="1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0" fill="hold">
                          <p:stCondLst>
                            <p:cond delay="0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"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  <p:bldP spid="13" grpId="0" animBg="1"/>
          <p:bldP spid="2" grpId="0" animBg="1"/>
          <p:bldP spid="3" grpId="0"/>
          <p:bldP spid="6" grpId="0"/>
          <p:bldP spid="1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6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animEffect transition="out" filter="fade">
                                          <p:cBhvr>
                                            <p:cTn id="26" dur="1000" tmFilter="0, 0; .2, .5; .8, .5; 1, 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7" dur="500" autoRev="1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8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seq concurrent="1" nextAc="seek">
                  <p:cTn id="39" restart="whenNotActive" fill="hold" evtFilter="cancelBubble" nodeType="interactiveSeq">
                    <p:stCondLst>
                      <p:cond evt="onClick" delay="0">
                        <p:tgtEl>
                          <p:spTgt spid="1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0" fill="hold">
                          <p:stCondLst>
                            <p:cond delay="0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"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  <p:bldP spid="13" grpId="0" animBg="1"/>
          <p:bldP spid="2" grpId="0" animBg="1"/>
          <p:bldP spid="3" grpId="0"/>
          <p:bldP spid="6" grpId="0"/>
          <p:bldP spid="16" grpId="0"/>
        </p:bldLst>
      </p:timing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5D9562F9-23B1-EEDC-D57E-A0E7141122B7}"/>
              </a:ext>
            </a:extLst>
          </p:cNvPr>
          <p:cNvSpPr txBox="1"/>
          <p:nvPr/>
        </p:nvSpPr>
        <p:spPr>
          <a:xfrm>
            <a:off x="0" y="2413337"/>
            <a:ext cx="11904453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উচ্চারনে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</a:t>
            </a:r>
            <a:r>
              <a:rPr lang="en-US" sz="60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ঈ</a:t>
            </a:r>
            <a:r>
              <a:rPr lang="en-US" sz="60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বর্ণ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6000" dirty="0">
                <a:latin typeface="NikoshBAN" panose="02000000000000000000" pitchFamily="2" charset="0"/>
                <a:cs typeface="NikoshBAN" panose="02000000000000000000" pitchFamily="2" charset="0"/>
              </a:rPr>
              <a:t>গুলো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6000" dirty="0">
                <a:latin typeface="NikoshBAN" panose="02000000000000000000" pitchFamily="2" charset="0"/>
                <a:cs typeface="NikoshBAN" panose="02000000000000000000" pitchFamily="2" charset="0"/>
              </a:rPr>
              <a:t>বলো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74165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3912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7D565171-05BB-6328-D63C-789125A35C2D}"/>
              </a:ext>
            </a:extLst>
          </p:cNvPr>
          <p:cNvGrpSpPr/>
          <p:nvPr/>
        </p:nvGrpSpPr>
        <p:grpSpPr>
          <a:xfrm>
            <a:off x="267286" y="323557"/>
            <a:ext cx="10777502" cy="2818386"/>
            <a:chOff x="267286" y="323557"/>
            <a:chExt cx="10777502" cy="2818386"/>
          </a:xfrm>
        </p:grpSpPr>
        <p:grpSp>
          <p:nvGrpSpPr>
            <p:cNvPr id="3" name="Group 2">
              <a:extLst>
                <a:ext uri="{FF2B5EF4-FFF2-40B4-BE49-F238E27FC236}">
                  <a16:creationId xmlns="" xmlns:a16="http://schemas.microsoft.com/office/drawing/2014/main" id="{609DD127-4475-CAB7-4C5E-57B9C23CCAFE}"/>
                </a:ext>
              </a:extLst>
            </p:cNvPr>
            <p:cNvGrpSpPr/>
            <p:nvPr/>
          </p:nvGrpSpPr>
          <p:grpSpPr>
            <a:xfrm>
              <a:off x="267286" y="323557"/>
              <a:ext cx="10777502" cy="2818386"/>
              <a:chOff x="267286" y="323557"/>
              <a:chExt cx="10777502" cy="2818386"/>
            </a:xfrm>
            <a:solidFill>
              <a:srgbClr val="92D050"/>
            </a:solidFill>
          </p:grpSpPr>
          <p:sp>
            <p:nvSpPr>
              <p:cNvPr id="5" name="Freeform 12">
                <a:extLst>
                  <a:ext uri="{FF2B5EF4-FFF2-40B4-BE49-F238E27FC236}">
                    <a16:creationId xmlns="" xmlns:a16="http://schemas.microsoft.com/office/drawing/2014/main" id="{E3B95D6F-AA71-15D6-18CA-1961D1EBB861}"/>
                  </a:ext>
                </a:extLst>
              </p:cNvPr>
              <p:cNvSpPr/>
              <p:nvPr/>
            </p:nvSpPr>
            <p:spPr>
              <a:xfrm>
                <a:off x="267286" y="323557"/>
                <a:ext cx="2898238" cy="2818386"/>
              </a:xfrm>
              <a:custGeom>
                <a:avLst/>
                <a:gdLst>
                  <a:gd name="connsiteX0" fmla="*/ 914400 w 1828800"/>
                  <a:gd name="connsiteY0" fmla="*/ 321869 h 1828800"/>
                  <a:gd name="connsiteX1" fmla="*/ 1506931 w 1828800"/>
                  <a:gd name="connsiteY1" fmla="*/ 914400 h 1828800"/>
                  <a:gd name="connsiteX2" fmla="*/ 914400 w 1828800"/>
                  <a:gd name="connsiteY2" fmla="*/ 1506931 h 1828800"/>
                  <a:gd name="connsiteX3" fmla="*/ 321869 w 1828800"/>
                  <a:gd name="connsiteY3" fmla="*/ 914400 h 1828800"/>
                  <a:gd name="connsiteX4" fmla="*/ 914400 w 1828800"/>
                  <a:gd name="connsiteY4" fmla="*/ 321869 h 1828800"/>
                  <a:gd name="connsiteX5" fmla="*/ 914400 w 1828800"/>
                  <a:gd name="connsiteY5" fmla="*/ 182880 h 1828800"/>
                  <a:gd name="connsiteX6" fmla="*/ 182880 w 1828800"/>
                  <a:gd name="connsiteY6" fmla="*/ 914400 h 1828800"/>
                  <a:gd name="connsiteX7" fmla="*/ 914400 w 1828800"/>
                  <a:gd name="connsiteY7" fmla="*/ 1645920 h 1828800"/>
                  <a:gd name="connsiteX8" fmla="*/ 1645920 w 1828800"/>
                  <a:gd name="connsiteY8" fmla="*/ 914400 h 1828800"/>
                  <a:gd name="connsiteX9" fmla="*/ 914400 w 1828800"/>
                  <a:gd name="connsiteY9" fmla="*/ 182880 h 1828800"/>
                  <a:gd name="connsiteX10" fmla="*/ 914400 w 1828800"/>
                  <a:gd name="connsiteY10" fmla="*/ 0 h 1828800"/>
                  <a:gd name="connsiteX11" fmla="*/ 1828800 w 1828800"/>
                  <a:gd name="connsiteY11" fmla="*/ 914400 h 1828800"/>
                  <a:gd name="connsiteX12" fmla="*/ 914400 w 1828800"/>
                  <a:gd name="connsiteY12" fmla="*/ 1828800 h 1828800"/>
                  <a:gd name="connsiteX13" fmla="*/ 0 w 1828800"/>
                  <a:gd name="connsiteY13" fmla="*/ 914400 h 1828800"/>
                  <a:gd name="connsiteX14" fmla="*/ 914400 w 1828800"/>
                  <a:gd name="connsiteY14" fmla="*/ 0 h 1828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28800" h="1828800">
                    <a:moveTo>
                      <a:pt x="914400" y="321869"/>
                    </a:moveTo>
                    <a:cubicBezTo>
                      <a:pt x="1241646" y="321869"/>
                      <a:pt x="1506931" y="587154"/>
                      <a:pt x="1506931" y="914400"/>
                    </a:cubicBezTo>
                    <a:cubicBezTo>
                      <a:pt x="1506931" y="1241646"/>
                      <a:pt x="1241646" y="1506931"/>
                      <a:pt x="914400" y="1506931"/>
                    </a:cubicBezTo>
                    <a:cubicBezTo>
                      <a:pt x="587154" y="1506931"/>
                      <a:pt x="321869" y="1241646"/>
                      <a:pt x="321869" y="914400"/>
                    </a:cubicBezTo>
                    <a:cubicBezTo>
                      <a:pt x="321869" y="587154"/>
                      <a:pt x="587154" y="321869"/>
                      <a:pt x="914400" y="321869"/>
                    </a:cubicBezTo>
                    <a:close/>
                    <a:moveTo>
                      <a:pt x="914400" y="182880"/>
                    </a:moveTo>
                    <a:cubicBezTo>
                      <a:pt x="510393" y="182880"/>
                      <a:pt x="182880" y="510393"/>
                      <a:pt x="182880" y="914400"/>
                    </a:cubicBezTo>
                    <a:cubicBezTo>
                      <a:pt x="182880" y="1318407"/>
                      <a:pt x="510393" y="1645920"/>
                      <a:pt x="914400" y="1645920"/>
                    </a:cubicBezTo>
                    <a:cubicBezTo>
                      <a:pt x="1318407" y="1645920"/>
                      <a:pt x="1645920" y="1318407"/>
                      <a:pt x="1645920" y="914400"/>
                    </a:cubicBezTo>
                    <a:cubicBezTo>
                      <a:pt x="1645920" y="510393"/>
                      <a:pt x="1318407" y="182880"/>
                      <a:pt x="914400" y="182880"/>
                    </a:cubicBezTo>
                    <a:close/>
                    <a:moveTo>
                      <a:pt x="914400" y="0"/>
                    </a:moveTo>
                    <a:cubicBezTo>
                      <a:pt x="1419409" y="0"/>
                      <a:pt x="1828800" y="409391"/>
                      <a:pt x="1828800" y="914400"/>
                    </a:cubicBezTo>
                    <a:cubicBezTo>
                      <a:pt x="1828800" y="1419409"/>
                      <a:pt x="1419409" y="1828800"/>
                      <a:pt x="914400" y="1828800"/>
                    </a:cubicBezTo>
                    <a:cubicBezTo>
                      <a:pt x="409391" y="1828800"/>
                      <a:pt x="0" y="1419409"/>
                      <a:pt x="0" y="914400"/>
                    </a:cubicBezTo>
                    <a:cubicBezTo>
                      <a:pt x="0" y="409391"/>
                      <a:pt x="409391" y="0"/>
                      <a:pt x="914400" y="0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360" dirty="0">
                  <a:ln w="9525">
                    <a:noFill/>
                    <a:prstDash val="solid"/>
                  </a:ln>
                  <a:solidFill>
                    <a:srgbClr val="FF99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grpSp>
            <p:nvGrpSpPr>
              <p:cNvPr id="6" name="Group 5">
                <a:extLst>
                  <a:ext uri="{FF2B5EF4-FFF2-40B4-BE49-F238E27FC236}">
                    <a16:creationId xmlns="" xmlns:a16="http://schemas.microsoft.com/office/drawing/2014/main" id="{9C698EC6-2934-A35A-FFA8-2494121D43DC}"/>
                  </a:ext>
                </a:extLst>
              </p:cNvPr>
              <p:cNvGrpSpPr/>
              <p:nvPr/>
            </p:nvGrpSpPr>
            <p:grpSpPr>
              <a:xfrm>
                <a:off x="2906628" y="1291926"/>
                <a:ext cx="8138160" cy="822349"/>
                <a:chOff x="3173914" y="1479111"/>
                <a:chExt cx="8138160" cy="822349"/>
              </a:xfrm>
              <a:grpFill/>
            </p:grpSpPr>
            <p:sp>
              <p:nvSpPr>
                <p:cNvPr id="7" name="Rounded Rectangle 11">
                  <a:extLst>
                    <a:ext uri="{FF2B5EF4-FFF2-40B4-BE49-F238E27FC236}">
                      <a16:creationId xmlns="" xmlns:a16="http://schemas.microsoft.com/office/drawing/2014/main" id="{00A6A04D-B401-42EB-6F61-F6625767E09D}"/>
                    </a:ext>
                  </a:extLst>
                </p:cNvPr>
                <p:cNvSpPr/>
                <p:nvPr/>
              </p:nvSpPr>
              <p:spPr>
                <a:xfrm>
                  <a:off x="3173914" y="1479111"/>
                  <a:ext cx="8138160" cy="822349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en-US" sz="3360" b="1" dirty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 </a:t>
                  </a:r>
                </a:p>
                <a:p>
                  <a:r>
                    <a:rPr lang="en-US" sz="3360" b="1" dirty="0">
                      <a:ln w="1905"/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 </a:t>
                  </a:r>
                  <a:endParaRPr lang="en-US" sz="3360" b="1" dirty="0">
                    <a:ln w="1905"/>
                    <a:solidFill>
                      <a:schemeClr val="tx1"/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Times New Roman" panose="02020603050405020304" pitchFamily="18" charset="0"/>
                    <a:cs typeface="Times New Roman" pitchFamily="18" charset="0"/>
                  </a:endParaRPr>
                </a:p>
                <a:p>
                  <a:endParaRPr lang="bn-BD" sz="336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NikoshBAN" panose="02000000000000000000" pitchFamily="2" charset="0"/>
                  </a:endParaRPr>
                </a:p>
              </p:txBody>
            </p:sp>
            <p:sp>
              <p:nvSpPr>
                <p:cNvPr id="8" name="Rectangle 7">
                  <a:extLst>
                    <a:ext uri="{FF2B5EF4-FFF2-40B4-BE49-F238E27FC236}">
                      <a16:creationId xmlns="" xmlns:a16="http://schemas.microsoft.com/office/drawing/2014/main" id="{04AFC1DA-49B5-AA5F-CB96-BE3019A9CA60}"/>
                    </a:ext>
                  </a:extLst>
                </p:cNvPr>
                <p:cNvSpPr/>
                <p:nvPr/>
              </p:nvSpPr>
              <p:spPr>
                <a:xfrm>
                  <a:off x="3432810" y="1593574"/>
                  <a:ext cx="7272438" cy="707886"/>
                </a:xfrm>
                <a:prstGeom prst="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>
                  <a:noFill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bn-IN" sz="4000" b="1" dirty="0">
                      <a:ln w="11430"/>
                      <a:solidFill>
                        <a:srgbClr val="002060"/>
                      </a:solidFill>
                      <a:effectLst>
                        <a:outerShdw blurRad="50800" dist="39000" dir="5460000" algn="tl">
                          <a:srgbClr val="000000">
                            <a:alpha val="38000"/>
                          </a:srgbClr>
                        </a:outerShdw>
                      </a:effectLst>
                      <a:latin typeface="NikoshBAN" pitchFamily="2" charset="0"/>
                      <a:cs typeface="NikoshBAN" pitchFamily="2" charset="0"/>
                    </a:rPr>
                    <a:t>এই পাঠ শেষে শিক্ষার্থীরা</a:t>
                  </a:r>
                  <a:r>
                    <a:rPr lang="en-US" sz="4000" b="1" dirty="0">
                      <a:ln w="11430"/>
                      <a:solidFill>
                        <a:srgbClr val="002060"/>
                      </a:solidFill>
                      <a:effectLst>
                        <a:outerShdw blurRad="50800" dist="39000" dir="5460000" algn="tl">
                          <a:srgbClr val="000000">
                            <a:alpha val="38000"/>
                          </a:srgbClr>
                        </a:outerShdw>
                      </a:effectLst>
                      <a:latin typeface="NikoshBAN" pitchFamily="2" charset="0"/>
                      <a:cs typeface="NikoshBAN" pitchFamily="2" charset="0"/>
                    </a:rPr>
                    <a:t>…</a:t>
                  </a:r>
                  <a:endParaRPr lang="bn-IN" sz="4000" b="1" dirty="0">
                    <a:ln w="11430"/>
                    <a:solidFill>
                      <a:srgbClr val="00206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endParaRPr>
                </a:p>
              </p:txBody>
            </p:sp>
          </p:grpSp>
        </p:grpSp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A97D9107-0ADA-2643-37B3-0A988529010F}"/>
                </a:ext>
              </a:extLst>
            </p:cNvPr>
            <p:cNvSpPr txBox="1"/>
            <p:nvPr/>
          </p:nvSpPr>
          <p:spPr>
            <a:xfrm>
              <a:off x="388158" y="1224918"/>
              <a:ext cx="3234936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  <a:scene3d>
                <a:camera prst="obliqueBottomRight"/>
                <a:lightRig rig="threePt" dir="t"/>
              </a:scene3d>
              <a:sp3d extrusionH="57150">
                <a:bevelT w="6350" h="95250" prst="angle"/>
              </a:sp3d>
            </a:bodyPr>
            <a:lstStyle/>
            <a:p>
              <a:pPr algn="l"/>
              <a:r>
                <a:rPr lang="bn-IN" sz="6000" dirty="0">
                  <a:solidFill>
                    <a:srgbClr val="002060"/>
                  </a:solidFill>
                  <a:effectLst>
                    <a:glow>
                      <a:schemeClr val="accent1">
                        <a:alpha val="7000"/>
                      </a:schemeClr>
                    </a:glo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শিখনফল</a:t>
              </a:r>
              <a:endParaRPr lang="en-US" sz="6000" dirty="0">
                <a:solidFill>
                  <a:srgbClr val="002060"/>
                </a:solidFill>
                <a:effectLst>
                  <a:glow>
                    <a:schemeClr val="accent1">
                      <a:alpha val="7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13" name="Rectangle 12"/>
          <p:cNvSpPr/>
          <p:nvPr/>
        </p:nvSpPr>
        <p:spPr>
          <a:xfrm>
            <a:off x="890588" y="3141942"/>
            <a:ext cx="1130141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1.1.1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প্রমিত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উচ্চারণে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বর্ণমালার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স্বরধ্বনি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মনোযোগ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সহকারে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শুনে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শনাক্ত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পাড়বে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5.1.1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বাক্য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ব্যবহৃত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বর্ণমালার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ধ্বনি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স্পষ্ট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শুদ্ধভাবে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b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৫.১.২ বর্ণক্রম অনুসারে বাংলা বর্ণমালার ধ্বনি বলতে পারবে।</a:t>
            </a:r>
          </a:p>
          <a:p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৫.১.৪ শব্দ ভেঙ্গে ধ্বনি বলতে পারবে।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9276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xmlns="" xmlns:lc="http://schemas.openxmlformats.org/drawingml/2006/lockedCanvas" id="{E4AB6DB5-64FE-441A-A455-5E7A6085678B}"/>
              </a:ext>
            </a:extLst>
          </p:cNvPr>
          <p:cNvSpPr txBox="1"/>
          <p:nvPr/>
        </p:nvSpPr>
        <p:spPr>
          <a:xfrm>
            <a:off x="2332234" y="1189771"/>
            <a:ext cx="93835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IN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গত </a:t>
            </a:r>
            <a:r>
              <a:rPr lang="bn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পাঠে </a:t>
            </a:r>
            <a:r>
              <a:rPr lang="bn-IN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আমরা </a:t>
            </a:r>
            <a:r>
              <a:rPr lang="bn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কী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বর্ণ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শিখেছি </a:t>
            </a:r>
            <a:r>
              <a:rPr lang="bn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মনে আছে?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4" y="234983"/>
            <a:ext cx="1755800" cy="162777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391976" y="2424941"/>
            <a:ext cx="3036071" cy="286536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920989" y="2443230"/>
            <a:ext cx="3036071" cy="2828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941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F7A25EAA-3D0D-2391-2769-2E40363E2E1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4798" y="4520242"/>
            <a:ext cx="12192000" cy="233775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66DB2B08-470D-5D83-B4AB-51FDFC7D526C}"/>
              </a:ext>
            </a:extLst>
          </p:cNvPr>
          <p:cNvSpPr/>
          <p:nvPr/>
        </p:nvSpPr>
        <p:spPr>
          <a:xfrm>
            <a:off x="857251" y="911378"/>
            <a:ext cx="10086975" cy="212365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6000" b="1" dirty="0" smtClean="0">
                <a:ln w="11430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n w="11430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6000" b="1" dirty="0">
                <a:ln w="11430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ln w="11430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</a:t>
            </a:r>
            <a:r>
              <a:rPr lang="en-US" sz="6000" b="1" dirty="0" smtClean="0">
                <a:ln w="11430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ln w="11430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6000" b="1" dirty="0" smtClean="0">
                <a:ln w="11430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ln w="11430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স্বরধ্বনির</a:t>
            </a:r>
            <a:r>
              <a:rPr lang="en-US" sz="6000" b="1" dirty="0" smtClean="0">
                <a:ln w="11430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smtClean="0">
                <a:ln w="11430">
                  <a:noFill/>
                </a:ln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 ঈ </a:t>
            </a:r>
            <a:r>
              <a:rPr lang="en-US" sz="6000" b="1" dirty="0" err="1" smtClean="0">
                <a:ln w="11430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বর্ণ</a:t>
            </a:r>
            <a:r>
              <a:rPr lang="en-US" sz="6000" b="1" dirty="0" smtClean="0">
                <a:ln w="11430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ln w="11430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দুটি</a:t>
            </a:r>
            <a:r>
              <a:rPr lang="en-US" sz="6000" b="1" dirty="0" smtClean="0">
                <a:ln w="11430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ln w="11430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6000" b="1" dirty="0" smtClean="0">
                <a:ln w="11430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ln w="11430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জানবো</a:t>
            </a:r>
            <a:r>
              <a:rPr lang="en-US" sz="6000" b="1" dirty="0">
                <a:ln w="11430">
                  <a:solidFill>
                    <a:schemeClr val="tx1"/>
                  </a:solidFill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599863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B83BE73-6E34-A72F-BC4E-EF87B0EADBCC}"/>
              </a:ext>
            </a:extLst>
          </p:cNvPr>
          <p:cNvSpPr txBox="1"/>
          <p:nvPr/>
        </p:nvSpPr>
        <p:spPr>
          <a:xfrm>
            <a:off x="1839005" y="2700337"/>
            <a:ext cx="7771039" cy="212365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6600" b="1" dirty="0" err="1">
                <a:solidFill>
                  <a:srgbClr val="FF0000"/>
                </a:solidFill>
              </a:rPr>
              <a:t>ই</a:t>
            </a:r>
            <a:r>
              <a:rPr lang="en-US" sz="6600" b="1" dirty="0" err="1"/>
              <a:t>ট</a:t>
            </a:r>
            <a:r>
              <a:rPr lang="en-US" sz="6600" b="1" dirty="0">
                <a:solidFill>
                  <a:srgbClr val="FF0000"/>
                </a:solidFill>
              </a:rPr>
              <a:t> </a:t>
            </a:r>
            <a:r>
              <a:rPr lang="en-US" sz="6600" b="1" dirty="0" err="1"/>
              <a:t>রয়েছে</a:t>
            </a:r>
            <a:r>
              <a:rPr lang="en-US" sz="6600" b="1" dirty="0"/>
              <a:t> </a:t>
            </a:r>
            <a:r>
              <a:rPr lang="en-US" sz="6600" b="1" dirty="0" err="1"/>
              <a:t>সবুজ</a:t>
            </a:r>
            <a:r>
              <a:rPr lang="en-US" sz="6600" b="1" dirty="0"/>
              <a:t> </a:t>
            </a:r>
            <a:r>
              <a:rPr lang="en-US" sz="6600" b="1" dirty="0" err="1" smtClean="0"/>
              <a:t>ঘাসে</a:t>
            </a:r>
            <a:r>
              <a:rPr lang="en-US" sz="66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en-US" sz="6600" b="1" dirty="0"/>
              <a:t/>
            </a:r>
            <a:br>
              <a:rPr lang="en-US" sz="6600" b="1" dirty="0"/>
            </a:br>
            <a:r>
              <a:rPr lang="en-US" sz="6600" b="1" dirty="0" err="1">
                <a:solidFill>
                  <a:srgbClr val="FF0000"/>
                </a:solidFill>
              </a:rPr>
              <a:t>ঈ</a:t>
            </a:r>
            <a:r>
              <a:rPr lang="en-US" sz="6600" b="1" dirty="0" err="1"/>
              <a:t>গল</a:t>
            </a:r>
            <a:r>
              <a:rPr lang="en-US" sz="6600" b="1" dirty="0"/>
              <a:t> </a:t>
            </a:r>
            <a:r>
              <a:rPr lang="en-US" sz="6600" b="1" dirty="0" err="1"/>
              <a:t>ওড়ে</a:t>
            </a:r>
            <a:r>
              <a:rPr lang="en-US" sz="6600" b="1" dirty="0"/>
              <a:t> </a:t>
            </a:r>
            <a:r>
              <a:rPr lang="en-US" sz="6600" b="1" dirty="0" err="1" smtClean="0"/>
              <a:t>ওই</a:t>
            </a:r>
            <a:r>
              <a:rPr lang="en-US" sz="6600" b="1" dirty="0" smtClean="0"/>
              <a:t> </a:t>
            </a:r>
            <a:r>
              <a:rPr lang="en-US" sz="6600" b="1" dirty="0" err="1" smtClean="0"/>
              <a:t>আকাশে</a:t>
            </a:r>
            <a:r>
              <a:rPr lang="en-US" sz="66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6600" b="1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F29015F-0998-C724-9ADE-9C6DDB3ACA3F}"/>
              </a:ext>
            </a:extLst>
          </p:cNvPr>
          <p:cNvSpPr txBox="1"/>
          <p:nvPr/>
        </p:nvSpPr>
        <p:spPr>
          <a:xfrm>
            <a:off x="633413" y="623888"/>
            <a:ext cx="99822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চলো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একটা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ছড়া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শুনি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বলি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F29015F-0998-C724-9ADE-9C6DDB3ACA3F}"/>
              </a:ext>
            </a:extLst>
          </p:cNvPr>
          <p:cNvSpPr txBox="1"/>
          <p:nvPr/>
        </p:nvSpPr>
        <p:spPr>
          <a:xfrm>
            <a:off x="228600" y="1562100"/>
            <a:ext cx="99822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কে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কে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ছড়া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শুনতে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চাও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8495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6F447BB7-9C5F-65C0-A4EC-24604E0270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166" y="1816424"/>
            <a:ext cx="4476883" cy="288831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0DA94869-B9AC-2DEA-9ABB-0BAEDEE9DA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606" y="1816424"/>
            <a:ext cx="4323819" cy="288831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18BE3AD7-F5BE-813E-B23D-C823FA0565DA}"/>
              </a:ext>
            </a:extLst>
          </p:cNvPr>
          <p:cNvSpPr txBox="1"/>
          <p:nvPr/>
        </p:nvSpPr>
        <p:spPr>
          <a:xfrm>
            <a:off x="5494049" y="5043798"/>
            <a:ext cx="26794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ইট  </a:t>
            </a:r>
            <a:endParaRPr lang="en-US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55EF1CF-092A-69C2-9721-E119190ACA26}"/>
              </a:ext>
            </a:extLst>
          </p:cNvPr>
          <p:cNvSpPr txBox="1"/>
          <p:nvPr/>
        </p:nvSpPr>
        <p:spPr>
          <a:xfrm>
            <a:off x="3132941" y="736497"/>
            <a:ext cx="65777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চলো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ছবিগুলো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2DD071C-C193-8B44-85D4-459B8C9B30E5}"/>
              </a:ext>
            </a:extLst>
          </p:cNvPr>
          <p:cNvSpPr txBox="1"/>
          <p:nvPr/>
        </p:nvSpPr>
        <p:spPr>
          <a:xfrm>
            <a:off x="4408641" y="800100"/>
            <a:ext cx="40890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এটি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কীসের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6669781"/>
      </p:ext>
    </p:extLst>
  </p:cSld>
  <p:clrMapOvr>
    <a:masterClrMapping/>
  </p:clrMapOvr>
  <p:transition spd="slow" advTm="89559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7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8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1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1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4" fill="hold" grpId="0" nodeType="click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17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18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2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2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xit" presetSubtype="2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6" dur="500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" fill="hold" grpId="0" nodeType="with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31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32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7" grpId="0"/>
          <p:bldP spid="7" grpId="1"/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xit" presetSubtype="2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6" dur="500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7" grpId="0"/>
          <p:bldP spid="7" grpId="1"/>
          <p:bldP spid="8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2A30D6E1-0807-20A0-5729-B856D03F53AB}"/>
              </a:ext>
            </a:extLst>
          </p:cNvPr>
          <p:cNvSpPr/>
          <p:nvPr/>
        </p:nvSpPr>
        <p:spPr>
          <a:xfrm>
            <a:off x="3244230" y="1751514"/>
            <a:ext cx="853973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</a:t>
            </a:r>
            <a:r>
              <a:rPr lang="en-US" sz="88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</a:t>
            </a:r>
            <a:r>
              <a:rPr lang="en-US" sz="8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88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রয়েছে</a:t>
            </a:r>
            <a:r>
              <a:rPr lang="en-US" sz="8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88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সবুজ</a:t>
            </a:r>
            <a:r>
              <a:rPr lang="en-US" sz="8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88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ঘাসে</a:t>
            </a:r>
            <a:endParaRPr lang="en-US" sz="16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10752" t="18442" r="6420" b="34911"/>
          <a:stretch/>
        </p:blipFill>
        <p:spPr>
          <a:xfrm>
            <a:off x="468114" y="501444"/>
            <a:ext cx="1935873" cy="50651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5FE496F-7C48-9F9E-B53F-26795400F18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114" y="1598843"/>
            <a:ext cx="2423801" cy="156374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EE3D31D-FFAA-76DF-B08F-5D32C49988BC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71" t="1" r="25795" b="37474"/>
          <a:stretch/>
        </p:blipFill>
        <p:spPr>
          <a:xfrm>
            <a:off x="3071812" y="1403215"/>
            <a:ext cx="1371601" cy="15971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0A5C0A6-B0B9-1740-6CA3-6915B507B7BC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47" t="11589" r="33640" b="32397"/>
          <a:stretch/>
        </p:blipFill>
        <p:spPr>
          <a:xfrm>
            <a:off x="3272635" y="3567818"/>
            <a:ext cx="842963" cy="1285875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048A0D4D-1210-58A2-7B01-57004B4E1DAC}"/>
              </a:ext>
            </a:extLst>
          </p:cNvPr>
          <p:cNvGrpSpPr/>
          <p:nvPr/>
        </p:nvGrpSpPr>
        <p:grpSpPr>
          <a:xfrm>
            <a:off x="4488862" y="639120"/>
            <a:ext cx="2726690" cy="1460341"/>
            <a:chOff x="4592101" y="584977"/>
            <a:chExt cx="2726690" cy="1460341"/>
          </a:xfrm>
        </p:grpSpPr>
        <p:pic>
          <p:nvPicPr>
            <p:cNvPr id="12" name="Picture 11">
              <a:extLst>
                <a:ext uri="{FF2B5EF4-FFF2-40B4-BE49-F238E27FC236}">
                  <a16:creationId xmlns="" xmlns:a16="http://schemas.microsoft.com/office/drawing/2014/main" id="{570BB74D-4BA5-0026-5C1B-D7C5E66E09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5592688" flipV="1">
              <a:off x="4475381" y="1191028"/>
              <a:ext cx="971010" cy="73757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="" xmlns:a16="http://schemas.microsoft.com/office/drawing/2014/main" id="{D7C42A1E-033F-5939-F6A3-9DBAE4B2C52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5282551" y="584977"/>
              <a:ext cx="2036240" cy="938865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4AEA8CE7-2F3D-F80F-134D-770E40B47DB2}"/>
              </a:ext>
            </a:extLst>
          </p:cNvPr>
          <p:cNvGrpSpPr/>
          <p:nvPr/>
        </p:nvGrpSpPr>
        <p:grpSpPr>
          <a:xfrm rot="6346666">
            <a:off x="1516301" y="3590292"/>
            <a:ext cx="1677180" cy="2036240"/>
            <a:chOff x="4681337" y="152586"/>
            <a:chExt cx="1677180" cy="2036240"/>
          </a:xfrm>
        </p:grpSpPr>
        <p:pic>
          <p:nvPicPr>
            <p:cNvPr id="17" name="Picture 16">
              <a:extLst>
                <a:ext uri="{FF2B5EF4-FFF2-40B4-BE49-F238E27FC236}">
                  <a16:creationId xmlns="" xmlns:a16="http://schemas.microsoft.com/office/drawing/2014/main" id="{981D3DB1-84F3-6D65-DF7B-9970CF76F02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15485261">
              <a:off x="4538250" y="503975"/>
              <a:ext cx="946792" cy="660617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="" xmlns:a16="http://schemas.microsoft.com/office/drawing/2014/main" id="{9737B07D-3C2A-1414-6C93-ADA8E3558C1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15253334">
              <a:off x="4870965" y="701273"/>
              <a:ext cx="2036240" cy="938865"/>
            </a:xfrm>
            <a:prstGeom prst="rect">
              <a:avLst/>
            </a:prstGeom>
          </p:spPr>
        </p:pic>
      </p:grpSp>
      <p:pic>
        <p:nvPicPr>
          <p:cNvPr id="19" name="bangla-sorborno-pronunciation (mp3cut.net)">
            <a:hlinkClick r:id="" action="ppaction://media"/>
            <a:extLst>
              <a:ext uri="{FF2B5EF4-FFF2-40B4-BE49-F238E27FC236}">
                <a16:creationId xmlns="" xmlns:a16="http://schemas.microsoft.com/office/drawing/2014/main" id="{138F567D-E26D-F0E6-974E-70F2EFE0058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14" end="341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429459" y="484342"/>
            <a:ext cx="270360" cy="270360"/>
          </a:xfrm>
          <a:prstGeom prst="rect">
            <a:avLst/>
          </a:prstGeom>
        </p:spPr>
      </p:pic>
      <p:sp>
        <p:nvSpPr>
          <p:cNvPr id="20" name="Oval 19">
            <a:extLst>
              <a:ext uri="{FF2B5EF4-FFF2-40B4-BE49-F238E27FC236}">
                <a16:creationId xmlns="" xmlns:a16="http://schemas.microsoft.com/office/drawing/2014/main" id="{3D4A0CE8-C98C-5E5A-EC21-D9BFCCC373FC}"/>
              </a:ext>
            </a:extLst>
          </p:cNvPr>
          <p:cNvSpPr/>
          <p:nvPr/>
        </p:nvSpPr>
        <p:spPr>
          <a:xfrm>
            <a:off x="11182266" y="415504"/>
            <a:ext cx="588854" cy="40803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hlinkClick r:id="rId15" action="ppaction://hlinksldjump"/>
            <a:extLst>
              <a:ext uri="{FF2B5EF4-FFF2-40B4-BE49-F238E27FC236}">
                <a16:creationId xmlns="" xmlns:a16="http://schemas.microsoft.com/office/drawing/2014/main" id="{69CD75B9-E3B3-5103-5706-5A97D882FF9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807" t="33763" r="3505" b="33474"/>
          <a:stretch/>
        </p:blipFill>
        <p:spPr>
          <a:xfrm>
            <a:off x="10691669" y="5433094"/>
            <a:ext cx="1092295" cy="386104"/>
          </a:xfrm>
          <a:prstGeom prst="rect">
            <a:avLst/>
          </a:prstGeom>
        </p:spPr>
      </p:pic>
      <p:pic>
        <p:nvPicPr>
          <p:cNvPr id="22" name="c1_b_s_p13_04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501365" y="51563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81048"/>
      </p:ext>
    </p:extLst>
  </p:cSld>
  <p:clrMapOvr>
    <a:masterClrMapping/>
  </p:clrMapOvr>
  <p:transition spd="slow" advClick="0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iterate type="wd">
                                        <p:tmAbs val="30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iterate type="wd">
                                        <p:tmAbs val="300"/>
                                      </p:iterate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4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11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1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4" dur="2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5" dur="4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6" dur="4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7" dur="4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8" dur="400" fill="hold">
                                              <p:stCondLst>
                                                <p:cond delay="16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19" restart="whenNotActive" fill="hold" evtFilter="cancelBubble" nodeType="interactiveSeq">
                    <p:stCondLst>
                      <p:cond evt="onClick" delay="0">
                        <p:tgtEl>
                          <p:spTgt spid="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0" fill="hold">
                          <p:stCondLst>
                            <p:cond delay="0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0"/>
                                      </p:iterate>
                                      <p:childTnLst>
                                        <p:animMotion origin="layout" path="M -3.125E-6 0.01042 L 0.01224 0.26343 " pathEditMode="relative" rAng="0" ptsTypes="AA">
                                          <p:cBhvr>
                                            <p:cTn id="23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612" y="1263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4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iterate type="wd">
                                        <p:tmAbs val="300"/>
                                      </p:iterate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6" presetID="6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28" dur="5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nodeType="withEffect" p14:presetBounceEnd="4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31" dur="2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32" dur="2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4" dur="2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5" dur="4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6" dur="4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7" dur="4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8" dur="400" fill="hold">
                                              <p:stCondLst>
                                                <p:cond delay="160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9" presetID="53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40" dur="500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500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42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"/>
                      </p:tgtEl>
                    </p:cond>
                  </p:nextCondLst>
                </p:seq>
                <p:seq concurrent="1" nextAc="seek">
                  <p:cTn id="44" restart="whenNotActive" fill="hold" evtFilter="cancelBubble" nodeType="interactiveSeq">
                    <p:stCondLst>
                      <p:cond evt="onClick" delay="0">
                        <p:tgtEl>
                          <p:spTgt spid="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5" fill="hold">
                          <p:stCondLst>
                            <p:cond delay="0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0"/>
                                      </p:iterate>
                                      <p:childTnLst>
                                        <p:animMotion origin="layout" path="M -4.79167E-6 1.11111E-6 L 0.40834 -0.00278 " pathEditMode="relative" rAng="0" ptsTypes="AA">
                                          <p:cBhvr>
                                            <p:cTn id="48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17" y="-13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9" presetID="53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50" dur="50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50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52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5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56" dur="1201" fill="hold"/>
                                            <p:tgtEl>
                                              <p:spTgt spid="2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7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0"/>
                                      </p:iterate>
                                      <p:childTnLst>
                                        <p:animScale>
                                          <p:cBhvr>
                                            <p:cTn id="58" dur="2000" fill="hold"/>
                                            <p:tgtEl>
                                              <p:spTgt spid="7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9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1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3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7"/>
                      </p:tgtEl>
                    </p:cond>
                  </p:nextCondLst>
                </p:seq>
                <p:audio>
                  <p:cMediaNode vol="80000">
                    <p:cTn id="64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9"/>
                    </p:tgtEl>
                  </p:cMediaNode>
                </p:audio>
                <p:audio>
                  <p:cMediaNode vol="80000">
                    <p:cTn id="65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2"/>
                    </p:tgtEl>
                  </p:cMediaNode>
                </p:audio>
              </p:childTnLst>
            </p:cTn>
          </p:par>
        </p:tnLst>
        <p:bldLst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iterate type="wd">
                                        <p:tmAbs val="30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iterate type="wd">
                                        <p:tmAbs val="300"/>
                                      </p:iterate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4" dur="2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5" dur="4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6" dur="4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7" dur="4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8" dur="400" fill="hold">
                                              <p:stCondLst>
                                                <p:cond delay="16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19" restart="whenNotActive" fill="hold" evtFilter="cancelBubble" nodeType="interactiveSeq">
                    <p:stCondLst>
                      <p:cond evt="onClick" delay="0">
                        <p:tgtEl>
                          <p:spTgt spid="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0" fill="hold">
                          <p:stCondLst>
                            <p:cond delay="0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0"/>
                                      </p:iterate>
                                      <p:childTnLst>
                                        <p:animMotion origin="layout" path="M -3.125E-6 0.01042 L 0.01224 0.26343 " pathEditMode="relative" rAng="0" ptsTypes="AA">
                                          <p:cBhvr>
                                            <p:cTn id="23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612" y="1263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4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iterate type="wd">
                                        <p:tmAbs val="300"/>
                                      </p:iterate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6" presetID="6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28" dur="5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32" presetClass="emph" presetSubtype="0" repeatCount="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4" dur="2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5" dur="4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6" dur="4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7" dur="4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8" dur="400" fill="hold">
                                              <p:stCondLst>
                                                <p:cond delay="160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9" presetID="53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40" dur="500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500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42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"/>
                      </p:tgtEl>
                    </p:cond>
                  </p:nextCondLst>
                </p:seq>
                <p:seq concurrent="1" nextAc="seek">
                  <p:cTn id="44" restart="whenNotActive" fill="hold" evtFilter="cancelBubble" nodeType="interactiveSeq">
                    <p:stCondLst>
                      <p:cond evt="onClick" delay="0">
                        <p:tgtEl>
                          <p:spTgt spid="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5" fill="hold">
                          <p:stCondLst>
                            <p:cond delay="0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0"/>
                                      </p:iterate>
                                      <p:childTnLst>
                                        <p:animMotion origin="layout" path="M -4.79167E-6 1.11111E-6 L 0.40834 -0.00278 " pathEditMode="relative" rAng="0" ptsTypes="AA">
                                          <p:cBhvr>
                                            <p:cTn id="48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17" y="-13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9" presetID="53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50" dur="50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50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52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5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56" dur="1201" fill="hold"/>
                                            <p:tgtEl>
                                              <p:spTgt spid="2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7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0"/>
                                      </p:iterate>
                                      <p:childTnLst>
                                        <p:animScale>
                                          <p:cBhvr>
                                            <p:cTn id="58" dur="2000" fill="hold"/>
                                            <p:tgtEl>
                                              <p:spTgt spid="7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9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1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3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7"/>
                      </p:tgtEl>
                    </p:cond>
                  </p:nextCondLst>
                </p:seq>
                <p:audio>
                  <p:cMediaNode vol="80000">
                    <p:cTn id="64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9"/>
                    </p:tgtEl>
                  </p:cMediaNode>
                </p:audio>
                <p:audio>
                  <p:cMediaNode vol="80000">
                    <p:cTn id="65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2"/>
                    </p:tgtEl>
                  </p:cMediaNode>
                </p:audio>
              </p:childTnLst>
            </p:cTn>
          </p:par>
        </p:tnLst>
        <p:bldLst>
          <p:bldP spid="3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FA48F06-FF9A-01B7-C775-9800B6A9FF1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38" b="100000" l="4128" r="9958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1471613"/>
            <a:ext cx="10729913" cy="538638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191790" y="1787008"/>
            <a:ext cx="857927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5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</a:t>
            </a:r>
            <a:endParaRPr lang="en-US" sz="11500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658638" y="1796535"/>
            <a:ext cx="830677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500" dirty="0"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endParaRPr lang="en-US" sz="115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41646C5-76E6-6A9C-3257-468EEBC36024}"/>
              </a:ext>
            </a:extLst>
          </p:cNvPr>
          <p:cNvSpPr txBox="1"/>
          <p:nvPr/>
        </p:nvSpPr>
        <p:spPr>
          <a:xfrm>
            <a:off x="875514" y="214313"/>
            <a:ext cx="1096882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বর্ণের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উপর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কাঠি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নির্দেশ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করবো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হাততালির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সঙ্গে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প্রতিটি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সিলেবল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আলাদা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উচ্চারণ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করবে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1509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theme/theme1.xml><?xml version="1.0" encoding="utf-8"?>
<a:theme xmlns:a="http://schemas.openxmlformats.org/drawingml/2006/main" name="Bangla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Bangla Theme" id="{35FA9EBE-4744-45E4-BE25-91657615086E}" vid="{4E732455-97D7-4B72-8733-D70887AA41D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Bangla Theme</Template>
  <TotalTime>548</TotalTime>
  <Words>348</Words>
  <Application>Microsoft Office PowerPoint</Application>
  <PresentationFormat>Custom</PresentationFormat>
  <Paragraphs>87</Paragraphs>
  <Slides>24</Slides>
  <Notes>4</Notes>
  <HiddenSlides>0</HiddenSlides>
  <MMClips>10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Bangla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Pedp4 WPBX4125BLF092402838</cp:lastModifiedBy>
  <cp:revision>87</cp:revision>
  <dcterms:created xsi:type="dcterms:W3CDTF">2023-06-17T06:21:14Z</dcterms:created>
  <dcterms:modified xsi:type="dcterms:W3CDTF">2026-08-10T11:12:15Z</dcterms:modified>
</cp:coreProperties>
</file>