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51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8" r:id="rId6"/>
    <p:sldId id="269" r:id="rId7"/>
    <p:sldId id="260" r:id="rId8"/>
    <p:sldId id="261" r:id="rId9"/>
    <p:sldId id="262" r:id="rId10"/>
    <p:sldId id="267" r:id="rId11"/>
    <p:sldId id="263" r:id="rId12"/>
    <p:sldId id="264" r:id="rId13"/>
    <p:sldId id="265" r:id="rId14"/>
    <p:sldId id="273" r:id="rId15"/>
  </p:sldIdLst>
  <p:sldSz cx="12192000" cy="6858000"/>
  <p:notesSz cx="6858000" cy="12192000"/>
  <p:embeddedFontLst>
    <p:embeddedFont>
      <p:font typeface="Host Grotesk Medium" charset="0"/>
      <p:regular r:id="rId17"/>
    </p:embeddedFont>
    <p:embeddedFont>
      <p:font typeface="Perpetua" pitchFamily="18" charset="0"/>
      <p:regular r:id="rId18"/>
      <p:bold r:id="rId19"/>
      <p:italic r:id="rId20"/>
      <p:boldItalic r:id="rId21"/>
    </p:embeddedFont>
    <p:embeddedFont>
      <p:font typeface="Roboto" charset="0"/>
      <p:regular r:id="rId22"/>
    </p:embeddedFont>
    <p:embeddedFont>
      <p:font typeface="Roboto Bold" charset="0"/>
      <p:regular r:id="rId23"/>
    </p:embeddedFont>
    <p:embeddedFont>
      <p:font typeface="Alice" charset="0"/>
      <p:regular r:id="rId24"/>
    </p:embeddedFont>
    <p:embeddedFont>
      <p:font typeface="Lora" charset="0"/>
      <p:regular r:id="rId25"/>
    </p:embeddedFont>
    <p:embeddedFont>
      <p:font typeface="Vrinda" charset="0"/>
      <p:regular r:id="rId26"/>
      <p:bold r:id="rId27"/>
    </p:embeddedFont>
    <p:embeddedFont>
      <p:font typeface="Calibri" pitchFamily="34" charset="0"/>
      <p:regular r:id="rId28"/>
      <p:bold r:id="rId29"/>
      <p:italic r:id="rId30"/>
      <p:boldItalic r:id="rId31"/>
    </p:embeddedFont>
    <p:embeddedFont>
      <p:font typeface="Wingdings 2" pitchFamily="18" charset="2"/>
      <p:regular r:id="rId32"/>
    </p:embeddedFont>
    <p:embeddedFont>
      <p:font typeface="Franklin Gothic Book" pitchFamily="34" charset="0"/>
      <p:regular r:id="rId33"/>
      <p:italic r:id="rId34"/>
    </p:embeddedFont>
  </p:embeddedFontLst>
  <p:defaultTextStyle>
    <a:lvl1pPr marL="0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11"/>
    <p:restoredTop sz="94610"/>
  </p:normalViewPr>
  <p:slideViewPr>
    <p:cSldViewPr snapToGrid="0" snapToObjects="1">
      <p:cViewPr varScale="1">
        <p:scale>
          <a:sx n="73" d="100"/>
          <a:sy n="73" d="100"/>
        </p:scale>
        <p:origin x="-60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635000" y="914400"/>
            <a:ext cx="8128000" cy="45720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lIns="121917" tIns="60958" rIns="121917" bIns="60958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084" y="11580284"/>
            <a:ext cx="2971800" cy="609600"/>
          </a:xfrm>
          <a:prstGeom prst="rect">
            <a:avLst/>
          </a:prstGeom>
        </p:spPr>
        <p:txBody>
          <a:bodyPr lIns="121917" tIns="60958" rIns="121917" bIns="60958"/>
          <a:lstStyle/>
          <a:p>
            <a:fld id="{F7021451-1387-4CA6-816F-3879F97B5CBC}" type="slidenum">
              <a:rPr lang="en-US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87084" y="69758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700">
                <a:solidFill>
                  <a:schemeClr val="tx2"/>
                </a:solidFill>
              </a:defRPr>
            </a:lvl1pPr>
            <a:lvl2pPr marL="457178" indent="0" algn="ctr">
              <a:buNone/>
            </a:lvl2pPr>
            <a:lvl3pPr marL="914354" indent="0" algn="ctr">
              <a:buNone/>
            </a:lvl3pPr>
            <a:lvl4pPr marL="1371532" indent="0" algn="ctr">
              <a:buNone/>
            </a:lvl4pPr>
            <a:lvl5pPr marL="1828709" indent="0" algn="ctr">
              <a:buNone/>
            </a:lvl5pPr>
            <a:lvl6pPr marL="2285886" indent="0" algn="ctr">
              <a:buNone/>
            </a:lvl6pPr>
            <a:lvl7pPr marL="2743062" indent="0" algn="ctr">
              <a:buNone/>
            </a:lvl7pPr>
            <a:lvl8pPr marL="3200240" indent="0" algn="ctr">
              <a:buNone/>
            </a:lvl8pPr>
            <a:lvl9pPr marL="3657418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500">
                <a:solidFill>
                  <a:srgbClr val="FFFFFF"/>
                </a:solidFill>
              </a:defRPr>
            </a:lvl1pPr>
          </a:lstStyle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sz="15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911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83911" y="1396722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83911" y="2976651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1505934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4"/>
            <a:ext cx="268224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74643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master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87084" y="69758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547939"/>
            <a:ext cx="10363200" cy="1338263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 flipV="1">
            <a:off x="92551" y="2376831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2198" y="2341479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91078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1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36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9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36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9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1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900"/>
            </a:lvl1pPr>
            <a:lvl2pPr>
              <a:buNone/>
              <a:defRPr sz="1200"/>
            </a:lvl2pPr>
            <a:lvl3pPr>
              <a:buNone/>
              <a:defRPr sz="11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900551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1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91347" y="4650478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91350" y="4773227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081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1219200" y="274639"/>
            <a:ext cx="10363200" cy="1143000"/>
          </a:xfrm>
          <a:prstGeom prst="rect">
            <a:avLst/>
          </a:prstGeom>
        </p:spPr>
        <p:txBody>
          <a:bodyPr lIns="91436" tIns="45718" rIns="91436" bIns="91436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 lIns="91436" tIns="45718" rIns="91436" bIns="45718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229600" y="6191249"/>
            <a:ext cx="3302000" cy="476251"/>
          </a:xfrm>
          <a:prstGeom prst="rect">
            <a:avLst/>
          </a:prstGeom>
        </p:spPr>
        <p:txBody>
          <a:bodyPr lIns="91436" tIns="45718" rIns="91436" bIns="45718" anchor="ctr" anchorCtr="0"/>
          <a:lstStyle>
            <a:lvl1pPr algn="r" eaLnBrk="1" latinLnBrk="0" hangingPunct="1">
              <a:defRPr kumimoji="0" sz="15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fld id="{564CF2E0-CCC4-4E1E-9902-C3C36AB3FDA4}" type="datetimeFigureOut">
              <a:rPr lang="en-US" smtClean="0"/>
              <a:pPr algn="r" eaLnBrk="1" latinLnBrk="0" hangingPunct="1"/>
              <a:t>8/16/2026</a:t>
            </a:fld>
            <a:endParaRPr lang="en-US" sz="15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lIns="91436" tIns="45718" rIns="91436" bIns="45718" anchor="ctr" anchorCtr="0"/>
          <a:lstStyle>
            <a:lvl1pPr eaLnBrk="1" latinLnBrk="0" hangingPunct="1">
              <a:defRPr kumimoji="0" sz="1500">
                <a:solidFill>
                  <a:schemeClr val="tx2"/>
                </a:solidFill>
              </a:defRPr>
            </a:lvl1pPr>
          </a:lstStyle>
          <a:p>
            <a:endParaRPr kumimoji="0" lang="en-US" sz="15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5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1" latinLnBrk="0" hangingPunct="1"/>
            <a:fld id="{6F42FDE4-A7DD-41A7-A0A6-9B649FB43336}" type="slidenum">
              <a:rPr kumimoji="0" lang="en-US" smtClean="0"/>
              <a:pPr algn="ctr" eaLnBrk="1" latinLnBrk="0" hangingPunct="1"/>
              <a:t>‹#›</a:t>
            </a:fld>
            <a:endParaRPr kumimoji="0" lang="en-US" sz="15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06" indent="-274306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13" indent="-228589" algn="l" rtl="0" eaLnBrk="1" latinLnBrk="0" hangingPunct="1">
        <a:spcBef>
          <a:spcPts val="371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18" indent="-228589" algn="l" rtl="0" eaLnBrk="1" latinLnBrk="0" hangingPunct="1">
        <a:spcBef>
          <a:spcPts val="371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26" indent="-228589" algn="l" rtl="0" eaLnBrk="1" latinLnBrk="0" hangingPunct="1">
        <a:spcBef>
          <a:spcPts val="371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indent="-228589" algn="l" rtl="0" eaLnBrk="1" latinLnBrk="0" hangingPunct="1">
        <a:spcBef>
          <a:spcPts val="371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838" indent="-228589" algn="l" rtl="0" eaLnBrk="1" latinLnBrk="0" hangingPunct="1">
        <a:spcBef>
          <a:spcPts val="371"/>
        </a:spcBef>
        <a:buClr>
          <a:schemeClr val="accent3"/>
        </a:buClr>
        <a:buChar char="•"/>
        <a:defRPr kumimoji="0" sz="1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144" indent="-228589" algn="l" rtl="0" eaLnBrk="1" latinLnBrk="0" hangingPunct="1">
        <a:spcBef>
          <a:spcPts val="371"/>
        </a:spcBef>
        <a:buClr>
          <a:schemeClr val="accent2"/>
        </a:buClr>
        <a:buChar char="•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450" indent="-228589" algn="l" rtl="0" eaLnBrk="1" latinLnBrk="0" hangingPunct="1">
        <a:spcBef>
          <a:spcPts val="371"/>
        </a:spcBef>
        <a:buClr>
          <a:schemeClr val="accent1">
            <a:tint val="60000"/>
          </a:schemeClr>
        </a:buClr>
        <a:buChar char="•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757" indent="-228589" algn="l" rtl="0" eaLnBrk="1" latinLnBrk="0" hangingPunct="1">
        <a:spcBef>
          <a:spcPts val="371"/>
        </a:spcBef>
        <a:buClr>
          <a:schemeClr val="accent2">
            <a:tint val="60000"/>
          </a:schemeClr>
        </a:buClr>
        <a:buChar char="•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-9-3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9-3.svg"/><Relationship Id="rId5" Type="http://schemas.openxmlformats.org/officeDocument/2006/relationships/image" Target="../media/image-9-3.svg"/><Relationship Id="rId4" Type="http://schemas.openxmlformats.org/officeDocument/2006/relationships/image" Target="../media/image22.png"/><Relationship Id="rId9" Type="http://schemas.openxmlformats.org/officeDocument/2006/relationships/image" Target="../media/image-9-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-2-2.svg"/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2-2.svg"/><Relationship Id="rId11" Type="http://schemas.openxmlformats.org/officeDocument/2006/relationships/image" Target="../media/image5.jpeg"/><Relationship Id="rId5" Type="http://schemas.openxmlformats.org/officeDocument/2006/relationships/image" Target="../media/image-2-2.svg"/><Relationship Id="rId10" Type="http://schemas.openxmlformats.org/officeDocument/2006/relationships/image" Target="../media/image-2-2.svg"/><Relationship Id="rId4" Type="http://schemas.openxmlformats.org/officeDocument/2006/relationships/image" Target="../media/image-2-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-3-6.svg"/><Relationship Id="rId3" Type="http://schemas.openxmlformats.org/officeDocument/2006/relationships/image" Target="../media/image6.png"/><Relationship Id="rId7" Type="http://schemas.openxmlformats.org/officeDocument/2006/relationships/image" Target="../media/image-3-6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-3-2.svg"/><Relationship Id="rId4" Type="http://schemas.openxmlformats.org/officeDocument/2006/relationships/image" Target="../media/image-3-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-4-3.sv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-4-3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7" Type="http://schemas.openxmlformats.org/officeDocument/2006/relationships/image" Target="../media/image-4-3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-6-6.svg"/><Relationship Id="rId13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12" Type="http://schemas.openxmlformats.org/officeDocument/2006/relationships/image" Target="../media/image-6-10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6-4.svg"/><Relationship Id="rId11" Type="http://schemas.openxmlformats.org/officeDocument/2006/relationships/image" Target="../media/image15.png"/><Relationship Id="rId5" Type="http://schemas.openxmlformats.org/officeDocument/2006/relationships/image" Target="../media/image12.png"/><Relationship Id="rId10" Type="http://schemas.openxmlformats.org/officeDocument/2006/relationships/image" Target="../media/image-6-8.svg"/><Relationship Id="rId4" Type="http://schemas.openxmlformats.org/officeDocument/2006/relationships/image" Target="../media/image-6-2.svg"/><Relationship Id="rId9" Type="http://schemas.openxmlformats.org/officeDocument/2006/relationships/image" Target="../media/image14.png"/><Relationship Id="rId14" Type="http://schemas.openxmlformats.org/officeDocument/2006/relationships/image" Target="../media/image-6-1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480" cy="68580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75000" y="100000"/>
                </a:lnTo>
                <a:lnTo>
                  <a:pt x="0" y="100000"/>
                </a:lnTo>
                <a:close/>
              </a:path>
            </a:pathLst>
          </a:cu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169" y="1188722"/>
            <a:ext cx="3506303" cy="46751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840481" y="3944984"/>
            <a:ext cx="7276011" cy="48997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>
              <a:lnSpc>
                <a:spcPct val="104000"/>
              </a:lnSpc>
            </a:pPr>
            <a:r>
              <a:rPr lang="en-US" sz="37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দৈনিক খাবার কেমন হবে ও সুষম খাদ্য</a:t>
            </a:r>
            <a:endParaRPr lang="en-US" sz="3700" dirty="0"/>
          </a:p>
        </p:txBody>
      </p:sp>
      <p:sp>
        <p:nvSpPr>
          <p:cNvPr id="5" name="Text 1"/>
          <p:cNvSpPr/>
          <p:nvPr/>
        </p:nvSpPr>
        <p:spPr>
          <a:xfrm>
            <a:off x="5037420" y="4672511"/>
            <a:ext cx="4629097" cy="58638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>
              <a:lnSpc>
                <a:spcPct val="125000"/>
              </a:lnSpc>
            </a:pPr>
            <a:r>
              <a:rPr lang="en-US" sz="28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৯ম শ্রেণি • বিজ্ঞান • ১ম অধ্যায়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5230063" y="1188722"/>
            <a:ext cx="4240511" cy="1569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91436" tIns="45718" rIns="91436" bIns="45718">
            <a:spAutoFit/>
          </a:bodyPr>
          <a:lstStyle/>
          <a:p>
            <a:r>
              <a:rPr lang="en-US" dirty="0" smtClean="0">
                <a:latin typeface="Hubot Sans Bold" charset="0"/>
              </a:rPr>
              <a:t>   </a:t>
            </a:r>
            <a:r>
              <a:rPr lang="en-US" sz="2400" dirty="0" err="1" smtClean="0">
                <a:latin typeface="Hubot Sans Bold" charset="0"/>
              </a:rPr>
              <a:t>মোছাঃ</a:t>
            </a:r>
            <a:r>
              <a:rPr lang="en-US" sz="2400" dirty="0" smtClean="0">
                <a:latin typeface="Hubot Sans Bold" charset="0"/>
              </a:rPr>
              <a:t> </a:t>
            </a:r>
            <a:r>
              <a:rPr lang="en-US" sz="2400" dirty="0" err="1" smtClean="0">
                <a:latin typeface="Hubot Sans Bold" charset="0"/>
              </a:rPr>
              <a:t>নাসরিন</a:t>
            </a:r>
            <a:r>
              <a:rPr lang="en-US" sz="2400" dirty="0" smtClean="0">
                <a:latin typeface="Hubot Sans Bold" charset="0"/>
              </a:rPr>
              <a:t> </a:t>
            </a:r>
            <a:r>
              <a:rPr lang="en-US" sz="2400" dirty="0" err="1" smtClean="0">
                <a:latin typeface="Hubot Sans Bold" charset="0"/>
              </a:rPr>
              <a:t>নাহার</a:t>
            </a:r>
            <a:endParaRPr lang="en-US" sz="2400" dirty="0" smtClean="0">
              <a:latin typeface="Hubot Sans Bold" charset="0"/>
            </a:endParaRPr>
          </a:p>
          <a:p>
            <a:r>
              <a:rPr lang="en-US" sz="2400" dirty="0" smtClean="0">
                <a:latin typeface="Hubot Sans Bold" charset="0"/>
              </a:rPr>
              <a:t>   </a:t>
            </a:r>
            <a:r>
              <a:rPr lang="en-US" sz="2400" dirty="0" err="1" smtClean="0">
                <a:latin typeface="Hubot Sans Bold" charset="0"/>
              </a:rPr>
              <a:t>সহকারী</a:t>
            </a:r>
            <a:r>
              <a:rPr lang="en-US" sz="2400" dirty="0" smtClean="0">
                <a:latin typeface="Hubot Sans Bold" charset="0"/>
              </a:rPr>
              <a:t> </a:t>
            </a:r>
            <a:r>
              <a:rPr lang="en-US" sz="2400" dirty="0" err="1" smtClean="0">
                <a:latin typeface="Hubot Sans Bold" charset="0"/>
              </a:rPr>
              <a:t>শিক্ষক</a:t>
            </a:r>
            <a:r>
              <a:rPr lang="en-US" sz="2400" dirty="0" smtClean="0">
                <a:latin typeface="Hubot Sans Bold" charset="0"/>
              </a:rPr>
              <a:t>(ICT)</a:t>
            </a:r>
          </a:p>
          <a:p>
            <a:r>
              <a:rPr lang="en-US" sz="2400" dirty="0" smtClean="0">
                <a:latin typeface="Hubot Sans Bold" charset="0"/>
              </a:rPr>
              <a:t>   </a:t>
            </a:r>
            <a:r>
              <a:rPr lang="en-US" sz="2400" dirty="0" err="1" smtClean="0">
                <a:latin typeface="Hubot Sans Bold" charset="0"/>
              </a:rPr>
              <a:t>মকিমপুর</a:t>
            </a:r>
            <a:r>
              <a:rPr lang="en-US" sz="2400" dirty="0" smtClean="0">
                <a:latin typeface="Hubot Sans Bold" charset="0"/>
              </a:rPr>
              <a:t> </a:t>
            </a:r>
            <a:r>
              <a:rPr lang="en-US" sz="2400" dirty="0" err="1" smtClean="0">
                <a:latin typeface="Hubot Sans Bold" charset="0"/>
              </a:rPr>
              <a:t>মাধ্যমিক</a:t>
            </a:r>
            <a:r>
              <a:rPr lang="en-US" sz="2400" dirty="0" smtClean="0">
                <a:latin typeface="Hubot Sans Bold" charset="0"/>
              </a:rPr>
              <a:t> </a:t>
            </a:r>
            <a:r>
              <a:rPr lang="en-US" sz="2400" dirty="0" err="1" smtClean="0">
                <a:latin typeface="Hubot Sans Bold" charset="0"/>
              </a:rPr>
              <a:t>বিদ্যালয়</a:t>
            </a:r>
            <a:endParaRPr lang="en-US" sz="2400" dirty="0" smtClean="0">
              <a:latin typeface="Hubot Sans Bold" charset="0"/>
            </a:endParaRPr>
          </a:p>
          <a:p>
            <a:r>
              <a:rPr lang="en-US" sz="2400" dirty="0" smtClean="0">
                <a:latin typeface="Hubot Sans Bold" charset="0"/>
              </a:rPr>
              <a:t>   </a:t>
            </a:r>
            <a:r>
              <a:rPr lang="en-US" sz="2400" dirty="0" err="1" smtClean="0">
                <a:latin typeface="Hubot Sans Bold" charset="0"/>
              </a:rPr>
              <a:t>হরিণাকুন্ড,ঝিনাইদহ</a:t>
            </a:r>
            <a:r>
              <a:rPr lang="en-US" sz="2400" dirty="0" smtClean="0">
                <a:latin typeface="Hubot Sans Bold" charset="0"/>
              </a:rPr>
              <a:t>।</a:t>
            </a:r>
            <a:endParaRPr lang="en-US" sz="2400" dirty="0">
              <a:latin typeface="Hubot Sans Bold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29000" y="791905"/>
            <a:ext cx="5069008" cy="66299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lIns="91436" tIns="45718" rIns="91436" bIns="45718">
            <a:spAutoFit/>
          </a:bodyPr>
          <a:lstStyle/>
          <a:p>
            <a:pPr>
              <a:lnSpc>
                <a:spcPct val="104000"/>
              </a:lnSpc>
            </a:pPr>
            <a:r>
              <a:rPr lang="en-US" sz="3600" dirty="0" err="1" smtClean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তিনটি</a:t>
            </a:r>
            <a:r>
              <a:rPr lang="en-US" sz="3600" dirty="0" smtClean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</a:t>
            </a:r>
            <a:r>
              <a:rPr lang="en-US" sz="3600" dirty="0" err="1" smtClean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ম্যাক্রোনিউট্রিয়েন্ট</a:t>
            </a:r>
            <a:endParaRPr lang="en-US" sz="3600" dirty="0"/>
          </a:p>
        </p:txBody>
      </p:sp>
      <p:sp>
        <p:nvSpPr>
          <p:cNvPr id="3" name="Rectangle 2"/>
          <p:cNvSpPr/>
          <p:nvPr/>
        </p:nvSpPr>
        <p:spPr>
          <a:xfrm>
            <a:off x="2487708" y="2189815"/>
            <a:ext cx="7628965" cy="1488480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08000"/>
              </a:lnSpc>
            </a:pPr>
            <a:r>
              <a:rPr lang="en-US" sz="28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শর্করা</a:t>
            </a:r>
            <a:r>
              <a:rPr lang="en-US" sz="28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</a:t>
            </a:r>
            <a:r>
              <a:rPr lang="en-US" sz="28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আমিষ</a:t>
            </a:r>
            <a:r>
              <a:rPr lang="en-US" sz="28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ও </a:t>
            </a:r>
            <a:r>
              <a:rPr lang="en-US" sz="28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স্নেহ</a:t>
            </a:r>
            <a:r>
              <a:rPr lang="en-US" sz="28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</a:t>
            </a:r>
            <a:r>
              <a:rPr lang="en-US" sz="28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এই</a:t>
            </a:r>
            <a:r>
              <a:rPr lang="en-US" sz="28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8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তিনটি</a:t>
            </a:r>
            <a:r>
              <a:rPr lang="en-US" sz="28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8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পুষ্টি</a:t>
            </a:r>
            <a:r>
              <a:rPr lang="en-US" sz="28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8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উপাদান</a:t>
            </a:r>
            <a:r>
              <a:rPr lang="en-US" sz="28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8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দেহের</a:t>
            </a:r>
            <a:r>
              <a:rPr lang="en-US" sz="28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8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শক্তি</a:t>
            </a:r>
            <a:r>
              <a:rPr lang="en-US" sz="28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ও </a:t>
            </a:r>
            <a:r>
              <a:rPr lang="en-US" sz="28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গঠনের</a:t>
            </a:r>
            <a:r>
              <a:rPr lang="en-US" sz="28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8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মূল</a:t>
            </a:r>
            <a:r>
              <a:rPr lang="en-US" sz="28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8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ভিত্তি</a:t>
            </a:r>
            <a:r>
              <a:rPr lang="en-US" sz="28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। </a:t>
            </a:r>
            <a:r>
              <a:rPr lang="en-US" sz="28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প্রতিটি</a:t>
            </a:r>
            <a:r>
              <a:rPr lang="en-US" sz="28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8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উপাদানের</a:t>
            </a:r>
            <a:r>
              <a:rPr lang="en-US" sz="28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8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নিজস্ব</a:t>
            </a:r>
            <a:r>
              <a:rPr lang="en-US" sz="28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8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উৎস</a:t>
            </a:r>
            <a:r>
              <a:rPr lang="en-US" sz="28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ও </a:t>
            </a:r>
            <a:r>
              <a:rPr lang="en-US" sz="28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কাজ</a:t>
            </a:r>
            <a:r>
              <a:rPr lang="en-US" sz="28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8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রয়েছে</a:t>
            </a:r>
            <a:r>
              <a:rPr lang="en-US" sz="28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।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2487705" y="4389121"/>
            <a:ext cx="6937403" cy="1155953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08000"/>
              </a:lnSpc>
            </a:pPr>
            <a:r>
              <a:rPr lang="en-US" sz="3200" dirty="0" err="1" smtClean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আঁশসমৃদ্ধ</a:t>
            </a:r>
            <a:r>
              <a:rPr lang="en-US" sz="3200" dirty="0" smtClean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ও </a:t>
            </a:r>
            <a:r>
              <a:rPr lang="en-US" sz="3200" dirty="0" err="1" smtClean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কম</a:t>
            </a:r>
            <a:r>
              <a:rPr lang="en-US" sz="3200" dirty="0" smtClean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প্রক্রিয়াজাত</a:t>
            </a:r>
            <a:r>
              <a:rPr lang="en-US" sz="3200" dirty="0" smtClean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শস্য</a:t>
            </a:r>
            <a:r>
              <a:rPr lang="en-US" sz="3200" dirty="0" smtClean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বেছে</a:t>
            </a:r>
            <a:r>
              <a:rPr lang="en-US" sz="3200" dirty="0" smtClean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নেওয়া</a:t>
            </a:r>
            <a:r>
              <a:rPr lang="en-US" sz="3200" dirty="0" smtClean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স্বাস্থ্যের</a:t>
            </a:r>
            <a:r>
              <a:rPr lang="en-US" sz="3200" dirty="0" smtClean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জন্য</a:t>
            </a:r>
            <a:r>
              <a:rPr lang="en-US" sz="3200" dirty="0" smtClean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ভালো</a:t>
            </a:r>
            <a:r>
              <a:rPr lang="en-US" sz="3200" dirty="0" smtClean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।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8" y="899818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37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ভিটামিন, খনিজ লবণ ও পানি</a:t>
            </a:r>
            <a:endParaRPr lang="en-US" sz="3700" dirty="0"/>
          </a:p>
        </p:txBody>
      </p:sp>
      <p:sp>
        <p:nvSpPr>
          <p:cNvPr id="3" name="Shape 1"/>
          <p:cNvSpPr/>
          <p:nvPr/>
        </p:nvSpPr>
        <p:spPr>
          <a:xfrm>
            <a:off x="661477" y="1868489"/>
            <a:ext cx="2153787" cy="287139"/>
          </a:xfrm>
          <a:prstGeom prst="roundRect">
            <a:avLst>
              <a:gd name="adj" fmla="val 22118"/>
            </a:avLst>
          </a:prstGeom>
          <a:noFill/>
          <a:ln w="6350">
            <a:solidFill>
              <a:srgbClr val="95CCD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74881" y="1925143"/>
            <a:ext cx="2536563" cy="1738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96000"/>
              </a:lnSpc>
            </a:pPr>
            <a:r>
              <a:rPr lang="en-US" sz="1200" dirty="0">
                <a:solidFill>
                  <a:srgbClr val="95CCD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MICRONUTRIENTS &amp; WATER</a:t>
            </a:r>
            <a:endParaRPr lang="en-US" sz="12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6" y="2368253"/>
            <a:ext cx="3465427" cy="214183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61476" y="4699100"/>
            <a:ext cx="346542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ভিটামিন ও খনিজ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661476" y="5107783"/>
            <a:ext cx="3465427" cy="8504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>
              <a:lnSpc>
                <a:spcPct val="125000"/>
              </a:lnSpc>
            </a:pPr>
            <a:r>
              <a:rPr lang="en-US" sz="15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অল্প পরিমাণে প্রয়োজন হলেও অত্যন্ত গুরুত্বপূর্ণ। শাকসবজি ও ফল নানা ভিটামিন, খনিজ ও খাদ্যআঁশের উৎস।</a:t>
            </a:r>
            <a:endParaRPr lang="en-US" sz="15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3136" y="2368253"/>
            <a:ext cx="3465427" cy="214183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363136" y="4699100"/>
            <a:ext cx="346542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অন্যান্য উৎস</a:t>
            </a:r>
            <a:endParaRPr lang="en-US" dirty="0"/>
          </a:p>
        </p:txBody>
      </p:sp>
      <p:sp>
        <p:nvSpPr>
          <p:cNvPr id="10" name="Text 6"/>
          <p:cNvSpPr/>
          <p:nvPr/>
        </p:nvSpPr>
        <p:spPr>
          <a:xfrm>
            <a:off x="4363136" y="5107781"/>
            <a:ext cx="3465427" cy="566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>
              <a:lnSpc>
                <a:spcPct val="125000"/>
              </a:lnSpc>
            </a:pPr>
            <a:r>
              <a:rPr lang="en-US" sz="15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দুধ/দুগ্ধজাত, মাছ, ডাল, ডিমসহ বিভিন্ন খাবার থেকেও পুষ্টি পাওয়া যায়।</a:t>
            </a:r>
            <a:endParaRPr lang="en-US" sz="15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4793" y="2368253"/>
            <a:ext cx="3465427" cy="2141835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8064793" y="4699100"/>
            <a:ext cx="346542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পানি</a:t>
            </a:r>
            <a:endParaRPr lang="en-US" dirty="0"/>
          </a:p>
        </p:txBody>
      </p:sp>
      <p:sp>
        <p:nvSpPr>
          <p:cNvPr id="13" name="Text 8"/>
          <p:cNvSpPr/>
          <p:nvPr/>
        </p:nvSpPr>
        <p:spPr>
          <a:xfrm>
            <a:off x="8064793" y="5107781"/>
            <a:ext cx="3465427" cy="566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>
              <a:lnSpc>
                <a:spcPct val="125000"/>
              </a:lnSpc>
            </a:pPr>
            <a:r>
              <a:rPr lang="en-US" sz="15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দেহের স্বাভাবিক কার্যক্রমে অপরিহার্য। প্রতিদিন পর্যাপ্ত পরিমাণ পানি পান করা জরুরি।</a:t>
            </a:r>
            <a:endParaRPr lang="en-US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6" y="628948"/>
            <a:ext cx="5346765" cy="50849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32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দৈনিক খাবারে খাদ্যের বৈচিত্র্য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759104" y="1466455"/>
            <a:ext cx="1604029" cy="1496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96000"/>
              </a:lnSpc>
            </a:pPr>
            <a:endParaRPr lang="en-US" sz="11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031" y="1249655"/>
            <a:ext cx="3368591" cy="336867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424083" y="2259107"/>
            <a:ext cx="6925692" cy="254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36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কেন বৈচিত্র্য জরুরি?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1045031" y="4618330"/>
            <a:ext cx="8559269" cy="5555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16000"/>
              </a:lnSpc>
            </a:pPr>
            <a:r>
              <a:rPr lang="en-US" sz="20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কোনো একক খাবারে সব পুষ্টি উপাদান থাকে না। তাই বিভিন্ন ধরনের খাবার খাওয়া প্রয়োজন।</a:t>
            </a:r>
            <a:endParaRPr lang="en-US" sz="20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2425" y="5644755"/>
            <a:ext cx="2604824" cy="60334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62292" y="5644755"/>
            <a:ext cx="2384961" cy="254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28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শস্যজাত</a:t>
            </a:r>
            <a:endParaRPr lang="en-US" sz="2800" dirty="0"/>
          </a:p>
        </p:txBody>
      </p:sp>
      <p:sp>
        <p:nvSpPr>
          <p:cNvPr id="10" name="Text 6"/>
          <p:cNvSpPr/>
          <p:nvPr/>
        </p:nvSpPr>
        <p:spPr>
          <a:xfrm>
            <a:off x="862292" y="6002040"/>
            <a:ext cx="2384961" cy="227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16000"/>
              </a:lnSpc>
            </a:pPr>
            <a:r>
              <a:rPr lang="en-US" sz="15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ভাত, রুটি, দলি — শক্তির উৎস</a:t>
            </a:r>
            <a:endParaRPr lang="en-US" sz="15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03317" y="5644755"/>
            <a:ext cx="2604923" cy="603349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3623182" y="5663805"/>
            <a:ext cx="2385060" cy="254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24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ডাল ও আমিষ</a:t>
            </a:r>
            <a:endParaRPr lang="en-US" sz="2400" dirty="0"/>
          </a:p>
        </p:txBody>
      </p:sp>
      <p:sp>
        <p:nvSpPr>
          <p:cNvPr id="13" name="Text 8"/>
          <p:cNvSpPr/>
          <p:nvPr/>
        </p:nvSpPr>
        <p:spPr>
          <a:xfrm>
            <a:off x="3623182" y="6002040"/>
            <a:ext cx="2385060" cy="227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16000"/>
              </a:lnSpc>
            </a:pPr>
            <a:r>
              <a:rPr lang="en-US" sz="12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ডাল, মাছ, ডিম — গঠন ও বৃদ্ধির জন্য</a:t>
            </a:r>
            <a:endParaRPr lang="en-US" sz="1200" dirty="0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64309" y="5700367"/>
            <a:ext cx="2604923" cy="603349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6384171" y="5663805"/>
            <a:ext cx="2385060" cy="254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24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শাকসবজি ও ফল</a:t>
            </a:r>
            <a:endParaRPr lang="en-US" sz="2400" dirty="0"/>
          </a:p>
        </p:txBody>
      </p:sp>
      <p:sp>
        <p:nvSpPr>
          <p:cNvPr id="16" name="Text 10"/>
          <p:cNvSpPr/>
          <p:nvPr/>
        </p:nvSpPr>
        <p:spPr>
          <a:xfrm>
            <a:off x="6384171" y="6002040"/>
            <a:ext cx="2385060" cy="227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16000"/>
              </a:lnSpc>
            </a:pPr>
            <a:r>
              <a:rPr lang="en-US" sz="12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ভিটামিন, খনিজ ও আঁশের জন্য</a:t>
            </a:r>
            <a:endParaRPr lang="en-US" sz="1200" dirty="0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925297" y="5644755"/>
            <a:ext cx="2604923" cy="603349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9145162" y="5663805"/>
            <a:ext cx="2385060" cy="254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28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দুগ্ধজাত</a:t>
            </a:r>
            <a:endParaRPr lang="en-US" sz="2800" dirty="0"/>
          </a:p>
        </p:txBody>
      </p:sp>
      <p:sp>
        <p:nvSpPr>
          <p:cNvPr id="19" name="Text 12"/>
          <p:cNvSpPr/>
          <p:nvPr/>
        </p:nvSpPr>
        <p:spPr>
          <a:xfrm rot="10800000" flipV="1">
            <a:off x="9145162" y="6183337"/>
            <a:ext cx="2385060" cy="457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16000"/>
              </a:lnSpc>
            </a:pPr>
            <a:r>
              <a:rPr lang="en-US" sz="12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দুধ, দই — হাড় ও দাঁতের জন্য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480" cy="68580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75000" y="100000"/>
                </a:lnTo>
                <a:lnTo>
                  <a:pt x="0" y="100000"/>
                </a:lnTo>
                <a:close/>
              </a:path>
            </a:pathLst>
          </a:cu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" y="611487"/>
            <a:ext cx="4526160" cy="576318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233362" y="611487"/>
            <a:ext cx="6296860" cy="10632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04000"/>
              </a:lnSpc>
            </a:pPr>
            <a:r>
              <a:rPr lang="en-US" sz="33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স্বাস্থ্যকর দৈনিক খাবার — নমুনা পরিকল্পনা</a:t>
            </a:r>
            <a:endParaRPr lang="en-US" sz="3300" dirty="0"/>
          </a:p>
        </p:txBody>
      </p:sp>
      <p:sp>
        <p:nvSpPr>
          <p:cNvPr id="5" name="Shape 1"/>
          <p:cNvSpPr/>
          <p:nvPr/>
        </p:nvSpPr>
        <p:spPr>
          <a:xfrm>
            <a:off x="5424649" y="1904307"/>
            <a:ext cx="19051" cy="3551833"/>
          </a:xfrm>
          <a:prstGeom prst="roundRect">
            <a:avLst>
              <a:gd name="adj" fmla="val 49999"/>
            </a:avLst>
          </a:prstGeom>
          <a:solidFill>
            <a:srgbClr val="BFD3D8"/>
          </a:solidFill>
          <a:ln/>
        </p:spPr>
      </p:sp>
      <p:sp>
        <p:nvSpPr>
          <p:cNvPr id="6" name="Shape 2"/>
          <p:cNvSpPr/>
          <p:nvPr/>
        </p:nvSpPr>
        <p:spPr>
          <a:xfrm>
            <a:off x="5596940" y="2086073"/>
            <a:ext cx="510269" cy="19051"/>
          </a:xfrm>
          <a:prstGeom prst="roundRect">
            <a:avLst>
              <a:gd name="adj" fmla="val 49999"/>
            </a:avLst>
          </a:prstGeom>
          <a:solidFill>
            <a:srgbClr val="BFD3D8"/>
          </a:solidFill>
          <a:ln/>
        </p:spPr>
      </p:sp>
      <p:sp>
        <p:nvSpPr>
          <p:cNvPr id="7" name="Shape 3"/>
          <p:cNvSpPr/>
          <p:nvPr/>
        </p:nvSpPr>
        <p:spPr>
          <a:xfrm>
            <a:off x="5233312" y="1904307"/>
            <a:ext cx="382677" cy="382687"/>
          </a:xfrm>
          <a:prstGeom prst="roundRect">
            <a:avLst>
              <a:gd name="adj" fmla="val 18671"/>
            </a:avLst>
          </a:prstGeom>
          <a:solidFill>
            <a:srgbClr val="D9EDF2"/>
          </a:solidFill>
          <a:ln w="6350">
            <a:solidFill>
              <a:srgbClr val="BFD3D8"/>
            </a:solidFill>
            <a:prstDash val="solid"/>
          </a:ln>
        </p:spPr>
      </p:sp>
      <p:sp>
        <p:nvSpPr>
          <p:cNvPr id="8" name="Text 4"/>
          <p:cNvSpPr/>
          <p:nvPr/>
        </p:nvSpPr>
        <p:spPr>
          <a:xfrm>
            <a:off x="5297059" y="1936158"/>
            <a:ext cx="255085" cy="31888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/>
            <a:r>
              <a:rPr lang="en-US" sz="20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1</a:t>
            </a:r>
            <a:endParaRPr lang="en-US" sz="2000" dirty="0"/>
          </a:p>
        </p:txBody>
      </p:sp>
      <p:sp>
        <p:nvSpPr>
          <p:cNvPr id="9" name="Text 5"/>
          <p:cNvSpPr/>
          <p:nvPr/>
        </p:nvSpPr>
        <p:spPr>
          <a:xfrm>
            <a:off x="6275233" y="1962747"/>
            <a:ext cx="5254991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28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সকালের নাস্তা</a:t>
            </a:r>
            <a:endParaRPr lang="en-US" sz="2800" dirty="0"/>
          </a:p>
        </p:txBody>
      </p:sp>
      <p:sp>
        <p:nvSpPr>
          <p:cNvPr id="10" name="Text 6"/>
          <p:cNvSpPr/>
          <p:nvPr/>
        </p:nvSpPr>
        <p:spPr>
          <a:xfrm>
            <a:off x="6275231" y="2441427"/>
            <a:ext cx="5254991" cy="242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19000"/>
              </a:lnSpc>
            </a:pPr>
            <a:r>
              <a:rPr lang="en-US" sz="20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রুটি/পাউরুটি + ডিম/ডাল + দুধ + ফল</a:t>
            </a:r>
            <a:endParaRPr lang="en-US" sz="2000" dirty="0"/>
          </a:p>
        </p:txBody>
      </p:sp>
      <p:sp>
        <p:nvSpPr>
          <p:cNvPr id="11" name="Shape 7"/>
          <p:cNvSpPr/>
          <p:nvPr/>
        </p:nvSpPr>
        <p:spPr>
          <a:xfrm>
            <a:off x="5596940" y="3050581"/>
            <a:ext cx="510269" cy="19051"/>
          </a:xfrm>
          <a:prstGeom prst="roundRect">
            <a:avLst>
              <a:gd name="adj" fmla="val 49999"/>
            </a:avLst>
          </a:prstGeom>
          <a:solidFill>
            <a:srgbClr val="BFD3D8"/>
          </a:solidFill>
          <a:ln/>
        </p:spPr>
      </p:sp>
      <p:sp>
        <p:nvSpPr>
          <p:cNvPr id="12" name="Shape 8"/>
          <p:cNvSpPr/>
          <p:nvPr/>
        </p:nvSpPr>
        <p:spPr>
          <a:xfrm>
            <a:off x="5233312" y="2868814"/>
            <a:ext cx="382677" cy="382687"/>
          </a:xfrm>
          <a:prstGeom prst="roundRect">
            <a:avLst>
              <a:gd name="adj" fmla="val 18671"/>
            </a:avLst>
          </a:prstGeom>
          <a:solidFill>
            <a:srgbClr val="D9EDF2"/>
          </a:solidFill>
          <a:ln w="6350">
            <a:solidFill>
              <a:srgbClr val="BFD3D8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5297059" y="2900662"/>
            <a:ext cx="255085" cy="31888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/>
            <a:r>
              <a:rPr lang="en-US" sz="20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2</a:t>
            </a:r>
            <a:endParaRPr lang="en-US" sz="2000" dirty="0"/>
          </a:p>
        </p:txBody>
      </p:sp>
      <p:sp>
        <p:nvSpPr>
          <p:cNvPr id="14" name="Text 10"/>
          <p:cNvSpPr/>
          <p:nvPr/>
        </p:nvSpPr>
        <p:spPr>
          <a:xfrm>
            <a:off x="6275233" y="2927251"/>
            <a:ext cx="5254991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28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দুপুরের খাবার</a:t>
            </a:r>
            <a:endParaRPr lang="en-US" sz="2800" dirty="0"/>
          </a:p>
        </p:txBody>
      </p:sp>
      <p:sp>
        <p:nvSpPr>
          <p:cNvPr id="15" name="Text 11"/>
          <p:cNvSpPr/>
          <p:nvPr/>
        </p:nvSpPr>
        <p:spPr>
          <a:xfrm>
            <a:off x="6275233" y="3405934"/>
            <a:ext cx="5254991" cy="242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19000"/>
              </a:lnSpc>
            </a:pPr>
            <a:r>
              <a:rPr lang="en-US" sz="20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ভাত + ডাল + মাছ/মাংস + শাকসবজি + সালাদ</a:t>
            </a:r>
            <a:endParaRPr lang="en-US" sz="2000" dirty="0"/>
          </a:p>
        </p:txBody>
      </p:sp>
      <p:sp>
        <p:nvSpPr>
          <p:cNvPr id="16" name="Shape 12"/>
          <p:cNvSpPr/>
          <p:nvPr/>
        </p:nvSpPr>
        <p:spPr>
          <a:xfrm>
            <a:off x="5596940" y="4015085"/>
            <a:ext cx="510269" cy="19051"/>
          </a:xfrm>
          <a:prstGeom prst="roundRect">
            <a:avLst>
              <a:gd name="adj" fmla="val 49999"/>
            </a:avLst>
          </a:prstGeom>
          <a:solidFill>
            <a:srgbClr val="BFD3D8"/>
          </a:solidFill>
          <a:ln/>
        </p:spPr>
      </p:sp>
      <p:sp>
        <p:nvSpPr>
          <p:cNvPr id="17" name="Shape 13"/>
          <p:cNvSpPr/>
          <p:nvPr/>
        </p:nvSpPr>
        <p:spPr>
          <a:xfrm>
            <a:off x="5233312" y="3833319"/>
            <a:ext cx="382677" cy="382687"/>
          </a:xfrm>
          <a:prstGeom prst="roundRect">
            <a:avLst>
              <a:gd name="adj" fmla="val 18671"/>
            </a:avLst>
          </a:prstGeom>
          <a:solidFill>
            <a:srgbClr val="D9EDF2"/>
          </a:solidFill>
          <a:ln w="6350">
            <a:solidFill>
              <a:srgbClr val="BFD3D8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5297059" y="3865169"/>
            <a:ext cx="255085" cy="31888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/>
            <a:r>
              <a:rPr lang="en-US" sz="20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3</a:t>
            </a:r>
            <a:endParaRPr lang="en-US" sz="2000" dirty="0"/>
          </a:p>
        </p:txBody>
      </p:sp>
      <p:sp>
        <p:nvSpPr>
          <p:cNvPr id="19" name="Text 15"/>
          <p:cNvSpPr/>
          <p:nvPr/>
        </p:nvSpPr>
        <p:spPr>
          <a:xfrm>
            <a:off x="6275233" y="3891758"/>
            <a:ext cx="5254991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28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বিকেলের নাস্তা</a:t>
            </a:r>
            <a:endParaRPr lang="en-US" sz="2800" dirty="0"/>
          </a:p>
        </p:txBody>
      </p:sp>
      <p:sp>
        <p:nvSpPr>
          <p:cNvPr id="20" name="Text 16"/>
          <p:cNvSpPr/>
          <p:nvPr/>
        </p:nvSpPr>
        <p:spPr>
          <a:xfrm>
            <a:off x="6275231" y="4370439"/>
            <a:ext cx="5254991" cy="242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19000"/>
              </a:lnSpc>
            </a:pPr>
            <a:r>
              <a:rPr lang="en-US" sz="20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ফল/মুড়ি/বাদাম + পানি/ডাবের পানি</a:t>
            </a:r>
            <a:endParaRPr lang="en-US" sz="2000" dirty="0"/>
          </a:p>
        </p:txBody>
      </p:sp>
      <p:sp>
        <p:nvSpPr>
          <p:cNvPr id="21" name="Shape 17"/>
          <p:cNvSpPr/>
          <p:nvPr/>
        </p:nvSpPr>
        <p:spPr>
          <a:xfrm>
            <a:off x="5596940" y="4979592"/>
            <a:ext cx="510269" cy="19051"/>
          </a:xfrm>
          <a:prstGeom prst="roundRect">
            <a:avLst>
              <a:gd name="adj" fmla="val 49999"/>
            </a:avLst>
          </a:prstGeom>
          <a:solidFill>
            <a:srgbClr val="BFD3D8"/>
          </a:solidFill>
          <a:ln/>
        </p:spPr>
      </p:sp>
      <p:sp>
        <p:nvSpPr>
          <p:cNvPr id="22" name="Shape 18"/>
          <p:cNvSpPr/>
          <p:nvPr/>
        </p:nvSpPr>
        <p:spPr>
          <a:xfrm>
            <a:off x="5233312" y="4797825"/>
            <a:ext cx="382677" cy="382687"/>
          </a:xfrm>
          <a:prstGeom prst="roundRect">
            <a:avLst>
              <a:gd name="adj" fmla="val 18671"/>
            </a:avLst>
          </a:prstGeom>
          <a:solidFill>
            <a:srgbClr val="D9EDF2"/>
          </a:solidFill>
          <a:ln w="6350">
            <a:solidFill>
              <a:srgbClr val="BFD3D8"/>
            </a:solidFill>
            <a:prstDash val="solid"/>
          </a:ln>
        </p:spPr>
      </p:sp>
      <p:sp>
        <p:nvSpPr>
          <p:cNvPr id="23" name="Text 19"/>
          <p:cNvSpPr/>
          <p:nvPr/>
        </p:nvSpPr>
        <p:spPr>
          <a:xfrm>
            <a:off x="5297059" y="4829674"/>
            <a:ext cx="255085" cy="31888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/>
            <a:r>
              <a:rPr lang="en-US" sz="20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4</a:t>
            </a:r>
            <a:endParaRPr lang="en-US" sz="2000" dirty="0"/>
          </a:p>
        </p:txBody>
      </p:sp>
      <p:sp>
        <p:nvSpPr>
          <p:cNvPr id="24" name="Text 20"/>
          <p:cNvSpPr/>
          <p:nvPr/>
        </p:nvSpPr>
        <p:spPr>
          <a:xfrm>
            <a:off x="6275233" y="4856263"/>
            <a:ext cx="5254991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28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রাতের খাবার</a:t>
            </a:r>
            <a:endParaRPr lang="en-US" sz="2800" dirty="0"/>
          </a:p>
        </p:txBody>
      </p:sp>
      <p:sp>
        <p:nvSpPr>
          <p:cNvPr id="25" name="Text 21"/>
          <p:cNvSpPr/>
          <p:nvPr/>
        </p:nvSpPr>
        <p:spPr>
          <a:xfrm>
            <a:off x="6275233" y="5334945"/>
            <a:ext cx="5254991" cy="242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19000"/>
              </a:lnSpc>
            </a:pPr>
            <a:r>
              <a:rPr lang="en-US" sz="20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ভাত/রুটি + ডাল + সবজি + দই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85179" y="320974"/>
            <a:ext cx="2200639" cy="59064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48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মূল্যায়ন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1293223" y="2166274"/>
            <a:ext cx="4933406" cy="24579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98019" indent="-298019">
              <a:lnSpc>
                <a:spcPct val="133000"/>
              </a:lnSpc>
              <a:buSzPct val="100000"/>
            </a:pPr>
            <a:r>
              <a:rPr lang="bn-IN" sz="2700" dirty="0" smtClean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১। সুষম খাদ্য কাকে বলে?</a:t>
            </a:r>
          </a:p>
          <a:p>
            <a:pPr marL="298019" indent="-298019">
              <a:lnSpc>
                <a:spcPct val="133000"/>
              </a:lnSpc>
              <a:buSzPct val="100000"/>
            </a:pPr>
            <a:r>
              <a:rPr lang="bn-IN" sz="2700" dirty="0" smtClean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২।শর্করার প্রধান কাজ কী?</a:t>
            </a:r>
          </a:p>
          <a:p>
            <a:pPr marL="298019" indent="-298019">
              <a:lnSpc>
                <a:spcPct val="133000"/>
              </a:lnSpc>
              <a:buSzPct val="100000"/>
            </a:pPr>
            <a:r>
              <a:rPr lang="bn-IN" sz="2700" dirty="0" smtClean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৩। পানি কেন প্রয়োজন?</a:t>
            </a:r>
          </a:p>
          <a:p>
            <a:pPr marL="298019" indent="-298019">
              <a:lnSpc>
                <a:spcPct val="133000"/>
              </a:lnSpc>
              <a:buSzPct val="100000"/>
            </a:pPr>
            <a:r>
              <a:rPr lang="bn-IN" sz="2700" dirty="0" smtClean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৪।ফল ও সবজি কেন গুরুত্বপূর্ণ?</a:t>
            </a:r>
          </a:p>
          <a:p>
            <a:pPr marL="298019" indent="-298019">
              <a:lnSpc>
                <a:spcPct val="133000"/>
              </a:lnSpc>
              <a:buSzPct val="100000"/>
            </a:pPr>
            <a:endParaRPr lang="en-US" sz="2700" dirty="0" smtClean="0">
              <a:solidFill>
                <a:srgbClr val="2C2821"/>
              </a:solidFill>
              <a:latin typeface="Lora" pitchFamily="34" charset="0"/>
              <a:ea typeface="Lora" pitchFamily="34" charset="-122"/>
              <a:cs typeface="Lora" pitchFamily="34" charset="-120"/>
            </a:endParaRPr>
          </a:p>
          <a:p>
            <a:pPr>
              <a:defRPr sz="2000" b="0">
                <a:solidFill>
                  <a:srgbClr val="232D3C"/>
                </a:solidFill>
                <a:latin typeface="Noto Sans Bengali"/>
              </a:defRPr>
            </a:pPr>
            <a:endParaRPr lang="bn-IN" sz="2800" dirty="0" smtClean="0"/>
          </a:p>
        </p:txBody>
      </p:sp>
      <p:sp>
        <p:nvSpPr>
          <p:cNvPr id="6" name="Text 4"/>
          <p:cNvSpPr/>
          <p:nvPr/>
        </p:nvSpPr>
        <p:spPr>
          <a:xfrm>
            <a:off x="6385818" y="2453780"/>
            <a:ext cx="5098157" cy="3016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endParaRPr lang="en-US" sz="1800" dirty="0"/>
          </a:p>
        </p:txBody>
      </p:sp>
      <p:pic>
        <p:nvPicPr>
          <p:cNvPr id="5" name="Picture 4" descr="ুুুুুুুুু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5818" y="1293223"/>
            <a:ext cx="5172075" cy="50000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8" y="690663"/>
            <a:ext cx="10868745" cy="5316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33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শিখনফল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61476" y="1528467"/>
            <a:ext cx="11478331" cy="242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19000"/>
              </a:lnSpc>
            </a:pPr>
            <a:r>
              <a:rPr lang="en-US" sz="13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পাঠ শেষে শিক্ষার্থীরা—</a:t>
            </a:r>
            <a:endParaRPr lang="en-US" sz="13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5272" y="1948309"/>
            <a:ext cx="255085" cy="25509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14209" y="1943102"/>
            <a:ext cx="10316011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20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খাদ্য ও পুষ্টির ধারণা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1214209" y="2300587"/>
            <a:ext cx="10316011" cy="242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19000"/>
              </a:lnSpc>
            </a:pPr>
            <a:r>
              <a:rPr lang="en-US" sz="20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ব্যাখ্যা করতে পারবে</a:t>
            </a:r>
            <a:endParaRPr lang="en-US" sz="20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5272" y="2854377"/>
            <a:ext cx="255085" cy="25509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214209" y="2849167"/>
            <a:ext cx="10316011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20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সুষম খাদ্য</a:t>
            </a:r>
            <a:endParaRPr lang="en-US" sz="2000" dirty="0"/>
          </a:p>
        </p:txBody>
      </p:sp>
      <p:sp>
        <p:nvSpPr>
          <p:cNvPr id="9" name="Text 5"/>
          <p:cNvSpPr/>
          <p:nvPr/>
        </p:nvSpPr>
        <p:spPr>
          <a:xfrm>
            <a:off x="1214209" y="3206654"/>
            <a:ext cx="10316011" cy="242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19000"/>
              </a:lnSpc>
            </a:pPr>
            <a:r>
              <a:rPr lang="en-US" sz="20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কী তা বলতে পারবে</a:t>
            </a:r>
            <a:endParaRPr lang="en-US" sz="20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5272" y="3760441"/>
            <a:ext cx="255085" cy="255091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214209" y="3755231"/>
            <a:ext cx="10316011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20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প্রধান পুষ্টি উপাদান</a:t>
            </a:r>
            <a:endParaRPr lang="en-US" sz="2000" dirty="0"/>
          </a:p>
        </p:txBody>
      </p:sp>
      <p:sp>
        <p:nvSpPr>
          <p:cNvPr id="12" name="Text 7"/>
          <p:cNvSpPr/>
          <p:nvPr/>
        </p:nvSpPr>
        <p:spPr>
          <a:xfrm>
            <a:off x="1214209" y="4112719"/>
            <a:ext cx="10316011" cy="242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19000"/>
              </a:lnSpc>
            </a:pPr>
            <a:r>
              <a:rPr lang="en-US" sz="20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এগুলোর কাজ বলতে পারবে</a:t>
            </a:r>
            <a:endParaRPr lang="en-US" sz="20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25272" y="4666508"/>
            <a:ext cx="255085" cy="25509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214209" y="4661299"/>
            <a:ext cx="10316011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20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দৈনিক খাবারে বৈচিত্র্য</a:t>
            </a:r>
            <a:endParaRPr lang="en-US" sz="2000" dirty="0"/>
          </a:p>
        </p:txBody>
      </p:sp>
      <p:sp>
        <p:nvSpPr>
          <p:cNvPr id="15" name="Text 9"/>
          <p:cNvSpPr/>
          <p:nvPr/>
        </p:nvSpPr>
        <p:spPr>
          <a:xfrm>
            <a:off x="1214209" y="5018785"/>
            <a:ext cx="10316011" cy="242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19000"/>
              </a:lnSpc>
            </a:pPr>
            <a:r>
              <a:rPr lang="en-US" sz="20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ব্যাখ্যা করতে পারবে</a:t>
            </a:r>
            <a:endParaRPr lang="en-US" sz="2000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25272" y="5572573"/>
            <a:ext cx="255085" cy="255091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1214209" y="5567363"/>
            <a:ext cx="10316011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20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স্বাস্থ্যকর খাবার পরিকল্পনা</a:t>
            </a:r>
            <a:endParaRPr lang="en-US" sz="2000" dirty="0"/>
          </a:p>
        </p:txBody>
      </p:sp>
      <p:sp>
        <p:nvSpPr>
          <p:cNvPr id="18" name="Text 11"/>
          <p:cNvSpPr/>
          <p:nvPr/>
        </p:nvSpPr>
        <p:spPr>
          <a:xfrm>
            <a:off x="1214209" y="5924851"/>
            <a:ext cx="10316011" cy="242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19000"/>
              </a:lnSpc>
            </a:pPr>
            <a:r>
              <a:rPr lang="en-US" sz="20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একটি নমুনা পরিকল্পনা করতে পারবে</a:t>
            </a:r>
            <a:endParaRPr lang="en-US" sz="2000" dirty="0"/>
          </a:p>
        </p:txBody>
      </p:sp>
      <p:pic>
        <p:nvPicPr>
          <p:cNvPr id="19" name="Picture 18" descr="ুপপি্ু্্্্ি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22358" y="877492"/>
            <a:ext cx="7058025" cy="438368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8" y="1186957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37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পূর্বজ্ঞান যাচাই</a:t>
            </a:r>
            <a:endParaRPr lang="en-US" sz="3700" dirty="0"/>
          </a:p>
        </p:txBody>
      </p:sp>
      <p:sp>
        <p:nvSpPr>
          <p:cNvPr id="4" name="Text 2"/>
          <p:cNvSpPr/>
          <p:nvPr/>
        </p:nvSpPr>
        <p:spPr>
          <a:xfrm>
            <a:off x="6190301" y="1299695"/>
            <a:ext cx="2342051" cy="4779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>
              <a:lnSpc>
                <a:spcPct val="96000"/>
              </a:lnSpc>
            </a:pPr>
            <a:r>
              <a:rPr lang="en-US" sz="4000" dirty="0">
                <a:solidFill>
                  <a:schemeClr val="tx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চিন্তা করো</a:t>
            </a:r>
            <a:endParaRPr lang="en-US" sz="4000" dirty="0">
              <a:solidFill>
                <a:schemeClr val="tx2"/>
              </a:solidFill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1475" y="2655392"/>
            <a:ext cx="5339820" cy="126563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17931" y="2797175"/>
            <a:ext cx="226808" cy="28346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/>
            <a:r>
              <a:rPr lang="en-US" sz="1700" dirty="0">
                <a:solidFill>
                  <a:srgbClr val="00000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875883" y="3411341"/>
            <a:ext cx="491100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শুধু ভাত খেলেই কি শরীরের সব প্রয়োজন মেটে?</a:t>
            </a:r>
            <a:endParaRPr lang="en-US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90303" y="2655392"/>
            <a:ext cx="5339919" cy="126563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746757" y="2797175"/>
            <a:ext cx="226808" cy="28346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/>
            <a:r>
              <a:rPr lang="en-US" sz="1700" dirty="0">
                <a:solidFill>
                  <a:srgbClr val="00000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2</a:t>
            </a:r>
            <a:endParaRPr lang="en-US" sz="1700" dirty="0"/>
          </a:p>
        </p:txBody>
      </p:sp>
      <p:sp>
        <p:nvSpPr>
          <p:cNvPr id="10" name="Text 6"/>
          <p:cNvSpPr/>
          <p:nvPr/>
        </p:nvSpPr>
        <p:spPr>
          <a:xfrm>
            <a:off x="6404709" y="3411341"/>
            <a:ext cx="491110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শরীর গঠনের জন্য কোন ধরনের খাবার প্রয়োজন?</a:t>
            </a:r>
            <a:endParaRPr lang="en-US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1475" y="4110040"/>
            <a:ext cx="5339820" cy="1560909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3217931" y="4251823"/>
            <a:ext cx="226808" cy="28346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/>
            <a:r>
              <a:rPr lang="en-US" sz="1700" dirty="0">
                <a:solidFill>
                  <a:srgbClr val="00000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3</a:t>
            </a:r>
            <a:endParaRPr lang="en-US" sz="1700" dirty="0"/>
          </a:p>
        </p:txBody>
      </p:sp>
      <p:sp>
        <p:nvSpPr>
          <p:cNvPr id="13" name="Text 8"/>
          <p:cNvSpPr/>
          <p:nvPr/>
        </p:nvSpPr>
        <p:spPr>
          <a:xfrm>
            <a:off x="875883" y="4865985"/>
            <a:ext cx="491100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ফল ও শাকসবজি প্রতিদিন খাওয়া কেন দরকার?</a:t>
            </a:r>
            <a:endParaRPr lang="en-US" dirty="0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90303" y="4110040"/>
            <a:ext cx="5339919" cy="1560909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8746757" y="4251823"/>
            <a:ext cx="226808" cy="28346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/>
            <a:r>
              <a:rPr lang="en-US" sz="1700" dirty="0">
                <a:solidFill>
                  <a:srgbClr val="00000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4</a:t>
            </a:r>
            <a:endParaRPr lang="en-US" sz="1700" dirty="0"/>
          </a:p>
        </p:txBody>
      </p:sp>
      <p:sp>
        <p:nvSpPr>
          <p:cNvPr id="16" name="Text 10"/>
          <p:cNvSpPr/>
          <p:nvPr/>
        </p:nvSpPr>
        <p:spPr>
          <a:xfrm>
            <a:off x="6404709" y="4865987"/>
            <a:ext cx="4911107" cy="5905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>
              <a:lnSpc>
                <a:spcPct val="104000"/>
              </a:lnSpc>
            </a:pPr>
            <a:r>
              <a:rPr lang="en-US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বেশি মিষ্টি, লবণ ও অতিপ্রক্রিয়াজাত খাবার নিয়মিত খাওয়া কি ভালো?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6" y="1027116"/>
            <a:ext cx="5242936" cy="59064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37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খাদ্য ও পুষ্টি — দুটি ধারণা</a:t>
            </a:r>
            <a:endParaRPr lang="en-US" sz="37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529" y="1983825"/>
            <a:ext cx="3504219" cy="3504307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04413" y="1984271"/>
            <a:ext cx="4180115" cy="204698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975569" y="3007761"/>
            <a:ext cx="1644609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36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খাদ্য কী?</a:t>
            </a:r>
            <a:endParaRPr lang="en-US" sz="3600" dirty="0"/>
          </a:p>
        </p:txBody>
      </p:sp>
      <p:sp>
        <p:nvSpPr>
          <p:cNvPr id="9" name="Text 4"/>
          <p:cNvSpPr/>
          <p:nvPr/>
        </p:nvSpPr>
        <p:spPr>
          <a:xfrm>
            <a:off x="7313231" y="3541216"/>
            <a:ext cx="1644708" cy="1133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25000"/>
              </a:lnSpc>
            </a:pPr>
            <a:endParaRPr lang="en-US" sz="1500" dirty="0"/>
          </a:p>
        </p:txBody>
      </p:sp>
      <p:sp>
        <p:nvSpPr>
          <p:cNvPr id="13" name="Rectangle 12"/>
          <p:cNvSpPr/>
          <p:nvPr/>
        </p:nvSpPr>
        <p:spPr>
          <a:xfrm>
            <a:off x="4127863" y="4675091"/>
            <a:ext cx="6981232" cy="1169547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25000"/>
              </a:lnSpc>
            </a:pPr>
            <a:r>
              <a:rPr lang="en-US" sz="28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খাদ্য</a:t>
            </a:r>
            <a:r>
              <a:rPr lang="en-US" sz="28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8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দেহে</a:t>
            </a:r>
            <a:r>
              <a:rPr lang="en-US" sz="28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800" b="1" dirty="0" err="1" smtClean="0">
                <a:solidFill>
                  <a:srgbClr val="38465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শক্তি</a:t>
            </a:r>
            <a:r>
              <a:rPr lang="en-US" sz="2800" b="1" dirty="0" smtClean="0">
                <a:solidFill>
                  <a:srgbClr val="38465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, </a:t>
            </a:r>
            <a:r>
              <a:rPr lang="en-US" sz="2800" b="1" dirty="0" err="1" smtClean="0">
                <a:solidFill>
                  <a:srgbClr val="38465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বৃদ্ধি</a:t>
            </a:r>
            <a:r>
              <a:rPr lang="en-US" sz="2800" b="1" dirty="0" smtClean="0">
                <a:solidFill>
                  <a:srgbClr val="38465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, </a:t>
            </a:r>
            <a:r>
              <a:rPr lang="en-US" sz="2800" b="1" dirty="0" err="1" smtClean="0">
                <a:solidFill>
                  <a:srgbClr val="38465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গঠন</a:t>
            </a:r>
            <a:r>
              <a:rPr lang="en-US" sz="28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ও </a:t>
            </a:r>
            <a:r>
              <a:rPr lang="en-US" sz="28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বিভিন্ন</a:t>
            </a:r>
            <a:r>
              <a:rPr lang="en-US" sz="28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8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কাজে</a:t>
            </a:r>
            <a:r>
              <a:rPr lang="en-US" sz="28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8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প্রয়োজনীয</a:t>
            </a:r>
            <a:r>
              <a:rPr lang="en-US" sz="28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় </a:t>
            </a:r>
            <a:r>
              <a:rPr lang="en-US" sz="28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উপাদান</a:t>
            </a:r>
            <a:r>
              <a:rPr lang="en-US" sz="28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8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সরবরাহ</a:t>
            </a:r>
            <a:r>
              <a:rPr lang="en-US" sz="28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8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করে</a:t>
            </a:r>
            <a:r>
              <a:rPr lang="en-US" sz="28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।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2" descr="preencoded.pn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18852" y="960779"/>
            <a:ext cx="3009859" cy="204698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329648" y="1776549"/>
            <a:ext cx="1845369" cy="662998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pPr>
              <a:lnSpc>
                <a:spcPct val="104000"/>
              </a:lnSpc>
            </a:pPr>
            <a:r>
              <a:rPr lang="en-US" sz="3600" dirty="0" err="1" smtClean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পুষ্টি</a:t>
            </a:r>
            <a:r>
              <a:rPr lang="en-US" sz="3600" dirty="0" smtClean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</a:t>
            </a:r>
            <a:r>
              <a:rPr lang="en-US" sz="3600" dirty="0" err="1" smtClean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কী</a:t>
            </a:r>
            <a:r>
              <a:rPr lang="en-US" sz="3600" dirty="0" smtClean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?</a:t>
            </a:r>
            <a:endParaRPr lang="en-US" sz="36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6529" y="1214847"/>
            <a:ext cx="3504219" cy="427328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760747" y="4010299"/>
            <a:ext cx="7865197" cy="1323435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25000"/>
              </a:lnSpc>
            </a:pPr>
            <a:r>
              <a:rPr lang="en-US" sz="32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পুষ্টি</a:t>
            </a:r>
            <a:r>
              <a:rPr lang="en-US" sz="32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32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হলো</a:t>
            </a:r>
            <a:r>
              <a:rPr lang="en-US" sz="32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32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খাদ্যের</a:t>
            </a:r>
            <a:r>
              <a:rPr lang="en-US" sz="32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32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পুষ্টি</a:t>
            </a:r>
            <a:r>
              <a:rPr lang="en-US" sz="32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32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উপাদান</a:t>
            </a:r>
            <a:r>
              <a:rPr lang="en-US" sz="32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3200" b="1" dirty="0" err="1" smtClean="0">
                <a:solidFill>
                  <a:srgbClr val="38465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গ্রহণ</a:t>
            </a:r>
            <a:r>
              <a:rPr lang="en-US" sz="3200" b="1" dirty="0" smtClean="0">
                <a:solidFill>
                  <a:srgbClr val="38465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 ও </a:t>
            </a:r>
            <a:r>
              <a:rPr lang="en-US" sz="3200" b="1" dirty="0" err="1" smtClean="0">
                <a:solidFill>
                  <a:srgbClr val="38465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দেহে</a:t>
            </a:r>
            <a:r>
              <a:rPr lang="en-US" sz="3200" b="1" dirty="0" smtClean="0">
                <a:solidFill>
                  <a:srgbClr val="38465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 </a:t>
            </a:r>
            <a:r>
              <a:rPr lang="en-US" sz="3200" b="1" dirty="0" err="1" smtClean="0">
                <a:solidFill>
                  <a:srgbClr val="38465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কাজে</a:t>
            </a:r>
            <a:r>
              <a:rPr lang="en-US" sz="3200" b="1" dirty="0" smtClean="0">
                <a:solidFill>
                  <a:srgbClr val="38465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 </a:t>
            </a:r>
            <a:r>
              <a:rPr lang="en-US" sz="3200" b="1" dirty="0" err="1" smtClean="0">
                <a:solidFill>
                  <a:srgbClr val="38465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লাগানোর</a:t>
            </a:r>
            <a:r>
              <a:rPr lang="en-US" sz="32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32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প্রক্রিয়া</a:t>
            </a:r>
            <a:r>
              <a:rPr lang="en-US" sz="32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।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3" descr="preencoded.pn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48575" y="960334"/>
            <a:ext cx="4285975" cy="204698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976949" y="1649565"/>
            <a:ext cx="3291840" cy="668472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04000"/>
              </a:lnSpc>
            </a:pPr>
            <a:r>
              <a:rPr lang="en-US" sz="3600" dirty="0" err="1" smtClean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সুস্থ</a:t>
            </a:r>
            <a:r>
              <a:rPr lang="en-US" sz="3600" dirty="0" smtClean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</a:t>
            </a:r>
            <a:r>
              <a:rPr lang="en-US" sz="3600" dirty="0" err="1" smtClean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থাকার</a:t>
            </a:r>
            <a:r>
              <a:rPr lang="en-US" sz="3600" dirty="0" smtClean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</a:t>
            </a:r>
            <a:r>
              <a:rPr lang="en-US" sz="3600" dirty="0" err="1" smtClean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শর্ত</a:t>
            </a:r>
            <a:endParaRPr lang="en-US" sz="36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4137" y="1858024"/>
            <a:ext cx="3270443" cy="350430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487783" y="3829110"/>
            <a:ext cx="8323104" cy="584771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r>
              <a:rPr lang="en-US" sz="32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খাদ্যে</a:t>
            </a:r>
            <a:r>
              <a:rPr lang="en-US" sz="32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3200" b="1" dirty="0" err="1" smtClean="0">
                <a:solidFill>
                  <a:srgbClr val="38465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বৈচিত্র্য</a:t>
            </a:r>
            <a:r>
              <a:rPr lang="en-US" sz="3200" b="1" dirty="0" smtClean="0">
                <a:solidFill>
                  <a:srgbClr val="38465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, </a:t>
            </a:r>
            <a:r>
              <a:rPr lang="en-US" sz="3200" b="1" dirty="0" err="1" smtClean="0">
                <a:solidFill>
                  <a:srgbClr val="38465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পর্যাপ্ততা</a:t>
            </a:r>
            <a:r>
              <a:rPr lang="en-US" sz="3200" b="1" dirty="0" smtClean="0">
                <a:solidFill>
                  <a:srgbClr val="38465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 ও </a:t>
            </a:r>
            <a:r>
              <a:rPr lang="en-US" sz="3200" b="1" dirty="0" err="1" smtClean="0">
                <a:solidFill>
                  <a:srgbClr val="38465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ভারসাম্য</a:t>
            </a:r>
            <a:r>
              <a:rPr lang="en-US" sz="32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32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প্রয়োজন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480" cy="68580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75000" y="100000"/>
                </a:lnTo>
                <a:lnTo>
                  <a:pt x="0" y="100000"/>
                </a:lnTo>
                <a:close/>
              </a:path>
            </a:pathLst>
          </a:cu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57" y="1091407"/>
            <a:ext cx="3506303" cy="46751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428719" y="550666"/>
            <a:ext cx="3047527" cy="59064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37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সুষম খাদ্য কী?</a:t>
            </a:r>
            <a:endParaRPr lang="en-US" sz="3700" dirty="0"/>
          </a:p>
        </p:txBody>
      </p:sp>
      <p:sp>
        <p:nvSpPr>
          <p:cNvPr id="6" name="Shape 2"/>
          <p:cNvSpPr/>
          <p:nvPr/>
        </p:nvSpPr>
        <p:spPr>
          <a:xfrm>
            <a:off x="5233360" y="1658985"/>
            <a:ext cx="3053877" cy="2785819"/>
          </a:xfrm>
          <a:prstGeom prst="roundRect">
            <a:avLst>
              <a:gd name="adj" fmla="val 4106"/>
            </a:avLst>
          </a:prstGeom>
          <a:solidFill>
            <a:srgbClr val="D9EDF2"/>
          </a:solidFill>
          <a:ln w="6350">
            <a:solidFill>
              <a:srgbClr val="BFD3D8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5428717" y="1998617"/>
            <a:ext cx="2663163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28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সংজ্ঞা</a:t>
            </a:r>
            <a:endParaRPr lang="en-US" sz="2800" dirty="0"/>
          </a:p>
        </p:txBody>
      </p:sp>
      <p:sp>
        <p:nvSpPr>
          <p:cNvPr id="8" name="Text 4"/>
          <p:cNvSpPr/>
          <p:nvPr/>
        </p:nvSpPr>
        <p:spPr>
          <a:xfrm>
            <a:off x="5428717" y="2548632"/>
            <a:ext cx="2663163" cy="1133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ct val="125000"/>
              </a:lnSpc>
            </a:pP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যে খাদ্যে শরীরের প্রয়োজন অনুযায়ী বিভিন্ন পুষ্টি উপাদান </a:t>
            </a:r>
            <a:r>
              <a:rPr lang="en-US" b="1" dirty="0">
                <a:solidFill>
                  <a:srgbClr val="38465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উপযুক্ত পরিমাণ ও অনুপাতে</a:t>
            </a: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থাকে তাকে সুষম খাদ্য বলে।</a:t>
            </a:r>
            <a:endParaRPr lang="en-US" dirty="0"/>
          </a:p>
        </p:txBody>
      </p:sp>
      <p:sp>
        <p:nvSpPr>
          <p:cNvPr id="9" name="Shape 5"/>
          <p:cNvSpPr/>
          <p:nvPr/>
        </p:nvSpPr>
        <p:spPr>
          <a:xfrm>
            <a:off x="8476244" y="1658986"/>
            <a:ext cx="3053976" cy="2785817"/>
          </a:xfrm>
          <a:prstGeom prst="roundRect">
            <a:avLst>
              <a:gd name="adj" fmla="val 4106"/>
            </a:avLst>
          </a:prstGeom>
          <a:solidFill>
            <a:srgbClr val="D9EDF2"/>
          </a:solidFill>
          <a:ln w="6350">
            <a:solidFill>
              <a:srgbClr val="BFD3D8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8671603" y="1998617"/>
            <a:ext cx="2663263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28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ভিন্নতা</a:t>
            </a:r>
            <a:endParaRPr lang="en-US" sz="2800" dirty="0"/>
          </a:p>
        </p:txBody>
      </p:sp>
      <p:sp>
        <p:nvSpPr>
          <p:cNvPr id="11" name="Text 7"/>
          <p:cNvSpPr/>
          <p:nvPr/>
        </p:nvSpPr>
        <p:spPr>
          <a:xfrm>
            <a:off x="8671603" y="2832102"/>
            <a:ext cx="2663263" cy="8504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0000" lnSpcReduction="20000"/>
          </a:bodyPr>
          <a:lstStyle/>
          <a:p>
            <a:pPr>
              <a:lnSpc>
                <a:spcPct val="125000"/>
              </a:lnSpc>
            </a:pP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সুষম খাদ্যের ধরন </a:t>
            </a:r>
            <a:r>
              <a:rPr lang="en-US" b="1" dirty="0">
                <a:solidFill>
                  <a:srgbClr val="38465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বয়স, বৃদ্ধি, দৈহিক কার্যকলাপ</a:t>
            </a: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ও ব্যক্তিগত প্রয়োজন অনুযায়ী ভিন্ন হতে পারে</a:t>
            </a:r>
            <a:r>
              <a:rPr lang="en-US" sz="15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।</a:t>
            </a:r>
            <a:endParaRPr lang="en-US" sz="1500" dirty="0"/>
          </a:p>
        </p:txBody>
      </p:sp>
      <p:sp>
        <p:nvSpPr>
          <p:cNvPr id="12" name="Shape 8"/>
          <p:cNvSpPr/>
          <p:nvPr/>
        </p:nvSpPr>
        <p:spPr>
          <a:xfrm>
            <a:off x="5233362" y="4633816"/>
            <a:ext cx="6296860" cy="1082873"/>
          </a:xfrm>
          <a:prstGeom prst="roundRect">
            <a:avLst>
              <a:gd name="adj" fmla="val 7331"/>
            </a:avLst>
          </a:prstGeom>
          <a:solidFill>
            <a:srgbClr val="D9EDF2"/>
          </a:solidFill>
          <a:ln w="6350">
            <a:solidFill>
              <a:srgbClr val="BFD3D8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5428717" y="4829177"/>
            <a:ext cx="590614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3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সমন্বয়</a:t>
            </a:r>
            <a:endParaRPr lang="en-US" sz="3200" dirty="0"/>
          </a:p>
        </p:txBody>
      </p:sp>
      <p:sp>
        <p:nvSpPr>
          <p:cNvPr id="14" name="Text 10"/>
          <p:cNvSpPr/>
          <p:nvPr/>
        </p:nvSpPr>
        <p:spPr>
          <a:xfrm>
            <a:off x="5428717" y="5237858"/>
            <a:ext cx="5906147" cy="283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25000"/>
              </a:lnSpc>
            </a:pP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একটি খাবার নয়—</a:t>
            </a:r>
            <a:r>
              <a:rPr lang="en-US" b="1" dirty="0">
                <a:solidFill>
                  <a:srgbClr val="38465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বিভিন্ন পুষ্টিকর খাবারের সমন্বয়</a:t>
            </a: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গুরুত্বপূর্ণ।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6" y="663875"/>
            <a:ext cx="3727645" cy="5316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33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প্রধান পুষ্টি উপাদান</a:t>
            </a:r>
            <a:endParaRPr lang="en-US" sz="3300" dirty="0"/>
          </a:p>
        </p:txBody>
      </p:sp>
      <p:sp>
        <p:nvSpPr>
          <p:cNvPr id="4" name="Text 2"/>
          <p:cNvSpPr/>
          <p:nvPr/>
        </p:nvSpPr>
        <p:spPr>
          <a:xfrm>
            <a:off x="828011" y="1396207"/>
            <a:ext cx="1144261" cy="156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96000"/>
              </a:lnSpc>
            </a:pPr>
            <a:r>
              <a:rPr lang="en-US" sz="28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এক নজর</a:t>
            </a:r>
            <a:endParaRPr lang="en-US" sz="28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1478" y="1932386"/>
            <a:ext cx="425241" cy="42525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61475" y="2548931"/>
            <a:ext cx="5338728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28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শর্করা</a:t>
            </a:r>
            <a:endParaRPr lang="en-US" sz="2800" dirty="0"/>
          </a:p>
        </p:txBody>
      </p:sp>
      <p:sp>
        <p:nvSpPr>
          <p:cNvPr id="7" name="Text 4"/>
          <p:cNvSpPr/>
          <p:nvPr/>
        </p:nvSpPr>
        <p:spPr>
          <a:xfrm>
            <a:off x="470263" y="3027613"/>
            <a:ext cx="5338728" cy="242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19000"/>
              </a:lnSpc>
            </a:pPr>
            <a:r>
              <a:rPr lang="en-US" sz="24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প্রধান শক্তির উৎস</a:t>
            </a:r>
            <a:endParaRPr lang="en-US" sz="24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91494" y="1932386"/>
            <a:ext cx="425241" cy="42525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191492" y="2548931"/>
            <a:ext cx="5338728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28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আমিষ/প্রোটিন</a:t>
            </a:r>
            <a:endParaRPr lang="en-US" sz="2800" dirty="0"/>
          </a:p>
        </p:txBody>
      </p:sp>
      <p:sp>
        <p:nvSpPr>
          <p:cNvPr id="10" name="Text 6"/>
          <p:cNvSpPr/>
          <p:nvPr/>
        </p:nvSpPr>
        <p:spPr>
          <a:xfrm>
            <a:off x="6191492" y="3027613"/>
            <a:ext cx="3853845" cy="4273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19000"/>
              </a:lnSpc>
            </a:pPr>
            <a:r>
              <a:rPr lang="en-US" sz="24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বৃদ্ধি ও টিস্যু গঠনে গুরুত্বপূর্ণ</a:t>
            </a:r>
            <a:endParaRPr lang="en-US" sz="24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1478" y="3454995"/>
            <a:ext cx="425241" cy="425252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470263" y="3938687"/>
            <a:ext cx="5338728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28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স্নেহ/চর্বি</a:t>
            </a:r>
            <a:endParaRPr lang="en-US" sz="2800" dirty="0"/>
          </a:p>
        </p:txBody>
      </p:sp>
      <p:sp>
        <p:nvSpPr>
          <p:cNvPr id="13" name="Text 8"/>
          <p:cNvSpPr/>
          <p:nvPr/>
        </p:nvSpPr>
        <p:spPr>
          <a:xfrm>
            <a:off x="470263" y="4429027"/>
            <a:ext cx="5147516" cy="5485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19000"/>
              </a:lnSpc>
            </a:pPr>
            <a:r>
              <a:rPr lang="en-US" sz="24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শক্তি ও শারীরবৃত্তীয় কাজে প্রয়োজনীয়</a:t>
            </a:r>
            <a:endParaRPr lang="en-US" sz="2400" dirty="0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191494" y="3454995"/>
            <a:ext cx="425241" cy="425252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6191492" y="4071543"/>
            <a:ext cx="5338728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endParaRPr lang="en-US" sz="2800" dirty="0"/>
          </a:p>
        </p:txBody>
      </p:sp>
      <p:sp>
        <p:nvSpPr>
          <p:cNvPr id="16" name="Text 10"/>
          <p:cNvSpPr/>
          <p:nvPr/>
        </p:nvSpPr>
        <p:spPr>
          <a:xfrm>
            <a:off x="6191492" y="4071543"/>
            <a:ext cx="5338728" cy="242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19000"/>
              </a:lnSpc>
            </a:pPr>
            <a:r>
              <a:rPr lang="en-US" sz="2800" dirty="0" err="1" smtClean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ভিটামিন</a:t>
            </a:r>
            <a:endParaRPr lang="en-US" sz="2800" dirty="0" smtClean="0"/>
          </a:p>
          <a:p>
            <a:pPr>
              <a:lnSpc>
                <a:spcPct val="119000"/>
              </a:lnSpc>
            </a:pPr>
            <a:r>
              <a:rPr lang="en-US" sz="24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বিভিন্ন</a:t>
            </a:r>
            <a:r>
              <a:rPr lang="en-US" sz="24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4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দেহীয় কার্যক্রমে সহায়ক</a:t>
            </a:r>
            <a:endParaRPr lang="en-US" sz="2400" dirty="0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61478" y="4977606"/>
            <a:ext cx="425241" cy="425252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661475" y="5594154"/>
            <a:ext cx="5338728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28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খনিজ লবণ</a:t>
            </a:r>
            <a:endParaRPr lang="en-US" sz="2800" dirty="0"/>
          </a:p>
        </p:txBody>
      </p:sp>
      <p:sp>
        <p:nvSpPr>
          <p:cNvPr id="19" name="Text 12"/>
          <p:cNvSpPr/>
          <p:nvPr/>
        </p:nvSpPr>
        <p:spPr>
          <a:xfrm>
            <a:off x="661475" y="5951639"/>
            <a:ext cx="4956304" cy="242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19000"/>
              </a:lnSpc>
            </a:pPr>
            <a:r>
              <a:rPr lang="en-US" sz="24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হাড়, রক্তসহ বিভিন্ন কাজে প্রয়োজনীয়</a:t>
            </a:r>
            <a:endParaRPr lang="en-US" sz="2400" dirty="0"/>
          </a:p>
        </p:txBody>
      </p:sp>
      <p:pic>
        <p:nvPicPr>
          <p:cNvPr id="20" name="Image 5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191494" y="4977606"/>
            <a:ext cx="425241" cy="425252"/>
          </a:xfrm>
          <a:prstGeom prst="rect">
            <a:avLst/>
          </a:prstGeom>
        </p:spPr>
      </p:pic>
      <p:sp>
        <p:nvSpPr>
          <p:cNvPr id="21" name="Text 13"/>
          <p:cNvSpPr/>
          <p:nvPr/>
        </p:nvSpPr>
        <p:spPr>
          <a:xfrm>
            <a:off x="6191492" y="5594154"/>
            <a:ext cx="5338728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28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পানি</a:t>
            </a:r>
            <a:endParaRPr lang="en-US" sz="2800" dirty="0"/>
          </a:p>
        </p:txBody>
      </p:sp>
      <p:sp>
        <p:nvSpPr>
          <p:cNvPr id="22" name="Text 14"/>
          <p:cNvSpPr/>
          <p:nvPr/>
        </p:nvSpPr>
        <p:spPr>
          <a:xfrm>
            <a:off x="6191492" y="5951639"/>
            <a:ext cx="5338728" cy="242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19000"/>
              </a:lnSpc>
            </a:pPr>
            <a:r>
              <a:rPr lang="en-US" sz="24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দেহের স্বাভাবিক কার্যক্রমে অপরিহার্য</a:t>
            </a:r>
            <a:endParaRPr lang="en-US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8" y="525069"/>
            <a:ext cx="4380788" cy="42961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36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শর্করা, আমিষ ও স্নেহ</a:t>
            </a:r>
            <a:endParaRPr lang="en-US" sz="36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3" y="1217019"/>
            <a:ext cx="10868747" cy="537972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716546" y="4015085"/>
            <a:ext cx="5292196" cy="1780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8000"/>
              </a:lnSpc>
            </a:pP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66</TotalTime>
  <Words>503</Words>
  <Application>Microsoft Office PowerPoint</Application>
  <PresentationFormat>Custom</PresentationFormat>
  <Paragraphs>108</Paragraphs>
  <Slides>14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8" baseType="lpstr">
      <vt:lpstr>Arial</vt:lpstr>
      <vt:lpstr>Host Grotesk Medium</vt:lpstr>
      <vt:lpstr>Perpetua</vt:lpstr>
      <vt:lpstr>Roboto</vt:lpstr>
      <vt:lpstr>Hubot Sans Bold</vt:lpstr>
      <vt:lpstr>Roboto Bold</vt:lpstr>
      <vt:lpstr>Alice</vt:lpstr>
      <vt:lpstr>Lora</vt:lpstr>
      <vt:lpstr>Noto Sans Bengali</vt:lpstr>
      <vt:lpstr>Vrinda</vt:lpstr>
      <vt:lpstr>Calibri</vt:lpstr>
      <vt:lpstr>Wingdings 2</vt:lpstr>
      <vt:lpstr>Franklin Gothic Book</vt:lpstr>
      <vt:lpstr>Equity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SERVER-001</dc:creator>
  <cp:lastModifiedBy>HP</cp:lastModifiedBy>
  <cp:revision>25</cp:revision>
  <dcterms:created xsi:type="dcterms:W3CDTF">2026-08-16T08:56:25Z</dcterms:created>
  <dcterms:modified xsi:type="dcterms:W3CDTF">2026-08-16T14:31:35Z</dcterms:modified>
</cp:coreProperties>
</file>