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20"/>
  </p:notesMasterIdLst>
  <p:sldIdLst>
    <p:sldId id="259" r:id="rId2"/>
    <p:sldId id="260" r:id="rId3"/>
    <p:sldId id="257" r:id="rId4"/>
    <p:sldId id="286" r:id="rId5"/>
    <p:sldId id="296" r:id="rId6"/>
    <p:sldId id="274" r:id="rId7"/>
    <p:sldId id="275" r:id="rId8"/>
    <p:sldId id="287" r:id="rId9"/>
    <p:sldId id="277" r:id="rId10"/>
    <p:sldId id="288" r:id="rId11"/>
    <p:sldId id="294" r:id="rId12"/>
    <p:sldId id="291" r:id="rId13"/>
    <p:sldId id="292" r:id="rId14"/>
    <p:sldId id="293" r:id="rId15"/>
    <p:sldId id="283" r:id="rId16"/>
    <p:sldId id="295" r:id="rId17"/>
    <p:sldId id="284" r:id="rId18"/>
    <p:sldId id="28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5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82EF66-67CE-4B74-AA83-28BB4567065F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F21C97-7F7D-46B1-962B-5499A343B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01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4120B-7679-4D39-829A-4A2824B3AB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C118F4-2E39-42AB-809A-BE192D1922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FBFA38-46A2-44A6-83A2-8ADD33E64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C5204-8BCA-4985-A490-BBC0AFBE95F3}" type="datetime3">
              <a:rPr lang="en-US" smtClean="0"/>
              <a:t>20 August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6D6091-8079-4FCF-9168-DEFC72BD4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84750A-9A33-4CBC-A01F-53C5D2598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BA04-8BCD-46F8-83E0-EA9A96973B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097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069FB-9A7A-48AC-BDD4-1AF313FDB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A00E36-6103-4CDD-AD13-593E0166BD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1050E-71F1-4541-8616-D7F183CE4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2F1F1-2862-44DF-93BF-C2611B23F8DD}" type="datetime3">
              <a:rPr lang="en-US" smtClean="0"/>
              <a:t>20 August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0FF0B0-FC1A-452C-8C32-1DA1BFBB8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D3AE4A-FFF3-41B8-8DEB-67AEC72C5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BA04-8BCD-46F8-83E0-EA9A96973B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800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31F630-737A-426F-8B7E-7D8F51FEBB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5D24DC-678B-4329-A995-0169A9AC02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F444C-1F99-4E24-BB18-DD121013A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6B8DD-83DA-4180-AA3A-B61A091BB5D6}" type="datetime3">
              <a:rPr lang="en-US" smtClean="0"/>
              <a:t>20 August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69A23A-C28B-407E-AE5F-1ED26056C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CCBFE-2713-490F-A729-705F2EE54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BA04-8BCD-46F8-83E0-EA9A96973B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251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693B1-1405-48CF-9D48-536B259C2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059276-3E1D-485A-8F42-655D684532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146D02-2215-48AD-AE61-46AB1859D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AC266-D8F6-4FB3-B729-1756B5A461FD}" type="datetime3">
              <a:rPr lang="en-US" smtClean="0"/>
              <a:t>20 August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8248FE-5988-4112-B663-0C1E944E0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541CB5-02FE-4E3B-9A7C-2D5798244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BA04-8BCD-46F8-83E0-EA9A96973B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183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BA7A1-E01C-4FC2-822A-B36599CAE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5E9C6C-6A9E-4737-8778-7688F5B6FA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FAF9E-DCAD-4B56-BAC5-B1177083D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67669-E66B-4E33-85DB-6A14AD46034F}" type="datetime3">
              <a:rPr lang="en-US" smtClean="0"/>
              <a:t>20 August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A53398-BA58-47DE-80F8-A737F6733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43BE8C-53D4-4B16-9FFD-1E050ECF3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BA04-8BCD-46F8-83E0-EA9A96973B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260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27CDE-B7CC-47A1-8B5E-43707E097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247CB5-A861-44A1-A3CB-E5F9D56179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73998D-C381-44EE-84AC-FF72F0708E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81CCBA-09C0-4D6A-B841-58A271AF2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7EFB2-23ED-4C95-8D44-F9E959DBE156}" type="datetime3">
              <a:rPr lang="en-US" smtClean="0"/>
              <a:t>20 August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E31238-9C1F-476B-AEB4-71EDB8A74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A21FB9-A8FB-4B8B-B4C7-282313937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BA04-8BCD-46F8-83E0-EA9A96973B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435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27D11-9A1F-4088-9DC5-D6B725E5D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354B04-9474-4A42-ABD0-B7299D2891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0CA99D-E677-437B-B5FF-6D35AB2BE2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EAB960-69E1-4919-8FF1-043E7037D3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DCD7D5-AF47-49C7-A0C7-DE0CA7FDA1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EB9BD2-E50E-4948-AD1E-F6D04E7CE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FC7E0-B624-4F49-818B-01087D08A98F}" type="datetime3">
              <a:rPr lang="en-US" smtClean="0"/>
              <a:t>20 August 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8149D1-40FD-40E1-B9D1-A64F55A6E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0F3F7B-831F-4949-BC92-A1B7666FA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BA04-8BCD-46F8-83E0-EA9A96973B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474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DB673-B797-4831-B733-0F5BDF54D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80C9DC-A75B-4E76-B904-61739E6A8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AA16B-7EF3-4094-8E06-61AB269BC621}" type="datetime3">
              <a:rPr lang="en-US" smtClean="0"/>
              <a:t>20 August 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6558ED-88B0-4F78-BBFF-48955627C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893BF6-C218-47E4-98BB-3C201A5A1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BA04-8BCD-46F8-83E0-EA9A96973B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640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19483-4ADF-4B3E-878F-C4081C488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1874C-9C60-4D6E-AC06-71E4A61117CE}" type="datetime3">
              <a:rPr lang="en-US" smtClean="0"/>
              <a:t>20 August 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32FD78-C3B4-4207-8856-48B1D6454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6135D6-F058-4BA2-A944-C2AE31B45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BA04-8BCD-46F8-83E0-EA9A96973B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816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CBC0B-77FF-41D0-8932-7A56EDE0C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302724-E71B-4F39-BD80-BA328DAEC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ED5DF0-0648-4716-8A1A-A09E222F5F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CDAB60-D258-4E96-8219-254710F1A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2BD73-9FF7-4371-855A-3C7E4E0E463A}" type="datetime3">
              <a:rPr lang="en-US" smtClean="0"/>
              <a:t>20 August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C8F248-D754-4DBA-B7A4-D10C8078E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7D9A6C-0348-4559-98C9-7AC29C823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BA04-8BCD-46F8-83E0-EA9A96973B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507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6C6FB-28B4-406D-81B7-DCBD35221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947B58-87AB-438A-9FCB-04B40EC1EC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A600F7-7278-465C-B5BC-DA0009DA45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69AFD0-526F-4335-B6D1-5BAE74EE1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782C2-6517-47C7-96FB-BC38F62879AC}" type="datetime3">
              <a:rPr lang="en-US" smtClean="0"/>
              <a:t>20 August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FCC43A-C547-4909-8E32-5A306047F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6B0031-FC7A-4E65-814E-9500645BD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BA04-8BCD-46F8-83E0-EA9A96973B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805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12DC7A-250D-4CF3-BE6F-B7C611961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597A13-3C32-4BCC-9F1B-16593AD090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9852A5-4CE8-47EA-82AE-D4204E4A97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01F85E-9F56-4662-BED6-CD30D5FCA9FF}" type="datetime3">
              <a:rPr lang="en-US" smtClean="0"/>
              <a:t>20 August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016F38-35F0-4C3B-BBA5-89C51227F5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MD. AMINUL ISLAM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6D6D64-A104-401F-AF3A-D76C516873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BBA04-8BCD-46F8-83E0-EA9A96973B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587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7" Type="http://schemas.openxmlformats.org/officeDocument/2006/relationships/image" Target="../media/image11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0"/>
            <a:ext cx="12124980" cy="1491449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/>
            <a:r>
              <a:rPr lang="bn-BD" sz="8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itchFamily="2" charset="0"/>
                <a:cs typeface="SutonnyOMJ" pitchFamily="2" charset="0"/>
              </a:rPr>
              <a:t>সবাইকে </a:t>
            </a:r>
            <a:r>
              <a:rPr lang="en-US" sz="8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itchFamily="2" charset="0"/>
                <a:cs typeface="SutonnyOMJ" pitchFamily="2" charset="0"/>
              </a:rPr>
              <a:t>স্বাগতম</a:t>
            </a:r>
            <a:br>
              <a:rPr lang="bn-BD" dirty="0"/>
            </a:b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CE0AC7-A5C6-46A3-BD57-85FD63629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24D1-BC26-4BE7-9E87-14A23CF8C177}" type="datetime3">
              <a:rPr lang="en-US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August 2026</a:t>
            </a:fld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CA002-EB37-4338-BDCC-B07BCB3C2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MD. AMINUL ISLAM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7670BF-8B49-43CC-A5D1-1EE81C3C0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BA04-8BCD-46F8-83E0-EA9A96973BF9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1803"/>
            <a:ext cx="5902284" cy="43634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5653B24-97B3-49F4-9D5F-D9E352C874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140" y="1541803"/>
            <a:ext cx="6222696" cy="43634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78253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"/>
            <a:ext cx="12192000" cy="1224132"/>
          </a:xfrm>
          <a:blipFill>
            <a:blip r:embed="rId2"/>
            <a:tile tx="0" ty="0" sx="100000" sy="100000" flip="none" algn="tl"/>
          </a:blipFill>
          <a:ln>
            <a:solidFill>
              <a:srgbClr val="FF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 fontScale="90000"/>
          </a:bodyPr>
          <a:lstStyle/>
          <a:p>
            <a:br>
              <a:rPr lang="bn-BD" dirty="0"/>
            </a:b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y </a:t>
            </a:r>
            <a:r>
              <a:rPr lang="bn-BD" sz="3600" dirty="0">
                <a:latin typeface="SutonnyOMJ" pitchFamily="2" charset="0"/>
                <a:cs typeface="SutonnyOMJ" pitchFamily="2" charset="0"/>
              </a:rPr>
              <a:t>অক্ষ নির্দেশক</a:t>
            </a:r>
            <a:endParaRPr lang="en-US" sz="24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7288"/>
            <a:ext cx="12192000" cy="5070764"/>
          </a:xfrm>
          <a:blipFill>
            <a:blip r:embed="rId3"/>
            <a:tile tx="0" ty="0" sx="100000" sy="100000" flip="none" algn="tl"/>
          </a:blipFill>
          <a:ln>
            <a:solidFill>
              <a:srgbClr val="FF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bn-BD" sz="2800" dirty="0">
                <a:latin typeface="SutonnyOMJ" pitchFamily="2" charset="0"/>
                <a:cs typeface="SutonnyOMJ" pitchFamily="2" charset="0"/>
              </a:rPr>
              <a:t> অক্ষ বরাবর ছক কাগজের প্রতি</a:t>
            </a:r>
            <a:r>
              <a:rPr lang="en-US" sz="2800" dirty="0">
                <a:latin typeface="SutonnyOMJ" pitchFamily="2" charset="0"/>
                <a:cs typeface="SutonnyOMJ" pitchFamily="2" charset="0"/>
              </a:rPr>
              <a:t> </a:t>
            </a:r>
            <a:r>
              <a:rPr lang="bn-BD" sz="2800" dirty="0">
                <a:latin typeface="SutonnyOMJ" pitchFamily="2" charset="0"/>
                <a:cs typeface="SutonnyOMJ" pitchFamily="2" charset="0"/>
              </a:rPr>
              <a:t>ঘ</a:t>
            </a:r>
            <a:r>
              <a:rPr lang="en-US" sz="2800" dirty="0">
                <a:latin typeface="SutonnyOMJ" pitchFamily="2" charset="0"/>
                <a:cs typeface="SutonnyOMJ" pitchFamily="2" charset="0"/>
              </a:rPr>
              <a:t>র </a:t>
            </a:r>
            <a:r>
              <a:rPr lang="bn-BD" sz="2800" dirty="0">
                <a:latin typeface="SutonnyOMJ" pitchFamily="2" charset="0"/>
                <a:cs typeface="SutonnyOMJ" pitchFamily="2" charset="0"/>
              </a:rPr>
              <a:t>কে একক ধরে 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800" dirty="0">
                <a:latin typeface="SutonnyOMJ" pitchFamily="2" charset="0"/>
                <a:cs typeface="SutonnyOMJ" pitchFamily="2" charset="0"/>
              </a:rPr>
              <a:t> </a:t>
            </a:r>
            <a:r>
              <a:rPr lang="bn-BD" sz="2800" dirty="0">
                <a:latin typeface="SutonnyOMJ" pitchFamily="2" charset="0"/>
                <a:cs typeface="SutonnyOMJ" pitchFamily="2" charset="0"/>
              </a:rPr>
              <a:t> ও 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4400" dirty="0">
                <a:latin typeface="SutonnyOMJ" pitchFamily="2" charset="0"/>
                <a:cs typeface="SutonnyOMJ" pitchFamily="2" charset="0"/>
              </a:rPr>
              <a:t> </a:t>
            </a:r>
            <a:r>
              <a:rPr lang="bn-BD" sz="2800" dirty="0">
                <a:latin typeface="SutonnyOMJ" pitchFamily="2" charset="0"/>
                <a:cs typeface="SutonnyOMJ" pitchFamily="2" charset="0"/>
              </a:rPr>
              <a:t>অক্ষ</a:t>
            </a:r>
            <a:r>
              <a:rPr lang="bn-BD" sz="3600" dirty="0">
                <a:latin typeface="SutonnyOMJ" pitchFamily="2" charset="0"/>
                <a:cs typeface="SutonnyOMJ" pitchFamily="2" charset="0"/>
              </a:rPr>
              <a:t> </a:t>
            </a:r>
            <a:r>
              <a:rPr lang="bn-BD" sz="2800" dirty="0">
                <a:latin typeface="SutonnyOMJ" pitchFamily="2" charset="0"/>
                <a:cs typeface="SutonnyOMJ" pitchFamily="2" charset="0"/>
              </a:rPr>
              <a:t>বরাবর স্থাপন করে  প্রদত্ত আয়ত লেখ অংকন করা হল ।</a:t>
            </a:r>
            <a:endParaRPr lang="en-US" sz="28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2CBEB2-7931-4524-B211-604B0F697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CC594-72CD-42E3-A992-BBB7EF5A5C5F}" type="datetime3">
              <a:rPr lang="en-US" sz="1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August 2026</a:t>
            </a:fld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2A6C7C-D467-463E-AB07-A09FE11CD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MD. AMINUL ISLAM</a:t>
            </a:r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F9870D-A6E1-4922-A433-32DB76CF9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BA04-8BCD-46F8-83E0-EA9A96973BF9}" type="slidenum">
              <a:rPr lang="en-US" sz="1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10</a:t>
            </a:fld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Up-Down Arrow 5"/>
          <p:cNvSpPr/>
          <p:nvPr/>
        </p:nvSpPr>
        <p:spPr>
          <a:xfrm>
            <a:off x="2536441" y="416486"/>
            <a:ext cx="209321" cy="1145754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/>
              <a:t> </a:t>
            </a:r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>
            <a:off x="2599101" y="96313"/>
            <a:ext cx="3216926" cy="6618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   </a:t>
            </a:r>
            <a:r>
              <a:rPr lang="bn-BD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অক্ষ নির্দেশক</a:t>
            </a:r>
            <a:endParaRPr lang="en-U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utonnyOMJ" pitchFamily="2" charset="0"/>
              <a:cs typeface="SutonnyOMJ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179DA08-5223-4E84-88F0-1E757577D0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623" y="1829236"/>
            <a:ext cx="9555679" cy="3850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934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3449"/>
            <a:ext cx="12191999" cy="1425388"/>
          </a:xfr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pPr algn="ctr"/>
            <a:r>
              <a:rPr lang="en-US" sz="8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itchFamily="2" charset="0"/>
                <a:cs typeface="SutonnyOMJ" pitchFamily="2" charset="0"/>
              </a:rPr>
              <a:t>            </a:t>
            </a:r>
            <a:r>
              <a:rPr lang="bn-BD" sz="8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itchFamily="2" charset="0"/>
                <a:cs typeface="SutonnyOMJ" pitchFamily="2" charset="0"/>
              </a:rPr>
              <a:t>একক কাজ</a:t>
            </a:r>
            <a:r>
              <a:rPr lang="en-US" sz="8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itchFamily="2" charset="0"/>
                <a:cs typeface="SutonnyOMJ" pitchFamily="2" charset="0"/>
              </a:rPr>
              <a:t>      </a:t>
            </a:r>
            <a:r>
              <a:rPr lang="as-IN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itchFamily="2" charset="0"/>
                <a:cs typeface="SutonnyOMJ" pitchFamily="2" charset="0"/>
              </a:rPr>
              <a:t>স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itchFamily="2" charset="0"/>
                <a:cs typeface="SutonnyOMJ" pitchFamily="2" charset="0"/>
              </a:rPr>
              <a:t>ম</a:t>
            </a:r>
            <a:r>
              <a:rPr lang="as-IN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itchFamily="2" charset="0"/>
                <a:cs typeface="SutonnyOMJ" pitchFamily="2" charset="0"/>
              </a:rPr>
              <a:t>য়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itchFamily="2" charset="0"/>
                <a:cs typeface="SutonnyOMJ" pitchFamily="2" charset="0"/>
              </a:rPr>
              <a:t>: </a:t>
            </a:r>
            <a:r>
              <a:rPr lang="as-IN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itchFamily="2" charset="0"/>
                <a:cs typeface="SutonnyOMJ" pitchFamily="2" charset="0"/>
              </a:rPr>
              <a:t>৫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itchFamily="2" charset="0"/>
                <a:cs typeface="SutonnyOMJ" pitchFamily="2" charset="0"/>
              </a:rPr>
              <a:t> </a:t>
            </a:r>
            <a:r>
              <a:rPr lang="as-IN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itchFamily="2" charset="0"/>
                <a:cs typeface="SutonnyOMJ" pitchFamily="2" charset="0"/>
              </a:rPr>
              <a:t>ম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itchFamily="2" charset="0"/>
                <a:cs typeface="SutonnyOMJ" pitchFamily="2" charset="0"/>
              </a:rPr>
              <a:t>ি</a:t>
            </a:r>
            <a:r>
              <a:rPr lang="as-IN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itchFamily="2" charset="0"/>
                <a:cs typeface="SutonnyOMJ" pitchFamily="2" charset="0"/>
              </a:rPr>
              <a:t>ন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itchFamily="2" charset="0"/>
                <a:cs typeface="SutonnyOMJ" pitchFamily="2" charset="0"/>
              </a:rPr>
              <a:t>ি</a:t>
            </a:r>
            <a:r>
              <a:rPr lang="as-IN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itchFamily="2" charset="0"/>
                <a:cs typeface="SutonnyOMJ" pitchFamily="2" charset="0"/>
              </a:rPr>
              <a:t>ট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67543"/>
            <a:ext cx="12192000" cy="47794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n-BD" sz="4000" dirty="0">
                <a:latin typeface="SutonnyOMJ" pitchFamily="2" charset="0"/>
                <a:cs typeface="SutonnyOMJ" pitchFamily="2" charset="0"/>
              </a:rPr>
              <a:t>তোমাদের শ্রেনির ৫ জন ছাত্রের বয়স যথাক্রমে ১২,১৪,১১,১৫,১৬ বছর । একটি লেখচিত্র অংকন কর। </a:t>
            </a:r>
            <a:endParaRPr lang="en-US" sz="40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D8159C8-CA01-48C9-A853-B082FC068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50534-36AE-4E3B-B8E7-C3E4D6E8D521}" type="datetime3">
              <a:rPr lang="en-US" sz="1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August 2026</a:t>
            </a:fld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A32FE1F-1505-4D34-B60F-B1A00FC60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MD. AMINUL ISLAM</a:t>
            </a:r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0B77C6F-089B-45ED-9D98-A54AD45F0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BA04-8BCD-46F8-83E0-EA9A96973BF9}" type="slidenum">
              <a:rPr lang="en-US" sz="1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11</a:t>
            </a:fld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16014"/>
            <a:ext cx="6306671" cy="36172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671" y="2606676"/>
            <a:ext cx="5871881" cy="3617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394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817783"/>
          </a:xfrm>
          <a:blipFill>
            <a:blip r:embed="rId3"/>
            <a:tile tx="0" ty="0" sx="100000" sy="100000" flip="none" algn="tl"/>
          </a:blipFill>
          <a:ln>
            <a:solidFill>
              <a:srgbClr val="FF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pPr algn="l"/>
            <a:r>
              <a:rPr lang="bn-BD" dirty="0">
                <a:latin typeface="SutonnyOMJ" pitchFamily="2" charset="0"/>
                <a:cs typeface="SutonnyOMJ" pitchFamily="2" charset="0"/>
              </a:rPr>
              <a:t>১ম শ্রেনির গনসংখ্যার সাথে ২য় শ্রেনির গনসংখ্যার পর্যায় ক্রমিক যোগফল কে ক্রমযোজিত গনসংখ্যা  বলে</a:t>
            </a:r>
            <a:r>
              <a:rPr lang="bn-BD" sz="2800" dirty="0">
                <a:latin typeface="SutonnyOMJ" pitchFamily="2" charset="0"/>
                <a:cs typeface="SutonnyOMJ" pitchFamily="2" charset="0"/>
              </a:rPr>
              <a:t>।</a:t>
            </a:r>
            <a:endParaRPr lang="en-US" sz="2800" dirty="0">
              <a:latin typeface="SutonnyOMJ" pitchFamily="2" charset="0"/>
              <a:cs typeface="SutonnyOMJ" pitchFamily="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3559715"/>
              </p:ext>
            </p:extLst>
          </p:nvPr>
        </p:nvGraphicFramePr>
        <p:xfrm>
          <a:off x="23436" y="1813732"/>
          <a:ext cx="12168564" cy="4408939"/>
        </p:xfrm>
        <a:graphic>
          <a:graphicData uri="http://schemas.openxmlformats.org/drawingml/2006/table">
            <a:tbl>
              <a:tblPr firstCol="1" lastCol="1" bandRow="1" bandCol="1">
                <a:tableStyleId>{69CF1AB2-1976-4502-BF36-3FF5EA218861}</a:tableStyleId>
              </a:tblPr>
              <a:tblGrid>
                <a:gridCol w="4056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561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561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27965">
                <a:tc>
                  <a:txBody>
                    <a:bodyPr/>
                    <a:lstStyle/>
                    <a:p>
                      <a:pPr algn="ctr"/>
                      <a:r>
                        <a:rPr lang="bn-BD" sz="4000" dirty="0">
                          <a:latin typeface="SutonnyOMJ" pitchFamily="2" charset="0"/>
                          <a:cs typeface="SutonnyOMJ" pitchFamily="2" charset="0"/>
                        </a:rPr>
                        <a:t>তাপমাত্রা সে,মি</a:t>
                      </a:r>
                      <a:r>
                        <a:rPr lang="bn-BD" sz="4000" baseline="0" dirty="0">
                          <a:latin typeface="SutonnyOMJ" pitchFamily="2" charset="0"/>
                          <a:cs typeface="SutonnyOMJ" pitchFamily="2" charset="0"/>
                        </a:rPr>
                        <a:t> </a:t>
                      </a:r>
                      <a:endParaRPr lang="en-US" sz="40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4000" dirty="0">
                          <a:latin typeface="SutonnyOMJ" pitchFamily="2" charset="0"/>
                          <a:cs typeface="SutonnyOMJ" pitchFamily="2" charset="0"/>
                        </a:rPr>
                        <a:t>গনসংখ্যা</a:t>
                      </a:r>
                      <a:endParaRPr lang="en-US" sz="40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4000" dirty="0">
                          <a:latin typeface="SutonnyOMJ" pitchFamily="2" charset="0"/>
                          <a:cs typeface="SutonnyOMJ" pitchFamily="2" charset="0"/>
                        </a:rPr>
                        <a:t>ক্রমযোজিত গনসংখ্যা </a:t>
                      </a:r>
                      <a:endParaRPr lang="en-US" sz="40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3658">
                <a:tc>
                  <a:txBody>
                    <a:bodyPr/>
                    <a:lstStyle/>
                    <a:p>
                      <a:pPr algn="ctr"/>
                      <a:r>
                        <a:rPr lang="bn-BD" sz="4000" dirty="0">
                          <a:latin typeface="SutonnyOMJ" pitchFamily="2" charset="0"/>
                          <a:cs typeface="SutonnyOMJ" pitchFamily="2" charset="0"/>
                        </a:rPr>
                        <a:t>৬</a:t>
                      </a:r>
                      <a:r>
                        <a:rPr lang="bn-BD" sz="4000" baseline="0" dirty="0">
                          <a:latin typeface="SutonnyOMJ" pitchFamily="2" charset="0"/>
                          <a:cs typeface="SutonnyOMJ" pitchFamily="2" charset="0"/>
                        </a:rPr>
                        <a:t> </a:t>
                      </a:r>
                      <a:r>
                        <a:rPr lang="bn-BD" sz="4000" dirty="0">
                          <a:latin typeface="SutonnyOMJ" pitchFamily="2" charset="0"/>
                          <a:cs typeface="SutonnyOMJ" pitchFamily="2" charset="0"/>
                        </a:rPr>
                        <a:t>-৭ </a:t>
                      </a:r>
                      <a:endParaRPr lang="en-US" sz="40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4000" dirty="0">
                          <a:latin typeface="SutonnyOMJ" pitchFamily="2" charset="0"/>
                          <a:cs typeface="SutonnyOMJ" pitchFamily="2" charset="0"/>
                        </a:rPr>
                        <a:t> ১১</a:t>
                      </a:r>
                      <a:endParaRPr lang="en-US" sz="40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4000" dirty="0">
                          <a:latin typeface="SutonnyOMJ" pitchFamily="2" charset="0"/>
                          <a:cs typeface="SutonnyOMJ" pitchFamily="2" charset="0"/>
                        </a:rPr>
                        <a:t>১১ </a:t>
                      </a:r>
                      <a:endParaRPr lang="en-US" sz="40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3658">
                <a:tc>
                  <a:txBody>
                    <a:bodyPr/>
                    <a:lstStyle/>
                    <a:p>
                      <a:pPr algn="ctr"/>
                      <a:r>
                        <a:rPr lang="bn-BD" sz="4000" dirty="0">
                          <a:latin typeface="SutonnyOMJ" pitchFamily="2" charset="0"/>
                          <a:cs typeface="SutonnyOMJ" pitchFamily="2" charset="0"/>
                        </a:rPr>
                        <a:t>৯-১০ </a:t>
                      </a:r>
                      <a:endParaRPr lang="en-US" sz="40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4000" dirty="0">
                          <a:latin typeface="SutonnyOMJ" pitchFamily="2" charset="0"/>
                          <a:cs typeface="SutonnyOMJ" pitchFamily="2" charset="0"/>
                        </a:rPr>
                        <a:t>১৩</a:t>
                      </a:r>
                      <a:endParaRPr lang="en-US" sz="40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4000" dirty="0">
                          <a:latin typeface="SutonnyOMJ" pitchFamily="2" charset="0"/>
                          <a:cs typeface="SutonnyOMJ" pitchFamily="2" charset="0"/>
                        </a:rPr>
                        <a:t>১১+ ১৩ =২৪</a:t>
                      </a:r>
                      <a:endParaRPr lang="en-US" sz="40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3658">
                <a:tc>
                  <a:txBody>
                    <a:bodyPr/>
                    <a:lstStyle/>
                    <a:p>
                      <a:pPr algn="ctr"/>
                      <a:r>
                        <a:rPr lang="bn-BD" sz="4000" dirty="0">
                          <a:latin typeface="SutonnyOMJ" pitchFamily="2" charset="0"/>
                          <a:cs typeface="SutonnyOMJ" pitchFamily="2" charset="0"/>
                        </a:rPr>
                        <a:t>১২-১৪</a:t>
                      </a:r>
                      <a:endParaRPr lang="en-US" sz="40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4000" dirty="0">
                          <a:latin typeface="SutonnyOMJ" pitchFamily="2" charset="0"/>
                          <a:cs typeface="SutonnyOMJ" pitchFamily="2" charset="0"/>
                        </a:rPr>
                        <a:t>৭</a:t>
                      </a:r>
                      <a:endParaRPr lang="en-US" sz="40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4000" dirty="0">
                          <a:latin typeface="SutonnyOMJ" pitchFamily="2" charset="0"/>
                          <a:cs typeface="SutonnyOMJ" pitchFamily="2" charset="0"/>
                        </a:rPr>
                        <a:t>২৪+৭ = ৩১</a:t>
                      </a:r>
                      <a:endParaRPr lang="en-US" sz="40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8A15D1D4-2C89-47F4-81BE-20130FE071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7726" y="6356349"/>
            <a:ext cx="2743200" cy="365125"/>
          </a:xfrm>
        </p:spPr>
        <p:txBody>
          <a:bodyPr/>
          <a:lstStyle/>
          <a:p>
            <a:fld id="{F7BF684E-447C-473A-AA43-566A2F694769}" type="datetime3">
              <a:rPr lang="en-US" sz="1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August 2026</a:t>
            </a:fld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007C790-D37C-4AD1-8D45-B7C541E7B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MD. AMINUL ISLAM</a:t>
            </a:r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0A8F75D-6287-4196-AF9C-461FF6B70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BA04-8BCD-46F8-83E0-EA9A96973BF9}" type="slidenum">
              <a:rPr lang="en-US" sz="1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12</a:t>
            </a:fld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3254229"/>
              </p:ext>
            </p:extLst>
          </p:nvPr>
        </p:nvGraphicFramePr>
        <p:xfrm>
          <a:off x="6038850" y="3319463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5" name="Equation" r:id="rId4" imgW="114120" imgH="215640" progId="Equation.3">
                  <p:embed/>
                </p:oleObj>
              </mc:Choice>
              <mc:Fallback>
                <p:oleObj name="Equation" r:id="rId4" imgW="114120" imgH="215640" progId="Equation.3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8850" y="3319463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8525161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80731"/>
          </a:xfrm>
          <a:noFill/>
          <a:ln>
            <a:noFill/>
          </a:ln>
        </p:spPr>
        <p:txBody>
          <a:bodyPr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n-BD" sz="9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utonnyOMJ" pitchFamily="2" charset="0"/>
                <a:cs typeface="SutonnyOMJ" pitchFamily="2" charset="0"/>
              </a:rPr>
              <a:t>সমস্যা </a:t>
            </a:r>
            <a:endParaRPr lang="en-US" sz="9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56520"/>
            <a:ext cx="12192000" cy="4867834"/>
          </a:xfr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n-BD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anose="01010600010101010101" pitchFamily="2" charset="0"/>
                <a:cs typeface="SutonnyOMJ" pitchFamily="2" charset="0"/>
              </a:rPr>
              <a:t>নিচে ৪০ শির্ক্ষাথীর গনীতে প্রাপ্ত নম্বর দেওয়া আছে ক্রমযোজিত গনসংখ্যা সারনী তৈরি কর।</a:t>
            </a:r>
          </a:p>
          <a:p>
            <a:pPr marL="0" indent="0">
              <a:buNone/>
            </a:pPr>
            <a:r>
              <a:rPr lang="bn-BD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anose="01010600010101010101" pitchFamily="2" charset="0"/>
                <a:cs typeface="SutonnyOMJ" pitchFamily="2" charset="0"/>
              </a:rPr>
              <a:t>৭০,৪০,৩৫,৬০,৫৫,৫৮,৪৫,৬০,৬৫,৮০,৭০,৪৬,৫০,৬০,৬৫,৭০,৫৮,৬০,৪৮,৭০,৩৬,৮৫,৬০,৫০,৪৬,৬৫,৫৫,৬১,৭২,৮৫,৯০,৬৮,৬৫,৫০,৪০,৫৬,৬০,৬৫,৪৬,৭৬। 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utonnyOMJ" panose="01010600010101010101" pitchFamily="2" charset="0"/>
              <a:cs typeface="SutonnyOMJ" pitchFamily="2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12870E-D09F-473B-A26E-E0C5D70FD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C3FE3-856A-434F-AE84-D373DF472B26}" type="datetime3">
              <a:rPr lang="en-US" sz="1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August 2026</a:t>
            </a:fld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F52F8B-2DDB-4D0A-86F5-83B657ADE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MD. AMINUL ISLAM</a:t>
            </a:r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D0B8C3-5A1D-41AB-AC71-B64B53FDC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BA04-8BCD-46F8-83E0-EA9A96973BF9}" type="slidenum">
              <a:rPr lang="en-US" sz="1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13</a:t>
            </a:fld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35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04718"/>
          </a:xfrm>
          <a:blipFill>
            <a:blip r:embed="rId2"/>
            <a:tile tx="0" ty="0" sx="100000" sy="100000" flip="none" algn="tl"/>
          </a:blipFill>
          <a:ln>
            <a:solidFill>
              <a:srgbClr val="FF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bn-BD" sz="7200" dirty="0">
                <a:latin typeface="SutonnyOMJ" pitchFamily="2" charset="0"/>
                <a:cs typeface="SutonnyOMJ" pitchFamily="2" charset="0"/>
              </a:rPr>
              <a:t>সমাধান</a:t>
            </a:r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8907199"/>
              </p:ext>
            </p:extLst>
          </p:nvPr>
        </p:nvGraphicFramePr>
        <p:xfrm>
          <a:off x="-23751" y="1223681"/>
          <a:ext cx="12215751" cy="5175156"/>
        </p:xfrm>
        <a:graphic>
          <a:graphicData uri="http://schemas.openxmlformats.org/drawingml/2006/table">
            <a:tbl>
              <a:tblPr firstCol="1" lastCol="1" bandRow="1" bandCol="1">
                <a:tableStyleId>{BC89EF96-8CEA-46FF-86C4-4CE0E7609802}</a:tableStyleId>
              </a:tblPr>
              <a:tblGrid>
                <a:gridCol w="20557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32631">
                <a:tc>
                  <a:txBody>
                    <a:bodyPr/>
                    <a:lstStyle/>
                    <a:p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প্রাপ্ত নম্বর</a:t>
                      </a:r>
                      <a:endParaRPr lang="en-US" sz="32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 গনসংখ্যা</a:t>
                      </a:r>
                      <a:endParaRPr lang="en-US" sz="32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ক্রমযোজিত</a:t>
                      </a:r>
                      <a:r>
                        <a:rPr lang="bn-BD" sz="3200" baseline="0" dirty="0">
                          <a:latin typeface="SutonnyOMJ" pitchFamily="2" charset="0"/>
                          <a:cs typeface="SutonnyOMJ" pitchFamily="2" charset="0"/>
                        </a:rPr>
                        <a:t> </a:t>
                      </a:r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গনসংখ্যা</a:t>
                      </a:r>
                      <a:endParaRPr lang="en-US" sz="32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প্রাপ্ত নম্বর</a:t>
                      </a:r>
                      <a:endParaRPr lang="en-US" sz="32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গনসংখ্যা</a:t>
                      </a:r>
                      <a:endParaRPr lang="en-US" sz="32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ক্রমযোজিত</a:t>
                      </a:r>
                      <a:r>
                        <a:rPr lang="bn-BD" sz="3200" baseline="0" dirty="0">
                          <a:latin typeface="SutonnyOMJ" pitchFamily="2" charset="0"/>
                          <a:cs typeface="SutonnyOMJ" pitchFamily="2" charset="0"/>
                        </a:rPr>
                        <a:t> </a:t>
                      </a:r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গনসংখ্যা</a:t>
                      </a:r>
                      <a:endParaRPr lang="en-US" sz="32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6908">
                <a:tc>
                  <a:txBody>
                    <a:bodyPr/>
                    <a:lstStyle/>
                    <a:p>
                      <a:pPr algn="ctr"/>
                      <a:r>
                        <a:rPr lang="bn-BD" sz="3200" dirty="0">
                          <a:solidFill>
                            <a:srgbClr val="00B05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৩৫-৩৯</a:t>
                      </a:r>
                      <a:endParaRPr lang="en-US" sz="3200" dirty="0">
                        <a:solidFill>
                          <a:srgbClr val="00B05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200" dirty="0">
                          <a:solidFill>
                            <a:srgbClr val="0070C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২</a:t>
                      </a:r>
                      <a:endParaRPr lang="en-US" sz="3200" dirty="0">
                        <a:solidFill>
                          <a:srgbClr val="0070C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solidFill>
                            <a:srgbClr val="FF000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২</a:t>
                      </a:r>
                      <a:endParaRPr lang="en-US" sz="3200" dirty="0">
                        <a:solidFill>
                          <a:srgbClr val="FF000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200" dirty="0">
                          <a:solidFill>
                            <a:srgbClr val="00B05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৭০-৭৪</a:t>
                      </a:r>
                      <a:endParaRPr lang="en-US" sz="3200" dirty="0">
                        <a:solidFill>
                          <a:srgbClr val="00B05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200" dirty="0">
                          <a:solidFill>
                            <a:srgbClr val="0070C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৪</a:t>
                      </a:r>
                      <a:endParaRPr lang="en-US" sz="3200" dirty="0">
                        <a:solidFill>
                          <a:srgbClr val="0070C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solidFill>
                            <a:srgbClr val="FF000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৪+৩১=৩৫</a:t>
                      </a:r>
                      <a:endParaRPr lang="en-US" sz="3200" dirty="0">
                        <a:solidFill>
                          <a:srgbClr val="FF000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6908">
                <a:tc>
                  <a:txBody>
                    <a:bodyPr/>
                    <a:lstStyle/>
                    <a:p>
                      <a:pPr algn="ctr"/>
                      <a:r>
                        <a:rPr lang="bn-BD" sz="3200" dirty="0">
                          <a:solidFill>
                            <a:srgbClr val="00B05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৪০-৪৪</a:t>
                      </a:r>
                      <a:endParaRPr lang="en-US" sz="3200" dirty="0">
                        <a:solidFill>
                          <a:srgbClr val="00B05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200" dirty="0">
                          <a:solidFill>
                            <a:srgbClr val="0070C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২</a:t>
                      </a:r>
                      <a:endParaRPr lang="en-US" sz="3200" dirty="0">
                        <a:solidFill>
                          <a:srgbClr val="0070C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solidFill>
                            <a:srgbClr val="FF000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২+২=৪</a:t>
                      </a:r>
                      <a:endParaRPr lang="en-US" sz="3200" dirty="0">
                        <a:solidFill>
                          <a:srgbClr val="FF000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200" dirty="0">
                          <a:solidFill>
                            <a:srgbClr val="00B05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৭৫-৭৯</a:t>
                      </a:r>
                      <a:endParaRPr lang="en-US" sz="3200" dirty="0">
                        <a:solidFill>
                          <a:srgbClr val="00B05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200" dirty="0">
                          <a:solidFill>
                            <a:srgbClr val="0070C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১</a:t>
                      </a:r>
                      <a:endParaRPr lang="en-US" sz="3200" dirty="0">
                        <a:solidFill>
                          <a:srgbClr val="0070C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solidFill>
                            <a:srgbClr val="FF000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১+৩৫=৩৬</a:t>
                      </a:r>
                      <a:endParaRPr lang="en-US" sz="3200" dirty="0">
                        <a:solidFill>
                          <a:srgbClr val="FF000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6908">
                <a:tc>
                  <a:txBody>
                    <a:bodyPr/>
                    <a:lstStyle/>
                    <a:p>
                      <a:pPr algn="ctr"/>
                      <a:r>
                        <a:rPr lang="bn-BD" sz="3200" dirty="0">
                          <a:solidFill>
                            <a:srgbClr val="00B05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৪৫-৪৯</a:t>
                      </a:r>
                      <a:endParaRPr lang="en-US" sz="3200" dirty="0">
                        <a:solidFill>
                          <a:srgbClr val="00B05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200" dirty="0">
                          <a:solidFill>
                            <a:srgbClr val="0070C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৫</a:t>
                      </a:r>
                      <a:endParaRPr lang="en-US" sz="3200" dirty="0">
                        <a:solidFill>
                          <a:srgbClr val="0070C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solidFill>
                            <a:srgbClr val="FF000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৫+৪=৯</a:t>
                      </a:r>
                      <a:endParaRPr lang="en-US" sz="3200" dirty="0">
                        <a:solidFill>
                          <a:srgbClr val="FF000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200" dirty="0">
                          <a:solidFill>
                            <a:srgbClr val="00B05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৮০-৮৪</a:t>
                      </a:r>
                      <a:endParaRPr lang="en-US" sz="3200" dirty="0">
                        <a:solidFill>
                          <a:srgbClr val="00B05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200" dirty="0">
                          <a:solidFill>
                            <a:srgbClr val="0070C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১</a:t>
                      </a:r>
                      <a:endParaRPr lang="en-US" sz="3200" dirty="0">
                        <a:solidFill>
                          <a:srgbClr val="0070C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solidFill>
                            <a:srgbClr val="FF000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১+৩৬=৩৭</a:t>
                      </a:r>
                      <a:endParaRPr lang="en-US" sz="3200" dirty="0">
                        <a:solidFill>
                          <a:srgbClr val="FF000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6908">
                <a:tc>
                  <a:txBody>
                    <a:bodyPr/>
                    <a:lstStyle/>
                    <a:p>
                      <a:pPr algn="ctr"/>
                      <a:r>
                        <a:rPr lang="bn-BD" sz="3200" dirty="0">
                          <a:solidFill>
                            <a:srgbClr val="00B05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৫০-৫৪</a:t>
                      </a:r>
                      <a:endParaRPr lang="en-US" sz="3200" dirty="0">
                        <a:solidFill>
                          <a:srgbClr val="00B05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200" dirty="0">
                          <a:solidFill>
                            <a:srgbClr val="0070C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৩</a:t>
                      </a:r>
                      <a:endParaRPr lang="en-US" sz="3200" dirty="0">
                        <a:solidFill>
                          <a:srgbClr val="0070C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solidFill>
                            <a:srgbClr val="FF000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৩+৯=১২</a:t>
                      </a:r>
                      <a:endParaRPr lang="en-US" sz="3200" dirty="0">
                        <a:solidFill>
                          <a:srgbClr val="FF000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200" dirty="0">
                          <a:solidFill>
                            <a:srgbClr val="00B05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৮৫-৮৯</a:t>
                      </a:r>
                      <a:endParaRPr lang="en-US" sz="3200" dirty="0">
                        <a:solidFill>
                          <a:srgbClr val="00B05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200" dirty="0">
                          <a:solidFill>
                            <a:srgbClr val="0070C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২</a:t>
                      </a:r>
                      <a:endParaRPr lang="en-US" sz="3200" dirty="0">
                        <a:solidFill>
                          <a:srgbClr val="0070C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solidFill>
                            <a:srgbClr val="FF000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২+৩৭=৩৯</a:t>
                      </a:r>
                      <a:endParaRPr lang="en-US" sz="3200" dirty="0">
                        <a:solidFill>
                          <a:srgbClr val="FF000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6908">
                <a:tc>
                  <a:txBody>
                    <a:bodyPr/>
                    <a:lstStyle/>
                    <a:p>
                      <a:pPr algn="ctr"/>
                      <a:r>
                        <a:rPr lang="bn-BD" sz="3200" dirty="0">
                          <a:solidFill>
                            <a:srgbClr val="00B05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৫৫-৫৯</a:t>
                      </a:r>
                      <a:endParaRPr lang="en-US" sz="3200" dirty="0">
                        <a:solidFill>
                          <a:srgbClr val="00B05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200" dirty="0">
                          <a:solidFill>
                            <a:srgbClr val="0070C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৫</a:t>
                      </a:r>
                      <a:endParaRPr lang="en-US" sz="3200" dirty="0">
                        <a:solidFill>
                          <a:srgbClr val="0070C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solidFill>
                            <a:srgbClr val="FF000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৫+১২=১৭</a:t>
                      </a:r>
                      <a:endParaRPr lang="en-US" sz="3200" dirty="0">
                        <a:solidFill>
                          <a:srgbClr val="FF000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200" dirty="0">
                          <a:solidFill>
                            <a:srgbClr val="00B05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৯০-৯৪</a:t>
                      </a:r>
                      <a:endParaRPr lang="en-US" sz="3200" dirty="0">
                        <a:solidFill>
                          <a:srgbClr val="00B05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200" dirty="0">
                          <a:solidFill>
                            <a:srgbClr val="0070C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১</a:t>
                      </a:r>
                      <a:endParaRPr lang="en-US" sz="3200" dirty="0">
                        <a:solidFill>
                          <a:srgbClr val="0070C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solidFill>
                            <a:srgbClr val="FF000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১+৩৯=৪০</a:t>
                      </a:r>
                      <a:endParaRPr lang="en-US" sz="3200" dirty="0">
                        <a:solidFill>
                          <a:srgbClr val="FF000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6908">
                <a:tc>
                  <a:txBody>
                    <a:bodyPr/>
                    <a:lstStyle/>
                    <a:p>
                      <a:pPr algn="ctr"/>
                      <a:r>
                        <a:rPr lang="bn-BD" sz="3200" dirty="0">
                          <a:solidFill>
                            <a:srgbClr val="00B05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৬০-৬৪</a:t>
                      </a:r>
                      <a:endParaRPr lang="en-US" sz="3200" dirty="0">
                        <a:solidFill>
                          <a:srgbClr val="00B05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200" dirty="0">
                          <a:solidFill>
                            <a:srgbClr val="0070C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৮</a:t>
                      </a:r>
                      <a:endParaRPr lang="en-US" sz="3200" dirty="0">
                        <a:solidFill>
                          <a:srgbClr val="0070C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solidFill>
                            <a:srgbClr val="FF000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৮+১৭=২৫</a:t>
                      </a:r>
                      <a:endParaRPr lang="en-US" sz="3200" dirty="0">
                        <a:solidFill>
                          <a:srgbClr val="FF000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200" dirty="0">
                          <a:solidFill>
                            <a:srgbClr val="00B05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৯৫-৯৯ </a:t>
                      </a:r>
                      <a:endParaRPr lang="en-US" sz="3200" dirty="0">
                        <a:solidFill>
                          <a:srgbClr val="00B05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200" dirty="0">
                          <a:solidFill>
                            <a:srgbClr val="0070C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০</a:t>
                      </a:r>
                      <a:endParaRPr lang="en-US" sz="3200" dirty="0">
                        <a:solidFill>
                          <a:srgbClr val="0070C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solidFill>
                            <a:srgbClr val="FF000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০+৪০=৪০</a:t>
                      </a:r>
                      <a:r>
                        <a:rPr lang="bn-BD" sz="3200" baseline="0" dirty="0">
                          <a:solidFill>
                            <a:srgbClr val="FF0000"/>
                          </a:solidFill>
                          <a:latin typeface="SutonnyOMJ" pitchFamily="2" charset="0"/>
                          <a:cs typeface="SutonnyOMJ" pitchFamily="2" charset="0"/>
                        </a:rPr>
                        <a:t> </a:t>
                      </a:r>
                      <a:endParaRPr lang="en-US" sz="3200" dirty="0">
                        <a:solidFill>
                          <a:srgbClr val="FF000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6908">
                <a:tc>
                  <a:txBody>
                    <a:bodyPr/>
                    <a:lstStyle/>
                    <a:p>
                      <a:pPr algn="ctr"/>
                      <a:r>
                        <a:rPr lang="bn-BD" sz="3200" dirty="0">
                          <a:solidFill>
                            <a:srgbClr val="00B05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৬৫-৬৯ </a:t>
                      </a:r>
                      <a:endParaRPr lang="en-US" sz="3200" dirty="0">
                        <a:solidFill>
                          <a:srgbClr val="00B05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200" dirty="0">
                          <a:solidFill>
                            <a:srgbClr val="0070C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৬</a:t>
                      </a:r>
                      <a:endParaRPr lang="en-US" sz="3200" dirty="0">
                        <a:solidFill>
                          <a:srgbClr val="0070C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solidFill>
                            <a:srgbClr val="FF0000"/>
                          </a:solidFill>
                          <a:latin typeface="SutonnyOMJ" pitchFamily="2" charset="0"/>
                          <a:cs typeface="SutonnyOMJ" pitchFamily="2" charset="0"/>
                        </a:rPr>
                        <a:t>৬+২৫=৩১ </a:t>
                      </a:r>
                      <a:endParaRPr lang="en-US" sz="3200" dirty="0">
                        <a:solidFill>
                          <a:srgbClr val="FF000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rgbClr val="00B05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rgbClr val="0070C0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F17C47-3E79-48EB-9910-FA3CCFF9A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F55C-F105-4CCA-BDDF-AD1F26803D5E}" type="datetime3">
              <a:rPr lang="en-US" sz="1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August 2026</a:t>
            </a:fld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985D32-3FB8-442D-9A2F-C1811B668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MD. AMINUL ISLAM</a:t>
            </a:r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E9B89-5EEA-4B55-93C1-C574D45C4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BA04-8BCD-46F8-83E0-EA9A96973BF9}" type="slidenum">
              <a:rPr lang="en-US" sz="1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</a:t>
            </a:fld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28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"/>
            <a:ext cx="12192000" cy="691115"/>
          </a:xfrm>
          <a:noFill/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r>
              <a:rPr lang="bn-BD" sz="1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তোমরা সবাই খুব সুন্দর করেছ। সবাইকে ধন্যবাদ</a:t>
            </a:r>
            <a:endParaRPr lang="en-US" sz="1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utonnyOMJ" pitchFamily="2" charset="0"/>
              <a:cs typeface="SutonnyOMJ" pitchFamily="2" charset="0"/>
            </a:endParaRPr>
          </a:p>
          <a:p>
            <a:pPr marL="0" indent="0" algn="ctr">
              <a:buNone/>
            </a:pPr>
            <a:endParaRPr lang="en-US" sz="40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322A19-E072-4E3A-A3BE-96D3ABB41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D6EC1-8EF9-43DA-8CAA-0601958DCCE5}" type="datetime3">
              <a:rPr lang="en-US" sz="1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August 2026</a:t>
            </a:fld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94736F-D643-45F9-9CE1-A53150B46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MD. AMINUL ISLAM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DDD07D-B022-4E57-86E5-F7B9B1FB8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BA04-8BCD-46F8-83E0-EA9A96973BF9}" type="slidenum">
              <a:rPr lang="en-US" sz="1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15</a:t>
            </a:fld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57BA68-7DA2-4884-8D27-0236C0027B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65544"/>
            <a:ext cx="12192000" cy="51292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52714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6525"/>
            <a:ext cx="12192000" cy="1775011"/>
          </a:xfr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en-US" sz="8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itchFamily="2" charset="0"/>
                <a:cs typeface="SutonnyOMJ" pitchFamily="2" charset="0"/>
              </a:rPr>
              <a:t>                </a:t>
            </a:r>
            <a:r>
              <a:rPr lang="bn-BD" sz="8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দলীয় কাজ </a:t>
            </a:r>
            <a:r>
              <a:rPr lang="en-US" sz="8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     </a:t>
            </a:r>
            <a:r>
              <a:rPr lang="as-IN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স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ম</a:t>
            </a:r>
            <a:r>
              <a:rPr lang="as-IN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য়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ঃ </a:t>
            </a:r>
            <a:r>
              <a:rPr lang="as-IN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১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০ </a:t>
            </a:r>
            <a:r>
              <a:rPr lang="as-IN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ম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ি</a:t>
            </a:r>
            <a:r>
              <a:rPr lang="as-IN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ন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ি</a:t>
            </a:r>
            <a:r>
              <a:rPr lang="as-IN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ট</a:t>
            </a:r>
            <a:endParaRPr lang="en-US" sz="32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4B553C-7EBE-42E4-9ACA-DF9E8AEFA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D9E6E-06A4-4994-807F-B47918982890}" type="datetime3">
              <a:rPr lang="en-US" sz="1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August 2026</a:t>
            </a:fld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FBA078-45C3-4588-80EF-625FB6A30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MD. AMINUL ISLAM</a:t>
            </a:r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F0B8D7-6CBC-4857-9F7C-C19DC36E0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BA04-8BCD-46F8-83E0-EA9A96973BF9}" type="slidenum">
              <a:rPr lang="en-US" sz="1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</a:t>
            </a:fld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825619"/>
            <a:ext cx="12192000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১০ জন ছাত্রের বয়স নিয়ে লেখচিত্র অংকন করে দেখাও </a:t>
            </a:r>
            <a:r>
              <a:rPr lang="bn-BD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।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utonnyOMJ" pitchFamily="2" charset="0"/>
              <a:cs typeface="SutonnyO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638218"/>
      </p:ext>
    </p:extLst>
  </p:cSld>
  <p:clrMapOvr>
    <a:masterClrMapping/>
  </p:clrMapOvr>
  <p:transition spd="slow">
    <p:comb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017829" cy="1414130"/>
          </a:xfrm>
          <a:noFill/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bn-BD" sz="8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বাড়ীর কাজ</a:t>
            </a:r>
            <a:endParaRPr lang="en-US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3916" y="2181998"/>
            <a:ext cx="12192000" cy="4518212"/>
          </a:xfr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600" dirty="0">
                <a:latin typeface="SutonnyOMJ" pitchFamily="2" charset="0"/>
                <a:cs typeface="SutonnyOMJ" pitchFamily="2" charset="0"/>
              </a:rPr>
              <a:t>দ</a:t>
            </a:r>
            <a:r>
              <a:rPr lang="as-IN" sz="6600" dirty="0">
                <a:latin typeface="SutonnyOMJ" pitchFamily="2" charset="0"/>
                <a:cs typeface="SutonnyOMJ" pitchFamily="2" charset="0"/>
              </a:rPr>
              <a:t>া</a:t>
            </a:r>
            <a:r>
              <a:rPr lang="en-US" sz="6600" dirty="0">
                <a:latin typeface="SutonnyOMJ" pitchFamily="2" charset="0"/>
                <a:cs typeface="SutonnyOMJ" pitchFamily="2" charset="0"/>
              </a:rPr>
              <a:t>খ</a:t>
            </a:r>
            <a:r>
              <a:rPr lang="as-IN" sz="6600" dirty="0">
                <a:latin typeface="SutonnyOMJ" pitchFamily="2" charset="0"/>
                <a:cs typeface="SutonnyOMJ" pitchFamily="2" charset="0"/>
              </a:rPr>
              <a:t>ি</a:t>
            </a:r>
            <a:r>
              <a:rPr lang="en-US" sz="6600" dirty="0">
                <a:latin typeface="SutonnyOMJ" pitchFamily="2" charset="0"/>
                <a:cs typeface="SutonnyOMJ" pitchFamily="2" charset="0"/>
              </a:rPr>
              <a:t>ল </a:t>
            </a:r>
            <a:r>
              <a:rPr lang="as-IN" sz="6600" dirty="0">
                <a:latin typeface="SutonnyOMJ" pitchFamily="2" charset="0"/>
                <a:cs typeface="SutonnyOMJ" pitchFamily="2" charset="0"/>
              </a:rPr>
              <a:t>দ</a:t>
            </a:r>
            <a:r>
              <a:rPr lang="en-US" sz="6600" dirty="0">
                <a:latin typeface="SutonnyOMJ" pitchFamily="2" charset="0"/>
                <a:cs typeface="SutonnyOMJ" pitchFamily="2" charset="0"/>
              </a:rPr>
              <a:t>শ</a:t>
            </a:r>
            <a:r>
              <a:rPr lang="as-IN" sz="6600" dirty="0">
                <a:latin typeface="SutonnyOMJ" pitchFamily="2" charset="0"/>
                <a:cs typeface="SutonnyOMJ" pitchFamily="2" charset="0"/>
              </a:rPr>
              <a:t>ম</a:t>
            </a:r>
            <a:r>
              <a:rPr lang="en-US" sz="6600" dirty="0">
                <a:latin typeface="SutonnyOMJ" pitchFamily="2" charset="0"/>
                <a:cs typeface="SutonnyOMJ" pitchFamily="2" charset="0"/>
              </a:rPr>
              <a:t> </a:t>
            </a:r>
            <a:r>
              <a:rPr lang="as-IN" sz="6600" dirty="0">
                <a:latin typeface="SutonnyOMJ" pitchFamily="2" charset="0"/>
                <a:cs typeface="SutonnyOMJ" pitchFamily="2" charset="0"/>
              </a:rPr>
              <a:t>শ</a:t>
            </a:r>
            <a:r>
              <a:rPr lang="en-US" sz="6600" dirty="0">
                <a:latin typeface="SutonnyOMJ" pitchFamily="2" charset="0"/>
                <a:cs typeface="SutonnyOMJ" pitchFamily="2" charset="0"/>
              </a:rPr>
              <a:t>্</a:t>
            </a:r>
            <a:r>
              <a:rPr lang="as-IN" sz="6600" dirty="0">
                <a:latin typeface="SutonnyOMJ" pitchFamily="2" charset="0"/>
                <a:cs typeface="SutonnyOMJ" pitchFamily="2" charset="0"/>
              </a:rPr>
              <a:t>র</a:t>
            </a:r>
            <a:r>
              <a:rPr lang="en-US" sz="6600" dirty="0">
                <a:latin typeface="SutonnyOMJ" pitchFamily="2" charset="0"/>
                <a:cs typeface="SutonnyOMJ" pitchFamily="2" charset="0"/>
              </a:rPr>
              <a:t>ে</a:t>
            </a:r>
            <a:r>
              <a:rPr lang="as-IN" sz="6600" dirty="0">
                <a:latin typeface="SutonnyOMJ" pitchFamily="2" charset="0"/>
                <a:cs typeface="SutonnyOMJ" pitchFamily="2" charset="0"/>
              </a:rPr>
              <a:t>ণ</a:t>
            </a:r>
            <a:r>
              <a:rPr lang="en-US" sz="6600" dirty="0">
                <a:latin typeface="SutonnyOMJ" pitchFamily="2" charset="0"/>
                <a:cs typeface="SutonnyOMJ" pitchFamily="2" charset="0"/>
              </a:rPr>
              <a:t>ি</a:t>
            </a:r>
            <a:r>
              <a:rPr lang="as-IN" sz="6600" dirty="0">
                <a:latin typeface="SutonnyOMJ" pitchFamily="2" charset="0"/>
                <a:cs typeface="SutonnyOMJ" pitchFamily="2" charset="0"/>
              </a:rPr>
              <a:t>র</a:t>
            </a:r>
            <a:r>
              <a:rPr lang="en-US" sz="6600" dirty="0">
                <a:latin typeface="SutonnyOMJ" pitchFamily="2" charset="0"/>
                <a:cs typeface="SutonnyOMJ" pitchFamily="2" charset="0"/>
              </a:rPr>
              <a:t> </a:t>
            </a:r>
            <a:r>
              <a:rPr lang="bn-BD" sz="6600" dirty="0">
                <a:latin typeface="SutonnyOMJ" pitchFamily="2" charset="0"/>
                <a:cs typeface="SutonnyOMJ" pitchFamily="2" charset="0"/>
              </a:rPr>
              <a:t>২০ জন ছাত্রের </a:t>
            </a:r>
            <a:r>
              <a:rPr lang="en-US" sz="6600" dirty="0">
                <a:latin typeface="SutonnyOMJ" pitchFamily="2" charset="0"/>
                <a:cs typeface="SutonnyOMJ" pitchFamily="2" charset="0"/>
              </a:rPr>
              <a:t>গ</a:t>
            </a:r>
            <a:r>
              <a:rPr lang="as-IN" sz="6600" dirty="0">
                <a:latin typeface="SutonnyOMJ" pitchFamily="2" charset="0"/>
                <a:cs typeface="SutonnyOMJ" pitchFamily="2" charset="0"/>
              </a:rPr>
              <a:t>ণ</a:t>
            </a:r>
            <a:r>
              <a:rPr lang="en-US" sz="6600" dirty="0">
                <a:latin typeface="SutonnyOMJ" pitchFamily="2" charset="0"/>
                <a:cs typeface="SutonnyOMJ" pitchFamily="2" charset="0"/>
              </a:rPr>
              <a:t>ি</a:t>
            </a:r>
            <a:r>
              <a:rPr lang="as-IN" sz="6600" dirty="0">
                <a:latin typeface="SutonnyOMJ" pitchFamily="2" charset="0"/>
                <a:cs typeface="SutonnyOMJ" pitchFamily="2" charset="0"/>
              </a:rPr>
              <a:t>ত</a:t>
            </a:r>
            <a:r>
              <a:rPr lang="en-US" sz="6600" dirty="0">
                <a:latin typeface="SutonnyOMJ" pitchFamily="2" charset="0"/>
                <a:cs typeface="SutonnyOMJ" pitchFamily="2" charset="0"/>
              </a:rPr>
              <a:t>ে</a:t>
            </a:r>
            <a:r>
              <a:rPr lang="as-IN" sz="6600" dirty="0">
                <a:latin typeface="SutonnyOMJ" pitchFamily="2" charset="0"/>
                <a:cs typeface="SutonnyOMJ" pitchFamily="2" charset="0"/>
              </a:rPr>
              <a:t>র</a:t>
            </a:r>
            <a:r>
              <a:rPr lang="en-US" sz="6600" dirty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6600" dirty="0" err="1">
                <a:latin typeface="SutonnyOMJ" pitchFamily="2" charset="0"/>
                <a:cs typeface="SutonnyOMJ" pitchFamily="2" charset="0"/>
              </a:rPr>
              <a:t>ফলাফল</a:t>
            </a:r>
            <a:r>
              <a:rPr lang="bn-BD" sz="6600" dirty="0">
                <a:latin typeface="SutonnyOMJ" pitchFamily="2" charset="0"/>
                <a:cs typeface="SutonnyOMJ" pitchFamily="2" charset="0"/>
              </a:rPr>
              <a:t> নিয়ে লেখচিত্র অংকন করে  আনবে</a:t>
            </a:r>
            <a:r>
              <a:rPr lang="en-US" sz="6600" dirty="0">
                <a:latin typeface="SutonnyOMJ" pitchFamily="2" charset="0"/>
                <a:cs typeface="SutonnyOMJ" pitchFamily="2" charset="0"/>
              </a:rPr>
              <a:t>।</a:t>
            </a:r>
            <a:endParaRPr lang="en-US" sz="6600" dirty="0">
              <a:solidFill>
                <a:srgbClr val="FF0000"/>
              </a:solidFill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CDED65-939B-446A-B2ED-98DE7DD37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013E4-883F-4F0A-AA25-1D0361CECEA0}" type="datetime3">
              <a:rPr lang="en-US" sz="1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August 2026</a:t>
            </a:fld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648E1E-CEA5-45A0-A12E-7696B5D48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MD. AMINUL ISLAM</a:t>
            </a:r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8B2545-AB0E-47D5-9905-3CAD69D2E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BA04-8BCD-46F8-83E0-EA9A96973BF9}" type="slidenum">
              <a:rPr lang="en-US" sz="1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</a:t>
            </a:fld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34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488557"/>
          </a:xfrm>
          <a:blipFill>
            <a:blip r:embed="rId2"/>
            <a:tile tx="0" ty="0" sx="100000" sy="100000" flip="none" algn="tl"/>
          </a:blipFill>
          <a:ln>
            <a:solidFill>
              <a:srgbClr val="FF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br>
              <a:rPr lang="en-US" sz="8000" dirty="0">
                <a:latin typeface="SutonnyOMJ" pitchFamily="2" charset="0"/>
                <a:cs typeface="SutonnyOMJ" pitchFamily="2" charset="0"/>
              </a:rPr>
            </a:br>
            <a:r>
              <a:rPr lang="bn-BD" sz="13800" dirty="0">
                <a:latin typeface="SutonnyOMJ" pitchFamily="2" charset="0"/>
                <a:cs typeface="SutonnyOMJ" pitchFamily="2" charset="0"/>
              </a:rPr>
              <a:t>সবাইকে</a:t>
            </a:r>
            <a:br>
              <a:rPr lang="bn-BD" sz="13800" dirty="0"/>
            </a:br>
            <a:endParaRPr lang="en-US" sz="8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11189"/>
            <a:ext cx="12192001" cy="1578310"/>
          </a:xfrm>
          <a:blipFill>
            <a:blip r:embed="rId3"/>
            <a:tile tx="0" ty="0" sx="100000" sy="100000" flip="none" algn="tl"/>
          </a:blip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bn-BD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itchFamily="2" charset="0"/>
                <a:cs typeface="SutonnyOMJ" pitchFamily="2" charset="0"/>
              </a:rPr>
              <a:t>                  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itchFamily="2" charset="0"/>
                <a:cs typeface="SutonnyOMJ" pitchFamily="2" charset="0"/>
              </a:rPr>
              <a:t>                                             </a:t>
            </a:r>
            <a:r>
              <a:rPr lang="bn-BD" sz="15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utonnyOMJ" panose="01010600010101010101" pitchFamily="2" charset="0"/>
                <a:cs typeface="SutonnyOMJ" pitchFamily="2" charset="0"/>
              </a:rPr>
              <a:t>ধন্যবাদ</a:t>
            </a:r>
            <a:endParaRPr lang="en-US" sz="3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utonnyOMJ" panose="01010600010101010101" pitchFamily="2" charset="0"/>
              <a:cs typeface="SutonnyOMJ" pitchFamily="2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868B8-C0BB-4D02-8731-13E668A1F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128EB-145D-4F9D-9BC6-FBA873982A2E}" type="datetime3">
              <a:rPr lang="en-US" sz="140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 August 2026</a:t>
            </a:fld>
            <a:endParaRPr 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B066B1-6171-4583-8423-D7AF2ED83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MD. AMINUL ISLAM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CA6C04-EF32-4743-AF55-E292666B9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BA04-8BCD-46F8-83E0-EA9A96973BF9}" type="slidenum">
              <a:rPr lang="en-US" sz="140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18</a:t>
            </a:fld>
            <a:endParaRPr 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2269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732" y="102909"/>
            <a:ext cx="11215069" cy="1411941"/>
          </a:xfrm>
          <a:noFill/>
          <a:ln>
            <a:solidFill>
              <a:srgbClr val="FF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 fontScale="90000"/>
          </a:bodyPr>
          <a:lstStyle/>
          <a:p>
            <a:pPr algn="ctr"/>
            <a:br>
              <a:rPr lang="en-US" sz="73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BD" sz="8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শিক্ষক পরিচিতি</a:t>
            </a:r>
            <a:br>
              <a:rPr lang="bn-BD" dirty="0">
                <a:solidFill>
                  <a:srgbClr val="00B050"/>
                </a:solidFill>
              </a:rPr>
            </a:br>
            <a:br>
              <a:rPr lang="bn-BD" dirty="0">
                <a:solidFill>
                  <a:srgbClr val="00B050"/>
                </a:solidFill>
              </a:rPr>
            </a:b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706" y="1645857"/>
            <a:ext cx="8291409" cy="438076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n-BD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মো</a:t>
            </a:r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ঃ</a:t>
            </a:r>
            <a:r>
              <a:rPr lang="bn-BD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 </a:t>
            </a:r>
            <a:r>
              <a:rPr lang="en-US" sz="7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আমিনুল</a:t>
            </a:r>
            <a:r>
              <a:rPr lang="bn-BD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 ইসলাম</a:t>
            </a:r>
          </a:p>
          <a:p>
            <a:pPr marL="0" indent="0">
              <a:buNone/>
            </a:pPr>
            <a:r>
              <a:rPr lang="en-US" dirty="0">
                <a:latin typeface="SutonnyOMJ" pitchFamily="2" charset="0"/>
                <a:cs typeface="SutonnyOMJ" pitchFamily="2" charset="0"/>
              </a:rPr>
              <a:t>   </a:t>
            </a:r>
            <a:r>
              <a:rPr lang="as-IN" dirty="0">
                <a:latin typeface="SutonnyOMJ" pitchFamily="2" charset="0"/>
                <a:cs typeface="SutonnyOMJ" pitchFamily="2" charset="0"/>
              </a:rPr>
              <a:t>স</a:t>
            </a:r>
            <a:r>
              <a:rPr lang="en-US" dirty="0">
                <a:latin typeface="SutonnyOMJ" pitchFamily="2" charset="0"/>
                <a:cs typeface="SutonnyOMJ" pitchFamily="2" charset="0"/>
              </a:rPr>
              <a:t>ি</a:t>
            </a:r>
            <a:r>
              <a:rPr lang="as-IN" dirty="0">
                <a:latin typeface="SutonnyOMJ" pitchFamily="2" charset="0"/>
                <a:cs typeface="SutonnyOMJ" pitchFamily="2" charset="0"/>
              </a:rPr>
              <a:t>ন</a:t>
            </a:r>
            <a:r>
              <a:rPr lang="en-US" dirty="0">
                <a:latin typeface="SutonnyOMJ" pitchFamily="2" charset="0"/>
                <a:cs typeface="SutonnyOMJ" pitchFamily="2" charset="0"/>
              </a:rPr>
              <a:t>ি</a:t>
            </a:r>
            <a:r>
              <a:rPr lang="as-IN" dirty="0">
                <a:latin typeface="SutonnyOMJ" pitchFamily="2" charset="0"/>
                <a:cs typeface="SutonnyOMJ" pitchFamily="2" charset="0"/>
              </a:rPr>
              <a:t>য়</a:t>
            </a:r>
            <a:r>
              <a:rPr lang="en-US" dirty="0">
                <a:latin typeface="SutonnyOMJ" pitchFamily="2" charset="0"/>
                <a:cs typeface="SutonnyOMJ" pitchFamily="2" charset="0"/>
              </a:rPr>
              <a:t>র </a:t>
            </a:r>
            <a:r>
              <a:rPr lang="bn-BD" dirty="0">
                <a:latin typeface="SutonnyOMJ" pitchFamily="2" charset="0"/>
                <a:cs typeface="SutonnyOMJ" pitchFamily="2" charset="0"/>
              </a:rPr>
              <a:t>সহকারি শিক্ষক</a:t>
            </a:r>
            <a:r>
              <a:rPr lang="en-US" dirty="0">
                <a:latin typeface="SutonnyOMJ" pitchFamily="2" charset="0"/>
                <a:cs typeface="SutonnyOMJ" pitchFamily="2" charset="0"/>
              </a:rPr>
              <a:t> </a:t>
            </a:r>
            <a:r>
              <a:rPr lang="bn-BD" dirty="0">
                <a:latin typeface="SutonnyOMJ" pitchFamily="2" charset="0"/>
                <a:cs typeface="SutonnyOMJ" pitchFamily="2" charset="0"/>
              </a:rPr>
              <a:t>(বি,এসসি</a:t>
            </a:r>
            <a:r>
              <a:rPr lang="en-US" dirty="0">
                <a:latin typeface="SutonnyOMJ" pitchFamily="2" charset="0"/>
                <a:cs typeface="SutonnyOMJ" pitchFamily="2" charset="0"/>
              </a:rPr>
              <a:t>. </a:t>
            </a:r>
            <a:r>
              <a:rPr lang="as-IN" dirty="0">
                <a:latin typeface="SutonnyOMJ" pitchFamily="2" charset="0"/>
                <a:cs typeface="SutonnyOMJ" pitchFamily="2" charset="0"/>
              </a:rPr>
              <a:t>ব</a:t>
            </a:r>
            <a:r>
              <a:rPr lang="en-US" dirty="0">
                <a:latin typeface="SutonnyOMJ" pitchFamily="2" charset="0"/>
                <a:cs typeface="SutonnyOMJ" pitchFamily="2" charset="0"/>
              </a:rPr>
              <a:t>ি.</a:t>
            </a:r>
            <a:r>
              <a:rPr lang="as-IN" dirty="0">
                <a:latin typeface="SutonnyOMJ" pitchFamily="2" charset="0"/>
                <a:cs typeface="SutonnyOMJ" pitchFamily="2" charset="0"/>
              </a:rPr>
              <a:t>এ</a:t>
            </a:r>
            <a:r>
              <a:rPr lang="en-US" dirty="0">
                <a:latin typeface="SutonnyOMJ" pitchFamily="2" charset="0"/>
                <a:cs typeface="SutonnyOMJ" pitchFamily="2" charset="0"/>
              </a:rPr>
              <a:t>ড </a:t>
            </a:r>
            <a:r>
              <a:rPr lang="as-IN" dirty="0">
                <a:latin typeface="SutonnyOMJ" pitchFamily="2" charset="0"/>
                <a:cs typeface="SutonnyOMJ" pitchFamily="2" charset="0"/>
              </a:rPr>
              <a:t>গ</a:t>
            </a:r>
            <a:r>
              <a:rPr lang="en-US" dirty="0">
                <a:latin typeface="SutonnyOMJ" pitchFamily="2" charset="0"/>
                <a:cs typeface="SutonnyOMJ" pitchFamily="2" charset="0"/>
              </a:rPr>
              <a:t>ণ</a:t>
            </a:r>
            <a:r>
              <a:rPr lang="as-IN" dirty="0">
                <a:latin typeface="SutonnyOMJ" pitchFamily="2" charset="0"/>
                <a:cs typeface="SutonnyOMJ" pitchFamily="2" charset="0"/>
              </a:rPr>
              <a:t>ি</a:t>
            </a:r>
            <a:r>
              <a:rPr lang="en-US" dirty="0">
                <a:latin typeface="SutonnyOMJ" pitchFamily="2" charset="0"/>
                <a:cs typeface="SutonnyOMJ" pitchFamily="2" charset="0"/>
              </a:rPr>
              <a:t>ত</a:t>
            </a:r>
            <a:r>
              <a:rPr lang="bn-BD" dirty="0">
                <a:latin typeface="SutonnyOMJ" pitchFamily="2" charset="0"/>
                <a:cs typeface="SutonnyOMJ" pitchFamily="2" charset="0"/>
              </a:rPr>
              <a:t>)</a:t>
            </a:r>
          </a:p>
          <a:p>
            <a:pPr marL="0" indent="0">
              <a:buNone/>
            </a:pP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চাঁদপুর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আহমাদিয়া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ফাযিল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মাদ্রাসা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।</a:t>
            </a:r>
          </a:p>
          <a:p>
            <a:pPr marL="0" indent="0">
              <a:buNone/>
            </a:pP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নতুনবাজার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,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চাঁদপুর</a:t>
            </a:r>
            <a:endParaRPr lang="bn-BD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utonnyOMJ" pitchFamily="2" charset="0"/>
              <a:cs typeface="SutonnyOMJ" pitchFamily="2" charset="0"/>
            </a:endParaRPr>
          </a:p>
          <a:p>
            <a:pPr marL="0" indent="0">
              <a:buNone/>
            </a:pPr>
            <a:endParaRPr lang="bn-BD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12CC1B-E9BE-443F-9C00-638CB77AB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7858F-6D16-446F-9ED7-8783FCE6ACB2}" type="datetime3">
              <a:rPr lang="en-US" b="1" smtClean="0">
                <a:solidFill>
                  <a:schemeClr val="tx1"/>
                </a:solidFill>
              </a:rPr>
              <a:t>20 August 2026</a:t>
            </a:fld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20C9FF-FCB9-4921-8A54-ED0FE99E4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>
                <a:solidFill>
                  <a:schemeClr val="tx1"/>
                </a:solidFill>
              </a:rPr>
              <a:t>MD. AMINUL ISLAM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CD19D0-9899-4F8D-B448-9C9B211E0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BA04-8BCD-46F8-83E0-EA9A96973BF9}" type="slidenum">
              <a:rPr lang="en-US" b="1" smtClean="0">
                <a:solidFill>
                  <a:schemeClr val="tx1"/>
                </a:solidFill>
              </a:rPr>
              <a:pPr/>
              <a:t>2</a:t>
            </a:fld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22A285-101E-4EAF-8602-D5355DAE4C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859" y="1645857"/>
            <a:ext cx="2554941" cy="302558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1047031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53265"/>
            <a:ext cx="12191999" cy="2459114"/>
          </a:xfrm>
          <a:noFill/>
          <a:ln>
            <a:noFill/>
          </a:ln>
        </p:spPr>
        <p:txBody>
          <a:bodyPr/>
          <a:lstStyle/>
          <a:p>
            <a:r>
              <a:rPr lang="bn-BD" sz="8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পাঠের বিষয়ঃ গনিত</a:t>
            </a:r>
            <a:r>
              <a:rPr lang="en-US" sz="8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 </a:t>
            </a:r>
            <a:br>
              <a:rPr lang="en-US" sz="8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</a:br>
            <a:r>
              <a:rPr lang="bn-BD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৯ম শ্রেনী 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" y="2689930"/>
            <a:ext cx="12191999" cy="3200403"/>
          </a:xfrm>
          <a:noFill/>
          <a:ln>
            <a:noFill/>
          </a:ln>
        </p:spPr>
        <p:txBody>
          <a:bodyPr>
            <a:normAutofit/>
            <a:scene3d>
              <a:camera prst="isometricOffAxis2Left"/>
              <a:lightRig rig="threePt" dir="t"/>
            </a:scene3d>
          </a:bodyPr>
          <a:lstStyle/>
          <a:p>
            <a:endParaRPr lang="en-US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SutonnyOMJ" pitchFamily="2" charset="0"/>
              <a:cs typeface="SutonnyOMJ" pitchFamily="2" charset="0"/>
            </a:endParaRPr>
          </a:p>
          <a:p>
            <a:r>
              <a:rPr lang="bn-BD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অধ্যায় নং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:</a:t>
            </a:r>
            <a:r>
              <a:rPr lang="bn-BD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 সপ্তদশ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utonnyOMJ" pitchFamily="2" charset="0"/>
              <a:cs typeface="SutonnyOMJ" pitchFamily="2" charset="0"/>
            </a:endParaRPr>
          </a:p>
          <a:p>
            <a:r>
              <a:rPr lang="bn-BD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বিশেষ পাঠঃ পরিসংখ্যান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D4112-D37E-4FC9-A784-D116777E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799A8-0C99-4C76-B07F-A59B8EAB1B7A}" type="datetime3">
              <a:rPr lang="en-US" smtClean="0"/>
              <a:t>20 August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DA13FD-4BD9-4BB6-810D-F957A0E2E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C47444-CB03-48C9-BA8B-C0B18D4A6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BA04-8BCD-46F8-83E0-EA9A96973BF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3981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949911"/>
          </a:xfrm>
          <a:blipFill>
            <a:blip r:embed="rId2"/>
            <a:tile tx="0" ty="0" sx="100000" sy="100000" flip="none" algn="tl"/>
          </a:blipFill>
          <a:ln>
            <a:solidFill>
              <a:srgbClr val="FFFF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 fontScale="90000"/>
          </a:bodyPr>
          <a:lstStyle/>
          <a:p>
            <a:pPr algn="ctr"/>
            <a:r>
              <a:rPr lang="bn-BD" sz="7200" dirty="0">
                <a:latin typeface="SutonnyOMJ" pitchFamily="2" charset="0"/>
                <a:cs typeface="SutonnyOMJ" pitchFamily="2" charset="0"/>
              </a:rPr>
              <a:t>নিচের চিত্রগুলি  লক্ষ্য কর </a:t>
            </a:r>
            <a:endParaRPr lang="en-US" sz="7200" dirty="0">
              <a:latin typeface="SutonnyOMJ" pitchFamily="2" charset="0"/>
              <a:cs typeface="SutonnyOMJ" pitchFamily="2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8" y="1075766"/>
            <a:ext cx="4087906" cy="1936376"/>
          </a:xfrm>
          <a:ln>
            <a:solidFill>
              <a:srgbClr val="FF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3365A7-BD2F-4323-B644-980620421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718C3-BF8F-425D-9EB2-F673E23DF9C4}" type="datetime3">
              <a:rPr lang="en-US" smtClean="0"/>
              <a:t>20 August 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D01E8E-1708-4D54-93DA-FC03BEA72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F03F2C-5A04-4B7E-81EC-6B38CBE62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BA04-8BCD-46F8-83E0-EA9A96973BF9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064" y="1075766"/>
            <a:ext cx="3320827" cy="193637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135643"/>
            <a:ext cx="4087906" cy="3012141"/>
          </a:xfrm>
          <a:prstGeom prst="rect">
            <a:avLst/>
          </a:prstGeom>
          <a:ln>
            <a:solidFill>
              <a:srgbClr val="FFFF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064" y="3175457"/>
            <a:ext cx="3227741" cy="3025588"/>
          </a:xfrm>
          <a:prstGeom prst="rect">
            <a:avLst/>
          </a:prstGeom>
          <a:ln>
            <a:solidFill>
              <a:srgbClr val="FFFF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963" y="1096521"/>
            <a:ext cx="4754036" cy="5104524"/>
          </a:xfrm>
          <a:prstGeom prst="rect">
            <a:avLst/>
          </a:prstGeom>
          <a:ln>
            <a:solidFill>
              <a:srgbClr val="7030A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544689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63A51EE-B845-465A-9AB6-A0D7BF021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86757"/>
            <a:ext cx="12191999" cy="2285999"/>
          </a:xfr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bn-BD" sz="11500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পরিসংখ্যান</a:t>
            </a:r>
            <a:endParaRPr lang="en-US" sz="115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647EBE-90DD-4418-8708-2E5C38BD0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65C5B-35FE-4EA1-9F70-10006E33879A}" type="datetime3">
              <a:rPr lang="en-US" smtClean="0"/>
              <a:t>20 August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92511-F039-4119-A253-4C6273721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8E8836-7B79-4A26-A5E7-5B7AC9449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BA04-8BCD-46F8-83E0-EA9A96973BF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393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" y="628034"/>
            <a:ext cx="12191998" cy="4343400"/>
          </a:xfr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 lnSpcReduction="10000"/>
          </a:bodyPr>
          <a:lstStyle/>
          <a:p>
            <a:pPr marL="400050" lvl="1" indent="0">
              <a:buNone/>
            </a:pPr>
            <a:r>
              <a:rPr lang="bn-BD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এ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ই </a:t>
            </a:r>
            <a:r>
              <a:rPr lang="bn-BD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প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া</a:t>
            </a:r>
            <a:r>
              <a:rPr lang="bn-BD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ঠ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 </a:t>
            </a:r>
            <a:r>
              <a:rPr lang="bn-BD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শ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ে</a:t>
            </a:r>
            <a:r>
              <a:rPr lang="bn-BD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ষ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ে </a:t>
            </a:r>
            <a:r>
              <a:rPr lang="bn-BD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শ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ি</a:t>
            </a:r>
            <a:r>
              <a:rPr lang="bn-BD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ক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্</a:t>
            </a:r>
            <a:r>
              <a:rPr lang="bn-BD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ষ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া</a:t>
            </a:r>
            <a:r>
              <a:rPr lang="bn-BD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র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্</a:t>
            </a:r>
            <a:r>
              <a:rPr lang="bn-BD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থ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ীরা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…</a:t>
            </a:r>
          </a:p>
          <a:p>
            <a:pPr marL="914400" lvl="1" indent="-514350">
              <a:buFont typeface="Wingdings" pitchFamily="2" charset="2"/>
              <a:buChar char="v"/>
            </a:pPr>
            <a:r>
              <a:rPr lang="bn-BD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গন সংখ্যা বহুভুজ ,অজিভ রেখা কি তা বলতে পারবে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;</a:t>
            </a:r>
            <a:endParaRPr lang="bn-BD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utonnyOMJ" pitchFamily="2" charset="0"/>
              <a:cs typeface="SutonnyOMJ" pitchFamily="2" charset="0"/>
            </a:endParaRPr>
          </a:p>
          <a:p>
            <a:pPr marL="914400" lvl="1" indent="-514350">
              <a:buFont typeface="Wingdings" pitchFamily="2" charset="2"/>
              <a:buChar char="v"/>
            </a:pPr>
            <a:r>
              <a:rPr lang="bn-BD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 গন সংখ্যা বহুভুজ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,</a:t>
            </a:r>
            <a:r>
              <a:rPr lang="bn-BD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 অজিভ রেখা লেখচিত্রে ব্যাখ্যা  করতে  পারবে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;</a:t>
            </a:r>
            <a:r>
              <a:rPr lang="bn-BD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 </a:t>
            </a:r>
          </a:p>
          <a:p>
            <a:pPr marL="914400" lvl="1" indent="-514350">
              <a:buFont typeface="Wingdings" pitchFamily="2" charset="2"/>
              <a:buChar char="v"/>
            </a:pPr>
            <a:r>
              <a:rPr lang="bn-BD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ক্রম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ো</a:t>
            </a:r>
            <a:r>
              <a:rPr lang="bn-BD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utonnyOMJ" pitchFamily="2" charset="0"/>
                <a:cs typeface="SutonnyOMJ" pitchFamily="2" charset="0"/>
              </a:rPr>
              <a:t>যোজিত গনসংখ্যা , গন সংখ্যা বহুভুজ অজিভ রেখা লেখচিত্রে ব্যাখ্যা  করতে  পারবে।</a:t>
            </a:r>
          </a:p>
          <a:p>
            <a:pPr marL="914400" lvl="1" indent="-514350">
              <a:buFont typeface="Wingdings" pitchFamily="2" charset="2"/>
              <a:buChar char="v"/>
            </a:pPr>
            <a:endParaRPr lang="bn-BD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" pitchFamily="2" charset="0"/>
              <a:cs typeface="Nikosh" pitchFamily="2" charset="0"/>
            </a:endParaRPr>
          </a:p>
          <a:p>
            <a:pPr marL="400050" lvl="1" indent="0">
              <a:buNone/>
            </a:pP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61164B-FC57-46B1-9443-1255E1C6A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8332-1289-413B-8038-181D9E38C57C}" type="datetime3">
              <a:rPr lang="en-US" sz="1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August 2026</a:t>
            </a:fld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CE3EFF-8FA5-459F-AFC2-FB4B0CE8A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MD. AMINUL ISLAM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A3937C-F954-4C08-BF87-C86579FCB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BA04-8BCD-46F8-83E0-EA9A96973BF9}" type="slidenum">
              <a:rPr lang="en-US" sz="1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6</a:t>
            </a:fld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103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3774"/>
            <a:ext cx="11993732" cy="5184051"/>
          </a:xfr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Nikosh" pitchFamily="2" charset="0"/>
                <a:cs typeface="Nikosh" pitchFamily="2" charset="0"/>
              </a:rPr>
              <a:t> 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3600" dirty="0">
              <a:latin typeface="Nikosh" pitchFamily="2" charset="0"/>
              <a:cs typeface="Nikosh" pitchFamily="2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3600" dirty="0">
              <a:latin typeface="Nikosh" pitchFamily="2" charset="0"/>
              <a:cs typeface="Nikosh" pitchFamily="2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3600" dirty="0">
              <a:latin typeface="Nikosh" pitchFamily="2" charset="0"/>
              <a:cs typeface="Nikosh" pitchFamily="2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bn-BD" sz="3600" dirty="0">
                <a:latin typeface="SutonnyOMJ" pitchFamily="2" charset="0"/>
                <a:cs typeface="SutonnyOMJ" pitchFamily="2" charset="0"/>
              </a:rPr>
              <a:t>অবিছিন্ন উপাত্তের শ্রেণি</a:t>
            </a:r>
            <a:r>
              <a:rPr lang="en-US" sz="3600" dirty="0">
                <a:latin typeface="SutonnyOMJ" pitchFamily="2" charset="0"/>
                <a:cs typeface="SutonnyOMJ" pitchFamily="2" charset="0"/>
              </a:rPr>
              <a:t> </a:t>
            </a:r>
            <a:r>
              <a:rPr lang="bn-BD" sz="3600" dirty="0">
                <a:latin typeface="SutonnyOMJ" pitchFamily="2" charset="0"/>
                <a:cs typeface="SutonnyOMJ" pitchFamily="2" charset="0"/>
              </a:rPr>
              <a:t> ব্যবধানের বিপরীত গনসংখ্যা নির্দেশক বিন্দু সমূহকে পর্যায়ক্রমে  রেখাংশ  দ্বারা যুক্ত করে যে </a:t>
            </a:r>
            <a:r>
              <a:rPr lang="en-US" sz="3600" dirty="0">
                <a:latin typeface="SutonnyOMJ" pitchFamily="2" charset="0"/>
                <a:cs typeface="SutonnyOMJ" pitchFamily="2" charset="0"/>
              </a:rPr>
              <a:t> </a:t>
            </a:r>
            <a:r>
              <a:rPr lang="bn-BD" sz="3600" dirty="0">
                <a:latin typeface="SutonnyOMJ" pitchFamily="2" charset="0"/>
                <a:cs typeface="SutonnyOMJ" pitchFamily="2" charset="0"/>
              </a:rPr>
              <a:t>লেখচিত্র পাওয়া যায় তাকে  গনসংখ্যা  বহুভুজ  বলে। </a:t>
            </a:r>
            <a:endParaRPr lang="bn-BD" sz="3200" dirty="0">
              <a:latin typeface="SutonnyOMJ" pitchFamily="2" charset="0"/>
              <a:cs typeface="SutonnyOMJ" pitchFamily="2" charset="0"/>
            </a:endParaRPr>
          </a:p>
          <a:p>
            <a:endParaRPr lang="bn-BD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endParaRPr lang="bn-BD" dirty="0"/>
          </a:p>
          <a:p>
            <a:endParaRPr lang="bn-BD" dirty="0"/>
          </a:p>
          <a:p>
            <a:endParaRPr lang="bn-BD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720B39-AB18-4DFE-BB6F-4954D6415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923E2-7AAF-492B-AF73-269FECD1C106}" type="datetime3">
              <a:rPr lang="en-US" sz="1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August 2026</a:t>
            </a:fld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1F0C86-6EB2-44EC-A088-C11B5B6C8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MD. AMINUL ISLAM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228B9-DBCC-454E-816F-C5BA529B8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BA04-8BCD-46F8-83E0-EA9A96973BF9}" type="slidenum">
              <a:rPr lang="en-US" sz="1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7</a:t>
            </a:fld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67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757779"/>
          </a:xfr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pPr algn="ctr"/>
            <a:r>
              <a:rPr lang="bn-BD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anose="01010600010101010101" pitchFamily="2" charset="0"/>
                <a:cs typeface="SutonnyOMJ" pitchFamily="2" charset="0"/>
              </a:rPr>
              <a:t>১০ম শ্রেনির ৫০ জন ছাত্রের সারনি </a:t>
            </a:r>
            <a:br>
              <a:rPr lang="bn-BD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anose="01010600010101010101" pitchFamily="2" charset="0"/>
                <a:cs typeface="SutonnyOMJ" pitchFamily="2" charset="0"/>
              </a:rPr>
            </a:br>
            <a:r>
              <a:rPr lang="bn-BD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anose="01010600010101010101" pitchFamily="2" charset="0"/>
                <a:cs typeface="SutonnyOMJ" pitchFamily="2" charset="0"/>
              </a:rPr>
              <a:t>দেওয়া হল</a:t>
            </a:r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anose="01010600010101010101" pitchFamily="2" charset="0"/>
                <a:cs typeface="SutonnyOMJ" pitchFamily="2" charset="0"/>
              </a:rPr>
              <a:t> </a:t>
            </a:r>
            <a:r>
              <a:rPr lang="as-IN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anose="01010600010101010101" pitchFamily="2" charset="0"/>
                <a:cs typeface="SutonnyOMJ" pitchFamily="2" charset="0"/>
              </a:rPr>
              <a:t>আ</a:t>
            </a:r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anose="01010600010101010101" pitchFamily="2" charset="0"/>
                <a:cs typeface="SutonnyOMJ" pitchFamily="2" charset="0"/>
              </a:rPr>
              <a:t>য়</a:t>
            </a:r>
            <a:r>
              <a:rPr lang="as-IN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anose="01010600010101010101" pitchFamily="2" charset="0"/>
                <a:cs typeface="SutonnyOMJ" pitchFamily="2" charset="0"/>
              </a:rPr>
              <a:t>ত</a:t>
            </a:r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anose="01010600010101010101" pitchFamily="2" charset="0"/>
                <a:cs typeface="SutonnyOMJ" pitchFamily="2" charset="0"/>
              </a:rPr>
              <a:t> </a:t>
            </a:r>
            <a:r>
              <a:rPr lang="as-IN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anose="01010600010101010101" pitchFamily="2" charset="0"/>
                <a:cs typeface="SutonnyOMJ" pitchFamily="2" charset="0"/>
              </a:rPr>
              <a:t>ল</a:t>
            </a:r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anose="01010600010101010101" pitchFamily="2" charset="0"/>
                <a:cs typeface="SutonnyOMJ" pitchFamily="2" charset="0"/>
              </a:rPr>
              <a:t>ে</a:t>
            </a:r>
            <a:r>
              <a:rPr lang="as-IN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anose="01010600010101010101" pitchFamily="2" charset="0"/>
                <a:cs typeface="SutonnyOMJ" pitchFamily="2" charset="0"/>
              </a:rPr>
              <a:t>খ</a:t>
            </a:r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anose="01010600010101010101" pitchFamily="2" charset="0"/>
                <a:cs typeface="SutonnyOMJ" pitchFamily="2" charset="0"/>
              </a:rPr>
              <a:t> </a:t>
            </a:r>
            <a:r>
              <a:rPr lang="as-IN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anose="01010600010101010101" pitchFamily="2" charset="0"/>
                <a:cs typeface="SutonnyOMJ" pitchFamily="2" charset="0"/>
              </a:rPr>
              <a:t>অ</a:t>
            </a:r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anose="01010600010101010101" pitchFamily="2" charset="0"/>
                <a:cs typeface="SutonnyOMJ" pitchFamily="2" charset="0"/>
              </a:rPr>
              <a:t>ং</a:t>
            </a:r>
            <a:r>
              <a:rPr lang="as-IN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anose="01010600010101010101" pitchFamily="2" charset="0"/>
                <a:cs typeface="SutonnyOMJ" pitchFamily="2" charset="0"/>
              </a:rPr>
              <a:t>ক</a:t>
            </a:r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anose="01010600010101010101" pitchFamily="2" charset="0"/>
                <a:cs typeface="SutonnyOMJ" pitchFamily="2" charset="0"/>
              </a:rPr>
              <a:t>ন </a:t>
            </a:r>
            <a:r>
              <a:rPr lang="as-IN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anose="01010600010101010101" pitchFamily="2" charset="0"/>
                <a:cs typeface="SutonnyOMJ" pitchFamily="2" charset="0"/>
              </a:rPr>
              <a:t>ক</a:t>
            </a:r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anose="01010600010101010101" pitchFamily="2" charset="0"/>
                <a:cs typeface="SutonnyOMJ" pitchFamily="2" charset="0"/>
              </a:rPr>
              <a:t>র।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9507886"/>
              </p:ext>
            </p:extLst>
          </p:nvPr>
        </p:nvGraphicFramePr>
        <p:xfrm>
          <a:off x="0" y="1757779"/>
          <a:ext cx="12192000" cy="456422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867182">
                <a:tc>
                  <a:txBody>
                    <a:bodyPr/>
                    <a:lstStyle/>
                    <a:p>
                      <a:r>
                        <a:rPr lang="bn-BD" sz="3600" dirty="0">
                          <a:latin typeface="SutonnyOMJ" pitchFamily="2" charset="0"/>
                          <a:cs typeface="SutonnyOMJ" pitchFamily="2" charset="0"/>
                        </a:rPr>
                        <a:t>প্রাপ্ত সংখ্যা</a:t>
                      </a:r>
                      <a:endParaRPr lang="en-US" sz="3600" dirty="0">
                        <a:solidFill>
                          <a:schemeClr val="bg1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4000" dirty="0">
                          <a:latin typeface="SutonnyOMJ" pitchFamily="2" charset="0"/>
                          <a:cs typeface="SutonnyOMJ" pitchFamily="2" charset="0"/>
                        </a:rPr>
                        <a:t> ৩১-৪০</a:t>
                      </a:r>
                      <a:endParaRPr lang="en-US" sz="4000" dirty="0">
                        <a:solidFill>
                          <a:schemeClr val="bg1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4000" dirty="0">
                          <a:latin typeface="SutonnyOMJ" pitchFamily="2" charset="0"/>
                          <a:cs typeface="SutonnyOMJ" pitchFamily="2" charset="0"/>
                        </a:rPr>
                        <a:t>৪১-৫০ </a:t>
                      </a:r>
                      <a:endParaRPr lang="en-US" sz="4000" dirty="0">
                        <a:solidFill>
                          <a:schemeClr val="bg1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4000" dirty="0">
                          <a:latin typeface="SutonnyOMJ" pitchFamily="2" charset="0"/>
                          <a:cs typeface="SutonnyOMJ" pitchFamily="2" charset="0"/>
                        </a:rPr>
                        <a:t>৫১-৬০</a:t>
                      </a:r>
                      <a:endParaRPr lang="en-US" sz="4000" dirty="0">
                        <a:solidFill>
                          <a:schemeClr val="bg1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4000" dirty="0">
                          <a:latin typeface="SutonnyOMJ" pitchFamily="2" charset="0"/>
                          <a:cs typeface="SutonnyOMJ" pitchFamily="2" charset="0"/>
                        </a:rPr>
                        <a:t>৬১-৭০</a:t>
                      </a:r>
                      <a:endParaRPr lang="en-US" sz="4000" dirty="0">
                        <a:solidFill>
                          <a:schemeClr val="bg1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4000" dirty="0">
                          <a:latin typeface="SutonnyOMJ" pitchFamily="2" charset="0"/>
                          <a:cs typeface="SutonnyOMJ" pitchFamily="2" charset="0"/>
                        </a:rPr>
                        <a:t>৭১-৮০</a:t>
                      </a:r>
                      <a:endParaRPr lang="en-US" sz="4000" dirty="0">
                        <a:solidFill>
                          <a:schemeClr val="bg1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4000" dirty="0">
                          <a:latin typeface="SutonnyOMJ" pitchFamily="2" charset="0"/>
                          <a:cs typeface="SutonnyOMJ" pitchFamily="2" charset="0"/>
                        </a:rPr>
                        <a:t>৮১-৯০</a:t>
                      </a:r>
                      <a:endParaRPr lang="en-US" sz="4000" dirty="0">
                        <a:solidFill>
                          <a:schemeClr val="bg1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4000" dirty="0">
                          <a:latin typeface="SutonnyOMJ" pitchFamily="2" charset="0"/>
                          <a:cs typeface="SutonnyOMJ" pitchFamily="2" charset="0"/>
                        </a:rPr>
                        <a:t>৯১-১০০</a:t>
                      </a:r>
                      <a:endParaRPr lang="en-US" sz="4000" dirty="0">
                        <a:solidFill>
                          <a:schemeClr val="bg1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7041">
                <a:tc>
                  <a:txBody>
                    <a:bodyPr/>
                    <a:lstStyle/>
                    <a:p>
                      <a:r>
                        <a:rPr lang="bn-BD" sz="4800" dirty="0">
                          <a:latin typeface="SutonnyOMJ" pitchFamily="2" charset="0"/>
                          <a:cs typeface="SutonnyOMJ" pitchFamily="2" charset="0"/>
                        </a:rPr>
                        <a:t> </a:t>
                      </a:r>
                      <a:r>
                        <a:rPr lang="bn-BD" sz="3600" dirty="0">
                          <a:latin typeface="SutonnyOMJ" pitchFamily="2" charset="0"/>
                          <a:cs typeface="SutonnyOMJ" pitchFamily="2" charset="0"/>
                        </a:rPr>
                        <a:t>গন</a:t>
                      </a:r>
                      <a:r>
                        <a:rPr lang="en-US" sz="3600" dirty="0">
                          <a:latin typeface="SutonnyOMJ" pitchFamily="2" charset="0"/>
                          <a:cs typeface="SutonnyOMJ" pitchFamily="2" charset="0"/>
                        </a:rPr>
                        <a:t> </a:t>
                      </a:r>
                      <a:r>
                        <a:rPr lang="bn-BD" sz="3600" baseline="0" dirty="0">
                          <a:latin typeface="SutonnyOMJ" pitchFamily="2" charset="0"/>
                          <a:cs typeface="SutonnyOMJ" pitchFamily="2" charset="0"/>
                        </a:rPr>
                        <a:t>সংখ্যা</a:t>
                      </a:r>
                      <a:endParaRPr lang="en-US" sz="4800" dirty="0">
                        <a:solidFill>
                          <a:schemeClr val="bg1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4800" dirty="0">
                          <a:latin typeface="SutonnyOMJ" pitchFamily="2" charset="0"/>
                          <a:cs typeface="SutonnyOMJ" pitchFamily="2" charset="0"/>
                        </a:rPr>
                        <a:t> ৬</a:t>
                      </a:r>
                      <a:endParaRPr lang="en-US" sz="4800" dirty="0">
                        <a:solidFill>
                          <a:schemeClr val="bg1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4800" dirty="0">
                          <a:latin typeface="SutonnyOMJ" pitchFamily="2" charset="0"/>
                          <a:cs typeface="SutonnyOMJ" pitchFamily="2" charset="0"/>
                        </a:rPr>
                        <a:t>৮</a:t>
                      </a:r>
                      <a:endParaRPr lang="en-US" sz="4800" dirty="0">
                        <a:solidFill>
                          <a:schemeClr val="bg1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4800" dirty="0">
                          <a:latin typeface="SutonnyOMJ" pitchFamily="2" charset="0"/>
                          <a:cs typeface="SutonnyOMJ" pitchFamily="2" charset="0"/>
                        </a:rPr>
                        <a:t>১০</a:t>
                      </a:r>
                      <a:endParaRPr lang="en-US" sz="4800" dirty="0">
                        <a:solidFill>
                          <a:schemeClr val="bg1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4800" dirty="0">
                          <a:latin typeface="SutonnyOMJ" pitchFamily="2" charset="0"/>
                          <a:cs typeface="SutonnyOMJ" pitchFamily="2" charset="0"/>
                        </a:rPr>
                        <a:t>১২</a:t>
                      </a:r>
                      <a:endParaRPr lang="en-US" sz="4800" dirty="0">
                        <a:solidFill>
                          <a:schemeClr val="bg1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4800" dirty="0">
                          <a:latin typeface="SutonnyOMJ" pitchFamily="2" charset="0"/>
                          <a:cs typeface="SutonnyOMJ" pitchFamily="2" charset="0"/>
                        </a:rPr>
                        <a:t>৫</a:t>
                      </a:r>
                      <a:endParaRPr lang="en-US" sz="4800" dirty="0">
                        <a:solidFill>
                          <a:schemeClr val="bg1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4800" dirty="0">
                          <a:latin typeface="SutonnyOMJ" pitchFamily="2" charset="0"/>
                          <a:cs typeface="SutonnyOMJ" pitchFamily="2" charset="0"/>
                        </a:rPr>
                        <a:t>৭</a:t>
                      </a:r>
                      <a:endParaRPr lang="en-US" sz="4800" dirty="0">
                        <a:solidFill>
                          <a:schemeClr val="bg1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4800" dirty="0">
                          <a:latin typeface="SutonnyOMJ" pitchFamily="2" charset="0"/>
                          <a:cs typeface="SutonnyOMJ" pitchFamily="2" charset="0"/>
                        </a:rPr>
                        <a:t>২ </a:t>
                      </a:r>
                      <a:endParaRPr lang="en-US" sz="4800" dirty="0">
                        <a:solidFill>
                          <a:schemeClr val="bg1"/>
                        </a:solidFill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68D460-81EF-4DA1-A17B-B7250CCBA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E4A6A-F1DB-4562-8B2C-A5353CF3F81F}" type="datetime3">
              <a:rPr lang="en-US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August 2026</a:t>
            </a:fld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5EE73D-F7E0-4C7D-BB38-C078B5957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MD. AMINUL ISLAM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8AFD8-48AA-48D4-AB8B-B9D2C69FD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BA04-8BCD-46F8-83E0-EA9A96973BF9}" type="slidenum">
              <a:rPr lang="en-US" sz="1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8</a:t>
            </a:fld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76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15736"/>
          </a:xfr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pPr algn="ctr"/>
            <a:r>
              <a:rPr lang="bn-BD" sz="11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utonnyOMJ" pitchFamily="2" charset="0"/>
                <a:cs typeface="SutonnyOMJ" pitchFamily="2" charset="0"/>
              </a:rPr>
              <a:t>সমাধান</a:t>
            </a:r>
            <a:endParaRPr lang="en-US" sz="11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utonnyOMJ" pitchFamily="2" charset="0"/>
              <a:cs typeface="SutonnyOMJ" pitchFamily="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5538291"/>
              </p:ext>
            </p:extLst>
          </p:nvPr>
        </p:nvGraphicFramePr>
        <p:xfrm>
          <a:off x="0" y="1615737"/>
          <a:ext cx="12192000" cy="440675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724383">
                <a:tc>
                  <a:txBody>
                    <a:bodyPr/>
                    <a:lstStyle/>
                    <a:p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শ্রেণি</a:t>
                      </a:r>
                      <a:r>
                        <a:rPr lang="bn-BD" sz="3200" baseline="0" dirty="0">
                          <a:latin typeface="SutonnyOMJ" pitchFamily="2" charset="0"/>
                          <a:cs typeface="SutonnyOMJ" pitchFamily="2" charset="0"/>
                        </a:rPr>
                        <a:t> ব্যবধান</a:t>
                      </a:r>
                      <a:endParaRPr lang="en-US" sz="32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৩১-৪০</a:t>
                      </a:r>
                      <a:endParaRPr lang="en-US" sz="32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৪১-৫০</a:t>
                      </a:r>
                      <a:endParaRPr lang="en-US" sz="32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৫১-৬০</a:t>
                      </a:r>
                      <a:endParaRPr lang="en-US" sz="32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৬১-৭০</a:t>
                      </a:r>
                      <a:endParaRPr lang="en-US" sz="32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৭১-৮০</a:t>
                      </a:r>
                      <a:endParaRPr lang="en-US" sz="32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৮১-৯০</a:t>
                      </a:r>
                      <a:endParaRPr lang="en-US" sz="32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৯১-১০০ </a:t>
                      </a:r>
                      <a:endParaRPr lang="en-US" sz="32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4383">
                <a:tc>
                  <a:txBody>
                    <a:bodyPr/>
                    <a:lstStyle/>
                    <a:p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 শ্রেণি</a:t>
                      </a:r>
                      <a:r>
                        <a:rPr lang="bn-BD" sz="3200" baseline="0" dirty="0">
                          <a:latin typeface="SutonnyOMJ" pitchFamily="2" charset="0"/>
                          <a:cs typeface="SutonnyOMJ" pitchFamily="2" charset="0"/>
                        </a:rPr>
                        <a:t> মধ্যমান </a:t>
                      </a:r>
                      <a:endParaRPr lang="en-US" sz="32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৩৫</a:t>
                      </a:r>
                      <a:r>
                        <a:rPr lang="en-US" sz="3200" dirty="0">
                          <a:latin typeface="SutonnyOMJ" pitchFamily="2" charset="0"/>
                          <a:cs typeface="SutonnyOMJ" pitchFamily="2" charset="0"/>
                        </a:rPr>
                        <a:t>.</a:t>
                      </a:r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৫</a:t>
                      </a:r>
                      <a:endParaRPr lang="en-US" sz="32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৪৫</a:t>
                      </a:r>
                      <a:r>
                        <a:rPr lang="en-US" sz="3200" dirty="0">
                          <a:latin typeface="SutonnyOMJ" pitchFamily="2" charset="0"/>
                          <a:cs typeface="SutonnyOMJ" pitchFamily="2" charset="0"/>
                        </a:rPr>
                        <a:t>.</a:t>
                      </a:r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৫</a:t>
                      </a:r>
                      <a:endParaRPr lang="en-US" sz="32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৫৫</a:t>
                      </a:r>
                      <a:r>
                        <a:rPr lang="en-US" sz="3200" dirty="0">
                          <a:latin typeface="SutonnyOMJ" pitchFamily="2" charset="0"/>
                          <a:cs typeface="SutonnyOMJ" pitchFamily="2" charset="0"/>
                        </a:rPr>
                        <a:t>.</a:t>
                      </a:r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৫</a:t>
                      </a:r>
                      <a:endParaRPr lang="en-US" sz="32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৬৫</a:t>
                      </a:r>
                      <a:r>
                        <a:rPr lang="en-US" sz="3200" dirty="0">
                          <a:latin typeface="SutonnyOMJ" pitchFamily="2" charset="0"/>
                          <a:cs typeface="SutonnyOMJ" pitchFamily="2" charset="0"/>
                        </a:rPr>
                        <a:t>.</a:t>
                      </a:r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৫</a:t>
                      </a:r>
                      <a:endParaRPr lang="en-US" sz="32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৭৫</a:t>
                      </a:r>
                      <a:r>
                        <a:rPr lang="en-US" sz="3200" dirty="0">
                          <a:latin typeface="SutonnyOMJ" pitchFamily="2" charset="0"/>
                          <a:cs typeface="SutonnyOMJ" pitchFamily="2" charset="0"/>
                        </a:rPr>
                        <a:t>.</a:t>
                      </a:r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৫</a:t>
                      </a:r>
                      <a:endParaRPr lang="en-US" sz="32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৮৫</a:t>
                      </a:r>
                      <a:r>
                        <a:rPr lang="en-US" sz="3200" dirty="0">
                          <a:latin typeface="SutonnyOMJ" pitchFamily="2" charset="0"/>
                          <a:cs typeface="SutonnyOMJ" pitchFamily="2" charset="0"/>
                        </a:rPr>
                        <a:t>.</a:t>
                      </a:r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৫</a:t>
                      </a:r>
                      <a:endParaRPr lang="en-US" sz="32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৯৫</a:t>
                      </a:r>
                      <a:r>
                        <a:rPr lang="en-US" sz="3200" dirty="0">
                          <a:latin typeface="SutonnyOMJ" pitchFamily="2" charset="0"/>
                          <a:cs typeface="SutonnyOMJ" pitchFamily="2" charset="0"/>
                        </a:rPr>
                        <a:t>.</a:t>
                      </a:r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৫</a:t>
                      </a:r>
                      <a:endParaRPr lang="en-US" sz="32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7991">
                <a:tc>
                  <a:txBody>
                    <a:bodyPr/>
                    <a:lstStyle/>
                    <a:p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গন</a:t>
                      </a:r>
                      <a:r>
                        <a:rPr lang="bn-BD" sz="3200" baseline="0" dirty="0">
                          <a:latin typeface="SutonnyOMJ" pitchFamily="2" charset="0"/>
                          <a:cs typeface="SutonnyOMJ" pitchFamily="2" charset="0"/>
                        </a:rPr>
                        <a:t>সংখ্যা </a:t>
                      </a:r>
                      <a:endParaRPr lang="en-US" sz="32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৬</a:t>
                      </a:r>
                      <a:endParaRPr lang="en-US" sz="32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৮</a:t>
                      </a:r>
                      <a:endParaRPr lang="en-US" sz="32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১০</a:t>
                      </a:r>
                      <a:endParaRPr lang="en-US" sz="32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১২</a:t>
                      </a:r>
                      <a:endParaRPr lang="en-US" sz="32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৫</a:t>
                      </a:r>
                      <a:endParaRPr lang="en-US" sz="32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৭</a:t>
                      </a:r>
                      <a:endParaRPr lang="en-US" sz="32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>
                          <a:latin typeface="SutonnyOMJ" pitchFamily="2" charset="0"/>
                          <a:cs typeface="SutonnyOMJ" pitchFamily="2" charset="0"/>
                        </a:rPr>
                        <a:t>২</a:t>
                      </a:r>
                      <a:endParaRPr lang="en-US" sz="3200" dirty="0">
                        <a:latin typeface="SutonnyOMJ" pitchFamily="2" charset="0"/>
                        <a:cs typeface="SutonnyO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F580C3-722E-470D-960F-E28440A2C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45B23-2898-40A0-A526-6C140B4F7056}" type="datetime3">
              <a:rPr lang="en-US" sz="1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August 2026</a:t>
            </a:fld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059411-4BEA-47F1-A0DC-104C1DD4B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MD. AMINUL ISLAM</a:t>
            </a:r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D0822D-F421-4456-8460-447A2B88B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BBA04-8BCD-46F8-83E0-EA9A96973BF9}" type="slidenum">
              <a:rPr lang="en-US" sz="1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9</a:t>
            </a:fld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265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</TotalTime>
  <Words>577</Words>
  <Application>Microsoft Office PowerPoint</Application>
  <PresentationFormat>Widescreen</PresentationFormat>
  <Paragraphs>196</Paragraphs>
  <Slides>18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Arial</vt:lpstr>
      <vt:lpstr>Calibri</vt:lpstr>
      <vt:lpstr>Calibri Light</vt:lpstr>
      <vt:lpstr>Nikosh</vt:lpstr>
      <vt:lpstr>NikoshBAN</vt:lpstr>
      <vt:lpstr>SutonnyOMJ</vt:lpstr>
      <vt:lpstr>Times New Roman</vt:lpstr>
      <vt:lpstr>Vrinda</vt:lpstr>
      <vt:lpstr>Wingdings</vt:lpstr>
      <vt:lpstr>Office Theme</vt:lpstr>
      <vt:lpstr>Equation</vt:lpstr>
      <vt:lpstr>সবাইকে স্বাগতম </vt:lpstr>
      <vt:lpstr> শিক্ষক পরিচিতি  </vt:lpstr>
      <vt:lpstr>পাঠের বিষয়ঃ গনিত  ৯ম শ্রেনী </vt:lpstr>
      <vt:lpstr>নিচের চিত্রগুলি  লক্ষ্য কর </vt:lpstr>
      <vt:lpstr>পরিসংখ্যান</vt:lpstr>
      <vt:lpstr>PowerPoint Presentation</vt:lpstr>
      <vt:lpstr>PowerPoint Presentation</vt:lpstr>
      <vt:lpstr>১০ম শ্রেনির ৫০ জন ছাত্রের সারনি  দেওয়া হল আয়ত লেখ অংকন কর।</vt:lpstr>
      <vt:lpstr>সমাধান</vt:lpstr>
      <vt:lpstr> y অক্ষ নির্দেশক</vt:lpstr>
      <vt:lpstr>            একক কাজ      সময়: ৫ মিনিট</vt:lpstr>
      <vt:lpstr>১ম শ্রেনির গনসংখ্যার সাথে ২য় শ্রেনির গনসংখ্যার পর্যায় ক্রমিক যোগফল কে ক্রমযোজিত গনসংখ্যা  বলে।</vt:lpstr>
      <vt:lpstr>সমস্যা </vt:lpstr>
      <vt:lpstr>সমাধান </vt:lpstr>
      <vt:lpstr>PowerPoint Presentation</vt:lpstr>
      <vt:lpstr>                দলীয় কাজ      সময়ঃ ১০ মিনিট</vt:lpstr>
      <vt:lpstr>বাড়ীর কাজ</vt:lpstr>
      <vt:lpstr> সবাইকে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</dc:creator>
  <cp:lastModifiedBy>MD. AMINUL ISLAM</cp:lastModifiedBy>
  <cp:revision>158</cp:revision>
  <dcterms:created xsi:type="dcterms:W3CDTF">2013-10-20T10:39:14Z</dcterms:created>
  <dcterms:modified xsi:type="dcterms:W3CDTF">2026-08-20T13:11:02Z</dcterms:modified>
</cp:coreProperties>
</file>