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20"/>
  </p:notesMasterIdLst>
  <p:sldIdLst>
    <p:sldId id="256" r:id="rId2"/>
    <p:sldId id="257" r:id="rId3"/>
    <p:sldId id="267" r:id="rId4"/>
    <p:sldId id="269" r:id="rId5"/>
    <p:sldId id="258" r:id="rId6"/>
    <p:sldId id="270" r:id="rId7"/>
    <p:sldId id="259" r:id="rId8"/>
    <p:sldId id="260" r:id="rId9"/>
    <p:sldId id="271" r:id="rId10"/>
    <p:sldId id="261" r:id="rId11"/>
    <p:sldId id="272" r:id="rId12"/>
    <p:sldId id="262" r:id="rId13"/>
    <p:sldId id="274" r:id="rId14"/>
    <p:sldId id="263" r:id="rId15"/>
    <p:sldId id="275" r:id="rId16"/>
    <p:sldId id="276" r:id="rId17"/>
    <p:sldId id="264" r:id="rId18"/>
    <p:sldId id="273" r:id="rId19"/>
  </p:sldIdLst>
  <p:sldSz cx="12192000" cy="6858000"/>
  <p:notesSz cx="6858000" cy="12192000"/>
  <p:embeddedFontLst>
    <p:embeddedFont>
      <p:font typeface="MuseoModerno Medium" charset="0"/>
      <p:regular r:id="rId21"/>
    </p:embeddedFont>
    <p:embeddedFont>
      <p:font typeface="Perpetua" pitchFamily="18" charset="0"/>
      <p:regular r:id="rId22"/>
      <p:bold r:id="rId23"/>
      <p:italic r:id="rId24"/>
      <p:boldItalic r:id="rId25"/>
    </p:embeddedFont>
    <p:embeddedFont>
      <p:font typeface="Source Sans 3" charset="0"/>
      <p:regular r:id="rId26"/>
    </p:embeddedFont>
    <p:embeddedFont>
      <p:font typeface="Source Sans 3 Bold" charset="0"/>
      <p:regular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Wingdings 2" pitchFamily="18" charset="2"/>
      <p:regular r:id="rId32"/>
    </p:embeddedFont>
    <p:embeddedFont>
      <p:font typeface="Franklin Gothic Book" pitchFamily="34" charset="0"/>
      <p:regular r:id="rId33"/>
      <p:italic r:id="rId3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8/22/2026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8-3.svg"/><Relationship Id="rId5" Type="http://schemas.openxmlformats.org/officeDocument/2006/relationships/image" Target="../media/image-8-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-9-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-9-9.svg"/><Relationship Id="rId5" Type="http://schemas.openxmlformats.org/officeDocument/2006/relationships/image" Target="../media/image-9-3.svg"/><Relationship Id="rId10" Type="http://schemas.openxmlformats.org/officeDocument/2006/relationships/image" Target="../media/image20.png"/><Relationship Id="rId9" Type="http://schemas.openxmlformats.org/officeDocument/2006/relationships/image" Target="../media/image-9-7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-3-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3-3.svg"/><Relationship Id="rId5" Type="http://schemas.openxmlformats.org/officeDocument/2006/relationships/image" Target="../media/image-3-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-5-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3.svg"/><Relationship Id="rId5" Type="http://schemas.openxmlformats.org/officeDocument/2006/relationships/image" Target="../media/image-5-3.svg"/><Relationship Id="rId9" Type="http://schemas.openxmlformats.org/officeDocument/2006/relationships/image" Target="../media/image-5-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332" y="0"/>
            <a:ext cx="6927364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 rot="10800000" flipV="1">
            <a:off x="470264" y="2633692"/>
            <a:ext cx="4127862" cy="67121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7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হৃৎপিণ্ড ও </a:t>
            </a:r>
            <a:r>
              <a:rPr lang="en-US" sz="3700" dirty="0" err="1" smtClean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তার</a:t>
            </a:r>
            <a:r>
              <a:rPr lang="en-US" sz="3700" dirty="0" smtClean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37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কাজ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470264" y="3797278"/>
            <a:ext cx="111400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৯ম শ্রেণি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 rot="10800000" flipV="1">
            <a:off x="2253993" y="3797278"/>
            <a:ext cx="730233" cy="17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dirty="0">
                <a:solidFill>
                  <a:srgbClr val="325F7B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বিজ্ঞান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3679539" y="3796152"/>
            <a:ext cx="1127593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dirty="0">
                <a:solidFill>
                  <a:srgbClr val="325F7B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অধ্যায় ৩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261257" y="352697"/>
            <a:ext cx="4816024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IN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মোছাঃ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নাসরিন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নাহার</a:t>
            </a:r>
            <a:endParaRPr lang="en-US" sz="2800" dirty="0" smtClean="0">
              <a:latin typeface="Hubot Sans Bold" charset="0"/>
            </a:endParaRPr>
          </a:p>
          <a:p>
            <a:r>
              <a:rPr lang="en-US" sz="2800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সহকারী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শিক্ষক</a:t>
            </a:r>
            <a:r>
              <a:rPr lang="en-US" sz="2800" dirty="0" smtClean="0">
                <a:latin typeface="Hubot Sans Bold" charset="0"/>
              </a:rPr>
              <a:t>(ICT)</a:t>
            </a:r>
          </a:p>
          <a:p>
            <a:r>
              <a:rPr lang="en-US" sz="2800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মকিমপুর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মাধ্যমিক</a:t>
            </a:r>
            <a:r>
              <a:rPr lang="en-US" sz="2800" dirty="0" smtClean="0">
                <a:latin typeface="Hubot Sans Bold" charset="0"/>
              </a:rPr>
              <a:t> </a:t>
            </a:r>
            <a:r>
              <a:rPr lang="en-US" sz="2800" dirty="0" err="1" smtClean="0">
                <a:latin typeface="Hubot Sans Bold" charset="0"/>
              </a:rPr>
              <a:t>বিদ্যালয়</a:t>
            </a:r>
            <a:endParaRPr lang="en-US" sz="2800" dirty="0" smtClean="0">
              <a:latin typeface="Hubot Sans Bold" charset="0"/>
            </a:endParaRPr>
          </a:p>
          <a:p>
            <a:r>
              <a:rPr lang="en-US" sz="2800" dirty="0" smtClean="0">
                <a:latin typeface="Hubot Sans Bold" charset="0"/>
              </a:rPr>
              <a:t>   </a:t>
            </a:r>
            <a:r>
              <a:rPr lang="en-US" sz="2800" dirty="0" err="1" smtClean="0">
                <a:latin typeface="Hubot Sans Bold" charset="0"/>
              </a:rPr>
              <a:t>হরিণাকুন্ড,ঝিনাইদহ</a:t>
            </a:r>
            <a:r>
              <a:rPr lang="en-US" sz="2800" dirty="0" smtClean="0">
                <a:latin typeface="Hubot Sans Bold" charset="0"/>
              </a:rPr>
              <a:t>।</a:t>
            </a:r>
            <a:endParaRPr lang="en-US" sz="2800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27759" y="186829"/>
            <a:ext cx="3270445" cy="332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রক্তসঞ্চালনের পথ</a:t>
            </a:r>
            <a:endParaRPr lang="en-US" sz="3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978595"/>
            <a:ext cx="9575074" cy="50172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27759" y="5013385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ডান নিলয়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3461657" y="3916105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ডান অলিন্দ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3461657" y="2756263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মহাশিরা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3461657" y="1534569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দেহ</a:t>
            </a:r>
            <a:endParaRPr lang="en-US" sz="2400" dirty="0"/>
          </a:p>
        </p:txBody>
      </p:sp>
      <p:sp>
        <p:nvSpPr>
          <p:cNvPr id="18" name="Text 14"/>
          <p:cNvSpPr/>
          <p:nvPr/>
        </p:nvSpPr>
        <p:spPr>
          <a:xfrm>
            <a:off x="4850447" y="6955401"/>
            <a:ext cx="1243066" cy="191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ফুসফুসীয় শিরা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850447" y="7200794"/>
            <a:ext cx="1243066" cy="101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69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অক্সিজেনসমৃদ্ধ রক্ত বহন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7282237" y="6955401"/>
            <a:ext cx="1236273" cy="191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বাম নিলয়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7282237" y="7200794"/>
            <a:ext cx="1236273" cy="101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69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শক্তিশালী পাম্পিং চেম্বার</a:t>
            </a:r>
            <a:endParaRPr lang="en-US" sz="950" dirty="0"/>
          </a:p>
        </p:txBody>
      </p:sp>
      <p:sp>
        <p:nvSpPr>
          <p:cNvPr id="24" name="Text 20"/>
          <p:cNvSpPr/>
          <p:nvPr/>
        </p:nvSpPr>
        <p:spPr>
          <a:xfrm>
            <a:off x="661475" y="7538343"/>
            <a:ext cx="11478330" cy="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4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অক্সিজেনসমৃদ্ধ রক্ত কোষে </a:t>
            </a:r>
            <a:r>
              <a:rPr lang="en-US" sz="4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অক্সিজেন ও পুষ্টি</a:t>
            </a:r>
            <a:r>
              <a:rPr lang="en-US" sz="4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পৌঁছে দেয় এবং বর্জ্য পদার্থ সংগ্রহ করে।</a:t>
            </a:r>
            <a:endParaRPr lang="en-US" sz="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27759" y="186829"/>
            <a:ext cx="3270445" cy="332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রক্তসঞ্চালনের পথ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3064093" y="3427032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ডান নিলয়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3064093" y="2727624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ডান অলিন্দ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3064093" y="2035281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মহাশিরা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3064093" y="1335874"/>
            <a:ext cx="1589523" cy="19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দেহ</a:t>
            </a:r>
            <a:endParaRPr lang="en-US" sz="24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926319"/>
            <a:ext cx="11003656" cy="236747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638697" y="1748706"/>
            <a:ext cx="1236273" cy="191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ফুসফুস</a:t>
            </a:r>
            <a:endParaRPr lang="en-US" sz="3600" dirty="0"/>
          </a:p>
        </p:txBody>
      </p:sp>
      <p:sp>
        <p:nvSpPr>
          <p:cNvPr id="17" name="Text 13"/>
          <p:cNvSpPr/>
          <p:nvPr/>
        </p:nvSpPr>
        <p:spPr>
          <a:xfrm>
            <a:off x="2445956" y="2626367"/>
            <a:ext cx="1236273" cy="101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69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গ্যাস বিনিময়ের অবস্থান</a:t>
            </a:r>
            <a:endParaRPr lang="en-US" sz="2400" dirty="0"/>
          </a:p>
        </p:txBody>
      </p:sp>
      <p:sp>
        <p:nvSpPr>
          <p:cNvPr id="18" name="Text 14"/>
          <p:cNvSpPr/>
          <p:nvPr/>
        </p:nvSpPr>
        <p:spPr>
          <a:xfrm>
            <a:off x="4850447" y="6955401"/>
            <a:ext cx="1243066" cy="191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ফুসফুসীয় শিরা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4850447" y="7200794"/>
            <a:ext cx="1243066" cy="101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69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অক্সিজেনসমৃদ্ধ রক্ত বহন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6664100" y="1748706"/>
            <a:ext cx="1236273" cy="191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3600" dirty="0"/>
          </a:p>
        </p:txBody>
      </p:sp>
      <p:sp>
        <p:nvSpPr>
          <p:cNvPr id="21" name="Text 17"/>
          <p:cNvSpPr/>
          <p:nvPr/>
        </p:nvSpPr>
        <p:spPr>
          <a:xfrm>
            <a:off x="6280067" y="1748706"/>
            <a:ext cx="1236273" cy="101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69000"/>
              </a:lnSpc>
            </a:pPr>
            <a:r>
              <a:rPr lang="en-US" sz="3600" dirty="0" err="1" smtClean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বাম</a:t>
            </a:r>
            <a:r>
              <a:rPr lang="en-US" sz="3600" dirty="0" smtClean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3600" dirty="0" err="1" smtClean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অলিন্দ</a:t>
            </a:r>
            <a:endParaRPr lang="en-US" sz="3600" dirty="0" smtClean="0"/>
          </a:p>
        </p:txBody>
      </p:sp>
      <p:sp>
        <p:nvSpPr>
          <p:cNvPr id="22" name="Text 18"/>
          <p:cNvSpPr/>
          <p:nvPr/>
        </p:nvSpPr>
        <p:spPr>
          <a:xfrm>
            <a:off x="7282237" y="6955401"/>
            <a:ext cx="1236273" cy="191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বাম নিলয়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7282237" y="7200794"/>
            <a:ext cx="1236273" cy="101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69000"/>
              </a:lnSpc>
              <a:buNone/>
            </a:pPr>
            <a:r>
              <a:rPr lang="en-US" sz="9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শক্তিশালী পাম্পিং চেম্বার</a:t>
            </a:r>
            <a:endParaRPr lang="en-US" sz="950" dirty="0"/>
          </a:p>
        </p:txBody>
      </p:sp>
      <p:sp>
        <p:nvSpPr>
          <p:cNvPr id="24" name="Text 20"/>
          <p:cNvSpPr/>
          <p:nvPr/>
        </p:nvSpPr>
        <p:spPr>
          <a:xfrm>
            <a:off x="661475" y="7538343"/>
            <a:ext cx="11478330" cy="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4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অক্সিজেনসমৃদ্ধ রক্ত কোষে </a:t>
            </a:r>
            <a:r>
              <a:rPr lang="en-US" sz="45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অক্সিজেন ও পুষ্টি</a:t>
            </a:r>
            <a:r>
              <a:rPr lang="en-US" sz="45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পৌঁছে দেয় এবং বর্জ্য পদার্থ সংগ্রহ করে।</a:t>
            </a:r>
            <a:endParaRPr lang="en-US" sz="450" dirty="0"/>
          </a:p>
        </p:txBody>
      </p:sp>
      <p:sp>
        <p:nvSpPr>
          <p:cNvPr id="25" name="Text 17"/>
          <p:cNvSpPr/>
          <p:nvPr/>
        </p:nvSpPr>
        <p:spPr>
          <a:xfrm>
            <a:off x="6280067" y="2575739"/>
            <a:ext cx="1236273" cy="101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69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গ্রহণ করে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06" y="1149531"/>
            <a:ext cx="10515599" cy="5303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76549" y="520302"/>
            <a:ext cx="1196647" cy="16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হৃদস্পন্দন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682343" y="352698"/>
            <a:ext cx="4849111" cy="6400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সিস্টোল ও ডায়াস্টোল</a:t>
            </a:r>
            <a:endParaRPr lang="en-US" sz="3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8018163" y="1797943"/>
            <a:ext cx="3518308" cy="1126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3500" dirty="0"/>
          </a:p>
        </p:txBody>
      </p:sp>
      <p:sp>
        <p:nvSpPr>
          <p:cNvPr id="6" name="Text 3"/>
          <p:cNvSpPr/>
          <p:nvPr/>
        </p:nvSpPr>
        <p:spPr>
          <a:xfrm>
            <a:off x="841552" y="531266"/>
            <a:ext cx="9932502" cy="15979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সংকোচন-প্রসারণের এই ধারাবাহিকতাই </a:t>
            </a:r>
            <a:r>
              <a:rPr lang="en-US" sz="28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হৃদস্পন্দন</a:t>
            </a: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সৃষ্টি করে। সুস্থ মানুষের হৃদস্পন্দন সাধারণত </a:t>
            </a:r>
            <a:r>
              <a:rPr lang="en-US" sz="28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৬০–১০০ বার/মিনিট</a:t>
            </a: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। শারীরিক পরিশ্রমে এই হার বাড়ে।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841552" y="2639673"/>
            <a:ext cx="9425854" cy="1579920"/>
          </a:xfrm>
          <a:custGeom>
            <a:avLst/>
            <a:gdLst/>
            <a:ahLst/>
            <a:cxnLst/>
            <a:rect l="l" t="t" r="r" b="b"/>
            <a:pathLst>
              <a:path w="5434373" h="1307604">
                <a:moveTo>
                  <a:pt x="22520" y="0"/>
                </a:moveTo>
                <a:lnTo>
                  <a:pt x="5434373" y="0"/>
                </a:lnTo>
                <a:lnTo>
                  <a:pt x="5434373" y="1307604"/>
                </a:lnTo>
                <a:lnTo>
                  <a:pt x="22520" y="1307604"/>
                </a:lnTo>
                <a:arcTo wR="22520" hR="22520" stAng="5400000" swAng="5400000"/>
                <a:lnTo>
                  <a:pt x="0" y="22520"/>
                </a:lnTo>
                <a:arcTo wR="22520" hR="22520" stAng="10800000" swAng="5400000"/>
                <a:close/>
              </a:path>
            </a:pathLst>
          </a:custGeom>
          <a:solidFill>
            <a:srgbClr val="F3EEE3"/>
          </a:solidFill>
          <a:ln/>
        </p:spPr>
      </p:sp>
      <p:sp>
        <p:nvSpPr>
          <p:cNvPr id="9" name="Text 6"/>
          <p:cNvSpPr/>
          <p:nvPr/>
        </p:nvSpPr>
        <p:spPr>
          <a:xfrm>
            <a:off x="2943945" y="2924076"/>
            <a:ext cx="507421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সিস্টোল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776548" y="3429633"/>
            <a:ext cx="8072845" cy="562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হৃৎপিণ্ডের </a:t>
            </a:r>
            <a:r>
              <a:rPr lang="en-US" sz="2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সংকোচন</a:t>
            </a: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রক্ত প্রকোষ্ঠ থেকে বের হয়ে রক্তনালিতে প্রবাহিত হয়।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841552" y="5023048"/>
            <a:ext cx="9425854" cy="1307604"/>
          </a:xfrm>
          <a:custGeom>
            <a:avLst/>
            <a:gdLst/>
            <a:ahLst/>
            <a:cxnLst/>
            <a:rect l="l" t="t" r="r" b="b"/>
            <a:pathLst>
              <a:path w="5434373" h="1307604">
                <a:moveTo>
                  <a:pt x="0" y="0"/>
                </a:moveTo>
                <a:lnTo>
                  <a:pt x="5411853" y="0"/>
                </a:lnTo>
                <a:arcTo wR="22520" hR="22520" stAng="16200000" swAng="5400000"/>
                <a:lnTo>
                  <a:pt x="5434373" y="1285084"/>
                </a:lnTo>
                <a:arcTo wR="22520" hR="22520" stAng="0" swAng="5400000"/>
                <a:lnTo>
                  <a:pt x="0" y="1307604"/>
                </a:lnTo>
                <a:lnTo>
                  <a:pt x="0" y="0"/>
                </a:lnTo>
                <a:close/>
              </a:path>
            </a:pathLst>
          </a:custGeom>
          <a:solidFill>
            <a:srgbClr val="F3EEE3"/>
          </a:solidFill>
          <a:ln/>
        </p:spPr>
      </p:sp>
      <p:sp>
        <p:nvSpPr>
          <p:cNvPr id="13" name="Text 10"/>
          <p:cNvSpPr/>
          <p:nvPr/>
        </p:nvSpPr>
        <p:spPr>
          <a:xfrm>
            <a:off x="2142309" y="5203130"/>
            <a:ext cx="507421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ডায়াস্টোল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1776549" y="5728345"/>
            <a:ext cx="507421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হৃৎপিণ্ডের </a:t>
            </a:r>
            <a:r>
              <a:rPr lang="en-US" sz="20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প্রসারণ</a:t>
            </a: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প্রকোষ্ঠ আবার রক্তে পূর্ণ হয়।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2387"/>
            <a:ext cx="10868745" cy="40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দ্বৈত রক্তসঞ্চালন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61475" y="1108868"/>
            <a:ext cx="11478330" cy="787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মানুষের হৃৎপিণ্ডে রক্ত </a:t>
            </a:r>
            <a:r>
              <a:rPr lang="en-US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দুইবার</a:t>
            </a:r>
            <a:r>
              <a:rPr lang="en-US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প্রবাহিত হয় — একবার ফুসফুসে, আরেকবার সারা দেহে। এটাই দ্বৈত রক্তসঞ্চালন।</a:t>
            </a:r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896034"/>
            <a:ext cx="10076194" cy="433867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684101" y="4558109"/>
            <a:ext cx="5331882" cy="176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2387"/>
            <a:ext cx="10868745" cy="406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1475" y="929381"/>
            <a:ext cx="10725873" cy="194828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532811" y="1123406"/>
            <a:ext cx="195357" cy="2441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3580930" y="1571081"/>
            <a:ext cx="2294475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ফুসফুসীয় সঞ্চালন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1640541" y="2091017"/>
            <a:ext cx="8068235" cy="524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হৃৎপিণ্ড </a:t>
            </a:r>
            <a:r>
              <a:rPr lang="en-US" sz="2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↔</a:t>
            </a: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ফুসফুস। ডান পাশের হৃৎপিণ্ড দূষিত রক্ত ফুসফুসে পাঠায়, অক্সিজেনসমৃদ্ধ রক্ত ফিরে পায়।</a:t>
            </a:r>
            <a:endParaRPr lang="en-US" sz="2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1475" y="3576936"/>
            <a:ext cx="10725873" cy="19094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069541" y="3666629"/>
            <a:ext cx="195357" cy="24417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4532811" y="4194671"/>
            <a:ext cx="2294475" cy="203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দেহীয় সঞ্চালন</a:t>
            </a:r>
            <a:endParaRPr lang="en-US" sz="2400" dirty="0"/>
          </a:p>
        </p:txBody>
      </p:sp>
      <p:sp>
        <p:nvSpPr>
          <p:cNvPr id="12" name="Text 7"/>
          <p:cNvSpPr/>
          <p:nvPr/>
        </p:nvSpPr>
        <p:spPr>
          <a:xfrm>
            <a:off x="1097280" y="4637105"/>
            <a:ext cx="9810206" cy="528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হৃৎপিণ্ড </a:t>
            </a:r>
            <a:r>
              <a:rPr lang="en-US" sz="2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↔</a:t>
            </a: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সারা দেহ। বাম পাশের হৃৎপিণ্ড বিশুদ্ধ রক্ত সারা দেহে পাঠায়, দূষিত রক্ত ফিরে পায়।</a:t>
            </a:r>
            <a:endParaRPr lang="en-US" sz="2400" dirty="0"/>
          </a:p>
        </p:txBody>
      </p:sp>
      <p:sp>
        <p:nvSpPr>
          <p:cNvPr id="15" name="Text 9"/>
          <p:cNvSpPr/>
          <p:nvPr/>
        </p:nvSpPr>
        <p:spPr>
          <a:xfrm>
            <a:off x="356360" y="6024885"/>
            <a:ext cx="11173860" cy="337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দ্বৈত সঞ্চালনের ফলে অক্সিজেনসমৃদ্ধ ও দূষিত রক্ত মিশে যায় না — এটি একটি দক্ষ ব্যবস্থা।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7" y="222068"/>
            <a:ext cx="7067006" cy="61134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59557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3500" dirty="0"/>
          </a:p>
        </p:txBody>
      </p:sp>
      <p:sp>
        <p:nvSpPr>
          <p:cNvPr id="6" name="Text 2"/>
          <p:cNvSpPr/>
          <p:nvPr/>
        </p:nvSpPr>
        <p:spPr>
          <a:xfrm>
            <a:off x="1233754" y="2321123"/>
            <a:ext cx="57245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400" dirty="0"/>
          </a:p>
        </p:txBody>
      </p:sp>
      <p:sp>
        <p:nvSpPr>
          <p:cNvPr id="8" name="Text 3"/>
          <p:cNvSpPr/>
          <p:nvPr/>
        </p:nvSpPr>
        <p:spPr>
          <a:xfrm>
            <a:off x="1233754" y="3004046"/>
            <a:ext cx="57245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1233754" y="3386832"/>
            <a:ext cx="57245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400" dirty="0"/>
          </a:p>
        </p:txBody>
      </p:sp>
      <p:sp>
        <p:nvSpPr>
          <p:cNvPr id="11" name="Text 5"/>
          <p:cNvSpPr/>
          <p:nvPr/>
        </p:nvSpPr>
        <p:spPr>
          <a:xfrm>
            <a:off x="1233754" y="4069755"/>
            <a:ext cx="57245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750" dirty="0"/>
          </a:p>
        </p:txBody>
      </p:sp>
      <p:sp>
        <p:nvSpPr>
          <p:cNvPr id="15" name="Text 8"/>
          <p:cNvSpPr/>
          <p:nvPr/>
        </p:nvSpPr>
        <p:spPr>
          <a:xfrm>
            <a:off x="1233754" y="5518249"/>
            <a:ext cx="57245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867989" y="313509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হৃৎপিণ্ডের প্রধান কাজ</a:t>
            </a:r>
            <a:endParaRPr lang="en-US" sz="3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4690" y="1517550"/>
            <a:ext cx="359064" cy="35907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67543" y="1377304"/>
            <a:ext cx="57245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অক্সিজেন ও পুষ্টি সরবরাহ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1567543" y="1876623"/>
            <a:ext cx="9235440" cy="513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সারা দেহের কোষে অক্সিজেন ও পুষ্টি পৌঁছে দেওয়া হৃৎপিণ্ডের মূল দায়িত্ব।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74690" y="2644973"/>
            <a:ext cx="359064" cy="35907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67543" y="2644973"/>
            <a:ext cx="57245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বর্জ্য অপসারণ</a:t>
            </a:r>
            <a:endParaRPr lang="en-US" sz="2800" dirty="0"/>
          </a:p>
        </p:txBody>
      </p:sp>
      <p:sp>
        <p:nvSpPr>
          <p:cNvPr id="9" name="Text 4"/>
          <p:cNvSpPr/>
          <p:nvPr/>
        </p:nvSpPr>
        <p:spPr>
          <a:xfrm>
            <a:off x="1567543" y="3004046"/>
            <a:ext cx="57245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কার্বন ডাই-অক্সাইড ও বিপাকীয় বর্জ্য পদার্থ ফুসফুস ও কিডনিতে পাঠায়।</a:t>
            </a:r>
            <a:endParaRPr lang="en-US" sz="2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95158" y="3867795"/>
            <a:ext cx="359064" cy="35907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33754" y="3867795"/>
            <a:ext cx="57245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রক্ত সরবরাহ বজায় রাখা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1233754" y="4312493"/>
            <a:ext cx="57245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দেহের বিভিন্ন অঙ্গে নিরবচ্ছিন্ন রক্ত সরবরাহ নিশ্চিত করে।</a:t>
            </a:r>
            <a:endParaRPr lang="en-US" sz="2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61475" y="5073749"/>
            <a:ext cx="359064" cy="35907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233754" y="5135463"/>
            <a:ext cx="5724580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দেহের তাপমাত্রা নিয়ন্ত্রণ</a:t>
            </a:r>
            <a:endParaRPr lang="en-US" sz="2800" dirty="0"/>
          </a:p>
        </p:txBody>
      </p:sp>
      <p:sp>
        <p:nvSpPr>
          <p:cNvPr id="15" name="Text 8"/>
          <p:cNvSpPr/>
          <p:nvPr/>
        </p:nvSpPr>
        <p:spPr>
          <a:xfrm>
            <a:off x="1233754" y="5658296"/>
            <a:ext cx="572458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রক্তসঞ্চালনের মাধ্যমে দেহের তাপমাত্রা সমান রাখতে সাহায্য করে।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7463" y="1554480"/>
            <a:ext cx="583909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232D37"/>
                </a:solidFill>
              </a:defRPr>
            </a:pPr>
            <a:r>
              <a:rPr lang="bn-IN" sz="2800" dirty="0" smtClean="0"/>
              <a:t>• ১. হৃৎপিণ্ডের চারটি প্রকোষ্ঠের নাম লেখো।</a:t>
            </a:r>
          </a:p>
          <a:p>
            <a:pPr>
              <a:spcAft>
                <a:spcPts val="1200"/>
              </a:spcAft>
              <a:defRPr sz="2200">
                <a:solidFill>
                  <a:srgbClr val="232D37"/>
                </a:solidFill>
              </a:defRPr>
            </a:pPr>
            <a:r>
              <a:rPr lang="bn-IN" sz="2800" dirty="0" smtClean="0"/>
              <a:t>• ২. মহাধমনির কাজ কী?</a:t>
            </a:r>
          </a:p>
          <a:p>
            <a:pPr>
              <a:spcAft>
                <a:spcPts val="1200"/>
              </a:spcAft>
              <a:defRPr sz="2200">
                <a:solidFill>
                  <a:srgbClr val="232D37"/>
                </a:solidFill>
              </a:defRPr>
            </a:pPr>
            <a:r>
              <a:rPr lang="bn-IN" sz="2800" dirty="0" smtClean="0"/>
              <a:t>• ৩. ফুসফুসীয় ধমনি কী কাজ করে?</a:t>
            </a:r>
          </a:p>
          <a:p>
            <a:pPr>
              <a:spcAft>
                <a:spcPts val="1200"/>
              </a:spcAft>
              <a:defRPr sz="2200">
                <a:solidFill>
                  <a:srgbClr val="232D37"/>
                </a:solidFill>
              </a:defRPr>
            </a:pPr>
            <a:r>
              <a:rPr lang="bn-IN" sz="2800" dirty="0" smtClean="0"/>
              <a:t>• ৪. সিস্টোল ও ডায়াস্টোল কী?</a:t>
            </a:r>
          </a:p>
          <a:p>
            <a:pPr>
              <a:spcAft>
                <a:spcPts val="1200"/>
              </a:spcAft>
              <a:defRPr sz="2200">
                <a:solidFill>
                  <a:srgbClr val="232D37"/>
                </a:solidFill>
              </a:defRPr>
            </a:pPr>
            <a:r>
              <a:rPr lang="bn-IN" sz="2800" dirty="0" smtClean="0"/>
              <a:t>• ৫. দ্বৈত রক্তসঞ্চালন বলতে কী বোঝায়?</a:t>
            </a:r>
            <a:endParaRPr lang="bn-IN" sz="2800" dirty="0"/>
          </a:p>
        </p:txBody>
      </p:sp>
      <p:sp>
        <p:nvSpPr>
          <p:cNvPr id="4" name="Rectangle 3"/>
          <p:cNvSpPr/>
          <p:nvPr/>
        </p:nvSpPr>
        <p:spPr>
          <a:xfrm>
            <a:off x="5066358" y="520912"/>
            <a:ext cx="2076402" cy="7263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4000"/>
              </a:lnSpc>
            </a:pPr>
            <a:r>
              <a:rPr lang="en-US" sz="4000" b="1" kern="0" spc="-37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মূল্যায়ন</a:t>
            </a:r>
            <a:endParaRPr lang="en-US" sz="4000" dirty="0"/>
          </a:p>
        </p:txBody>
      </p:sp>
      <p:pic>
        <p:nvPicPr>
          <p:cNvPr id="5" name="Picture 4" descr="ুুুুুুুু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1247265"/>
            <a:ext cx="4658677" cy="48725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6" y="911126"/>
            <a:ext cx="255645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শিখনফল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61475" y="1879798"/>
            <a:ext cx="4472228" cy="515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এই পাঠ শেষে তোমরা যা যা শিখবে:</a:t>
            </a:r>
            <a:endParaRPr lang="en-US" sz="2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69817" y="2394843"/>
            <a:ext cx="5831478" cy="16814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17931" y="2536627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875881" y="3150791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গঠন বর্ণনা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75881" y="3559473"/>
            <a:ext cx="491100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হৃৎপিণ্ডের গঠন ও অবস্থান বর্ণনা করতে পারবে।</a:t>
            </a:r>
            <a:endParaRPr lang="en-US" sz="2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90301" y="2394843"/>
            <a:ext cx="5618522" cy="16814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46757" y="2536627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6404708" y="3150791"/>
            <a:ext cx="4911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প্রকোষ্ঠ ও রক্তনালি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6404708" y="3559473"/>
            <a:ext cx="49111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৪টি প্রকোষ্ঠ ও প্রধান রক্তনালির নাম বলতে পারবে।</a:t>
            </a:r>
            <a:endParaRPr lang="en-US" sz="2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9817" y="4265315"/>
            <a:ext cx="5831478" cy="16814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17931" y="4407098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875881" y="5021263"/>
            <a:ext cx="49110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রক্তসঞ্চালন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418011" y="5429945"/>
            <a:ext cx="491100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ফুসফুসীয় ও দেহীয় রক্তসঞ্চালন ব্যাখ্যা করতে পারবে।</a:t>
            </a:r>
            <a:endParaRPr lang="en-US" sz="20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0302" y="4180533"/>
            <a:ext cx="5618522" cy="16814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746757" y="4407098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4</a:t>
            </a:r>
            <a:endParaRPr lang="en-US" sz="1750" dirty="0"/>
          </a:p>
        </p:txBody>
      </p:sp>
      <p:sp>
        <p:nvSpPr>
          <p:cNvPr id="18" name="Text 12"/>
          <p:cNvSpPr/>
          <p:nvPr/>
        </p:nvSpPr>
        <p:spPr>
          <a:xfrm>
            <a:off x="6404708" y="5021263"/>
            <a:ext cx="4911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হৃদস্পন্দন</a:t>
            </a:r>
            <a:endParaRPr lang="en-US" sz="1850" dirty="0"/>
          </a:p>
        </p:txBody>
      </p:sp>
      <p:sp>
        <p:nvSpPr>
          <p:cNvPr id="19" name="Text 13"/>
          <p:cNvSpPr/>
          <p:nvPr/>
        </p:nvSpPr>
        <p:spPr>
          <a:xfrm>
            <a:off x="6404708" y="5429945"/>
            <a:ext cx="491110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সিস্টোল ও ডায়াস্টোলের ধারণা ব্যাখ্যা করতে পারবে।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83" y="561703"/>
            <a:ext cx="10791887" cy="57215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04183" y="923032"/>
            <a:ext cx="1368887" cy="15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8554923" y="2984599"/>
            <a:ext cx="2981548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8554923" y="3807916"/>
            <a:ext cx="298154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650" dirty="0"/>
          </a:p>
        </p:txBody>
      </p:sp>
      <p:sp>
        <p:nvSpPr>
          <p:cNvPr id="14" name="Text 8"/>
          <p:cNvSpPr/>
          <p:nvPr/>
        </p:nvSpPr>
        <p:spPr>
          <a:xfrm>
            <a:off x="8554923" y="5050036"/>
            <a:ext cx="2981548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650" dirty="0"/>
          </a:p>
        </p:txBody>
      </p:sp>
      <p:sp>
        <p:nvSpPr>
          <p:cNvPr id="15" name="Text 9"/>
          <p:cNvSpPr/>
          <p:nvPr/>
        </p:nvSpPr>
        <p:spPr>
          <a:xfrm>
            <a:off x="8554923" y="5468838"/>
            <a:ext cx="2981548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7"/>
          <p:cNvSpPr/>
          <p:nvPr/>
        </p:nvSpPr>
        <p:spPr>
          <a:xfrm>
            <a:off x="1018903" y="1920241"/>
            <a:ext cx="10489474" cy="31220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36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মানবদেহের সবচেয়ে গুরুত্বপূর্ণ অঙ্গগুলোর একটি — হৃৎপিণ্ড। এটি কীভাবে কাজ করে, কীভাবে রক্ত সঞ্চালন করে — সবকিছু জানবো এই পাঠে।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3461657" y="483326"/>
            <a:ext cx="2795452" cy="53161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হৃৎপিণ্ড কী?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548640" y="1252509"/>
            <a:ext cx="11181806" cy="7606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হৃৎপিণ্ড একটি </a:t>
            </a:r>
            <a:r>
              <a:rPr lang="en-US" sz="2800" b="1" dirty="0">
                <a:solidFill>
                  <a:srgbClr val="2B415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পেশিবহুল ফাঁপা অঙ্গ</a:t>
            </a:r>
            <a:r>
              <a:rPr lang="en-US" sz="28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যা সারাজীবন থামহীনভাবে কাজ করে।</a:t>
            </a:r>
            <a:endParaRPr lang="en-US" sz="28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33382" y="2654843"/>
            <a:ext cx="255085" cy="2550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98171" y="2644225"/>
            <a:ext cx="1280160" cy="389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অবস্থান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3849189" y="2516681"/>
            <a:ext cx="7881257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বক্ষগহ্বরে দুই ফুসফুসের মাঝখানে, সামান্য বাম দিকে অবস্থিত।</a:t>
            </a:r>
            <a:endParaRPr lang="en-US" sz="2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5839" y="3971628"/>
            <a:ext cx="255085" cy="2550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87557" y="3961010"/>
            <a:ext cx="1177266" cy="39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আকার</a:t>
            </a:r>
            <a:endParaRPr lang="en-US" sz="2800" dirty="0"/>
          </a:p>
        </p:txBody>
      </p:sp>
      <p:sp>
        <p:nvSpPr>
          <p:cNvPr id="12" name="Text 7"/>
          <p:cNvSpPr/>
          <p:nvPr/>
        </p:nvSpPr>
        <p:spPr>
          <a:xfrm>
            <a:off x="3670663" y="3968155"/>
            <a:ext cx="7145383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প্রায় মুষ্টিবদ্ধ হাতের সমান, ওজনে প্রায় ২৫০–৩৫০ গ্রাম।</a:t>
            </a:r>
            <a:endParaRPr lang="en-US" sz="2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5839" y="5060653"/>
            <a:ext cx="255085" cy="2550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88467" y="5050035"/>
            <a:ext cx="1818105" cy="39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প্রধান কাজ</a:t>
            </a:r>
            <a:endParaRPr lang="en-US" sz="2800" dirty="0"/>
          </a:p>
        </p:txBody>
      </p:sp>
      <p:sp>
        <p:nvSpPr>
          <p:cNvPr id="15" name="Text 9"/>
          <p:cNvSpPr/>
          <p:nvPr/>
        </p:nvSpPr>
        <p:spPr>
          <a:xfrm>
            <a:off x="3849189" y="5050036"/>
            <a:ext cx="7225728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সারা দেহে রক্ত পাম্প করা — প্রতি মিনিটে প্রায় ৫ লিটার।</a:t>
            </a:r>
            <a:endParaRPr lang="en-US" sz="24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06572" y="2654843"/>
            <a:ext cx="255085" cy="255091"/>
          </a:xfrm>
          <a:prstGeom prst="rect">
            <a:avLst/>
          </a:prstGeom>
        </p:spPr>
      </p:pic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06572" y="4099173"/>
            <a:ext cx="255085" cy="255091"/>
          </a:xfrm>
          <a:prstGeom prst="rect">
            <a:avLst/>
          </a:prstGeom>
        </p:spPr>
      </p:pic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61657" y="5188198"/>
            <a:ext cx="255085" cy="2550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623" y="640080"/>
            <a:ext cx="7785463" cy="5760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106" y="1803102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22106" y="2498626"/>
            <a:ext cx="597559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22106" y="2831505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1475" y="602754"/>
            <a:ext cx="6296860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হৃৎপিণ্ডের ৪টি প্রকোষ্ঠ</a:t>
            </a:r>
            <a:endParaRPr lang="en-US" sz="3150" dirty="0"/>
          </a:p>
        </p:txBody>
      </p:sp>
      <p:sp>
        <p:nvSpPr>
          <p:cNvPr id="4" name="Shape 1"/>
          <p:cNvSpPr/>
          <p:nvPr/>
        </p:nvSpPr>
        <p:spPr>
          <a:xfrm>
            <a:off x="661475" y="1309588"/>
            <a:ext cx="6296860" cy="891877"/>
          </a:xfrm>
          <a:prstGeom prst="roundRect">
            <a:avLst>
              <a:gd name="adj" fmla="val 2702"/>
            </a:avLst>
          </a:prstGeom>
          <a:solidFill>
            <a:srgbClr val="F3EEE3"/>
          </a:solidFill>
          <a:ln/>
        </p:spPr>
      </p:sp>
      <p:sp>
        <p:nvSpPr>
          <p:cNvPr id="5" name="Text 2"/>
          <p:cNvSpPr/>
          <p:nvPr/>
        </p:nvSpPr>
        <p:spPr>
          <a:xfrm>
            <a:off x="822106" y="1470223"/>
            <a:ext cx="597559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🫀</a:t>
            </a:r>
            <a:r>
              <a:rPr lang="en-US" sz="15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ডান অলিন্দ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822106" y="1803102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দেহের দূষিত রক্ত গ্রহণ করে ডান নিলয়ে পাঠায়।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61475" y="2337991"/>
            <a:ext cx="6296860" cy="891877"/>
          </a:xfrm>
          <a:prstGeom prst="roundRect">
            <a:avLst>
              <a:gd name="adj" fmla="val 2702"/>
            </a:avLst>
          </a:prstGeom>
          <a:solidFill>
            <a:srgbClr val="F3EEE3"/>
          </a:solidFill>
          <a:ln/>
        </p:spPr>
      </p:sp>
      <p:sp>
        <p:nvSpPr>
          <p:cNvPr id="8" name="Text 5"/>
          <p:cNvSpPr/>
          <p:nvPr/>
        </p:nvSpPr>
        <p:spPr>
          <a:xfrm>
            <a:off x="822106" y="2498626"/>
            <a:ext cx="597559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🫀</a:t>
            </a:r>
            <a:r>
              <a:rPr lang="en-US" sz="15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ডান নিলয়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822106" y="2831505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ফুসফুসে পাঠায় অক্সিজেন গ্রহণের জন্য।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661475" y="3366393"/>
            <a:ext cx="6296860" cy="891877"/>
          </a:xfrm>
          <a:prstGeom prst="roundRect">
            <a:avLst>
              <a:gd name="adj" fmla="val 2702"/>
            </a:avLst>
          </a:prstGeom>
          <a:solidFill>
            <a:srgbClr val="F3EEE3"/>
          </a:solidFill>
          <a:ln/>
        </p:spPr>
      </p:sp>
      <p:sp>
        <p:nvSpPr>
          <p:cNvPr id="11" name="Text 8"/>
          <p:cNvSpPr/>
          <p:nvPr/>
        </p:nvSpPr>
        <p:spPr>
          <a:xfrm>
            <a:off x="822106" y="3527028"/>
            <a:ext cx="597559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🫀</a:t>
            </a: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বাম অলিন্দ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822106" y="3859907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ফুসফুস থেকে অক্সিজেনসমৃদ্ধ রক্ত গ্রহণ করে।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661475" y="4394795"/>
            <a:ext cx="7189302" cy="891877"/>
          </a:xfrm>
          <a:prstGeom prst="roundRect">
            <a:avLst>
              <a:gd name="adj" fmla="val 2702"/>
            </a:avLst>
          </a:prstGeom>
          <a:solidFill>
            <a:srgbClr val="F3EEE3"/>
          </a:solidFill>
          <a:ln/>
        </p:spPr>
      </p:sp>
      <p:sp>
        <p:nvSpPr>
          <p:cNvPr id="14" name="Text 11"/>
          <p:cNvSpPr/>
          <p:nvPr/>
        </p:nvSpPr>
        <p:spPr>
          <a:xfrm>
            <a:off x="822106" y="4555430"/>
            <a:ext cx="597559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🫀</a:t>
            </a:r>
            <a:r>
              <a:rPr lang="en-US" sz="15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বাম নিলয়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822106" y="4888309"/>
            <a:ext cx="5975597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সবচেয়ে শক্তিশালী প্রকোষ্ঠ; সারা দেহে রক্ত পাম্প করে।</a:t>
            </a:r>
            <a:endParaRPr lang="en-US" sz="2400" dirty="0"/>
          </a:p>
        </p:txBody>
      </p:sp>
      <p:sp>
        <p:nvSpPr>
          <p:cNvPr id="16" name="Shape 13"/>
          <p:cNvSpPr/>
          <p:nvPr/>
        </p:nvSpPr>
        <p:spPr>
          <a:xfrm>
            <a:off x="661474" y="5440263"/>
            <a:ext cx="8730719" cy="1051977"/>
          </a:xfrm>
          <a:prstGeom prst="roundRect">
            <a:avLst>
              <a:gd name="adj" fmla="val 2957"/>
            </a:avLst>
          </a:prstGeom>
          <a:solidFill>
            <a:srgbClr val="DBE8F0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06" y="5635030"/>
            <a:ext cx="200814" cy="160635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183551" y="5616873"/>
            <a:ext cx="8744220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ভালভের ভূমিকা:</a:t>
            </a:r>
            <a:r>
              <a:rPr lang="en-US" sz="2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হৃৎপিণ্ডের ভালভগুলো রক্তকে একমুখী পথে প্রবাহিত হতে সাহায্য করে, যাতে রক্ত পিছনে ফিরে না আসে।</a:t>
            </a:r>
            <a:endParaRPr lang="en-US" sz="2000" dirty="0"/>
          </a:p>
        </p:txBody>
      </p:sp>
      <p:pic>
        <p:nvPicPr>
          <p:cNvPr id="19" name="Picture 18" descr="Heart-Attack-sign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0777" y="349498"/>
            <a:ext cx="3683726" cy="40452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28309" y="310257"/>
            <a:ext cx="2199291" cy="429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প্রধান রক্তনালি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4" y="739874"/>
            <a:ext cx="10402765" cy="57654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919142" y="373020"/>
            <a:ext cx="5266697" cy="214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রক্তনালির কাজ</a:t>
            </a:r>
            <a:endParaRPr lang="en-US" sz="3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98617" y="1306909"/>
            <a:ext cx="7187222" cy="9933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822008" y="1489166"/>
            <a:ext cx="2194267" cy="214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মহাশিরা (ঊর্ধ্ব ও নিম্ন)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3239589" y="1920240"/>
            <a:ext cx="5713588" cy="380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দেহ থেকে দূষিত রক্ত ডান অলিন্দে নিয়ে আসে।</a:t>
            </a:r>
            <a:endParaRPr lang="en-US" sz="2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998617" y="2785765"/>
            <a:ext cx="7187222" cy="10076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822008" y="2867471"/>
            <a:ext cx="2194267" cy="214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200" dirty="0" err="1" smtClean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ফুসফুসীয</a:t>
            </a:r>
            <a:r>
              <a:rPr lang="en-US" sz="3200" dirty="0" smtClean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় </a:t>
            </a:r>
            <a:r>
              <a:rPr lang="en-US" sz="3200" dirty="0" err="1" smtClean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ধমনি</a:t>
            </a:r>
            <a:endParaRPr lang="en-US" sz="3200" dirty="0" smtClean="0"/>
          </a:p>
          <a:p>
            <a:pPr marL="0" indent="0" algn="l">
              <a:lnSpc>
                <a:spcPct val="104000"/>
              </a:lnSpc>
              <a:buNone/>
            </a:pP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2822008" y="3479602"/>
            <a:ext cx="2194267" cy="190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dirty="0" err="1" smtClean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ডান</a:t>
            </a:r>
            <a:r>
              <a:rPr lang="en-US" sz="2000" dirty="0" smtClean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নিলয় থেকে ফুসফুসে রক্ত নিয়ে যায়।</a:t>
            </a:r>
            <a:endParaRPr lang="en-US" sz="2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998617" y="4049812"/>
            <a:ext cx="7187222" cy="118839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822008" y="4189859"/>
            <a:ext cx="2194267" cy="214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ফুসফুসীয় শিরা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3016571" y="4743649"/>
            <a:ext cx="5936606" cy="380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ফুসফুস থেকে অক্সিজেনসমৃদ্ধ রক্ত বাম অলিন্দে আনে।</a:t>
            </a:r>
            <a:endParaRPr lang="en-US" sz="20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998617" y="5364291"/>
            <a:ext cx="7187221" cy="12063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2822008" y="5545911"/>
            <a:ext cx="2194267" cy="214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মহাধমনি (আওর্টা)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3016571" y="6058129"/>
            <a:ext cx="5202726" cy="380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বাম নিলয় থেকে সারা দেহে বিশুদ্ধ রক্ত পাঠায়।</a:t>
            </a:r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64</TotalTime>
  <Words>585</Words>
  <Application>Microsoft Office PowerPoint</Application>
  <PresentationFormat>Custom</PresentationFormat>
  <Paragraphs>123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MuseoModerno Medium</vt:lpstr>
      <vt:lpstr>Perpetua</vt:lpstr>
      <vt:lpstr>Source Sans 3</vt:lpstr>
      <vt:lpstr>Hubot Sans Bold</vt:lpstr>
      <vt:lpstr>Vrinda</vt:lpstr>
      <vt:lpstr>Source Sans 3 Bold</vt:lpstr>
      <vt:lpstr>Twemoji Mozilla</vt:lpstr>
      <vt:lpstr>Montserrat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16</cp:revision>
  <dcterms:created xsi:type="dcterms:W3CDTF">2026-08-22T05:49:35Z</dcterms:created>
  <dcterms:modified xsi:type="dcterms:W3CDTF">2026-08-22T07:06:00Z</dcterms:modified>
</cp:coreProperties>
</file>