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7" r:id="rId2"/>
    <p:sldId id="285" r:id="rId3"/>
    <p:sldId id="277" r:id="rId4"/>
    <p:sldId id="310" r:id="rId5"/>
    <p:sldId id="309" r:id="rId6"/>
    <p:sldId id="308" r:id="rId7"/>
    <p:sldId id="266" r:id="rId8"/>
    <p:sldId id="278" r:id="rId9"/>
    <p:sldId id="269" r:id="rId10"/>
    <p:sldId id="272" r:id="rId11"/>
    <p:sldId id="274" r:id="rId12"/>
    <p:sldId id="311" r:id="rId13"/>
    <p:sldId id="258" r:id="rId14"/>
    <p:sldId id="259" r:id="rId15"/>
    <p:sldId id="260" r:id="rId16"/>
    <p:sldId id="263" r:id="rId17"/>
    <p:sldId id="264" r:id="rId18"/>
    <p:sldId id="26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4" d="100"/>
          <a:sy n="64" d="100"/>
        </p:scale>
        <p:origin x="97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Greeting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8D2A45-21A1-34B6-2A67-8B86F1D6F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54461" y="1371600"/>
            <a:ext cx="3168603" cy="5000626"/>
          </a:xfrm>
          <a:prstGeom prst="rect">
            <a:avLst/>
          </a:prstGeom>
        </p:spPr>
      </p:pic>
      <p:sp>
        <p:nvSpPr>
          <p:cNvPr id="3" name="Rectangle: Rounded Corners 2">
            <a:extLst>
              <a:ext uri="{FF2B5EF4-FFF2-40B4-BE49-F238E27FC236}">
                <a16:creationId xmlns:a16="http://schemas.microsoft.com/office/drawing/2014/main" id="{7A26D00E-3B98-20A7-2F19-530B9544A039}"/>
              </a:ext>
            </a:extLst>
          </p:cNvPr>
          <p:cNvSpPr/>
          <p:nvPr/>
        </p:nvSpPr>
        <p:spPr>
          <a:xfrm>
            <a:off x="2675685" y="1234017"/>
            <a:ext cx="7911353" cy="3409419"/>
          </a:xfrm>
          <a:prstGeom prst="roundRect">
            <a:avLst/>
          </a:prstGeom>
          <a:gradFill>
            <a:gsLst>
              <a:gs pos="0">
                <a:schemeClr val="accent1">
                  <a:lumMod val="5000"/>
                  <a:lumOff val="95000"/>
                </a:schemeClr>
              </a:gs>
              <a:gs pos="100000">
                <a:schemeClr val="accent1">
                  <a:lumMod val="30000"/>
                  <a:lumOff val="70000"/>
                </a:schemeClr>
              </a:gs>
            </a:gsLst>
            <a:lin ang="5400000" scaled="1"/>
          </a:gradFill>
          <a:effectLst>
            <a:outerShdw blurRad="139700" dist="165100" dir="3900000" sx="99000" sy="99000" algn="ctr" rotWithShape="0">
              <a:srgbClr val="000000"/>
            </a:outerShdw>
          </a:effectLst>
          <a:scene3d>
            <a:camera prst="orthographicFront"/>
            <a:lightRig rig="threePt" dir="t"/>
          </a:scene3d>
          <a:sp3d>
            <a:bevelT w="152400" h="50800" prst="softRound"/>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0000"/>
              </a:solidFill>
            </a:endParaRPr>
          </a:p>
        </p:txBody>
      </p:sp>
      <p:pic>
        <p:nvPicPr>
          <p:cNvPr id="5" name="Picture 4">
            <a:extLst>
              <a:ext uri="{FF2B5EF4-FFF2-40B4-BE49-F238E27FC236}">
                <a16:creationId xmlns:a16="http://schemas.microsoft.com/office/drawing/2014/main" id="{4A4F4496-4915-9CAE-A99E-55A3B0B5870A}"/>
              </a:ext>
            </a:extLst>
          </p:cNvPr>
          <p:cNvPicPr>
            <a:picLocks noChangeAspect="1"/>
          </p:cNvPicPr>
          <p:nvPr/>
        </p:nvPicPr>
        <p:blipFill>
          <a:blip r:embed="rId3">
            <a:alphaModFix amt="5000"/>
            <a:extLst>
              <a:ext uri="{28A0092B-C50C-407E-A947-70E740481C1C}">
                <a14:useLocalDpi xmlns:a14="http://schemas.microsoft.com/office/drawing/2010/main" val="0"/>
              </a:ext>
            </a:extLst>
          </a:blip>
          <a:stretch>
            <a:fillRect/>
          </a:stretch>
        </p:blipFill>
        <p:spPr>
          <a:xfrm>
            <a:off x="5392637" y="1842076"/>
            <a:ext cx="2193306" cy="2193300"/>
          </a:xfrm>
          <a:prstGeom prst="rect">
            <a:avLst/>
          </a:prstGeom>
        </p:spPr>
      </p:pic>
      <p:pic>
        <p:nvPicPr>
          <p:cNvPr id="6" name="Picture 5">
            <a:extLst>
              <a:ext uri="{FF2B5EF4-FFF2-40B4-BE49-F238E27FC236}">
                <a16:creationId xmlns:a16="http://schemas.microsoft.com/office/drawing/2014/main" id="{83D5597B-7B11-E20A-F84A-61EEEC2F7F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7421"/>
            <a:ext cx="870801" cy="834227"/>
          </a:xfrm>
          <a:prstGeom prst="rect">
            <a:avLst/>
          </a:prstGeom>
        </p:spPr>
      </p:pic>
    </p:spTree>
    <p:extLst>
      <p:ext uri="{BB962C8B-B14F-4D97-AF65-F5344CB8AC3E}">
        <p14:creationId xmlns:p14="http://schemas.microsoft.com/office/powerpoint/2010/main" val="318369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0937 -0.03912 L 0.64987 0.86644 " pathEditMode="relative" rAng="0" ptsTypes="AA">
                                      <p:cBhvr>
                                        <p:cTn id="6" dur="4000" fill="hold"/>
                                        <p:tgtEl>
                                          <p:spTgt spid="6"/>
                                        </p:tgtEl>
                                        <p:attrNameLst>
                                          <p:attrName>ppt_x</p:attrName>
                                          <p:attrName>ppt_y</p:attrName>
                                        </p:attrNameLst>
                                      </p:cBhvr>
                                      <p:rCtr x="32018" y="452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4338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Idendity">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56C0E0-AEBD-A6AD-7336-39B075885C8B}"/>
              </a:ext>
            </a:extLst>
          </p:cNvPr>
          <p:cNvSpPr txBox="1"/>
          <p:nvPr/>
        </p:nvSpPr>
        <p:spPr>
          <a:xfrm>
            <a:off x="5171693" y="462296"/>
            <a:ext cx="2082019" cy="769441"/>
          </a:xfrm>
          <a:prstGeom prst="rect">
            <a:avLst/>
          </a:prstGeom>
          <a:solidFill>
            <a:schemeClr val="bg1">
              <a:lumMod val="95000"/>
            </a:schemeClr>
          </a:solidFill>
          <a:ln w="28575">
            <a:noFill/>
          </a:ln>
          <a:scene3d>
            <a:camera prst="orthographicFront"/>
            <a:lightRig rig="threePt" dir="t"/>
          </a:scene3d>
          <a:sp3d>
            <a:bevelT w="114300" prst="artDeco"/>
          </a:sp3d>
        </p:spPr>
        <p:txBody>
          <a:bodyPr wrap="square" rtlCol="0">
            <a:spAutoFit/>
          </a:bodyPr>
          <a:lstStyle/>
          <a:p>
            <a:pPr algn="ctr"/>
            <a:r>
              <a:rPr lang="en-US" sz="4400" b="1" dirty="0" err="1">
                <a:latin typeface="NikoshBAN" panose="02000000000000000000" pitchFamily="2" charset="0"/>
                <a:cs typeface="NikoshBAN" panose="02000000000000000000" pitchFamily="2" charset="0"/>
              </a:rPr>
              <a:t>পরিচিতি</a:t>
            </a:r>
            <a:endParaRPr lang="en-US" sz="4400" b="1" dirty="0">
              <a:latin typeface="NikoshBAN" panose="02000000000000000000" pitchFamily="2" charset="0"/>
              <a:cs typeface="NikoshBAN" panose="02000000000000000000" pitchFamily="2" charset="0"/>
            </a:endParaRPr>
          </a:p>
        </p:txBody>
      </p:sp>
      <p:sp>
        <p:nvSpPr>
          <p:cNvPr id="5" name="Rectangle 4">
            <a:extLst>
              <a:ext uri="{FF2B5EF4-FFF2-40B4-BE49-F238E27FC236}">
                <a16:creationId xmlns:a16="http://schemas.microsoft.com/office/drawing/2014/main" id="{BA42758E-9EA4-428E-9F78-BBDF42125B0F}"/>
              </a:ext>
            </a:extLst>
          </p:cNvPr>
          <p:cNvSpPr/>
          <p:nvPr/>
        </p:nvSpPr>
        <p:spPr>
          <a:xfrm flipV="1">
            <a:off x="363415" y="1341715"/>
            <a:ext cx="11083512"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A3F07E6-1309-37C6-3309-E58345E229EB}"/>
              </a:ext>
            </a:extLst>
          </p:cNvPr>
          <p:cNvSpPr/>
          <p:nvPr/>
        </p:nvSpPr>
        <p:spPr>
          <a:xfrm flipV="1">
            <a:off x="4072776" y="1257138"/>
            <a:ext cx="7735194"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EB28EDD-F09C-1E93-4043-58BCAC4B3F8E}"/>
              </a:ext>
            </a:extLst>
          </p:cNvPr>
          <p:cNvSpPr/>
          <p:nvPr/>
        </p:nvSpPr>
        <p:spPr>
          <a:xfrm rot="5400000" flipV="1">
            <a:off x="4270531" y="3909144"/>
            <a:ext cx="3930064"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355BEEE2-C372-7224-CB6F-0079CE40E0A0}"/>
              </a:ext>
            </a:extLst>
          </p:cNvPr>
          <p:cNvSpPr>
            <a:spLocks noGrp="1"/>
          </p:cNvSpPr>
          <p:nvPr>
            <p:ph type="pic" sz="quarter" idx="10"/>
          </p:nvPr>
        </p:nvSpPr>
        <p:spPr>
          <a:xfrm>
            <a:off x="2317580" y="2241811"/>
            <a:ext cx="1970252" cy="1950843"/>
          </a:xfrm>
          <a:prstGeom prst="rect">
            <a:avLst/>
          </a:prstGeom>
        </p:spPr>
        <p:txBody>
          <a:bodyPr/>
          <a:lstStyle>
            <a:lvl1pPr>
              <a:defRPr sz="2000"/>
            </a:lvl1pPr>
          </a:lstStyle>
          <a:p>
            <a:r>
              <a:rPr lang="en-US"/>
              <a:t>Click icon to add picture</a:t>
            </a:r>
            <a:endParaRPr lang="en-US" dirty="0"/>
          </a:p>
        </p:txBody>
      </p:sp>
      <p:sp>
        <p:nvSpPr>
          <p:cNvPr id="12" name="Picture Placeholder 10">
            <a:extLst>
              <a:ext uri="{FF2B5EF4-FFF2-40B4-BE49-F238E27FC236}">
                <a16:creationId xmlns:a16="http://schemas.microsoft.com/office/drawing/2014/main" id="{AEC83A02-EA9B-F924-11E8-5D5D82A5F0D6}"/>
              </a:ext>
            </a:extLst>
          </p:cNvPr>
          <p:cNvSpPr>
            <a:spLocks noGrp="1"/>
          </p:cNvSpPr>
          <p:nvPr>
            <p:ph type="pic" sz="quarter" idx="11"/>
          </p:nvPr>
        </p:nvSpPr>
        <p:spPr>
          <a:xfrm>
            <a:off x="8067616" y="2241811"/>
            <a:ext cx="1970252" cy="1950843"/>
          </a:xfrm>
          <a:prstGeom prst="rect">
            <a:avLst/>
          </a:prstGeom>
        </p:spPr>
        <p:txBody>
          <a:bodyPr/>
          <a:lstStyle>
            <a:lvl1pPr>
              <a:defRPr sz="2000"/>
            </a:lvl1pPr>
          </a:lstStyle>
          <a:p>
            <a:r>
              <a:rPr lang="en-US"/>
              <a:t>Click icon to add picture</a:t>
            </a:r>
            <a:endParaRPr lang="en-US" dirty="0"/>
          </a:p>
        </p:txBody>
      </p:sp>
      <p:sp>
        <p:nvSpPr>
          <p:cNvPr id="8" name="TextBox 7">
            <a:extLst>
              <a:ext uri="{FF2B5EF4-FFF2-40B4-BE49-F238E27FC236}">
                <a16:creationId xmlns:a16="http://schemas.microsoft.com/office/drawing/2014/main" id="{A53B9FA6-4A0F-4E2B-6CEA-704829109C7D}"/>
              </a:ext>
            </a:extLst>
          </p:cNvPr>
          <p:cNvSpPr txBox="1"/>
          <p:nvPr/>
        </p:nvSpPr>
        <p:spPr>
          <a:xfrm>
            <a:off x="2201902" y="1553012"/>
            <a:ext cx="2201608" cy="523220"/>
          </a:xfrm>
          <a:prstGeom prst="rect">
            <a:avLst/>
          </a:prstGeom>
          <a:solidFill>
            <a:schemeClr val="bg1">
              <a:lumMod val="95000"/>
            </a:schemeClr>
          </a:solidFill>
          <a:ln w="28575">
            <a:noFill/>
          </a:ln>
          <a:scene3d>
            <a:camera prst="orthographicFront"/>
            <a:lightRig rig="threePt" dir="t"/>
          </a:scene3d>
          <a:sp3d>
            <a:bevelT w="114300" prst="artDeco"/>
          </a:sp3d>
        </p:spPr>
        <p:txBody>
          <a:bodyPr wrap="square" rtlCol="0">
            <a:spAutoFit/>
          </a:bodyPr>
          <a:lstStyle/>
          <a:p>
            <a:pPr algn="ctr"/>
            <a:r>
              <a:rPr lang="bn-IN" sz="2800" b="1" dirty="0">
                <a:latin typeface="NikoshBAN" panose="02000000000000000000" pitchFamily="2" charset="0"/>
                <a:cs typeface="NikoshBAN" panose="02000000000000000000" pitchFamily="2" charset="0"/>
              </a:rPr>
              <a:t>শিক্ষক </a:t>
            </a:r>
            <a:r>
              <a:rPr lang="en-US" sz="2800" b="1" dirty="0" err="1">
                <a:latin typeface="NikoshBAN" panose="02000000000000000000" pitchFamily="2" charset="0"/>
                <a:cs typeface="NikoshBAN" panose="02000000000000000000" pitchFamily="2" charset="0"/>
              </a:rPr>
              <a:t>পরিচিতি</a:t>
            </a:r>
            <a:endParaRPr lang="en-US" sz="2800" b="1" dirty="0">
              <a:latin typeface="NikoshBAN" panose="02000000000000000000" pitchFamily="2" charset="0"/>
              <a:cs typeface="NikoshBAN" panose="02000000000000000000" pitchFamily="2" charset="0"/>
            </a:endParaRPr>
          </a:p>
        </p:txBody>
      </p:sp>
      <p:sp>
        <p:nvSpPr>
          <p:cNvPr id="9" name="TextBox 8">
            <a:extLst>
              <a:ext uri="{FF2B5EF4-FFF2-40B4-BE49-F238E27FC236}">
                <a16:creationId xmlns:a16="http://schemas.microsoft.com/office/drawing/2014/main" id="{427B961E-3913-4CCF-9314-6D725B6D97D5}"/>
              </a:ext>
            </a:extLst>
          </p:cNvPr>
          <p:cNvSpPr txBox="1"/>
          <p:nvPr/>
        </p:nvSpPr>
        <p:spPr>
          <a:xfrm>
            <a:off x="8067616" y="1553012"/>
            <a:ext cx="1970252" cy="523220"/>
          </a:xfrm>
          <a:prstGeom prst="rect">
            <a:avLst/>
          </a:prstGeom>
          <a:solidFill>
            <a:schemeClr val="bg1">
              <a:lumMod val="95000"/>
            </a:schemeClr>
          </a:solidFill>
          <a:ln w="28575">
            <a:noFill/>
          </a:ln>
          <a:scene3d>
            <a:camera prst="orthographicFront"/>
            <a:lightRig rig="threePt" dir="t"/>
          </a:scene3d>
          <a:sp3d>
            <a:bevelT w="114300" prst="artDeco"/>
          </a:sp3d>
        </p:spPr>
        <p:txBody>
          <a:bodyPr wrap="square" rtlCol="0">
            <a:spAutoFit/>
          </a:bodyPr>
          <a:lstStyle/>
          <a:p>
            <a:pPr algn="ctr"/>
            <a:r>
              <a:rPr lang="bn-IN" sz="2800" b="1" dirty="0">
                <a:latin typeface="NikoshBAN" panose="02000000000000000000" pitchFamily="2" charset="0"/>
                <a:cs typeface="NikoshBAN" panose="02000000000000000000" pitchFamily="2" charset="0"/>
              </a:rPr>
              <a:t>পাঠ পরিচিতি</a:t>
            </a:r>
            <a:endParaRPr lang="en-US" sz="2800" b="1"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563416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Group Wor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B47E9-4A65-A2A2-6D3F-5E3DBED5D26A}"/>
              </a:ext>
            </a:extLst>
          </p:cNvPr>
          <p:cNvSpPr txBox="1"/>
          <p:nvPr/>
        </p:nvSpPr>
        <p:spPr>
          <a:xfrm>
            <a:off x="1487295" y="1022831"/>
            <a:ext cx="2647564" cy="836126"/>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5833"/>
              </a:lnSpc>
            </a:pPr>
            <a:r>
              <a:rPr lang="bn-IN" sz="4400" dirty="0">
                <a:effectLst>
                  <a:outerShdw blurRad="38100" dist="38100" dir="2700000" algn="tl">
                    <a:srgbClr val="000000">
                      <a:alpha val="43137"/>
                    </a:srgbClr>
                  </a:outerShdw>
                </a:effectLst>
                <a:latin typeface="NikoshBAN" pitchFamily="2" charset="0"/>
                <a:cs typeface="NikoshBAN" pitchFamily="2" charset="0"/>
              </a:rPr>
              <a:t>দলীয় </a:t>
            </a:r>
            <a:r>
              <a:rPr lang="en-US" sz="4400" dirty="0" err="1">
                <a:effectLst>
                  <a:outerShdw blurRad="38100" dist="38100" dir="2700000" algn="tl">
                    <a:srgbClr val="000000">
                      <a:alpha val="43137"/>
                    </a:srgbClr>
                  </a:outerShdw>
                </a:effectLst>
                <a:latin typeface="NikoshBAN" pitchFamily="2" charset="0"/>
                <a:cs typeface="NikoshBAN" pitchFamily="2" charset="0"/>
              </a:rPr>
              <a:t>কাজ</a:t>
            </a:r>
            <a:r>
              <a:rPr lang="bn-IN" sz="3200" b="1" dirty="0">
                <a:ln w="11430"/>
                <a:effectLst>
                  <a:outerShdw blurRad="50800" dist="39000" dir="5460000" algn="tl">
                    <a:srgbClr val="000000">
                      <a:alpha val="38000"/>
                    </a:srgbClr>
                  </a:outerShdw>
                </a:effectLst>
                <a:latin typeface="NikoshBAN" pitchFamily="2" charset="0"/>
                <a:cs typeface="NikoshBAN" pitchFamily="2" charset="0"/>
              </a:rPr>
              <a:t>                         </a:t>
            </a:r>
            <a:endParaRPr lang="bn-IN" sz="5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03FC6C1C-F4B9-4D76-A848-95D9704D9442}"/>
              </a:ext>
            </a:extLst>
          </p:cNvPr>
          <p:cNvSpPr/>
          <p:nvPr/>
        </p:nvSpPr>
        <p:spPr>
          <a:xfrm rot="10800000">
            <a:off x="771731" y="1765109"/>
            <a:ext cx="1064853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B7A97FF-4485-7CF1-D49C-6805D20D514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7692" b="83462" l="3385" r="92538">
                        <a14:foregroundMark x1="8846" y1="50154" x2="8846" y2="50154"/>
                        <a14:foregroundMark x1="4769" y1="48923" x2="4769" y2="48923"/>
                        <a14:foregroundMark x1="62769" y1="37000" x2="62769" y2="37000"/>
                        <a14:foregroundMark x1="61692" y1="36615" x2="61692" y2="36615"/>
                        <a14:foregroundMark x1="92692" y1="43538" x2="92692" y2="43538"/>
                        <a14:foregroundMark x1="81769" y1="64077" x2="81769" y2="64077"/>
                        <a14:foregroundMark x1="81769" y1="64077" x2="81769" y2="64077"/>
                        <a14:foregroundMark x1="24538" y1="37000" x2="24538" y2="37000"/>
                        <a14:foregroundMark x1="42769" y1="17769" x2="42769" y2="17769"/>
                        <a14:foregroundMark x1="41308" y1="34923" x2="41308" y2="34923"/>
                        <a14:foregroundMark x1="3385" y1="48077" x2="3385" y2="48077"/>
                        <a14:foregroundMark x1="38000" y1="39077" x2="38000" y2="39077"/>
                        <a14:foregroundMark x1="55154" y1="32923" x2="55154" y2="32923"/>
                      </a14:backgroundRemoval>
                    </a14:imgEffect>
                  </a14:imgLayer>
                </a14:imgProps>
              </a:ext>
              <a:ext uri="{28A0092B-C50C-407E-A947-70E740481C1C}">
                <a14:useLocalDpi xmlns:a14="http://schemas.microsoft.com/office/drawing/2010/main" val="0"/>
              </a:ext>
            </a:extLst>
          </a:blip>
          <a:srcRect t="10951" b="8280"/>
          <a:stretch/>
        </p:blipFill>
        <p:spPr>
          <a:xfrm>
            <a:off x="5173683" y="385729"/>
            <a:ext cx="1844634" cy="1326143"/>
          </a:xfrm>
          <a:prstGeom prst="rect">
            <a:avLst/>
          </a:prstGeom>
        </p:spPr>
      </p:pic>
      <p:pic>
        <p:nvPicPr>
          <p:cNvPr id="6" name="Picture 5">
            <a:extLst>
              <a:ext uri="{FF2B5EF4-FFF2-40B4-BE49-F238E27FC236}">
                <a16:creationId xmlns:a16="http://schemas.microsoft.com/office/drawing/2014/main" id="{D44663F5-F511-4080-762D-BB7C01908DE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7692" b="83462" l="3385" r="92538">
                        <a14:foregroundMark x1="8846" y1="50154" x2="8846" y2="50154"/>
                        <a14:foregroundMark x1="4769" y1="48923" x2="4769" y2="48923"/>
                        <a14:foregroundMark x1="62769" y1="37000" x2="62769" y2="37000"/>
                        <a14:foregroundMark x1="61692" y1="36615" x2="61692" y2="36615"/>
                        <a14:foregroundMark x1="92692" y1="43538" x2="92692" y2="43538"/>
                        <a14:foregroundMark x1="81769" y1="64077" x2="81769" y2="64077"/>
                        <a14:foregroundMark x1="81769" y1="64077" x2="81769" y2="64077"/>
                        <a14:foregroundMark x1="24538" y1="37000" x2="24538" y2="37000"/>
                        <a14:foregroundMark x1="42769" y1="17769" x2="42769" y2="17769"/>
                        <a14:foregroundMark x1="41308" y1="34923" x2="41308" y2="34923"/>
                        <a14:foregroundMark x1="3385" y1="48077" x2="3385" y2="48077"/>
                        <a14:foregroundMark x1="38000" y1="39077" x2="38000" y2="39077"/>
                        <a14:foregroundMark x1="55154" y1="32923" x2="55154" y2="32923"/>
                      </a14:backgroundRemoval>
                    </a14:imgEffect>
                  </a14:imgLayer>
                </a14:imgProps>
              </a:ext>
              <a:ext uri="{28A0092B-C50C-407E-A947-70E740481C1C}">
                <a14:useLocalDpi xmlns:a14="http://schemas.microsoft.com/office/drawing/2010/main" val="0"/>
              </a:ext>
            </a:extLst>
          </a:blip>
          <a:srcRect t="10951" b="8280"/>
          <a:stretch/>
        </p:blipFill>
        <p:spPr>
          <a:xfrm>
            <a:off x="7483496" y="389887"/>
            <a:ext cx="1844634" cy="1326143"/>
          </a:xfrm>
          <a:prstGeom prst="rect">
            <a:avLst/>
          </a:prstGeom>
        </p:spPr>
      </p:pic>
    </p:spTree>
    <p:extLst>
      <p:ext uri="{BB962C8B-B14F-4D97-AF65-F5344CB8AC3E}">
        <p14:creationId xmlns:p14="http://schemas.microsoft.com/office/powerpoint/2010/main" val="3740696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airWor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B47E9-4A65-A2A2-6D3F-5E3DBED5D26A}"/>
              </a:ext>
            </a:extLst>
          </p:cNvPr>
          <p:cNvSpPr txBox="1"/>
          <p:nvPr/>
        </p:nvSpPr>
        <p:spPr>
          <a:xfrm>
            <a:off x="1930354" y="1022831"/>
            <a:ext cx="2647564" cy="836126"/>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5833"/>
              </a:lnSpc>
            </a:pPr>
            <a:r>
              <a:rPr lang="bn-IN" sz="4400" dirty="0">
                <a:effectLst>
                  <a:outerShdw blurRad="38100" dist="38100" dir="2700000" algn="tl">
                    <a:srgbClr val="000000">
                      <a:alpha val="43137"/>
                    </a:srgbClr>
                  </a:outerShdw>
                </a:effectLst>
                <a:latin typeface="NikoshBAN" pitchFamily="2" charset="0"/>
                <a:cs typeface="NikoshBAN" pitchFamily="2" charset="0"/>
              </a:rPr>
              <a:t>জোড়ায় </a:t>
            </a:r>
            <a:r>
              <a:rPr lang="en-US" sz="4400" dirty="0" err="1">
                <a:effectLst>
                  <a:outerShdw blurRad="38100" dist="38100" dir="2700000" algn="tl">
                    <a:srgbClr val="000000">
                      <a:alpha val="43137"/>
                    </a:srgbClr>
                  </a:outerShdw>
                </a:effectLst>
                <a:latin typeface="NikoshBAN" pitchFamily="2" charset="0"/>
                <a:cs typeface="NikoshBAN" pitchFamily="2" charset="0"/>
              </a:rPr>
              <a:t>কাজ</a:t>
            </a:r>
            <a:r>
              <a:rPr lang="bn-IN" sz="3200" b="1" dirty="0">
                <a:ln w="11430"/>
                <a:effectLst>
                  <a:outerShdw blurRad="50800" dist="39000" dir="5460000" algn="tl">
                    <a:srgbClr val="000000">
                      <a:alpha val="38000"/>
                    </a:srgbClr>
                  </a:outerShdw>
                </a:effectLst>
                <a:latin typeface="NikoshBAN" pitchFamily="2" charset="0"/>
                <a:cs typeface="NikoshBAN" pitchFamily="2" charset="0"/>
              </a:rPr>
              <a:t>                         </a:t>
            </a:r>
            <a:endParaRPr lang="bn-IN" sz="5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03FC6C1C-F4B9-4D76-A848-95D9704D9442}"/>
              </a:ext>
            </a:extLst>
          </p:cNvPr>
          <p:cNvSpPr/>
          <p:nvPr/>
        </p:nvSpPr>
        <p:spPr>
          <a:xfrm rot="10800000">
            <a:off x="771731" y="1765109"/>
            <a:ext cx="1064853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579B8868-7EC4-E706-E9B4-6740293321D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77918" y="518682"/>
            <a:ext cx="1198298" cy="1198298"/>
          </a:xfrm>
          <a:prstGeom prst="rect">
            <a:avLst/>
          </a:prstGeom>
        </p:spPr>
      </p:pic>
      <p:pic>
        <p:nvPicPr>
          <p:cNvPr id="7" name="Graphic 6">
            <a:extLst>
              <a:ext uri="{FF2B5EF4-FFF2-40B4-BE49-F238E27FC236}">
                <a16:creationId xmlns:a16="http://schemas.microsoft.com/office/drawing/2014/main" id="{5C87DC50-4D73-F1D6-CE85-9F673A216A8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120207" y="518682"/>
            <a:ext cx="1198298" cy="1198298"/>
          </a:xfrm>
          <a:prstGeom prst="rect">
            <a:avLst/>
          </a:prstGeom>
        </p:spPr>
      </p:pic>
      <p:pic>
        <p:nvPicPr>
          <p:cNvPr id="8" name="Graphic 7">
            <a:extLst>
              <a:ext uri="{FF2B5EF4-FFF2-40B4-BE49-F238E27FC236}">
                <a16:creationId xmlns:a16="http://schemas.microsoft.com/office/drawing/2014/main" id="{F5998754-D26F-8593-7BED-6F2AD326379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662497" y="518682"/>
            <a:ext cx="1198298" cy="1198298"/>
          </a:xfrm>
          <a:prstGeom prst="rect">
            <a:avLst/>
          </a:prstGeom>
        </p:spPr>
      </p:pic>
    </p:spTree>
    <p:extLst>
      <p:ext uri="{BB962C8B-B14F-4D97-AF65-F5344CB8AC3E}">
        <p14:creationId xmlns:p14="http://schemas.microsoft.com/office/powerpoint/2010/main" val="2922347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dividualWor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1B47E9-4A65-A2A2-6D3F-5E3DBED5D26A}"/>
              </a:ext>
            </a:extLst>
          </p:cNvPr>
          <p:cNvSpPr txBox="1"/>
          <p:nvPr/>
        </p:nvSpPr>
        <p:spPr>
          <a:xfrm>
            <a:off x="1487295" y="1022831"/>
            <a:ext cx="2647564" cy="836126"/>
          </a:xfrm>
          <a:prstGeom prst="rect">
            <a:avLst/>
          </a:prstGeom>
          <a:noFill/>
          <a:ln>
            <a:noFill/>
          </a:ln>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ts val="5833"/>
              </a:lnSpc>
            </a:pPr>
            <a:r>
              <a:rPr lang="bn-IN" sz="4400" dirty="0">
                <a:effectLst>
                  <a:outerShdw blurRad="38100" dist="38100" dir="2700000" algn="tl">
                    <a:srgbClr val="000000">
                      <a:alpha val="43137"/>
                    </a:srgbClr>
                  </a:outerShdw>
                </a:effectLst>
                <a:latin typeface="NikoshBAN" pitchFamily="2" charset="0"/>
                <a:cs typeface="NikoshBAN" pitchFamily="2" charset="0"/>
              </a:rPr>
              <a:t>একক </a:t>
            </a:r>
            <a:r>
              <a:rPr lang="en-US" sz="4400" dirty="0" err="1">
                <a:effectLst>
                  <a:outerShdw blurRad="38100" dist="38100" dir="2700000" algn="tl">
                    <a:srgbClr val="000000">
                      <a:alpha val="43137"/>
                    </a:srgbClr>
                  </a:outerShdw>
                </a:effectLst>
                <a:latin typeface="NikoshBAN" pitchFamily="2" charset="0"/>
                <a:cs typeface="NikoshBAN" pitchFamily="2" charset="0"/>
              </a:rPr>
              <a:t>কাজ</a:t>
            </a:r>
            <a:r>
              <a:rPr lang="bn-IN" sz="3200" b="1" dirty="0">
                <a:ln w="11430"/>
                <a:effectLst>
                  <a:outerShdw blurRad="50800" dist="39000" dir="5460000" algn="tl">
                    <a:srgbClr val="000000">
                      <a:alpha val="38000"/>
                    </a:srgbClr>
                  </a:outerShdw>
                </a:effectLst>
                <a:latin typeface="NikoshBAN" pitchFamily="2" charset="0"/>
                <a:cs typeface="NikoshBAN" pitchFamily="2" charset="0"/>
              </a:rPr>
              <a:t>                         </a:t>
            </a:r>
            <a:endParaRPr lang="bn-IN" sz="5400" b="1" dirty="0">
              <a:ln w="11430"/>
              <a:effectLst>
                <a:outerShdw blurRad="50800" dist="39000" dir="5460000" algn="tl">
                  <a:srgbClr val="000000">
                    <a:alpha val="38000"/>
                  </a:srgbClr>
                </a:outerShdw>
              </a:effectLst>
              <a:latin typeface="NikoshBAN" pitchFamily="2" charset="0"/>
              <a:cs typeface="NikoshBAN" pitchFamily="2" charset="0"/>
            </a:endParaRPr>
          </a:p>
        </p:txBody>
      </p:sp>
      <p:sp>
        <p:nvSpPr>
          <p:cNvPr id="4" name="Rectangle 3">
            <a:extLst>
              <a:ext uri="{FF2B5EF4-FFF2-40B4-BE49-F238E27FC236}">
                <a16:creationId xmlns:a16="http://schemas.microsoft.com/office/drawing/2014/main" id="{03FC6C1C-F4B9-4D76-A848-95D9704D9442}"/>
              </a:ext>
            </a:extLst>
          </p:cNvPr>
          <p:cNvSpPr/>
          <p:nvPr/>
        </p:nvSpPr>
        <p:spPr>
          <a:xfrm rot="10800000">
            <a:off x="771731" y="1765109"/>
            <a:ext cx="10648538"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23C8203A-B144-71F9-629E-7AA1C5AF793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90450" y="490194"/>
            <a:ext cx="1226786" cy="1226786"/>
          </a:xfrm>
          <a:prstGeom prst="rect">
            <a:avLst/>
          </a:prstGeom>
        </p:spPr>
      </p:pic>
      <p:pic>
        <p:nvPicPr>
          <p:cNvPr id="7" name="Graphic 6">
            <a:extLst>
              <a:ext uri="{FF2B5EF4-FFF2-40B4-BE49-F238E27FC236}">
                <a16:creationId xmlns:a16="http://schemas.microsoft.com/office/drawing/2014/main" id="{765FB252-1BCA-872A-1B93-6B1E14E5C1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66858" y="395660"/>
            <a:ext cx="1420933" cy="1420933"/>
          </a:xfrm>
          <a:prstGeom prst="rect">
            <a:avLst/>
          </a:prstGeom>
        </p:spPr>
      </p:pic>
      <p:pic>
        <p:nvPicPr>
          <p:cNvPr id="10" name="Graphic 9">
            <a:extLst>
              <a:ext uri="{FF2B5EF4-FFF2-40B4-BE49-F238E27FC236}">
                <a16:creationId xmlns:a16="http://schemas.microsoft.com/office/drawing/2014/main" id="{0931C303-E426-6793-EDC3-8EDF7AA4C5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97381" y="466991"/>
            <a:ext cx="1226786" cy="1226786"/>
          </a:xfrm>
          <a:prstGeom prst="rect">
            <a:avLst/>
          </a:prstGeom>
        </p:spPr>
      </p:pic>
    </p:spTree>
    <p:extLst>
      <p:ext uri="{BB962C8B-B14F-4D97-AF65-F5344CB8AC3E}">
        <p14:creationId xmlns:p14="http://schemas.microsoft.com/office/powerpoint/2010/main" val="2625391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Evalua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5E0898-8128-24A8-FADF-7A77D81201FE}"/>
              </a:ext>
            </a:extLst>
          </p:cNvPr>
          <p:cNvSpPr/>
          <p:nvPr/>
        </p:nvSpPr>
        <p:spPr>
          <a:xfrm>
            <a:off x="1804737" y="934613"/>
            <a:ext cx="1402949" cy="707886"/>
          </a:xfrm>
          <a:prstGeom prst="rect">
            <a:avLst/>
          </a:prstGeom>
        </p:spPr>
        <p:txBody>
          <a:bodyPr wrap="none">
            <a:spAutoFit/>
          </a:bodyPr>
          <a:lstStyle/>
          <a:p>
            <a:pPr algn="ctr"/>
            <a:r>
              <a:rPr lang="bn-IN" sz="4000" b="1" dirty="0">
                <a:solidFill>
                  <a:srgbClr val="002060"/>
                </a:solidFill>
                <a:latin typeface="NikoshBAN" panose="02000000000000000000" pitchFamily="2" charset="0"/>
                <a:cs typeface="NikoshBAN" panose="02000000000000000000" pitchFamily="2" charset="0"/>
              </a:rPr>
              <a:t>মূল্যায়ন</a:t>
            </a:r>
            <a:endParaRPr lang="en-US" sz="4000" b="1" dirty="0">
              <a:solidFill>
                <a:srgbClr val="002060"/>
              </a:solidFill>
              <a:latin typeface="NikoshBAN" panose="02000000000000000000" pitchFamily="2" charset="0"/>
              <a:cs typeface="NikoshBAN" panose="02000000000000000000" pitchFamily="2" charset="0"/>
            </a:endParaRPr>
          </a:p>
        </p:txBody>
      </p:sp>
      <p:sp>
        <p:nvSpPr>
          <p:cNvPr id="3" name="Rectangle 2">
            <a:extLst>
              <a:ext uri="{FF2B5EF4-FFF2-40B4-BE49-F238E27FC236}">
                <a16:creationId xmlns:a16="http://schemas.microsoft.com/office/drawing/2014/main" id="{1209D32A-EAA1-D7E4-909F-FFD664F2F4AB}"/>
              </a:ext>
            </a:extLst>
          </p:cNvPr>
          <p:cNvSpPr/>
          <p:nvPr/>
        </p:nvSpPr>
        <p:spPr>
          <a:xfrm rot="10800000">
            <a:off x="749835" y="1647920"/>
            <a:ext cx="10607040"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CE8DBAB-10C4-C698-FC7A-57D34C7D02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2764" y="409487"/>
            <a:ext cx="1182230" cy="1182230"/>
          </a:xfrm>
          <a:prstGeom prst="rect">
            <a:avLst/>
          </a:prstGeom>
        </p:spPr>
      </p:pic>
    </p:spTree>
    <p:extLst>
      <p:ext uri="{BB962C8B-B14F-4D97-AF65-F5344CB8AC3E}">
        <p14:creationId xmlns:p14="http://schemas.microsoft.com/office/powerpoint/2010/main" val="2265784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Home Wor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5E0898-8128-24A8-FADF-7A77D81201FE}"/>
              </a:ext>
            </a:extLst>
          </p:cNvPr>
          <p:cNvSpPr/>
          <p:nvPr/>
        </p:nvSpPr>
        <p:spPr>
          <a:xfrm>
            <a:off x="2007803" y="962894"/>
            <a:ext cx="1996059" cy="707886"/>
          </a:xfrm>
          <a:prstGeom prst="rect">
            <a:avLst/>
          </a:prstGeom>
        </p:spPr>
        <p:txBody>
          <a:bodyPr wrap="none">
            <a:spAutoFit/>
          </a:bodyPr>
          <a:lstStyle/>
          <a:p>
            <a:pPr algn="ctr"/>
            <a:r>
              <a:rPr lang="en-US" sz="4000" b="1" dirty="0" err="1">
                <a:solidFill>
                  <a:srgbClr val="002060"/>
                </a:solidFill>
                <a:latin typeface="NikoshBAN" panose="02000000000000000000" pitchFamily="2" charset="0"/>
                <a:cs typeface="NikoshBAN" panose="02000000000000000000" pitchFamily="2" charset="0"/>
              </a:rPr>
              <a:t>বাড়ির</a:t>
            </a:r>
            <a:r>
              <a:rPr lang="en-US" sz="4000" b="1" dirty="0">
                <a:solidFill>
                  <a:srgbClr val="002060"/>
                </a:solidFill>
                <a:latin typeface="NikoshBAN" panose="02000000000000000000" pitchFamily="2" charset="0"/>
                <a:cs typeface="NikoshBAN" panose="02000000000000000000" pitchFamily="2" charset="0"/>
              </a:rPr>
              <a:t> </a:t>
            </a:r>
            <a:r>
              <a:rPr lang="en-US" sz="4000" b="1" dirty="0" err="1">
                <a:solidFill>
                  <a:srgbClr val="002060"/>
                </a:solidFill>
                <a:latin typeface="NikoshBAN" panose="02000000000000000000" pitchFamily="2" charset="0"/>
                <a:cs typeface="NikoshBAN" panose="02000000000000000000" pitchFamily="2" charset="0"/>
              </a:rPr>
              <a:t>কাজ</a:t>
            </a:r>
            <a:endParaRPr lang="en-US" sz="4000" b="1" dirty="0">
              <a:solidFill>
                <a:srgbClr val="002060"/>
              </a:solidFill>
              <a:latin typeface="NikoshBAN" panose="02000000000000000000" pitchFamily="2" charset="0"/>
              <a:cs typeface="NikoshBAN" panose="02000000000000000000" pitchFamily="2" charset="0"/>
            </a:endParaRPr>
          </a:p>
        </p:txBody>
      </p:sp>
      <p:sp>
        <p:nvSpPr>
          <p:cNvPr id="3" name="Rectangle 2">
            <a:extLst>
              <a:ext uri="{FF2B5EF4-FFF2-40B4-BE49-F238E27FC236}">
                <a16:creationId xmlns:a16="http://schemas.microsoft.com/office/drawing/2014/main" id="{1209D32A-EAA1-D7E4-909F-FFD664F2F4AB}"/>
              </a:ext>
            </a:extLst>
          </p:cNvPr>
          <p:cNvSpPr/>
          <p:nvPr/>
        </p:nvSpPr>
        <p:spPr>
          <a:xfrm rot="10800000">
            <a:off x="749835" y="1647920"/>
            <a:ext cx="10607040" cy="457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FBFA1B8-A48D-255B-BB50-9E8F27EC005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749835" y="552034"/>
            <a:ext cx="1257968" cy="1095885"/>
          </a:xfrm>
          <a:prstGeom prst="rect">
            <a:avLst/>
          </a:prstGeom>
        </p:spPr>
      </p:pic>
    </p:spTree>
    <p:extLst>
      <p:ext uri="{BB962C8B-B14F-4D97-AF65-F5344CB8AC3E}">
        <p14:creationId xmlns:p14="http://schemas.microsoft.com/office/powerpoint/2010/main" val="2177211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anks">
    <p:spTree>
      <p:nvGrpSpPr>
        <p:cNvPr id="1" name=""/>
        <p:cNvGrpSpPr/>
        <p:nvPr/>
      </p:nvGrpSpPr>
      <p:grpSpPr>
        <a:xfrm>
          <a:off x="0" y="0"/>
          <a:ext cx="0" cy="0"/>
          <a:chOff x="0" y="0"/>
          <a:chExt cx="0" cy="0"/>
        </a:xfrm>
      </p:grpSpPr>
      <p:pic>
        <p:nvPicPr>
          <p:cNvPr id="2" name="Picture 1" descr="kkk.png">
            <a:extLst>
              <a:ext uri="{FF2B5EF4-FFF2-40B4-BE49-F238E27FC236}">
                <a16:creationId xmlns:a16="http://schemas.microsoft.com/office/drawing/2014/main" id="{8D78984C-7611-ED3A-6893-97F0E59CECC0}"/>
              </a:ext>
            </a:extLst>
          </p:cNvPr>
          <p:cNvPicPr>
            <a:picLocks noChangeAspect="1"/>
          </p:cNvPicPr>
          <p:nvPr/>
        </p:nvPicPr>
        <p:blipFill>
          <a:blip r:embed="rId2"/>
          <a:stretch>
            <a:fillRect/>
          </a:stretch>
        </p:blipFill>
        <p:spPr>
          <a:xfrm>
            <a:off x="373994" y="5929248"/>
            <a:ext cx="7934895" cy="921633"/>
          </a:xfrm>
          <a:prstGeom prst="rect">
            <a:avLst/>
          </a:prstGeom>
        </p:spPr>
      </p:pic>
      <p:pic>
        <p:nvPicPr>
          <p:cNvPr id="3" name="Picture 2">
            <a:extLst>
              <a:ext uri="{FF2B5EF4-FFF2-40B4-BE49-F238E27FC236}">
                <a16:creationId xmlns:a16="http://schemas.microsoft.com/office/drawing/2014/main" id="{18D09034-B0CE-AEAB-57EF-9D72EA7723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994" y="5920556"/>
            <a:ext cx="879560" cy="802871"/>
          </a:xfrm>
          <a:prstGeom prst="rect">
            <a:avLst/>
          </a:prstGeom>
        </p:spPr>
      </p:pic>
      <p:pic>
        <p:nvPicPr>
          <p:cNvPr id="4" name="Picture 3">
            <a:extLst>
              <a:ext uri="{FF2B5EF4-FFF2-40B4-BE49-F238E27FC236}">
                <a16:creationId xmlns:a16="http://schemas.microsoft.com/office/drawing/2014/main" id="{C6D7AEC8-C47D-F90F-5C86-83EA47844A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194604" y="6126370"/>
            <a:ext cx="856521" cy="527387"/>
          </a:xfrm>
          <a:prstGeom prst="rect">
            <a:avLst/>
          </a:prstGeom>
        </p:spPr>
      </p:pic>
      <p:pic>
        <p:nvPicPr>
          <p:cNvPr id="5" name="Picture 4">
            <a:extLst>
              <a:ext uri="{FF2B5EF4-FFF2-40B4-BE49-F238E27FC236}">
                <a16:creationId xmlns:a16="http://schemas.microsoft.com/office/drawing/2014/main" id="{026EC8AC-13C0-7804-74FD-0F9CC44E94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989738">
            <a:off x="4714154" y="-647607"/>
            <a:ext cx="2795673" cy="5847399"/>
          </a:xfrm>
          <a:prstGeom prst="rect">
            <a:avLst/>
          </a:prstGeom>
        </p:spPr>
      </p:pic>
      <p:pic>
        <p:nvPicPr>
          <p:cNvPr id="6" name="Picture 5">
            <a:extLst>
              <a:ext uri="{FF2B5EF4-FFF2-40B4-BE49-F238E27FC236}">
                <a16:creationId xmlns:a16="http://schemas.microsoft.com/office/drawing/2014/main" id="{D4097423-3D74-84E9-2AD3-A45B310467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22" y="2713313"/>
            <a:ext cx="11957157" cy="2950740"/>
          </a:xfrm>
          <a:prstGeom prst="rect">
            <a:avLst/>
          </a:prstGeom>
        </p:spPr>
      </p:pic>
    </p:spTree>
    <p:extLst>
      <p:ext uri="{BB962C8B-B14F-4D97-AF65-F5344CB8AC3E}">
        <p14:creationId xmlns:p14="http://schemas.microsoft.com/office/powerpoint/2010/main" val="1522562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www.peakpx.com/19235/water-droplet/1440x900-wallpaper" TargetMode="External"/><Relationship Id="rId17"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B8E7872C-1867-4538-1453-42919C14ACF4}"/>
              </a:ext>
            </a:extLst>
          </p:cNvPr>
          <p:cNvSpPr/>
          <p:nvPr/>
        </p:nvSpPr>
        <p:spPr>
          <a:xfrm>
            <a:off x="0" y="0"/>
            <a:ext cx="12192000" cy="6858000"/>
          </a:xfrm>
          <a:prstGeom prst="frame">
            <a:avLst>
              <a:gd name="adj1" fmla="val 5483"/>
            </a:avLst>
          </a:prstGeom>
          <a:blipFill dpi="0" rotWithShape="1">
            <a:blip r:embed="rId11">
              <a:alphaModFix amt="40000"/>
              <a:extLst>
                <a:ext uri="{837473B0-CC2E-450A-ABE3-18F120FF3D39}">
                  <a1611:picAttrSrcUrl xmlns:a1611="http://schemas.microsoft.com/office/drawing/2016/11/main" r:id="rId12"/>
                </a:ext>
              </a:extLst>
            </a:blip>
            <a:srcRect/>
            <a:stretch>
              <a:fillRect/>
            </a:stretch>
          </a:blipFill>
          <a:ln>
            <a:solidFill>
              <a:schemeClr val="bg1">
                <a:lumMod val="85000"/>
              </a:schemeClr>
            </a:solidFill>
          </a:ln>
          <a:effectLst>
            <a:outerShdw blurRad="469900" dir="10800000" algn="ctr" rotWithShape="0">
              <a:schemeClr val="accent5">
                <a:lumMod val="20000"/>
                <a:lumOff val="80000"/>
                <a:alpha val="43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 name="Picture 1">
            <a:extLst>
              <a:ext uri="{FF2B5EF4-FFF2-40B4-BE49-F238E27FC236}">
                <a16:creationId xmlns:a16="http://schemas.microsoft.com/office/drawing/2014/main" id="{B665C2DF-2AB9-7F21-5E96-FA605259A4B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460200" y="5869381"/>
            <a:ext cx="1294819" cy="681075"/>
          </a:xfrm>
          <a:prstGeom prst="rect">
            <a:avLst/>
          </a:prstGeom>
        </p:spPr>
      </p:pic>
      <p:pic>
        <p:nvPicPr>
          <p:cNvPr id="3" name="Picture 2">
            <a:extLst>
              <a:ext uri="{FF2B5EF4-FFF2-40B4-BE49-F238E27FC236}">
                <a16:creationId xmlns:a16="http://schemas.microsoft.com/office/drawing/2014/main" id="{D7C9FCA6-7C5B-24E4-2CDA-54DE98A615B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290976" y="6496095"/>
            <a:ext cx="1775334" cy="437321"/>
          </a:xfrm>
          <a:prstGeom prst="rect">
            <a:avLst/>
          </a:prstGeom>
        </p:spPr>
      </p:pic>
      <p:grpSp>
        <p:nvGrpSpPr>
          <p:cNvPr id="4" name="Group 3">
            <a:extLst>
              <a:ext uri="{FF2B5EF4-FFF2-40B4-BE49-F238E27FC236}">
                <a16:creationId xmlns:a16="http://schemas.microsoft.com/office/drawing/2014/main" id="{21B64F1D-3BD3-E04A-A351-E760650E81BE}"/>
              </a:ext>
            </a:extLst>
          </p:cNvPr>
          <p:cNvGrpSpPr/>
          <p:nvPr/>
        </p:nvGrpSpPr>
        <p:grpSpPr>
          <a:xfrm>
            <a:off x="8448390" y="6192772"/>
            <a:ext cx="1842586" cy="595015"/>
            <a:chOff x="8269280" y="6224725"/>
            <a:chExt cx="1842586" cy="595015"/>
          </a:xfrm>
        </p:grpSpPr>
        <p:pic>
          <p:nvPicPr>
            <p:cNvPr id="5" name="Picture 4">
              <a:extLst>
                <a:ext uri="{FF2B5EF4-FFF2-40B4-BE49-F238E27FC236}">
                  <a16:creationId xmlns:a16="http://schemas.microsoft.com/office/drawing/2014/main" id="{AB01C0FA-EAF3-2230-1057-0ACE4D07648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589114" y="6238903"/>
              <a:ext cx="522752" cy="580837"/>
            </a:xfrm>
            <a:prstGeom prst="rect">
              <a:avLst/>
            </a:prstGeom>
          </p:spPr>
        </p:pic>
        <p:pic>
          <p:nvPicPr>
            <p:cNvPr id="6" name="Picture 4">
              <a:extLst>
                <a:ext uri="{FF2B5EF4-FFF2-40B4-BE49-F238E27FC236}">
                  <a16:creationId xmlns:a16="http://schemas.microsoft.com/office/drawing/2014/main" id="{A4D0339B-1EE3-C51D-EFD5-C51AC58681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20459" y="6224725"/>
              <a:ext cx="595015" cy="59501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67161B21-6597-5C18-660F-12A44343A45D}"/>
                </a:ext>
              </a:extLst>
            </p:cNvPr>
            <p:cNvGrpSpPr/>
            <p:nvPr/>
          </p:nvGrpSpPr>
          <p:grpSpPr>
            <a:xfrm>
              <a:off x="8269280" y="6242202"/>
              <a:ext cx="577540" cy="577538"/>
              <a:chOff x="8269280" y="6239279"/>
              <a:chExt cx="577540" cy="577538"/>
            </a:xfrm>
          </p:grpSpPr>
          <p:sp>
            <p:nvSpPr>
              <p:cNvPr id="9" name="Oval 8">
                <a:extLst>
                  <a:ext uri="{FF2B5EF4-FFF2-40B4-BE49-F238E27FC236}">
                    <a16:creationId xmlns:a16="http://schemas.microsoft.com/office/drawing/2014/main" id="{2ECD49B4-5987-4771-C4D6-E110004DC35B}"/>
                  </a:ext>
                </a:extLst>
              </p:cNvPr>
              <p:cNvSpPr/>
              <p:nvPr/>
            </p:nvSpPr>
            <p:spPr>
              <a:xfrm>
                <a:off x="8269280" y="6239279"/>
                <a:ext cx="577540" cy="5775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C0E932AB-17A7-2EAB-DA0F-FCE6805B576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281241" y="6251239"/>
                <a:ext cx="553618" cy="553618"/>
              </a:xfrm>
              <a:prstGeom prst="rect">
                <a:avLst/>
              </a:prstGeom>
            </p:spPr>
          </p:pic>
        </p:grpSp>
      </p:grpSp>
    </p:spTree>
    <p:extLst>
      <p:ext uri="{BB962C8B-B14F-4D97-AF65-F5344CB8AC3E}">
        <p14:creationId xmlns:p14="http://schemas.microsoft.com/office/powerpoint/2010/main" val="3681388576"/>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2" r:id="rId3"/>
    <p:sldLayoutId id="2147483663" r:id="rId4"/>
    <p:sldLayoutId id="2147483667" r:id="rId5"/>
    <p:sldLayoutId id="2147483668" r:id="rId6"/>
    <p:sldLayoutId id="2147483669" r:id="rId7"/>
    <p:sldLayoutId id="2147483665" r:id="rId8"/>
    <p:sldLayoutId id="214748366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mailto:nigar.dipty@gmail.com" TargetMode="External"/><Relationship Id="rId2" Type="http://schemas.openxmlformats.org/officeDocument/2006/relationships/image" Target="../media/image19.jp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5.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4B6B10-1992-F8D7-FED8-77BDA4792B5E}"/>
              </a:ext>
            </a:extLst>
          </p:cNvPr>
          <p:cNvSpPr txBox="1"/>
          <p:nvPr/>
        </p:nvSpPr>
        <p:spPr>
          <a:xfrm>
            <a:off x="3505200" y="1478280"/>
            <a:ext cx="6050280" cy="3154710"/>
          </a:xfrm>
          <a:prstGeom prst="rect">
            <a:avLst/>
          </a:prstGeom>
          <a:noFill/>
        </p:spPr>
        <p:txBody>
          <a:bodyPr wrap="square" rtlCol="0">
            <a:spAutoFit/>
          </a:bodyPr>
          <a:lstStyle/>
          <a:p>
            <a:pPr algn="l"/>
            <a:r>
              <a:rPr lang="bn-BD" sz="19900" b="1" dirty="0">
                <a:ln w="28575">
                  <a:solidFill>
                    <a:srgbClr val="11703F"/>
                  </a:solidFill>
                </a:ln>
                <a:solidFill>
                  <a:srgbClr val="9E984F"/>
                </a:solidFill>
                <a:latin typeface="NikoshBAN" panose="02000000000000000000" pitchFamily="2" charset="0"/>
                <a:cs typeface="NikoshBAN" panose="02000000000000000000" pitchFamily="2" charset="0"/>
              </a:rPr>
              <a:t>স্বাগতম</a:t>
            </a:r>
            <a:r>
              <a:rPr lang="bn-BD" sz="2800" dirty="0">
                <a:latin typeface="NikoshBAN" panose="02000000000000000000" pitchFamily="2" charset="0"/>
                <a:cs typeface="NikoshBAN" panose="02000000000000000000" pitchFamily="2" charset="0"/>
              </a:rPr>
              <a:t> </a:t>
            </a:r>
            <a:endParaRPr lang="en-US" sz="28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884386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1AF0D-D6C8-E227-EF12-1B0E34D7AF5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386D597-839A-55AA-8CDF-0C13FB645FDE}"/>
              </a:ext>
            </a:extLst>
          </p:cNvPr>
          <p:cNvSpPr txBox="1"/>
          <p:nvPr/>
        </p:nvSpPr>
        <p:spPr>
          <a:xfrm>
            <a:off x="1203960" y="1752600"/>
            <a:ext cx="9784080" cy="3970318"/>
          </a:xfrm>
          <a:prstGeom prst="rect">
            <a:avLst/>
          </a:prstGeom>
          <a:noFill/>
        </p:spPr>
        <p:txBody>
          <a:bodyPr wrap="square" rtlCol="0">
            <a:spAutoFit/>
          </a:bodyPr>
          <a:lstStyle/>
          <a:p>
            <a:pPr marL="571500" indent="-571500">
              <a:buFont typeface="Wingdings" panose="05000000000000000000" pitchFamily="2" charset="2"/>
              <a:buChar char="Ø"/>
            </a:pPr>
            <a:r>
              <a:rPr lang="en-US" sz="3600" b="1" dirty="0" err="1">
                <a:solidFill>
                  <a:srgbClr val="C00000"/>
                </a:solidFill>
                <a:latin typeface="NikoshBAN" panose="02000000000000000000" pitchFamily="2" charset="0"/>
                <a:cs typeface="NikoshBAN" panose="02000000000000000000" pitchFamily="2" charset="0"/>
              </a:rPr>
              <a:t>কুমিল্লায়</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পাহাড়ের</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পাশে</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রাস্তা</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তৈরির</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সময়</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কী</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ঘটেছিল</a:t>
            </a:r>
            <a:r>
              <a:rPr lang="en-US" sz="3600" b="1" dirty="0">
                <a:solidFill>
                  <a:srgbClr val="C00000"/>
                </a:solidFill>
                <a:latin typeface="NikoshBAN" panose="02000000000000000000" pitchFamily="2" charset="0"/>
                <a:cs typeface="NikoshBAN" panose="02000000000000000000" pitchFamily="2" charset="0"/>
              </a:rPr>
              <a:t>?</a:t>
            </a:r>
            <a:endParaRPr lang="bn-BD" sz="3600" b="1" dirty="0">
              <a:solidFill>
                <a:srgbClr val="C00000"/>
              </a:solidFill>
              <a:latin typeface="NikoshBAN" panose="02000000000000000000" pitchFamily="2" charset="0"/>
              <a:cs typeface="NikoshBAN" panose="02000000000000000000" pitchFamily="2" charset="0"/>
            </a:endParaRPr>
          </a:p>
          <a:p>
            <a:r>
              <a:rPr lang="bn-BD" sz="3600" dirty="0">
                <a:latin typeface="NikoshBAN" panose="02000000000000000000" pitchFamily="2" charset="0"/>
                <a:cs typeface="NikoshBAN" panose="02000000000000000000" pitchFamily="2" charset="0"/>
              </a:rPr>
              <a:t>উত্তর:</a:t>
            </a:r>
            <a:r>
              <a:rPr lang="en-US" sz="3600" dirty="0">
                <a:latin typeface="NikoshBAN" panose="02000000000000000000" pitchFamily="2" charset="0"/>
                <a:cs typeface="NikoshBAN" panose="02000000000000000000" pitchFamily="2" charset="0"/>
              </a:rPr>
              <a:t> ১৮৭৫ </a:t>
            </a:r>
            <a:r>
              <a:rPr lang="en-US" sz="3600" dirty="0" err="1">
                <a:latin typeface="NikoshBAN" panose="02000000000000000000" pitchFamily="2" charset="0"/>
                <a:cs typeface="NikoshBAN" panose="02000000000000000000" pitchFamily="2" charset="0"/>
              </a:rPr>
              <a:t>সালে</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কুমিল্লায়</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পাহাড়ের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পাশে</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রাস্তা</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তৈরির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সময়</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শ্রমিকদের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কোদালে</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পুরানো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ইট</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উঠে</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এসেছিল</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এর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আগেও</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মাটি</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খোঁড়ার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সময়ে</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পুরানো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কিছু</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জিনিস</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পাওয়া</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গিয়েছিল</a:t>
            </a:r>
            <a:r>
              <a:rPr lang="en-US" sz="3600" dirty="0">
                <a:latin typeface="NikoshBAN" panose="02000000000000000000" pitchFamily="2" charset="0"/>
                <a:cs typeface="NikoshBAN" panose="02000000000000000000" pitchFamily="2" charset="0"/>
              </a:rPr>
              <a:t>।</a:t>
            </a:r>
          </a:p>
          <a:p>
            <a:pPr marL="571500" indent="-571500">
              <a:buFont typeface="Wingdings" panose="05000000000000000000" pitchFamily="2" charset="2"/>
              <a:buChar char="Ø"/>
            </a:pPr>
            <a:r>
              <a:rPr lang="en-US" sz="3600" b="1" dirty="0" err="1">
                <a:solidFill>
                  <a:srgbClr val="C00000"/>
                </a:solidFill>
                <a:latin typeface="NikoshBAN" panose="02000000000000000000" pitchFamily="2" charset="0"/>
                <a:cs typeface="NikoshBAN" panose="02000000000000000000" pitchFamily="2" charset="0"/>
              </a:rPr>
              <a:t>ময়নামতি</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কী</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জন্য</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বিখ্যাত</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এবং</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কোথায়</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অবস্থিত</a:t>
            </a:r>
            <a:r>
              <a:rPr lang="en-US" sz="3600" b="1" dirty="0">
                <a:solidFill>
                  <a:srgbClr val="C00000"/>
                </a:solidFill>
                <a:latin typeface="NikoshBAN" panose="02000000000000000000" pitchFamily="2" charset="0"/>
                <a:cs typeface="NikoshBAN" panose="02000000000000000000" pitchFamily="2" charset="0"/>
              </a:rPr>
              <a:t>?</a:t>
            </a:r>
          </a:p>
          <a:p>
            <a:r>
              <a:rPr lang="bn-BD" sz="3600" dirty="0">
                <a:latin typeface="NikoshBAN" panose="02000000000000000000" pitchFamily="2" charset="0"/>
                <a:cs typeface="NikoshBAN" panose="02000000000000000000" pitchFamily="2" charset="0"/>
              </a:rPr>
              <a:t>উত্তর: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ময়নামতি</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পুরানো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সভ্যতার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নিদর্শনের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জন্য</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বিখ্যাত</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এবং</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ময়নামতি</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কুমিল্লার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লালমাই</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পাহাড়</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এলাকায়</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অবস্থিত</a:t>
            </a:r>
            <a:r>
              <a:rPr lang="en-US" sz="3600" dirty="0">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1408853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 calcmode="lin" valueType="num">
                                      <p:cBhvr>
                                        <p:cTn id="14"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CAFAF-D90E-FE32-2A45-8D04A3AE187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B3F1035-5057-24D0-D030-6281B3898C0F}"/>
              </a:ext>
            </a:extLst>
          </p:cNvPr>
          <p:cNvSpPr txBox="1"/>
          <p:nvPr/>
        </p:nvSpPr>
        <p:spPr>
          <a:xfrm>
            <a:off x="4000500" y="423148"/>
            <a:ext cx="4191000" cy="646331"/>
          </a:xfrm>
          <a:prstGeom prst="rect">
            <a:avLst/>
          </a:prstGeom>
          <a:noFill/>
        </p:spPr>
        <p:txBody>
          <a:bodyPr wrap="square" rtlCol="0">
            <a:spAutoFit/>
          </a:bodyPr>
          <a:lstStyle/>
          <a:p>
            <a:r>
              <a:rPr lang="en-US" sz="3600" dirty="0" err="1">
                <a:latin typeface="NikoshBAN" panose="02000000000000000000" pitchFamily="2" charset="0"/>
                <a:cs typeface="NikoshBAN" panose="02000000000000000000" pitchFamily="2" charset="0"/>
              </a:rPr>
              <a:t>নিচের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শব্দগুলোর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অর্থ</a:t>
            </a:r>
            <a:r>
              <a:rPr lang="en-US" sz="3600" dirty="0">
                <a:latin typeface="NikoshBAN" panose="02000000000000000000" pitchFamily="2" charset="0"/>
                <a:cs typeface="NikoshBAN" panose="02000000000000000000" pitchFamily="2" charset="0"/>
              </a:rPr>
              <a:t> </a:t>
            </a:r>
            <a:r>
              <a:rPr lang="bn-BD" sz="3600" dirty="0">
                <a:latin typeface="NikoshBAN" panose="02000000000000000000" pitchFamily="2" charset="0"/>
                <a:cs typeface="NikoshBAN" panose="02000000000000000000" pitchFamily="2" charset="0"/>
              </a:rPr>
              <a:t>জানি</a:t>
            </a:r>
            <a:r>
              <a:rPr lang="en-US" sz="3600" dirty="0">
                <a:latin typeface="NikoshBAN" panose="02000000000000000000" pitchFamily="2" charset="0"/>
                <a:cs typeface="NikoshBAN" panose="02000000000000000000" pitchFamily="2" charset="0"/>
              </a:rPr>
              <a:t>:</a:t>
            </a:r>
          </a:p>
        </p:txBody>
      </p:sp>
      <p:graphicFrame>
        <p:nvGraphicFramePr>
          <p:cNvPr id="3" name="Table 2">
            <a:extLst>
              <a:ext uri="{FF2B5EF4-FFF2-40B4-BE49-F238E27FC236}">
                <a16:creationId xmlns:a16="http://schemas.microsoft.com/office/drawing/2014/main" id="{3EB091C3-2021-2E23-F21B-E189150DEAE3}"/>
              </a:ext>
            </a:extLst>
          </p:cNvPr>
          <p:cNvGraphicFramePr>
            <a:graphicFrameLocks noGrp="1"/>
          </p:cNvGraphicFramePr>
          <p:nvPr>
            <p:extLst>
              <p:ext uri="{D42A27DB-BD31-4B8C-83A1-F6EECF244321}">
                <p14:modId xmlns:p14="http://schemas.microsoft.com/office/powerpoint/2010/main" val="1431265242"/>
              </p:ext>
            </p:extLst>
          </p:nvPr>
        </p:nvGraphicFramePr>
        <p:xfrm>
          <a:off x="960119" y="1242358"/>
          <a:ext cx="9845040" cy="5132680"/>
        </p:xfrm>
        <a:graphic>
          <a:graphicData uri="http://schemas.openxmlformats.org/drawingml/2006/table">
            <a:tbl>
              <a:tblPr firstRow="1" bandRow="1">
                <a:tableStyleId>{5940675A-B579-460E-94D1-54222C63F5DA}</a:tableStyleId>
              </a:tblPr>
              <a:tblGrid>
                <a:gridCol w="2558415">
                  <a:extLst>
                    <a:ext uri="{9D8B030D-6E8A-4147-A177-3AD203B41FA5}">
                      <a16:colId xmlns:a16="http://schemas.microsoft.com/office/drawing/2014/main" val="768060480"/>
                    </a:ext>
                  </a:extLst>
                </a:gridCol>
                <a:gridCol w="7286625">
                  <a:extLst>
                    <a:ext uri="{9D8B030D-6E8A-4147-A177-3AD203B41FA5}">
                      <a16:colId xmlns:a16="http://schemas.microsoft.com/office/drawing/2014/main" val="898998237"/>
                    </a:ext>
                  </a:extLst>
                </a:gridCol>
              </a:tblGrid>
              <a:tr h="515377">
                <a:tc>
                  <a:txBody>
                    <a:bodyPr/>
                    <a:lstStyle/>
                    <a:p>
                      <a:pPr algn="ctr"/>
                      <a:r>
                        <a:rPr lang="bn-BD" sz="3200" b="1" dirty="0">
                          <a:solidFill>
                            <a:schemeClr val="accent1">
                              <a:lumMod val="50000"/>
                            </a:schemeClr>
                          </a:solidFill>
                          <a:latin typeface="NikoshBAN" panose="02000000000000000000" pitchFamily="2" charset="0"/>
                          <a:cs typeface="NikoshBAN" panose="02000000000000000000" pitchFamily="2" charset="0"/>
                        </a:rPr>
                        <a:t>প্রদত্ত শব্দ </a:t>
                      </a:r>
                      <a:endParaRPr lang="en-US" sz="3200" b="1" dirty="0">
                        <a:solidFill>
                          <a:schemeClr val="accent1">
                            <a:lumMod val="50000"/>
                          </a:schemeClr>
                        </a:solidFill>
                        <a:latin typeface="NikoshBAN" panose="02000000000000000000" pitchFamily="2" charset="0"/>
                        <a:cs typeface="NikoshBAN" panose="02000000000000000000" pitchFamily="2" charset="0"/>
                      </a:endParaRPr>
                    </a:p>
                  </a:txBody>
                  <a:tcPr anchor="ctr"/>
                </a:tc>
                <a:tc>
                  <a:txBody>
                    <a:bodyPr/>
                    <a:lstStyle/>
                    <a:p>
                      <a:pPr algn="ctr"/>
                      <a:r>
                        <a:rPr lang="bn-BD" sz="3200" b="1" dirty="0">
                          <a:solidFill>
                            <a:schemeClr val="accent1">
                              <a:lumMod val="50000"/>
                            </a:schemeClr>
                          </a:solidFill>
                          <a:latin typeface="NikoshBAN" panose="02000000000000000000" pitchFamily="2" charset="0"/>
                          <a:cs typeface="NikoshBAN" panose="02000000000000000000" pitchFamily="2" charset="0"/>
                        </a:rPr>
                        <a:t>শব্দের অর্থ </a:t>
                      </a:r>
                      <a:endParaRPr lang="en-US" sz="3200" b="1" dirty="0">
                        <a:solidFill>
                          <a:schemeClr val="accent1">
                            <a:lumMod val="50000"/>
                          </a:schemeClr>
                        </a:solidFill>
                        <a:latin typeface="NikoshBAN" panose="02000000000000000000" pitchFamily="2" charset="0"/>
                        <a:cs typeface="NikoshBAN" panose="02000000000000000000" pitchFamily="2" charset="0"/>
                      </a:endParaRPr>
                    </a:p>
                  </a:txBody>
                  <a:tcPr anchor="ctr"/>
                </a:tc>
                <a:extLst>
                  <a:ext uri="{0D108BD9-81ED-4DB2-BD59-A6C34878D82A}">
                    <a16:rowId xmlns:a16="http://schemas.microsoft.com/office/drawing/2014/main" val="91698317"/>
                  </a:ext>
                </a:extLst>
              </a:tr>
              <a:tr h="926440">
                <a:tc>
                  <a:txBody>
                    <a:bodyPr/>
                    <a:lstStyle/>
                    <a:p>
                      <a:pPr algn="ctr"/>
                      <a:r>
                        <a:rPr lang="en-US" sz="2800" b="1" dirty="0" err="1">
                          <a:latin typeface="NikoshBAN" panose="02000000000000000000" pitchFamily="2" charset="0"/>
                          <a:cs typeface="NikoshBAN" panose="02000000000000000000" pitchFamily="2" charset="0"/>
                        </a:rPr>
                        <a:t>কোদাল</a:t>
                      </a:r>
                      <a:endParaRPr lang="en-US" sz="2800" b="1" dirty="0">
                        <a:latin typeface="NikoshBAN" panose="02000000000000000000" pitchFamily="2" charset="0"/>
                        <a:cs typeface="NikoshBAN" panose="02000000000000000000"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1683354666"/>
                  </a:ext>
                </a:extLst>
              </a:tr>
              <a:tr h="515377">
                <a:tc>
                  <a:txBody>
                    <a:bodyPr/>
                    <a:lstStyle/>
                    <a:p>
                      <a:pPr algn="ctr"/>
                      <a:r>
                        <a:rPr lang="en-US" sz="2800" b="1" dirty="0" err="1">
                          <a:latin typeface="NikoshBAN" panose="02000000000000000000" pitchFamily="2" charset="0"/>
                          <a:cs typeface="NikoshBAN" panose="02000000000000000000" pitchFamily="2" charset="0"/>
                        </a:rPr>
                        <a:t>চর্চা</a:t>
                      </a:r>
                      <a:endParaRPr lang="en-US" sz="2800" b="1" dirty="0">
                        <a:latin typeface="NikoshBAN" panose="02000000000000000000" pitchFamily="2" charset="0"/>
                        <a:cs typeface="NikoshBAN" panose="02000000000000000000" pitchFamily="2" charset="0"/>
                      </a:endParaRPr>
                    </a:p>
                  </a:txBody>
                  <a:tcPr anchor="ctr"/>
                </a:tc>
                <a:tc>
                  <a:txBody>
                    <a:bodyPr/>
                    <a:lstStyle/>
                    <a:p>
                      <a:endParaRPr lang="en-US" sz="240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769876949"/>
                  </a:ext>
                </a:extLst>
              </a:tr>
              <a:tr h="515377">
                <a:tc>
                  <a:txBody>
                    <a:bodyPr/>
                    <a:lstStyle/>
                    <a:p>
                      <a:pPr algn="ctr"/>
                      <a:r>
                        <a:rPr lang="en-US" sz="2800" b="1" dirty="0">
                          <a:latin typeface="NikoshBAN" panose="02000000000000000000" pitchFamily="2" charset="0"/>
                          <a:cs typeface="NikoshBAN" panose="02000000000000000000" pitchFamily="2" charset="0"/>
                        </a:rPr>
                        <a:t> </a:t>
                      </a:r>
                      <a:r>
                        <a:rPr lang="en-US" sz="2800" b="1" dirty="0" err="1">
                          <a:latin typeface="NikoshBAN" panose="02000000000000000000" pitchFamily="2" charset="0"/>
                          <a:cs typeface="NikoshBAN" panose="02000000000000000000" pitchFamily="2" charset="0"/>
                        </a:rPr>
                        <a:t>প্রান্ত</a:t>
                      </a:r>
                      <a:r>
                        <a:rPr lang="en-US" sz="2800" b="1" dirty="0">
                          <a:latin typeface="NikoshBAN" panose="02000000000000000000" pitchFamily="2" charset="0"/>
                          <a:cs typeface="NikoshBAN" panose="02000000000000000000" pitchFamily="2" charset="0"/>
                        </a:rPr>
                        <a:t> </a:t>
                      </a:r>
                    </a:p>
                  </a:txBody>
                  <a:tcPr anchor="ctr"/>
                </a:tc>
                <a:tc>
                  <a:txBody>
                    <a:bodyPr/>
                    <a:lstStyle/>
                    <a:p>
                      <a:endParaRPr lang="en-US" sz="24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3108481780"/>
                  </a:ext>
                </a:extLst>
              </a:tr>
              <a:tr h="515377">
                <a:tc>
                  <a:txBody>
                    <a:bodyPr/>
                    <a:lstStyle/>
                    <a:p>
                      <a:pPr algn="ctr"/>
                      <a:r>
                        <a:rPr lang="en-US" sz="2800" b="1" dirty="0" err="1">
                          <a:latin typeface="NikoshBAN" panose="02000000000000000000" pitchFamily="2" charset="0"/>
                          <a:cs typeface="NikoshBAN" panose="02000000000000000000" pitchFamily="2" charset="0"/>
                        </a:rPr>
                        <a:t>বর্গ</a:t>
                      </a:r>
                      <a:endParaRPr lang="en-US" sz="2800" b="1" dirty="0">
                        <a:latin typeface="NikoshBAN" panose="02000000000000000000" pitchFamily="2" charset="0"/>
                        <a:cs typeface="NikoshBAN" panose="02000000000000000000" pitchFamily="2" charset="0"/>
                      </a:endParaRPr>
                    </a:p>
                  </a:txBody>
                  <a:tcPr anchor="ctr"/>
                </a:tc>
                <a:tc>
                  <a:txBody>
                    <a:bodyPr/>
                    <a:lstStyle/>
                    <a:p>
                      <a:endParaRPr lang="bn-BD" sz="24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585381385"/>
                  </a:ext>
                </a:extLst>
              </a:tr>
              <a:tr h="515377">
                <a:tc>
                  <a:txBody>
                    <a:bodyPr/>
                    <a:lstStyle/>
                    <a:p>
                      <a:pPr algn="ctr"/>
                      <a:r>
                        <a:rPr lang="en-US" sz="2800" b="1" dirty="0" err="1">
                          <a:latin typeface="NikoshBAN" panose="02000000000000000000" pitchFamily="2" charset="0"/>
                          <a:cs typeface="NikoshBAN" panose="02000000000000000000" pitchFamily="2" charset="0"/>
                        </a:rPr>
                        <a:t>গৌতম</a:t>
                      </a:r>
                      <a:r>
                        <a:rPr lang="en-US" sz="2800" b="1" dirty="0">
                          <a:latin typeface="NikoshBAN" panose="02000000000000000000" pitchFamily="2" charset="0"/>
                          <a:cs typeface="NikoshBAN" panose="02000000000000000000" pitchFamily="2" charset="0"/>
                        </a:rPr>
                        <a:t> </a:t>
                      </a:r>
                      <a:r>
                        <a:rPr lang="en-US" sz="2800" b="1" dirty="0" err="1">
                          <a:latin typeface="NikoshBAN" panose="02000000000000000000" pitchFamily="2" charset="0"/>
                          <a:cs typeface="NikoshBAN" panose="02000000000000000000" pitchFamily="2" charset="0"/>
                        </a:rPr>
                        <a:t>বুদ্ধ</a:t>
                      </a:r>
                      <a:r>
                        <a:rPr lang="en-US" sz="2800" b="1" dirty="0">
                          <a:latin typeface="NikoshBAN" panose="02000000000000000000" pitchFamily="2" charset="0"/>
                          <a:cs typeface="NikoshBAN" panose="02000000000000000000" pitchFamily="2" charset="0"/>
                        </a:rPr>
                        <a:t> </a:t>
                      </a:r>
                    </a:p>
                  </a:txBody>
                  <a:tcPr anchor="ctr"/>
                </a:tc>
                <a:tc>
                  <a:txBody>
                    <a:bodyPr/>
                    <a:lstStyle/>
                    <a:p>
                      <a:endParaRPr lang="bn-BD" sz="24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397388974"/>
                  </a:ext>
                </a:extLst>
              </a:tr>
              <a:tr h="515377">
                <a:tc>
                  <a:txBody>
                    <a:bodyPr/>
                    <a:lstStyle/>
                    <a:p>
                      <a:pPr algn="ctr"/>
                      <a:r>
                        <a:rPr lang="en-US" sz="2800" b="1" dirty="0">
                          <a:latin typeface="NikoshBAN" panose="02000000000000000000" pitchFamily="2" charset="0"/>
                          <a:cs typeface="NikoshBAN" panose="02000000000000000000" pitchFamily="2" charset="0"/>
                        </a:rPr>
                        <a:t> </a:t>
                      </a:r>
                      <a:r>
                        <a:rPr lang="en-US" sz="2800" b="1" dirty="0" err="1">
                          <a:latin typeface="NikoshBAN" panose="02000000000000000000" pitchFamily="2" charset="0"/>
                          <a:cs typeface="NikoshBAN" panose="02000000000000000000" pitchFamily="2" charset="0"/>
                        </a:rPr>
                        <a:t>নকশা</a:t>
                      </a:r>
                      <a:r>
                        <a:rPr lang="en-US" sz="2800" b="1" dirty="0">
                          <a:latin typeface="NikoshBAN" panose="02000000000000000000" pitchFamily="2" charset="0"/>
                          <a:cs typeface="NikoshBAN" panose="02000000000000000000" pitchFamily="2" charset="0"/>
                        </a:rPr>
                        <a:t> </a:t>
                      </a:r>
                    </a:p>
                  </a:txBody>
                  <a:tcPr anchor="ctr"/>
                </a:tc>
                <a:tc>
                  <a:txBody>
                    <a:bodyPr/>
                    <a:lstStyle/>
                    <a:p>
                      <a:endParaRPr lang="en-US" sz="24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1856388560"/>
                  </a:ext>
                </a:extLst>
              </a:tr>
              <a:tr h="515377">
                <a:tc>
                  <a:txBody>
                    <a:bodyPr/>
                    <a:lstStyle/>
                    <a:p>
                      <a:pPr algn="ctr"/>
                      <a:r>
                        <a:rPr lang="en-US" sz="2800" b="1" dirty="0" err="1">
                          <a:latin typeface="NikoshBAN" panose="02000000000000000000" pitchFamily="2" charset="0"/>
                          <a:cs typeface="NikoshBAN" panose="02000000000000000000" pitchFamily="2" charset="0"/>
                        </a:rPr>
                        <a:t>হাতিয়ার</a:t>
                      </a:r>
                      <a:endParaRPr lang="en-US" sz="2800" b="1" dirty="0">
                        <a:latin typeface="NikoshBAN" panose="02000000000000000000" pitchFamily="2" charset="0"/>
                        <a:cs typeface="NikoshBAN" panose="02000000000000000000" pitchFamily="2" charset="0"/>
                      </a:endParaRPr>
                    </a:p>
                  </a:txBody>
                  <a:tcPr anchor="ctr"/>
                </a:tc>
                <a:tc>
                  <a:txBody>
                    <a:bodyPr/>
                    <a:lstStyle/>
                    <a:p>
                      <a:endParaRPr lang="en-US" sz="24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4120209979"/>
                  </a:ext>
                </a:extLst>
              </a:tr>
              <a:tr h="515377">
                <a:tc>
                  <a:txBody>
                    <a:bodyPr/>
                    <a:lstStyle/>
                    <a:p>
                      <a:pPr algn="ctr"/>
                      <a:r>
                        <a:rPr lang="en-US" sz="2800" b="1" dirty="0">
                          <a:latin typeface="NikoshBAN" panose="02000000000000000000" pitchFamily="2" charset="0"/>
                          <a:cs typeface="NikoshBAN" panose="02000000000000000000" pitchFamily="2" charset="0"/>
                        </a:rPr>
                        <a:t> </a:t>
                      </a:r>
                      <a:r>
                        <a:rPr lang="en-US" sz="2800" b="1" dirty="0" err="1">
                          <a:latin typeface="NikoshBAN" panose="02000000000000000000" pitchFamily="2" charset="0"/>
                          <a:cs typeface="NikoshBAN" panose="02000000000000000000" pitchFamily="2" charset="0"/>
                        </a:rPr>
                        <a:t>সন্ধান</a:t>
                      </a:r>
                      <a:r>
                        <a:rPr lang="en-US" sz="2800" b="1" dirty="0">
                          <a:latin typeface="NikoshBAN" panose="02000000000000000000" pitchFamily="2" charset="0"/>
                          <a:cs typeface="NikoshBAN" panose="02000000000000000000" pitchFamily="2" charset="0"/>
                        </a:rPr>
                        <a:t> </a:t>
                      </a:r>
                    </a:p>
                  </a:txBody>
                  <a:tcPr anchor="ctr"/>
                </a:tc>
                <a:tc>
                  <a:txBody>
                    <a:bodyPr/>
                    <a:lstStyle/>
                    <a:p>
                      <a:endParaRPr lang="en-US" sz="2400" dirty="0">
                        <a:latin typeface="NikoshBAN" panose="02000000000000000000" pitchFamily="2" charset="0"/>
                        <a:cs typeface="NikoshBAN" panose="02000000000000000000" pitchFamily="2" charset="0"/>
                      </a:endParaRPr>
                    </a:p>
                  </a:txBody>
                  <a:tcPr/>
                </a:tc>
                <a:extLst>
                  <a:ext uri="{0D108BD9-81ED-4DB2-BD59-A6C34878D82A}">
                    <a16:rowId xmlns:a16="http://schemas.microsoft.com/office/drawing/2014/main" val="3376553137"/>
                  </a:ext>
                </a:extLst>
              </a:tr>
            </a:tbl>
          </a:graphicData>
        </a:graphic>
      </p:graphicFrame>
      <p:sp>
        <p:nvSpPr>
          <p:cNvPr id="4" name="TextBox 3">
            <a:extLst>
              <a:ext uri="{FF2B5EF4-FFF2-40B4-BE49-F238E27FC236}">
                <a16:creationId xmlns:a16="http://schemas.microsoft.com/office/drawing/2014/main" id="{E0AB7266-E1C1-65C8-7E42-A1B71A8B6157}"/>
              </a:ext>
            </a:extLst>
          </p:cNvPr>
          <p:cNvSpPr txBox="1"/>
          <p:nvPr/>
        </p:nvSpPr>
        <p:spPr>
          <a:xfrm>
            <a:off x="6169441" y="2647822"/>
            <a:ext cx="2366355" cy="523220"/>
          </a:xfrm>
          <a:prstGeom prst="rect">
            <a:avLst/>
          </a:prstGeom>
          <a:noFill/>
        </p:spPr>
        <p:txBody>
          <a:bodyPr wrap="square" rtlCol="0">
            <a:spAutoFit/>
          </a:bodyPr>
          <a:lstStyle/>
          <a:p>
            <a:r>
              <a:rPr lang="en-US" sz="2800" dirty="0" err="1">
                <a:latin typeface="NikoshBAN" panose="02000000000000000000" pitchFamily="2" charset="0"/>
                <a:cs typeface="NikoshBAN" panose="02000000000000000000" pitchFamily="2" charset="0"/>
              </a:rPr>
              <a:t>অভ্যাস</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অনুশীলন</a:t>
            </a:r>
            <a:r>
              <a:rPr lang="en-US" sz="2800" dirty="0">
                <a:latin typeface="NikoshBAN" panose="02000000000000000000" pitchFamily="2" charset="0"/>
                <a:cs typeface="NikoshBAN" panose="02000000000000000000" pitchFamily="2" charset="0"/>
              </a:rPr>
              <a:t>।</a:t>
            </a:r>
            <a:endParaRPr lang="en-US" sz="2800" dirty="0"/>
          </a:p>
        </p:txBody>
      </p:sp>
      <p:sp>
        <p:nvSpPr>
          <p:cNvPr id="5" name="TextBox 4">
            <a:extLst>
              <a:ext uri="{FF2B5EF4-FFF2-40B4-BE49-F238E27FC236}">
                <a16:creationId xmlns:a16="http://schemas.microsoft.com/office/drawing/2014/main" id="{8CA48632-8746-0B0B-21C5-8D749B8BB19C}"/>
              </a:ext>
            </a:extLst>
          </p:cNvPr>
          <p:cNvSpPr txBox="1"/>
          <p:nvPr/>
        </p:nvSpPr>
        <p:spPr>
          <a:xfrm>
            <a:off x="6177061" y="3121407"/>
            <a:ext cx="2608580" cy="523220"/>
          </a:xfrm>
          <a:prstGeom prst="rect">
            <a:avLst/>
          </a:prstGeom>
          <a:noFill/>
        </p:spPr>
        <p:txBody>
          <a:bodyPr wrap="square" rtlCol="0">
            <a:spAutoFit/>
          </a:bodyPr>
          <a:lstStyle/>
          <a:p>
            <a:r>
              <a:rPr lang="en-US" sz="2800" dirty="0" err="1">
                <a:latin typeface="NikoshBAN" panose="02000000000000000000" pitchFamily="2" charset="0"/>
                <a:cs typeface="NikoshBAN" panose="02000000000000000000" pitchFamily="2" charset="0"/>
              </a:rPr>
              <a:t>সীমা</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কিনারা</a:t>
            </a:r>
            <a:r>
              <a:rPr lang="en-US" sz="2800" dirty="0">
                <a:latin typeface="NikoshBAN" panose="02000000000000000000" pitchFamily="2" charset="0"/>
                <a:cs typeface="NikoshBAN" panose="02000000000000000000" pitchFamily="2" charset="0"/>
              </a:rPr>
              <a:t>।</a:t>
            </a:r>
            <a:endParaRPr lang="en-US" sz="2800" dirty="0"/>
          </a:p>
        </p:txBody>
      </p:sp>
      <p:sp>
        <p:nvSpPr>
          <p:cNvPr id="6" name="TextBox 5">
            <a:extLst>
              <a:ext uri="{FF2B5EF4-FFF2-40B4-BE49-F238E27FC236}">
                <a16:creationId xmlns:a16="http://schemas.microsoft.com/office/drawing/2014/main" id="{F8C07353-2E67-341B-0106-EDBB736634A7}"/>
              </a:ext>
            </a:extLst>
          </p:cNvPr>
          <p:cNvSpPr txBox="1"/>
          <p:nvPr/>
        </p:nvSpPr>
        <p:spPr>
          <a:xfrm>
            <a:off x="3527768" y="3668090"/>
            <a:ext cx="7271385" cy="523220"/>
          </a:xfrm>
          <a:prstGeom prst="rect">
            <a:avLst/>
          </a:prstGeom>
          <a:noFill/>
        </p:spPr>
        <p:txBody>
          <a:bodyPr wrap="square" rtlCol="0">
            <a:spAutoFit/>
          </a:bodyPr>
          <a:lstStyle/>
          <a:p>
            <a:r>
              <a:rPr lang="en-US" sz="2800" dirty="0" err="1">
                <a:latin typeface="NikoshBAN" panose="02000000000000000000" pitchFamily="2" charset="0"/>
                <a:cs typeface="NikoshBAN" panose="02000000000000000000" pitchFamily="2" charset="0"/>
              </a:rPr>
              <a:t>সমান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দুই</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রাশির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গুণফল</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এখানে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চারদিক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সমান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বোঝানো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হয়েছে</a:t>
            </a:r>
            <a:r>
              <a:rPr lang="en-US" sz="2800" dirty="0">
                <a:latin typeface="NikoshBAN" panose="02000000000000000000" pitchFamily="2" charset="0"/>
                <a:cs typeface="NikoshBAN" panose="02000000000000000000" pitchFamily="2" charset="0"/>
              </a:rPr>
              <a:t>।</a:t>
            </a:r>
          </a:p>
        </p:txBody>
      </p:sp>
      <p:sp>
        <p:nvSpPr>
          <p:cNvPr id="7" name="TextBox 6">
            <a:extLst>
              <a:ext uri="{FF2B5EF4-FFF2-40B4-BE49-F238E27FC236}">
                <a16:creationId xmlns:a16="http://schemas.microsoft.com/office/drawing/2014/main" id="{11E4206C-EE1C-115C-21CF-DD0C5715C474}"/>
              </a:ext>
            </a:extLst>
          </p:cNvPr>
          <p:cNvSpPr txBox="1"/>
          <p:nvPr/>
        </p:nvSpPr>
        <p:spPr>
          <a:xfrm>
            <a:off x="6127952" y="4765224"/>
            <a:ext cx="2229715" cy="523220"/>
          </a:xfrm>
          <a:prstGeom prst="rect">
            <a:avLst/>
          </a:prstGeom>
          <a:noFill/>
        </p:spPr>
        <p:txBody>
          <a:bodyPr wrap="square" rtlCol="0">
            <a:spAutoFit/>
          </a:bodyPr>
          <a:lstStyle/>
          <a:p>
            <a:r>
              <a:rPr lang="en-US" sz="2800" dirty="0" err="1">
                <a:latin typeface="NikoshBAN" panose="02000000000000000000" pitchFamily="2" charset="0"/>
                <a:cs typeface="NikoshBAN" panose="02000000000000000000" pitchFamily="2" charset="0"/>
              </a:rPr>
              <a:t>চিত্রের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কাঠামো</a:t>
            </a:r>
            <a:r>
              <a:rPr lang="en-US" sz="2800" dirty="0">
                <a:latin typeface="NikoshBAN" panose="02000000000000000000" pitchFamily="2" charset="0"/>
                <a:cs typeface="NikoshBAN" panose="02000000000000000000" pitchFamily="2" charset="0"/>
              </a:rPr>
              <a:t>।</a:t>
            </a:r>
            <a:endParaRPr lang="en-US" sz="2800" dirty="0"/>
          </a:p>
        </p:txBody>
      </p:sp>
      <p:sp>
        <p:nvSpPr>
          <p:cNvPr id="8" name="TextBox 7">
            <a:extLst>
              <a:ext uri="{FF2B5EF4-FFF2-40B4-BE49-F238E27FC236}">
                <a16:creationId xmlns:a16="http://schemas.microsoft.com/office/drawing/2014/main" id="{CA78FD74-319F-F26C-9F66-91B7F54BE609}"/>
              </a:ext>
            </a:extLst>
          </p:cNvPr>
          <p:cNvSpPr txBox="1"/>
          <p:nvPr/>
        </p:nvSpPr>
        <p:spPr>
          <a:xfrm>
            <a:off x="3944122" y="4208208"/>
            <a:ext cx="6855031" cy="523220"/>
          </a:xfrm>
          <a:prstGeom prst="rect">
            <a:avLst/>
          </a:prstGeom>
          <a:noFill/>
        </p:spPr>
        <p:txBody>
          <a:bodyPr wrap="square" rtlCol="0">
            <a:spAutoFit/>
          </a:bodyPr>
          <a:lstStyle/>
          <a:p>
            <a:r>
              <a:rPr lang="en-US" sz="2800" dirty="0" err="1">
                <a:latin typeface="NikoshBAN" panose="02000000000000000000" pitchFamily="2" charset="0"/>
                <a:cs typeface="NikoshBAN" panose="02000000000000000000" pitchFamily="2" charset="0"/>
              </a:rPr>
              <a:t>বৌদ্ধ</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ধর্মের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প্রবর্তক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তিনি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মানুষকে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অহিংসা</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শিক্ষা</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দিয়েছেন</a:t>
            </a:r>
            <a:r>
              <a:rPr lang="en-US" sz="2800" dirty="0">
                <a:latin typeface="NikoshBAN" panose="02000000000000000000" pitchFamily="2" charset="0"/>
                <a:cs typeface="NikoshBAN" panose="02000000000000000000" pitchFamily="2" charset="0"/>
              </a:rPr>
              <a:t>।</a:t>
            </a:r>
          </a:p>
        </p:txBody>
      </p:sp>
      <p:sp>
        <p:nvSpPr>
          <p:cNvPr id="9" name="TextBox 8">
            <a:extLst>
              <a:ext uri="{FF2B5EF4-FFF2-40B4-BE49-F238E27FC236}">
                <a16:creationId xmlns:a16="http://schemas.microsoft.com/office/drawing/2014/main" id="{FE45B812-5E83-4B9B-24EA-16DE34DB7D0F}"/>
              </a:ext>
            </a:extLst>
          </p:cNvPr>
          <p:cNvSpPr txBox="1"/>
          <p:nvPr/>
        </p:nvSpPr>
        <p:spPr>
          <a:xfrm>
            <a:off x="5748509" y="5245374"/>
            <a:ext cx="3465685" cy="523220"/>
          </a:xfrm>
          <a:prstGeom prst="rect">
            <a:avLst/>
          </a:prstGeom>
          <a:noFill/>
        </p:spPr>
        <p:txBody>
          <a:bodyPr wrap="square" rtlCol="0">
            <a:spAutoFit/>
          </a:bodyPr>
          <a:lstStyle/>
          <a:p>
            <a:r>
              <a:rPr lang="en-US" sz="2800" dirty="0" err="1">
                <a:latin typeface="NikoshBAN" panose="02000000000000000000" pitchFamily="2" charset="0"/>
                <a:cs typeface="NikoshBAN" panose="02000000000000000000" pitchFamily="2" charset="0"/>
              </a:rPr>
              <a:t>হাতে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বহনযোগ্য</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অস্ত্রশস্ত্র</a:t>
            </a:r>
            <a:endParaRPr lang="en-US" sz="2800" dirty="0"/>
          </a:p>
        </p:txBody>
      </p:sp>
      <p:sp>
        <p:nvSpPr>
          <p:cNvPr id="10" name="TextBox 9">
            <a:extLst>
              <a:ext uri="{FF2B5EF4-FFF2-40B4-BE49-F238E27FC236}">
                <a16:creationId xmlns:a16="http://schemas.microsoft.com/office/drawing/2014/main" id="{BC1EF52D-498A-8001-FC64-C3EF2A1BC0EB}"/>
              </a:ext>
            </a:extLst>
          </p:cNvPr>
          <p:cNvSpPr txBox="1"/>
          <p:nvPr/>
        </p:nvSpPr>
        <p:spPr>
          <a:xfrm>
            <a:off x="4000500" y="1693715"/>
            <a:ext cx="6484620" cy="954107"/>
          </a:xfrm>
          <a:prstGeom prst="rect">
            <a:avLst/>
          </a:prstGeom>
          <a:noFill/>
        </p:spPr>
        <p:txBody>
          <a:bodyPr wrap="square" rtlCol="0">
            <a:spAutoFit/>
          </a:bodyPr>
          <a:lstStyle/>
          <a:p>
            <a:r>
              <a:rPr lang="en-US" sz="2800" dirty="0" err="1">
                <a:latin typeface="NikoshBAN" panose="02000000000000000000" pitchFamily="2" charset="0"/>
                <a:cs typeface="NikoshBAN" panose="02000000000000000000" pitchFamily="2" charset="0"/>
              </a:rPr>
              <a:t>মাটি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কাটার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জন্য</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ব্যবহৃত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কাঠের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লম্বা</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হাতলযুক্ত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লোহার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চ্যাপটা</a:t>
            </a:r>
            <a:r>
              <a:rPr lang="en-US" sz="2800" dirty="0">
                <a:latin typeface="NikoshBAN" panose="02000000000000000000" pitchFamily="2" charset="0"/>
                <a:cs typeface="NikoshBAN" panose="02000000000000000000" pitchFamily="2" charset="0"/>
              </a:rPr>
              <a:t> ও </a:t>
            </a:r>
            <a:r>
              <a:rPr lang="en-US" sz="2800" dirty="0" err="1">
                <a:latin typeface="NikoshBAN" panose="02000000000000000000" pitchFamily="2" charset="0"/>
                <a:cs typeface="NikoshBAN" panose="02000000000000000000" pitchFamily="2" charset="0"/>
              </a:rPr>
              <a:t>ধারালো</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ফলকবিশিষ্ট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হাতিয়ার</a:t>
            </a:r>
            <a:r>
              <a:rPr lang="en-US" sz="2800" dirty="0">
                <a:latin typeface="NikoshBAN" panose="02000000000000000000" pitchFamily="2" charset="0"/>
                <a:cs typeface="NikoshBAN" panose="02000000000000000000" pitchFamily="2" charset="0"/>
              </a:rPr>
              <a:t>। </a:t>
            </a:r>
          </a:p>
        </p:txBody>
      </p:sp>
      <p:sp>
        <p:nvSpPr>
          <p:cNvPr id="11" name="TextBox 10">
            <a:extLst>
              <a:ext uri="{FF2B5EF4-FFF2-40B4-BE49-F238E27FC236}">
                <a16:creationId xmlns:a16="http://schemas.microsoft.com/office/drawing/2014/main" id="{8E8C9D11-B2FE-8DD2-23C2-376C8C65CF61}"/>
              </a:ext>
            </a:extLst>
          </p:cNvPr>
          <p:cNvSpPr txBox="1"/>
          <p:nvPr/>
        </p:nvSpPr>
        <p:spPr>
          <a:xfrm>
            <a:off x="6252898" y="5875281"/>
            <a:ext cx="1118739" cy="523220"/>
          </a:xfrm>
          <a:prstGeom prst="rect">
            <a:avLst/>
          </a:prstGeom>
          <a:noFill/>
        </p:spPr>
        <p:txBody>
          <a:bodyPr wrap="square" rtlCol="0">
            <a:spAutoFit/>
          </a:bodyPr>
          <a:lstStyle/>
          <a:p>
            <a:r>
              <a:rPr lang="en-US" sz="2800" dirty="0" err="1">
                <a:latin typeface="NikoshBAN" panose="02000000000000000000" pitchFamily="2" charset="0"/>
                <a:cs typeface="NikoshBAN" panose="02000000000000000000" pitchFamily="2" charset="0"/>
              </a:rPr>
              <a:t>খোঁজ</a:t>
            </a:r>
            <a:r>
              <a:rPr lang="en-US" sz="2800" dirty="0">
                <a:latin typeface="NikoshBAN" panose="02000000000000000000" pitchFamily="2" charset="0"/>
                <a:cs typeface="NikoshBAN" panose="02000000000000000000" pitchFamily="2" charset="0"/>
              </a:rPr>
              <a:t>।</a:t>
            </a:r>
            <a:endParaRPr lang="en-US" sz="2800" dirty="0"/>
          </a:p>
        </p:txBody>
      </p:sp>
    </p:spTree>
    <p:extLst>
      <p:ext uri="{BB962C8B-B14F-4D97-AF65-F5344CB8AC3E}">
        <p14:creationId xmlns:p14="http://schemas.microsoft.com/office/powerpoint/2010/main" val="363558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ppt_x</p:attrName>
                                        </p:attrNameLst>
                                      </p:cBhvr>
                                      <p:tavLst>
                                        <p:tav tm="0">
                                          <p:val>
                                            <p:strVal val="#ppt_x-#ppt_w*1.125000"/>
                                          </p:val>
                                        </p:tav>
                                        <p:tav tm="100000">
                                          <p:val>
                                            <p:strVal val="#ppt_x"/>
                                          </p:val>
                                        </p:tav>
                                      </p:tavLst>
                                    </p:anim>
                                    <p:animEffect transition="in" filter="wipe(right)">
                                      <p:cBhvr>
                                        <p:cTn id="8" dur="500"/>
                                        <p:tgtEl>
                                          <p:spTgt spid="10"/>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p:tgtEl>
                                          <p:spTgt spid="4"/>
                                        </p:tgtEl>
                                        <p:attrNameLst>
                                          <p:attrName>ppt_x</p:attrName>
                                        </p:attrNameLst>
                                      </p:cBhvr>
                                      <p:tavLst>
                                        <p:tav tm="0">
                                          <p:val>
                                            <p:strVal val="#ppt_x-#ppt_w*1.125000"/>
                                          </p:val>
                                        </p:tav>
                                        <p:tav tm="100000">
                                          <p:val>
                                            <p:strVal val="#ppt_x"/>
                                          </p:val>
                                        </p:tav>
                                      </p:tavLst>
                                    </p:anim>
                                    <p:animEffect transition="in" filter="wipe(righ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p:tgtEl>
                                          <p:spTgt spid="5"/>
                                        </p:tgtEl>
                                        <p:attrNameLst>
                                          <p:attrName>ppt_x</p:attrName>
                                        </p:attrNameLst>
                                      </p:cBhvr>
                                      <p:tavLst>
                                        <p:tav tm="0">
                                          <p:val>
                                            <p:strVal val="#ppt_x-#ppt_w*1.125000"/>
                                          </p:val>
                                        </p:tav>
                                        <p:tav tm="100000">
                                          <p:val>
                                            <p:strVal val="#ppt_x"/>
                                          </p:val>
                                        </p:tav>
                                      </p:tavLst>
                                    </p:anim>
                                    <p:animEffect transition="in" filter="wipe(right)">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p:tgtEl>
                                          <p:spTgt spid="6"/>
                                        </p:tgtEl>
                                        <p:attrNameLst>
                                          <p:attrName>ppt_x</p:attrName>
                                        </p:attrNameLst>
                                      </p:cBhvr>
                                      <p:tavLst>
                                        <p:tav tm="0">
                                          <p:val>
                                            <p:strVal val="#ppt_x-#ppt_w*1.125000"/>
                                          </p:val>
                                        </p:tav>
                                        <p:tav tm="100000">
                                          <p:val>
                                            <p:strVal val="#ppt_x"/>
                                          </p:val>
                                        </p:tav>
                                      </p:tavLst>
                                    </p:anim>
                                    <p:animEffect transition="in" filter="wipe(right)">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p:tgtEl>
                                          <p:spTgt spid="8"/>
                                        </p:tgtEl>
                                        <p:attrNameLst>
                                          <p:attrName>ppt_x</p:attrName>
                                        </p:attrNameLst>
                                      </p:cBhvr>
                                      <p:tavLst>
                                        <p:tav tm="0">
                                          <p:val>
                                            <p:strVal val="#ppt_x-#ppt_w*1.125000"/>
                                          </p:val>
                                        </p:tav>
                                        <p:tav tm="100000">
                                          <p:val>
                                            <p:strVal val="#ppt_x"/>
                                          </p:val>
                                        </p:tav>
                                      </p:tavLst>
                                    </p:anim>
                                    <p:animEffect transition="in" filter="wipe(righ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p:tgtEl>
                                          <p:spTgt spid="7"/>
                                        </p:tgtEl>
                                        <p:attrNameLst>
                                          <p:attrName>ppt_x</p:attrName>
                                        </p:attrNameLst>
                                      </p:cBhvr>
                                      <p:tavLst>
                                        <p:tav tm="0">
                                          <p:val>
                                            <p:strVal val="#ppt_x-#ppt_w*1.125000"/>
                                          </p:val>
                                        </p:tav>
                                        <p:tav tm="100000">
                                          <p:val>
                                            <p:strVal val="#ppt_x"/>
                                          </p:val>
                                        </p:tav>
                                      </p:tavLst>
                                    </p:anim>
                                    <p:animEffect transition="in" filter="wipe(right)">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p:tgtEl>
                                          <p:spTgt spid="9"/>
                                        </p:tgtEl>
                                        <p:attrNameLst>
                                          <p:attrName>ppt_x</p:attrName>
                                        </p:attrNameLst>
                                      </p:cBhvr>
                                      <p:tavLst>
                                        <p:tav tm="0">
                                          <p:val>
                                            <p:strVal val="#ppt_x-#ppt_w*1.125000"/>
                                          </p:val>
                                        </p:tav>
                                        <p:tav tm="100000">
                                          <p:val>
                                            <p:strVal val="#ppt_x"/>
                                          </p:val>
                                        </p:tav>
                                      </p:tavLst>
                                    </p:anim>
                                    <p:animEffect transition="in" filter="wipe(right)">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8"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p:tgtEl>
                                          <p:spTgt spid="11"/>
                                        </p:tgtEl>
                                        <p:attrNameLst>
                                          <p:attrName>ppt_x</p:attrName>
                                        </p:attrNameLst>
                                      </p:cBhvr>
                                      <p:tavLst>
                                        <p:tav tm="0">
                                          <p:val>
                                            <p:strVal val="#ppt_x-#ppt_w*1.125000"/>
                                          </p:val>
                                        </p:tav>
                                        <p:tav tm="100000">
                                          <p:val>
                                            <p:strVal val="#ppt_x"/>
                                          </p:val>
                                        </p:tav>
                                      </p:tavLst>
                                    </p:anim>
                                    <p:animEffect transition="in" filter="wipe(right)">
                                      <p:cBhvr>
                                        <p:cTn id="5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AE4F7-F716-4447-E771-F642627838D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F4C71CF-05D2-A18D-3ECD-0455B8B9962C}"/>
              </a:ext>
            </a:extLst>
          </p:cNvPr>
          <p:cNvSpPr txBox="1"/>
          <p:nvPr/>
        </p:nvSpPr>
        <p:spPr>
          <a:xfrm>
            <a:off x="3442741" y="554637"/>
            <a:ext cx="5306518" cy="707886"/>
          </a:xfrm>
          <a:prstGeom prst="rect">
            <a:avLst/>
          </a:prstGeom>
          <a:noFill/>
        </p:spPr>
        <p:txBody>
          <a:bodyPr wrap="square" rtlCol="0">
            <a:spAutoFit/>
          </a:bodyPr>
          <a:lstStyle/>
          <a:p>
            <a:pPr algn="l"/>
            <a:r>
              <a:rPr lang="bn-BD" sz="4000" b="1" u="sng" dirty="0">
                <a:solidFill>
                  <a:schemeClr val="accent1"/>
                </a:solidFill>
                <a:latin typeface="NikoshBAN" panose="02000000000000000000" pitchFamily="2" charset="0"/>
                <a:cs typeface="NikoshBAN" panose="02000000000000000000" pitchFamily="2" charset="0"/>
              </a:rPr>
              <a:t>শব্দের সঠিক উচ্চারণ জেনে নেই </a:t>
            </a:r>
            <a:endParaRPr lang="en-US" sz="4000" b="1" u="sng" dirty="0">
              <a:solidFill>
                <a:schemeClr val="accent1"/>
              </a:solidFill>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F6031CE3-79BD-2AB0-3194-B8DDAACD8C9C}"/>
              </a:ext>
            </a:extLst>
          </p:cNvPr>
          <p:cNvSpPr txBox="1"/>
          <p:nvPr/>
        </p:nvSpPr>
        <p:spPr>
          <a:xfrm>
            <a:off x="2413417" y="2171822"/>
            <a:ext cx="1409075" cy="3539430"/>
          </a:xfrm>
          <a:prstGeom prst="rect">
            <a:avLst/>
          </a:prstGeom>
          <a:noFill/>
        </p:spPr>
        <p:txBody>
          <a:bodyPr wrap="square" rtlCol="0">
            <a:spAutoFit/>
          </a:bodyPr>
          <a:lstStyle/>
          <a:p>
            <a:pPr algn="l"/>
            <a:r>
              <a:rPr lang="bn-BD" sz="3200" b="1" dirty="0">
                <a:latin typeface="NikoshBAN" panose="02000000000000000000" pitchFamily="2" charset="0"/>
                <a:cs typeface="NikoshBAN" panose="02000000000000000000" pitchFamily="2" charset="0"/>
              </a:rPr>
              <a:t>ঘটনা         </a:t>
            </a:r>
          </a:p>
          <a:p>
            <a:pPr algn="l"/>
            <a:r>
              <a:rPr lang="bn-BD" sz="3200" b="1" dirty="0">
                <a:latin typeface="NikoshBAN" panose="02000000000000000000" pitchFamily="2" charset="0"/>
                <a:cs typeface="NikoshBAN" panose="02000000000000000000" pitchFamily="2" charset="0"/>
              </a:rPr>
              <a:t>ধারণা</a:t>
            </a:r>
          </a:p>
          <a:p>
            <a:pPr algn="l"/>
            <a:r>
              <a:rPr lang="bn-BD" sz="3200" b="1" dirty="0">
                <a:latin typeface="NikoshBAN" panose="02000000000000000000" pitchFamily="2" charset="0"/>
                <a:cs typeface="NikoshBAN" panose="02000000000000000000" pitchFamily="2" charset="0"/>
              </a:rPr>
              <a:t>সভ্যতা</a:t>
            </a:r>
          </a:p>
          <a:p>
            <a:pPr algn="l"/>
            <a:r>
              <a:rPr lang="bn-BD" sz="3200" b="1" dirty="0">
                <a:latin typeface="NikoshBAN" panose="02000000000000000000" pitchFamily="2" charset="0"/>
                <a:cs typeface="NikoshBAN" panose="02000000000000000000" pitchFamily="2" charset="0"/>
              </a:rPr>
              <a:t>অন্তত</a:t>
            </a:r>
          </a:p>
          <a:p>
            <a:pPr algn="l"/>
            <a:r>
              <a:rPr lang="bn-BD" sz="3200" b="1" dirty="0">
                <a:latin typeface="NikoshBAN" panose="02000000000000000000" pitchFamily="2" charset="0"/>
                <a:cs typeface="NikoshBAN" panose="02000000000000000000" pitchFamily="2" charset="0"/>
              </a:rPr>
              <a:t>শাসন</a:t>
            </a:r>
          </a:p>
          <a:p>
            <a:pPr algn="l"/>
            <a:r>
              <a:rPr lang="bn-BD" sz="3200" b="1" dirty="0">
                <a:latin typeface="NikoshBAN" panose="02000000000000000000" pitchFamily="2" charset="0"/>
                <a:cs typeface="NikoshBAN" panose="02000000000000000000" pitchFamily="2" charset="0"/>
              </a:rPr>
              <a:t>স্পষ্ট</a:t>
            </a:r>
          </a:p>
          <a:p>
            <a:r>
              <a:rPr lang="bn-BD" sz="3200" b="1" dirty="0">
                <a:latin typeface="NikoshBAN" panose="02000000000000000000" pitchFamily="2" charset="0"/>
                <a:cs typeface="NikoshBAN" panose="02000000000000000000" pitchFamily="2" charset="0"/>
              </a:rPr>
              <a:t>শ্রমিক </a:t>
            </a:r>
            <a:endParaRPr lang="en-US" sz="3200" b="1" dirty="0">
              <a:latin typeface="NikoshBAN" panose="02000000000000000000" pitchFamily="2" charset="0"/>
              <a:cs typeface="NikoshBAN" panose="02000000000000000000" pitchFamily="2" charset="0"/>
            </a:endParaRPr>
          </a:p>
        </p:txBody>
      </p:sp>
      <p:sp>
        <p:nvSpPr>
          <p:cNvPr id="4" name="TextBox 3">
            <a:extLst>
              <a:ext uri="{FF2B5EF4-FFF2-40B4-BE49-F238E27FC236}">
                <a16:creationId xmlns:a16="http://schemas.microsoft.com/office/drawing/2014/main" id="{15406498-B527-8277-01D9-0E2F20B86AEE}"/>
              </a:ext>
            </a:extLst>
          </p:cNvPr>
          <p:cNvSpPr txBox="1"/>
          <p:nvPr/>
        </p:nvSpPr>
        <p:spPr>
          <a:xfrm>
            <a:off x="6113491" y="3688912"/>
            <a:ext cx="1603948" cy="584775"/>
          </a:xfrm>
          <a:prstGeom prst="rect">
            <a:avLst/>
          </a:prstGeom>
          <a:noFill/>
        </p:spPr>
        <p:txBody>
          <a:bodyPr wrap="square" rtlCol="0">
            <a:spAutoFit/>
          </a:bodyPr>
          <a:lstStyle/>
          <a:p>
            <a:pPr algn="l"/>
            <a:r>
              <a:rPr lang="bn-BD" sz="3200" dirty="0">
                <a:latin typeface="NikoshBAN" panose="02000000000000000000" pitchFamily="2" charset="0"/>
                <a:cs typeface="NikoshBAN" panose="02000000000000000000" pitchFamily="2" charset="0"/>
              </a:rPr>
              <a:t>অনততো</a:t>
            </a:r>
            <a:endParaRPr lang="en-US" sz="3200" dirty="0">
              <a:latin typeface="NikoshBAN" panose="02000000000000000000" pitchFamily="2" charset="0"/>
              <a:cs typeface="NikoshBAN" panose="02000000000000000000" pitchFamily="2" charset="0"/>
            </a:endParaRPr>
          </a:p>
        </p:txBody>
      </p:sp>
      <p:sp>
        <p:nvSpPr>
          <p:cNvPr id="5" name="TextBox 4">
            <a:extLst>
              <a:ext uri="{FF2B5EF4-FFF2-40B4-BE49-F238E27FC236}">
                <a16:creationId xmlns:a16="http://schemas.microsoft.com/office/drawing/2014/main" id="{1741B9FD-3633-2674-AAD7-5D5C6D7501F3}"/>
              </a:ext>
            </a:extLst>
          </p:cNvPr>
          <p:cNvSpPr txBox="1"/>
          <p:nvPr/>
        </p:nvSpPr>
        <p:spPr>
          <a:xfrm>
            <a:off x="6096000" y="2128326"/>
            <a:ext cx="1409075" cy="584775"/>
          </a:xfrm>
          <a:prstGeom prst="rect">
            <a:avLst/>
          </a:prstGeom>
          <a:noFill/>
        </p:spPr>
        <p:txBody>
          <a:bodyPr wrap="square" rtlCol="0">
            <a:spAutoFit/>
          </a:bodyPr>
          <a:lstStyle/>
          <a:p>
            <a:pPr algn="l"/>
            <a:r>
              <a:rPr lang="bn-BD" sz="3200" dirty="0">
                <a:latin typeface="NikoshBAN" panose="02000000000000000000" pitchFamily="2" charset="0"/>
                <a:cs typeface="NikoshBAN" panose="02000000000000000000" pitchFamily="2" charset="0"/>
              </a:rPr>
              <a:t>ঘটোনা </a:t>
            </a:r>
            <a:endParaRPr lang="en-US" sz="3200" dirty="0">
              <a:latin typeface="NikoshBAN" panose="02000000000000000000" pitchFamily="2" charset="0"/>
              <a:cs typeface="NikoshBAN" panose="02000000000000000000" pitchFamily="2" charset="0"/>
            </a:endParaRPr>
          </a:p>
        </p:txBody>
      </p:sp>
      <p:sp>
        <p:nvSpPr>
          <p:cNvPr id="6" name="TextBox 5">
            <a:extLst>
              <a:ext uri="{FF2B5EF4-FFF2-40B4-BE49-F238E27FC236}">
                <a16:creationId xmlns:a16="http://schemas.microsoft.com/office/drawing/2014/main" id="{30BBB2FE-B025-802E-1756-B63677D2031E}"/>
              </a:ext>
            </a:extLst>
          </p:cNvPr>
          <p:cNvSpPr txBox="1"/>
          <p:nvPr/>
        </p:nvSpPr>
        <p:spPr>
          <a:xfrm>
            <a:off x="6096000" y="2723459"/>
            <a:ext cx="1409075" cy="584775"/>
          </a:xfrm>
          <a:prstGeom prst="rect">
            <a:avLst/>
          </a:prstGeom>
          <a:noFill/>
        </p:spPr>
        <p:txBody>
          <a:bodyPr wrap="square" rtlCol="0">
            <a:spAutoFit/>
          </a:bodyPr>
          <a:lstStyle/>
          <a:p>
            <a:pPr algn="l"/>
            <a:r>
              <a:rPr lang="bn-BD" sz="3200" dirty="0">
                <a:latin typeface="NikoshBAN" panose="02000000000000000000" pitchFamily="2" charset="0"/>
                <a:cs typeface="NikoshBAN" panose="02000000000000000000" pitchFamily="2" charset="0"/>
              </a:rPr>
              <a:t>ধারোনা </a:t>
            </a:r>
            <a:endParaRPr lang="en-US" sz="3200" dirty="0">
              <a:latin typeface="NikoshBAN" panose="02000000000000000000" pitchFamily="2" charset="0"/>
              <a:cs typeface="NikoshBAN" panose="02000000000000000000" pitchFamily="2" charset="0"/>
            </a:endParaRPr>
          </a:p>
        </p:txBody>
      </p:sp>
      <p:sp>
        <p:nvSpPr>
          <p:cNvPr id="7" name="TextBox 6">
            <a:extLst>
              <a:ext uri="{FF2B5EF4-FFF2-40B4-BE49-F238E27FC236}">
                <a16:creationId xmlns:a16="http://schemas.microsoft.com/office/drawing/2014/main" id="{6D997E3C-3C5F-FF7A-EAD8-B4C809185003}"/>
              </a:ext>
            </a:extLst>
          </p:cNvPr>
          <p:cNvSpPr txBox="1"/>
          <p:nvPr/>
        </p:nvSpPr>
        <p:spPr>
          <a:xfrm>
            <a:off x="6096000" y="4147079"/>
            <a:ext cx="1409076" cy="584775"/>
          </a:xfrm>
          <a:prstGeom prst="rect">
            <a:avLst/>
          </a:prstGeom>
          <a:noFill/>
        </p:spPr>
        <p:txBody>
          <a:bodyPr wrap="square" rtlCol="0">
            <a:spAutoFit/>
          </a:bodyPr>
          <a:lstStyle/>
          <a:p>
            <a:pPr algn="l"/>
            <a:r>
              <a:rPr lang="bn-BD" sz="3200" dirty="0">
                <a:latin typeface="NikoshBAN" panose="02000000000000000000" pitchFamily="2" charset="0"/>
                <a:cs typeface="NikoshBAN" panose="02000000000000000000" pitchFamily="2" charset="0"/>
              </a:rPr>
              <a:t>শাশোন </a:t>
            </a:r>
            <a:endParaRPr lang="en-US" sz="3200" dirty="0">
              <a:latin typeface="NikoshBAN" panose="02000000000000000000" pitchFamily="2" charset="0"/>
              <a:cs typeface="NikoshBAN" panose="02000000000000000000" pitchFamily="2" charset="0"/>
            </a:endParaRPr>
          </a:p>
        </p:txBody>
      </p:sp>
      <p:sp>
        <p:nvSpPr>
          <p:cNvPr id="8" name="TextBox 7">
            <a:extLst>
              <a:ext uri="{FF2B5EF4-FFF2-40B4-BE49-F238E27FC236}">
                <a16:creationId xmlns:a16="http://schemas.microsoft.com/office/drawing/2014/main" id="{65E09EDA-CCBD-B274-7274-70F113D6A4BE}"/>
              </a:ext>
            </a:extLst>
          </p:cNvPr>
          <p:cNvSpPr txBox="1"/>
          <p:nvPr/>
        </p:nvSpPr>
        <p:spPr>
          <a:xfrm>
            <a:off x="6113490" y="5098876"/>
            <a:ext cx="1726367" cy="584775"/>
          </a:xfrm>
          <a:prstGeom prst="rect">
            <a:avLst/>
          </a:prstGeom>
          <a:noFill/>
        </p:spPr>
        <p:txBody>
          <a:bodyPr wrap="square" rtlCol="0">
            <a:spAutoFit/>
          </a:bodyPr>
          <a:lstStyle/>
          <a:p>
            <a:pPr algn="l"/>
            <a:r>
              <a:rPr lang="bn-BD" sz="3200" dirty="0">
                <a:latin typeface="NikoshBAN" panose="02000000000000000000" pitchFamily="2" charset="0"/>
                <a:cs typeface="NikoshBAN" panose="02000000000000000000" pitchFamily="2" charset="0"/>
              </a:rPr>
              <a:t>স্রোমিক। </a:t>
            </a:r>
          </a:p>
        </p:txBody>
      </p:sp>
      <p:sp>
        <p:nvSpPr>
          <p:cNvPr id="9" name="TextBox 8">
            <a:extLst>
              <a:ext uri="{FF2B5EF4-FFF2-40B4-BE49-F238E27FC236}">
                <a16:creationId xmlns:a16="http://schemas.microsoft.com/office/drawing/2014/main" id="{A1A56B16-B53C-C9EB-E5E0-3EA4CBD1382E}"/>
              </a:ext>
            </a:extLst>
          </p:cNvPr>
          <p:cNvSpPr txBox="1"/>
          <p:nvPr/>
        </p:nvSpPr>
        <p:spPr>
          <a:xfrm>
            <a:off x="6096000" y="3193430"/>
            <a:ext cx="1878768" cy="584775"/>
          </a:xfrm>
          <a:prstGeom prst="rect">
            <a:avLst/>
          </a:prstGeom>
          <a:noFill/>
        </p:spPr>
        <p:txBody>
          <a:bodyPr wrap="square" rtlCol="0">
            <a:spAutoFit/>
          </a:bodyPr>
          <a:lstStyle/>
          <a:p>
            <a:pPr algn="l"/>
            <a:r>
              <a:rPr lang="bn-BD" sz="3200" dirty="0">
                <a:latin typeface="NikoshBAN" panose="02000000000000000000" pitchFamily="2" charset="0"/>
                <a:cs typeface="NikoshBAN" panose="02000000000000000000" pitchFamily="2" charset="0"/>
              </a:rPr>
              <a:t>শোবভোতা </a:t>
            </a:r>
            <a:endParaRPr lang="en-US" sz="3200" dirty="0">
              <a:latin typeface="NikoshBAN" panose="02000000000000000000" pitchFamily="2" charset="0"/>
              <a:cs typeface="NikoshBAN" panose="02000000000000000000" pitchFamily="2" charset="0"/>
            </a:endParaRPr>
          </a:p>
        </p:txBody>
      </p:sp>
      <p:sp>
        <p:nvSpPr>
          <p:cNvPr id="10" name="TextBox 9">
            <a:extLst>
              <a:ext uri="{FF2B5EF4-FFF2-40B4-BE49-F238E27FC236}">
                <a16:creationId xmlns:a16="http://schemas.microsoft.com/office/drawing/2014/main" id="{016DB491-0732-2E2E-D5E9-F0A2D3306588}"/>
              </a:ext>
            </a:extLst>
          </p:cNvPr>
          <p:cNvSpPr txBox="1"/>
          <p:nvPr/>
        </p:nvSpPr>
        <p:spPr>
          <a:xfrm>
            <a:off x="6056028" y="4640709"/>
            <a:ext cx="1409074" cy="592111"/>
          </a:xfrm>
          <a:prstGeom prst="rect">
            <a:avLst/>
          </a:prstGeom>
          <a:noFill/>
        </p:spPr>
        <p:txBody>
          <a:bodyPr wrap="square" rtlCol="0">
            <a:spAutoFit/>
          </a:bodyPr>
          <a:lstStyle/>
          <a:p>
            <a:pPr algn="l"/>
            <a:r>
              <a:rPr lang="bn-BD" sz="3200" dirty="0">
                <a:latin typeface="NikoshBAN" panose="02000000000000000000" pitchFamily="2" charset="0"/>
                <a:cs typeface="NikoshBAN" panose="02000000000000000000" pitchFamily="2" charset="0"/>
              </a:rPr>
              <a:t>স্পশটো</a:t>
            </a:r>
            <a:endParaRPr lang="en-US" sz="3200" dirty="0">
              <a:latin typeface="NikoshBAN" panose="02000000000000000000" pitchFamily="2" charset="0"/>
              <a:cs typeface="NikoshBAN" panose="02000000000000000000" pitchFamily="2" charset="0"/>
            </a:endParaRPr>
          </a:p>
        </p:txBody>
      </p:sp>
      <p:sp>
        <p:nvSpPr>
          <p:cNvPr id="11" name="TextBox 10">
            <a:extLst>
              <a:ext uri="{FF2B5EF4-FFF2-40B4-BE49-F238E27FC236}">
                <a16:creationId xmlns:a16="http://schemas.microsoft.com/office/drawing/2014/main" id="{D9AC5017-C920-5DC3-1AE2-B0F72579BC79}"/>
              </a:ext>
            </a:extLst>
          </p:cNvPr>
          <p:cNvSpPr txBox="1"/>
          <p:nvPr/>
        </p:nvSpPr>
        <p:spPr>
          <a:xfrm>
            <a:off x="2413417" y="1592228"/>
            <a:ext cx="6066019" cy="584775"/>
          </a:xfrm>
          <a:prstGeom prst="rect">
            <a:avLst/>
          </a:prstGeom>
          <a:noFill/>
        </p:spPr>
        <p:txBody>
          <a:bodyPr wrap="square" rtlCol="0">
            <a:spAutoFit/>
          </a:bodyPr>
          <a:lstStyle/>
          <a:p>
            <a:pPr algn="l"/>
            <a:r>
              <a:rPr lang="bn-BD" sz="3200" b="1" u="sng" dirty="0">
                <a:solidFill>
                  <a:schemeClr val="accent6">
                    <a:lumMod val="50000"/>
                  </a:schemeClr>
                </a:solidFill>
                <a:latin typeface="NikoshBAN" panose="02000000000000000000" pitchFamily="2" charset="0"/>
                <a:cs typeface="NikoshBAN" panose="02000000000000000000" pitchFamily="2" charset="0"/>
              </a:rPr>
              <a:t>শব্দ </a:t>
            </a:r>
            <a:r>
              <a:rPr lang="bn-BD" sz="3200" b="1" dirty="0">
                <a:solidFill>
                  <a:schemeClr val="accent6">
                    <a:lumMod val="50000"/>
                  </a:schemeClr>
                </a:solidFill>
                <a:latin typeface="NikoshBAN" panose="02000000000000000000" pitchFamily="2" charset="0"/>
                <a:cs typeface="NikoshBAN" panose="02000000000000000000" pitchFamily="2" charset="0"/>
              </a:rPr>
              <a:t>                              </a:t>
            </a:r>
            <a:r>
              <a:rPr lang="bn-BD" sz="3200" b="1" u="sng" dirty="0">
                <a:solidFill>
                  <a:schemeClr val="accent6">
                    <a:lumMod val="50000"/>
                  </a:schemeClr>
                </a:solidFill>
                <a:latin typeface="NikoshBAN" panose="02000000000000000000" pitchFamily="2" charset="0"/>
                <a:cs typeface="NikoshBAN" panose="02000000000000000000" pitchFamily="2" charset="0"/>
              </a:rPr>
              <a:t>সঠিক উচ্চারণ </a:t>
            </a:r>
            <a:endParaRPr lang="en-US" sz="3200" b="1" u="sng" dirty="0">
              <a:solidFill>
                <a:schemeClr val="accent6">
                  <a:lumMod val="50000"/>
                </a:schemeClr>
              </a:solidFill>
              <a:latin typeface="NikoshBAN" panose="02000000000000000000" pitchFamily="2" charset="0"/>
              <a:cs typeface="NikoshBAN" panose="02000000000000000000" pitchFamily="2" charset="0"/>
            </a:endParaRPr>
          </a:p>
        </p:txBody>
      </p:sp>
      <p:cxnSp>
        <p:nvCxnSpPr>
          <p:cNvPr id="13" name="Straight Arrow Connector 12">
            <a:extLst>
              <a:ext uri="{FF2B5EF4-FFF2-40B4-BE49-F238E27FC236}">
                <a16:creationId xmlns:a16="http://schemas.microsoft.com/office/drawing/2014/main" id="{90BC9069-B7AA-C28E-B492-20A0E3267526}"/>
              </a:ext>
            </a:extLst>
          </p:cNvPr>
          <p:cNvCxnSpPr/>
          <p:nvPr/>
        </p:nvCxnSpPr>
        <p:spPr>
          <a:xfrm>
            <a:off x="3657600" y="2428406"/>
            <a:ext cx="1948721"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4C7444F-29E4-0EB8-3CA9-DD0128F852A0}"/>
              </a:ext>
            </a:extLst>
          </p:cNvPr>
          <p:cNvCxnSpPr/>
          <p:nvPr/>
        </p:nvCxnSpPr>
        <p:spPr>
          <a:xfrm>
            <a:off x="3657600" y="2948025"/>
            <a:ext cx="1948721"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3CAF01C-A220-AC31-BF76-0E73F7E53310}"/>
              </a:ext>
            </a:extLst>
          </p:cNvPr>
          <p:cNvCxnSpPr/>
          <p:nvPr/>
        </p:nvCxnSpPr>
        <p:spPr>
          <a:xfrm>
            <a:off x="3657600" y="3429000"/>
            <a:ext cx="1948721"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25CAEEB-C863-5049-1294-665FBA8C0D3D}"/>
              </a:ext>
            </a:extLst>
          </p:cNvPr>
          <p:cNvCxnSpPr/>
          <p:nvPr/>
        </p:nvCxnSpPr>
        <p:spPr>
          <a:xfrm>
            <a:off x="3657600" y="3927303"/>
            <a:ext cx="1948721"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81E232C-62E1-4DC2-9048-291EACF58F5F}"/>
              </a:ext>
            </a:extLst>
          </p:cNvPr>
          <p:cNvCxnSpPr/>
          <p:nvPr/>
        </p:nvCxnSpPr>
        <p:spPr>
          <a:xfrm>
            <a:off x="3657600" y="4439467"/>
            <a:ext cx="1948721"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B6EF7CD-01FC-F51A-5DDD-0AD2BDEF8A97}"/>
              </a:ext>
            </a:extLst>
          </p:cNvPr>
          <p:cNvCxnSpPr/>
          <p:nvPr/>
        </p:nvCxnSpPr>
        <p:spPr>
          <a:xfrm>
            <a:off x="3657600" y="4891987"/>
            <a:ext cx="1948721"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A2668DC-81F7-3888-6761-98B371E98F01}"/>
              </a:ext>
            </a:extLst>
          </p:cNvPr>
          <p:cNvCxnSpPr/>
          <p:nvPr/>
        </p:nvCxnSpPr>
        <p:spPr>
          <a:xfrm>
            <a:off x="3657600" y="5404468"/>
            <a:ext cx="1948721" cy="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C3F1C0C-875A-7176-7F18-C3BDC4C71A4D}"/>
              </a:ext>
            </a:extLst>
          </p:cNvPr>
          <p:cNvSpPr txBox="1"/>
          <p:nvPr/>
        </p:nvSpPr>
        <p:spPr>
          <a:xfrm>
            <a:off x="1091782" y="5642510"/>
            <a:ext cx="9191469" cy="954107"/>
          </a:xfrm>
          <a:prstGeom prst="rect">
            <a:avLst/>
          </a:prstGeom>
          <a:noFill/>
        </p:spPr>
        <p:txBody>
          <a:bodyPr wrap="square" rtlCol="0">
            <a:spAutoFit/>
          </a:bodyPr>
          <a:lstStyle/>
          <a:p>
            <a:r>
              <a:rPr lang="bn-BD" sz="2800" b="1" dirty="0">
                <a:solidFill>
                  <a:srgbClr val="C00000"/>
                </a:solidFill>
                <a:latin typeface="NikoshBAN" panose="02000000000000000000" pitchFamily="2" charset="0"/>
                <a:cs typeface="NikoshBAN" panose="02000000000000000000" pitchFamily="2" charset="0"/>
              </a:rPr>
              <a:t>বি:দ্র:- শব্দের শুরুর বর্ণের সাথে র-ফলা যুক্ত হলে এবং বর্ণটিতে অন্য স্বরবর্ণ যুক্ত না থাকলে , তার উচ্চারণ ও-কার হয়ে থাকে। যথা- প্রকাশ, ব্রত, শ্রম।  </a:t>
            </a:r>
            <a:endParaRPr lang="en-US" sz="4000" b="1" dirty="0">
              <a:solidFill>
                <a:srgbClr val="C0000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460794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FA7571-592E-F1A5-4EBD-1C23C05F3483}"/>
              </a:ext>
            </a:extLst>
          </p:cNvPr>
          <p:cNvSpPr txBox="1"/>
          <p:nvPr/>
        </p:nvSpPr>
        <p:spPr>
          <a:xfrm>
            <a:off x="2580806" y="3162925"/>
            <a:ext cx="7030387" cy="1200329"/>
          </a:xfrm>
          <a:prstGeom prst="rect">
            <a:avLst/>
          </a:prstGeom>
          <a:noFill/>
        </p:spPr>
        <p:txBody>
          <a:bodyPr wrap="square" rtlCol="0">
            <a:spAutoFit/>
          </a:bodyPr>
          <a:lstStyle/>
          <a:p>
            <a:pPr algn="l"/>
            <a:r>
              <a:rPr lang="en-US" sz="3600" dirty="0" err="1">
                <a:latin typeface="NikoshBAN" panose="02000000000000000000" pitchFamily="2" charset="0"/>
                <a:cs typeface="NikoshBAN" panose="02000000000000000000" pitchFamily="2" charset="0"/>
              </a:rPr>
              <a:t>দলের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একজন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আজকের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পাঠটি</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পড়বে</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বাকিরা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শুনবে</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এভাবে</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দলের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প্রত্যেকে</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পড়বে</a:t>
            </a:r>
            <a:r>
              <a:rPr lang="en-US" sz="3600" dirty="0">
                <a:latin typeface="NikoshBAN" panose="02000000000000000000" pitchFamily="2" charset="0"/>
                <a:cs typeface="NikoshBAN" panose="02000000000000000000" pitchFamily="2" charset="0"/>
              </a:rPr>
              <a:t>।  </a:t>
            </a:r>
          </a:p>
        </p:txBody>
      </p:sp>
    </p:spTree>
    <p:extLst>
      <p:ext uri="{BB962C8B-B14F-4D97-AF65-F5344CB8AC3E}">
        <p14:creationId xmlns:p14="http://schemas.microsoft.com/office/powerpoint/2010/main" val="544712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699F4A-E3E4-3983-C68E-BC257A9420C8}"/>
              </a:ext>
            </a:extLst>
          </p:cNvPr>
          <p:cNvSpPr txBox="1"/>
          <p:nvPr/>
        </p:nvSpPr>
        <p:spPr>
          <a:xfrm>
            <a:off x="1074420" y="1798320"/>
            <a:ext cx="10043160" cy="4524315"/>
          </a:xfrm>
          <a:prstGeom prst="rect">
            <a:avLst/>
          </a:prstGeom>
          <a:noFill/>
        </p:spPr>
        <p:txBody>
          <a:bodyPr wrap="square" rtlCol="0">
            <a:spAutoFit/>
          </a:bodyPr>
          <a:lstStyle/>
          <a:p>
            <a:pPr marL="571500" indent="-571500">
              <a:buFont typeface="Wingdings" panose="05000000000000000000" pitchFamily="2" charset="2"/>
              <a:buChar char="Ø"/>
            </a:pPr>
            <a:r>
              <a:rPr lang="en-US" sz="3600" b="1" dirty="0" err="1">
                <a:solidFill>
                  <a:srgbClr val="C00000"/>
                </a:solidFill>
                <a:latin typeface="NikoshBAN" panose="02000000000000000000" pitchFamily="2" charset="0"/>
                <a:cs typeface="NikoshBAN" panose="02000000000000000000" pitchFamily="2" charset="0"/>
              </a:rPr>
              <a:t>ময়নামতিতে</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পুরানো</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সভ্যতার</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নিদর্শন</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অনুসন্ধান</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কাজ</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শুরু</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হয়</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কত</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সালে</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সেখানে</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কতজন</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রাজা</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শাসন</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করেছেন</a:t>
            </a:r>
            <a:r>
              <a:rPr lang="en-US" sz="3600" b="1" dirty="0">
                <a:solidFill>
                  <a:srgbClr val="C00000"/>
                </a:solidFill>
                <a:latin typeface="NikoshBAN" panose="02000000000000000000" pitchFamily="2" charset="0"/>
                <a:cs typeface="NikoshBAN" panose="02000000000000000000" pitchFamily="2" charset="0"/>
              </a:rPr>
              <a:t>?</a:t>
            </a:r>
          </a:p>
          <a:p>
            <a:r>
              <a:rPr lang="bn-BD" sz="3600" dirty="0">
                <a:latin typeface="NikoshBAN" panose="02000000000000000000" pitchFamily="2" charset="0"/>
                <a:cs typeface="NikoshBAN" panose="02000000000000000000" pitchFamily="2" charset="0"/>
              </a:rPr>
              <a:t>উত্তর: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ময়নামতিতে</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পুরানো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সভ্যতার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নিদর্শন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অনুসন্ধান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কাজ</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শুরু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হয়</a:t>
            </a:r>
            <a:endParaRPr lang="bn-BD" sz="3600" dirty="0">
              <a:latin typeface="NikoshBAN" panose="02000000000000000000" pitchFamily="2" charset="0"/>
              <a:cs typeface="NikoshBAN" panose="02000000000000000000" pitchFamily="2" charset="0"/>
            </a:endParaRPr>
          </a:p>
          <a:p>
            <a:r>
              <a:rPr lang="bn-BD" sz="3600" dirty="0">
                <a:latin typeface="NikoshBAN" panose="02000000000000000000" pitchFamily="2" charset="0"/>
                <a:cs typeface="NikoshBAN" panose="02000000000000000000" pitchFamily="2" charset="0"/>
              </a:rPr>
              <a:t>      </a:t>
            </a:r>
            <a:r>
              <a:rPr lang="en-US" sz="3600" dirty="0">
                <a:latin typeface="NikoshBAN" panose="02000000000000000000" pitchFamily="2" charset="0"/>
                <a:cs typeface="NikoshBAN" panose="02000000000000000000" pitchFamily="2" charset="0"/>
              </a:rPr>
              <a:t> ১৯৫৫ </a:t>
            </a:r>
            <a:r>
              <a:rPr lang="en-US" sz="3600" dirty="0" err="1">
                <a:latin typeface="NikoshBAN" panose="02000000000000000000" pitchFamily="2" charset="0"/>
                <a:cs typeface="NikoshBAN" panose="02000000000000000000" pitchFamily="2" charset="0"/>
              </a:rPr>
              <a:t>সালে</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সেখানে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অন্তত</a:t>
            </a:r>
            <a:r>
              <a:rPr lang="en-US" sz="3600" dirty="0">
                <a:latin typeface="NikoshBAN" panose="02000000000000000000" pitchFamily="2" charset="0"/>
                <a:cs typeface="NikoshBAN" panose="02000000000000000000" pitchFamily="2" charset="0"/>
              </a:rPr>
              <a:t> ৩০ </a:t>
            </a:r>
            <a:r>
              <a:rPr lang="en-US" sz="3600" dirty="0" err="1">
                <a:latin typeface="NikoshBAN" panose="02000000000000000000" pitchFamily="2" charset="0"/>
                <a:cs typeface="NikoshBAN" panose="02000000000000000000" pitchFamily="2" charset="0"/>
              </a:rPr>
              <a:t>জন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রাজা</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শাসন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করেছেন</a:t>
            </a:r>
            <a:r>
              <a:rPr lang="en-US" sz="3600" dirty="0">
                <a:latin typeface="NikoshBAN" panose="02000000000000000000" pitchFamily="2" charset="0"/>
                <a:cs typeface="NikoshBAN" panose="02000000000000000000" pitchFamily="2" charset="0"/>
              </a:rPr>
              <a:t>।</a:t>
            </a:r>
          </a:p>
          <a:p>
            <a:pPr marL="571500" indent="-571500">
              <a:buFont typeface="Wingdings" panose="05000000000000000000" pitchFamily="2" charset="2"/>
              <a:buChar char="Ø"/>
            </a:pPr>
            <a:r>
              <a:rPr lang="en-US" sz="3600" b="1" dirty="0">
                <a:solidFill>
                  <a:srgbClr val="C00000"/>
                </a:solidFill>
                <a:latin typeface="NikoshBAN" panose="02000000000000000000" pitchFamily="2" charset="0"/>
                <a:cs typeface="NikoshBAN" panose="02000000000000000000" pitchFamily="2" charset="0"/>
              </a:rPr>
              <a:t>(৪) </a:t>
            </a:r>
            <a:r>
              <a:rPr lang="en-US" sz="3600" b="1" dirty="0" err="1">
                <a:solidFill>
                  <a:srgbClr val="C00000"/>
                </a:solidFill>
                <a:latin typeface="NikoshBAN" panose="02000000000000000000" pitchFamily="2" charset="0"/>
                <a:cs typeface="NikoshBAN" panose="02000000000000000000" pitchFamily="2" charset="0"/>
              </a:rPr>
              <a:t>ময়নামতির</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বিহারগুলো</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কোন</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ধর্মের</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মানুষের</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সঙ্গে</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সম্পর্কিত</a:t>
            </a:r>
            <a:r>
              <a:rPr lang="en-US" sz="3600" b="1" dirty="0">
                <a:solidFill>
                  <a:srgbClr val="C00000"/>
                </a:solidFill>
                <a:latin typeface="NikoshBAN" panose="02000000000000000000" pitchFamily="2" charset="0"/>
                <a:cs typeface="NikoshBAN" panose="02000000000000000000" pitchFamily="2" charset="0"/>
              </a:rPr>
              <a:t>?</a:t>
            </a:r>
            <a:endParaRPr lang="bn-BD" sz="3600" b="1" dirty="0">
              <a:solidFill>
                <a:srgbClr val="C00000"/>
              </a:solidFill>
              <a:latin typeface="NikoshBAN" panose="02000000000000000000" pitchFamily="2" charset="0"/>
              <a:cs typeface="NikoshBAN" panose="02000000000000000000" pitchFamily="2" charset="0"/>
            </a:endParaRPr>
          </a:p>
          <a:p>
            <a:r>
              <a:rPr lang="bn-BD" sz="3600" b="1" dirty="0">
                <a:solidFill>
                  <a:srgbClr val="C00000"/>
                </a:solidFill>
                <a:latin typeface="NikoshBAN" panose="02000000000000000000" pitchFamily="2" charset="0"/>
                <a:cs typeface="NikoshBAN" panose="02000000000000000000" pitchFamily="2" charset="0"/>
              </a:rPr>
              <a:t>    </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ময়নামতির</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সবচেয়ে</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গুরুত্বপূর্ণ</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বিহারের</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নাম</a:t>
            </a:r>
            <a:r>
              <a:rPr lang="en-US" sz="3600" b="1" dirty="0">
                <a:solidFill>
                  <a:srgbClr val="C00000"/>
                </a:solidFill>
                <a:latin typeface="NikoshBAN" panose="02000000000000000000" pitchFamily="2" charset="0"/>
                <a:cs typeface="NikoshBAN" panose="02000000000000000000" pitchFamily="2" charset="0"/>
              </a:rPr>
              <a:t> </a:t>
            </a:r>
            <a:r>
              <a:rPr lang="en-US" sz="3600" b="1" dirty="0" err="1">
                <a:solidFill>
                  <a:srgbClr val="C00000"/>
                </a:solidFill>
                <a:latin typeface="NikoshBAN" panose="02000000000000000000" pitchFamily="2" charset="0"/>
                <a:cs typeface="NikoshBAN" panose="02000000000000000000" pitchFamily="2" charset="0"/>
              </a:rPr>
              <a:t>কী</a:t>
            </a:r>
            <a:r>
              <a:rPr lang="en-US" sz="3600" b="1" dirty="0">
                <a:solidFill>
                  <a:srgbClr val="C00000"/>
                </a:solidFill>
                <a:latin typeface="NikoshBAN" panose="02000000000000000000" pitchFamily="2" charset="0"/>
                <a:cs typeface="NikoshBAN" panose="02000000000000000000" pitchFamily="2" charset="0"/>
              </a:rPr>
              <a:t>?</a:t>
            </a:r>
          </a:p>
          <a:p>
            <a:r>
              <a:rPr lang="bn-BD" sz="3600" dirty="0">
                <a:latin typeface="NikoshBAN" panose="02000000000000000000" pitchFamily="2" charset="0"/>
                <a:cs typeface="NikoshBAN" panose="02000000000000000000" pitchFamily="2" charset="0"/>
              </a:rPr>
              <a:t>উত্তর: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ময়নামতির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বিহারগুলো</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বৌদ্ধ</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ধর্মের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মানুষের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সঙ্গে</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সম্পর্কিত</a:t>
            </a:r>
            <a:r>
              <a:rPr lang="en-US" sz="3600" dirty="0">
                <a:latin typeface="NikoshBAN" panose="02000000000000000000" pitchFamily="2" charset="0"/>
                <a:cs typeface="NikoshBAN" panose="02000000000000000000" pitchFamily="2" charset="0"/>
              </a:rPr>
              <a:t>।</a:t>
            </a:r>
            <a:endParaRPr lang="bn-BD" sz="3600" dirty="0">
              <a:latin typeface="NikoshBAN" panose="02000000000000000000" pitchFamily="2" charset="0"/>
              <a:cs typeface="NikoshBAN" panose="02000000000000000000" pitchFamily="2" charset="0"/>
            </a:endParaRPr>
          </a:p>
          <a:p>
            <a:r>
              <a:rPr lang="bn-BD" sz="3600" dirty="0">
                <a:latin typeface="NikoshBAN" panose="02000000000000000000" pitchFamily="2" charset="0"/>
                <a:cs typeface="NikoshBAN" panose="02000000000000000000" pitchFamily="2" charset="0"/>
              </a:rPr>
              <a:t>     </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ময়নামতির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সবচেয়ে</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গুরুত্বপূর্ণ</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বিহারের</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নাম</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শালবন</a:t>
            </a:r>
            <a:r>
              <a:rPr lang="en-US" sz="3600" dirty="0">
                <a:latin typeface="NikoshBAN" panose="02000000000000000000" pitchFamily="2" charset="0"/>
                <a:cs typeface="NikoshBAN" panose="02000000000000000000" pitchFamily="2" charset="0"/>
              </a:rPr>
              <a:t> </a:t>
            </a:r>
            <a:r>
              <a:rPr lang="en-US" sz="3600" dirty="0" err="1">
                <a:latin typeface="NikoshBAN" panose="02000000000000000000" pitchFamily="2" charset="0"/>
                <a:cs typeface="NikoshBAN" panose="02000000000000000000" pitchFamily="2" charset="0"/>
              </a:rPr>
              <a:t>বিহার</a:t>
            </a:r>
            <a:r>
              <a:rPr lang="en-US" sz="3600" dirty="0">
                <a:latin typeface="NikoshBAN" panose="02000000000000000000" pitchFamily="2" charset="0"/>
                <a:cs typeface="NikoshBAN" panose="02000000000000000000" pitchFamily="2" charset="0"/>
              </a:rPr>
              <a:t>।</a:t>
            </a:r>
          </a:p>
        </p:txBody>
      </p:sp>
    </p:spTree>
    <p:extLst>
      <p:ext uri="{BB962C8B-B14F-4D97-AF65-F5344CB8AC3E}">
        <p14:creationId xmlns:p14="http://schemas.microsoft.com/office/powerpoint/2010/main" val="949071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 calcmode="lin" valueType="num">
                                      <p:cBhvr>
                                        <p:cTn id="12"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2">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p:cTn id="19"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20"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21" dur="500"/>
                                        <p:tgtEl>
                                          <p:spTgt spid="2">
                                            <p:txEl>
                                              <p:pRg st="5" end="5"/>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 calcmode="lin" valueType="num">
                                      <p:cBhvr>
                                        <p:cTn id="24"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25"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26"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6B00E4-E35D-CAF0-6F7F-62B00C134040}"/>
              </a:ext>
            </a:extLst>
          </p:cNvPr>
          <p:cNvSpPr txBox="1"/>
          <p:nvPr/>
        </p:nvSpPr>
        <p:spPr>
          <a:xfrm>
            <a:off x="2338466" y="3429000"/>
            <a:ext cx="7465101" cy="1323439"/>
          </a:xfrm>
          <a:prstGeom prst="rect">
            <a:avLst/>
          </a:prstGeom>
          <a:noFill/>
        </p:spPr>
        <p:txBody>
          <a:bodyPr wrap="square" rtlCol="0">
            <a:spAutoFit/>
          </a:bodyPr>
          <a:lstStyle/>
          <a:p>
            <a:r>
              <a:rPr lang="bn-BD" sz="4000" b="1" dirty="0">
                <a:solidFill>
                  <a:srgbClr val="FF0000"/>
                </a:solidFill>
                <a:latin typeface="NikoshBAN" panose="02000000000000000000" pitchFamily="2" charset="0"/>
                <a:cs typeface="NikoshBAN" panose="02000000000000000000" pitchFamily="2" charset="0"/>
              </a:rPr>
              <a:t>আজকের পাঠ থেকে যুক্তবর্ণ বাছাই করে একটি করে শব্দ ও বাক্য তৈরি কর। </a:t>
            </a:r>
            <a:endParaRPr lang="en-US" sz="4000" b="1" dirty="0">
              <a:solidFill>
                <a:srgbClr val="FF000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38857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5EB3E5D-3A48-8805-83BA-4F9079A25725}"/>
              </a:ext>
            </a:extLst>
          </p:cNvPr>
          <p:cNvSpPr txBox="1"/>
          <p:nvPr/>
        </p:nvSpPr>
        <p:spPr>
          <a:xfrm>
            <a:off x="3187908" y="3297836"/>
            <a:ext cx="5816183" cy="1323439"/>
          </a:xfrm>
          <a:prstGeom prst="rect">
            <a:avLst/>
          </a:prstGeom>
          <a:noFill/>
        </p:spPr>
        <p:txBody>
          <a:bodyPr wrap="square" rtlCol="0">
            <a:spAutoFit/>
          </a:bodyPr>
          <a:lstStyle/>
          <a:p>
            <a:pPr algn="ctr"/>
            <a:r>
              <a:rPr lang="bn-BD" sz="4000" dirty="0">
                <a:latin typeface="NikoshBAN" panose="02000000000000000000" pitchFamily="2" charset="0"/>
                <a:cs typeface="NikoshBAN" panose="02000000000000000000" pitchFamily="2" charset="0"/>
              </a:rPr>
              <a:t>২/১ জনকে সামনে এনে আজকের পাঠঅটি পড়তে বলবো। </a:t>
            </a:r>
            <a:endParaRPr lang="en-US" sz="40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107679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689AC1-54DA-B377-39D6-417A919FE318}"/>
              </a:ext>
            </a:extLst>
          </p:cNvPr>
          <p:cNvSpPr txBox="1"/>
          <p:nvPr/>
        </p:nvSpPr>
        <p:spPr>
          <a:xfrm>
            <a:off x="2803161" y="2578308"/>
            <a:ext cx="5606321" cy="1446550"/>
          </a:xfrm>
          <a:prstGeom prst="rect">
            <a:avLst/>
          </a:prstGeom>
          <a:noFill/>
        </p:spPr>
        <p:txBody>
          <a:bodyPr wrap="square" rtlCol="0">
            <a:spAutoFit/>
          </a:bodyPr>
          <a:lstStyle/>
          <a:p>
            <a:pPr algn="ctr"/>
            <a:r>
              <a:rPr lang="bn-BD" sz="4400" b="1" dirty="0">
                <a:latin typeface="NikoshBAN" panose="02000000000000000000" pitchFamily="2" charset="0"/>
                <a:cs typeface="NikoshBAN" panose="02000000000000000000" pitchFamily="2" charset="0"/>
              </a:rPr>
              <a:t>আজকের পাঠটি বাড়িতে ভালো করে পড়বে। </a:t>
            </a:r>
            <a:endParaRPr lang="en-US" sz="4400" b="1"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651495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50311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6">
            <a:extLst>
              <a:ext uri="{FF2B5EF4-FFF2-40B4-BE49-F238E27FC236}">
                <a16:creationId xmlns:a16="http://schemas.microsoft.com/office/drawing/2014/main" id="{A9564BB7-AFA6-26C5-D365-A5D475E2197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483" b="483"/>
          <a:stretch>
            <a:fillRect/>
          </a:stretch>
        </p:blipFill>
        <p:spPr>
          <a:xfrm>
            <a:off x="2462359" y="2288061"/>
            <a:ext cx="1608171" cy="1592329"/>
          </a:xfrm>
        </p:spPr>
      </p:pic>
      <p:sp>
        <p:nvSpPr>
          <p:cNvPr id="6" name="TextBox 5">
            <a:extLst>
              <a:ext uri="{FF2B5EF4-FFF2-40B4-BE49-F238E27FC236}">
                <a16:creationId xmlns:a16="http://schemas.microsoft.com/office/drawing/2014/main" id="{D55BFF41-3A1B-C040-E1E2-2D8C574057FF}"/>
              </a:ext>
            </a:extLst>
          </p:cNvPr>
          <p:cNvSpPr txBox="1"/>
          <p:nvPr/>
        </p:nvSpPr>
        <p:spPr>
          <a:xfrm>
            <a:off x="1595661" y="4100980"/>
            <a:ext cx="3552357" cy="1938992"/>
          </a:xfrm>
          <a:prstGeom prst="rect">
            <a:avLst/>
          </a:prstGeom>
          <a:noFill/>
        </p:spPr>
        <p:txBody>
          <a:bodyPr wrap="square">
            <a:spAutoFit/>
          </a:bodyPr>
          <a:lstStyle/>
          <a:p>
            <a:pPr algn="ctr"/>
            <a:r>
              <a:rPr lang="bn-BD" sz="2400" dirty="0">
                <a:latin typeface="NikoshBAN" panose="02000000000000000000" pitchFamily="2" charset="0"/>
                <a:cs typeface="NikoshBAN" panose="02000000000000000000" pitchFamily="2" charset="0"/>
              </a:rPr>
              <a:t>নিগার সুলতানা</a:t>
            </a:r>
          </a:p>
          <a:p>
            <a:pPr algn="ctr"/>
            <a:r>
              <a:rPr lang="bn-BD" sz="2400" dirty="0">
                <a:latin typeface="NikoshBAN" panose="02000000000000000000" pitchFamily="2" charset="0"/>
                <a:cs typeface="NikoshBAN" panose="02000000000000000000" pitchFamily="2" charset="0"/>
              </a:rPr>
              <a:t>সহকারী শিক্ষক</a:t>
            </a:r>
          </a:p>
          <a:p>
            <a:pPr algn="ctr"/>
            <a:r>
              <a:rPr lang="bn-BD" sz="2400" dirty="0">
                <a:latin typeface="NikoshBAN" panose="02000000000000000000" pitchFamily="2" charset="0"/>
                <a:cs typeface="NikoshBAN" panose="02000000000000000000" pitchFamily="2" charset="0"/>
              </a:rPr>
              <a:t>ঝিলটুলী সরকারি প্রাথমিক বিদ্যালয়</a:t>
            </a:r>
          </a:p>
          <a:p>
            <a:pPr algn="ctr"/>
            <a:r>
              <a:rPr lang="bn-BD" sz="2400" dirty="0">
                <a:latin typeface="NikoshBAN" panose="02000000000000000000" pitchFamily="2" charset="0"/>
                <a:cs typeface="NikoshBAN" panose="02000000000000000000" pitchFamily="2" charset="0"/>
              </a:rPr>
              <a:t>ফরিদপুর সদর- ফরিদপুর। </a:t>
            </a:r>
          </a:p>
          <a:p>
            <a:pPr algn="ctr"/>
            <a:r>
              <a:rPr lang="bn-BD" sz="2400" dirty="0">
                <a:latin typeface="Times New Roman" panose="02020603050405020304" pitchFamily="18" charset="0"/>
                <a:cs typeface="Times New Roman" panose="02020603050405020304" pitchFamily="18" charset="0"/>
                <a:hlinkClick r:id="rId3"/>
              </a:rPr>
              <a:t>nigar.dipty@gmail.com</a:t>
            </a:r>
            <a:r>
              <a:rPr lang="bn-BD" sz="2400" dirty="0">
                <a:latin typeface="Times New Roman" panose="02020603050405020304" pitchFamily="18" charset="0"/>
                <a:cs typeface="Times New Roman" panose="02020603050405020304" pitchFamily="18" charset="0"/>
              </a:rPr>
              <a:t>  </a:t>
            </a:r>
            <a:endParaRPr lang="en-US" sz="2000" dirty="0" err="1">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C997B375-C226-B311-F99E-B9F5F406BAFD}"/>
              </a:ext>
            </a:extLst>
          </p:cNvPr>
          <p:cNvSpPr txBox="1"/>
          <p:nvPr/>
        </p:nvSpPr>
        <p:spPr>
          <a:xfrm>
            <a:off x="7043984" y="4285646"/>
            <a:ext cx="3879528" cy="1569660"/>
          </a:xfrm>
          <a:prstGeom prst="rect">
            <a:avLst/>
          </a:prstGeom>
          <a:noFill/>
        </p:spPr>
        <p:txBody>
          <a:bodyPr wrap="square" rtlCol="0">
            <a:spAutoFit/>
          </a:bodyPr>
          <a:lstStyle/>
          <a:p>
            <a:pPr algn="ctr"/>
            <a:r>
              <a:rPr lang="bn-IN" sz="2400" dirty="0">
                <a:latin typeface="NikoshBAN" panose="02000000000000000000" pitchFamily="2" charset="0"/>
                <a:cs typeface="NikoshBAN" panose="02000000000000000000" pitchFamily="2" charset="0"/>
              </a:rPr>
              <a:t>শ্রেণিঃ </a:t>
            </a:r>
            <a:r>
              <a:rPr lang="bn-BD" sz="2400" dirty="0">
                <a:latin typeface="NikoshBAN" panose="02000000000000000000" pitchFamily="2" charset="0"/>
                <a:cs typeface="NikoshBAN" panose="02000000000000000000" pitchFamily="2" charset="0"/>
              </a:rPr>
              <a:t>৪র্থ </a:t>
            </a:r>
            <a:endParaRPr lang="bn-IN" sz="2400" dirty="0">
              <a:latin typeface="NikoshBAN" panose="02000000000000000000" pitchFamily="2" charset="0"/>
              <a:cs typeface="NikoshBAN" panose="02000000000000000000" pitchFamily="2" charset="0"/>
            </a:endParaRPr>
          </a:p>
          <a:p>
            <a:pPr algn="ctr"/>
            <a:r>
              <a:rPr lang="bn-IN" sz="2400" dirty="0">
                <a:latin typeface="NikoshBAN" panose="02000000000000000000" pitchFamily="2" charset="0"/>
                <a:cs typeface="NikoshBAN" panose="02000000000000000000" pitchFamily="2" charset="0"/>
              </a:rPr>
              <a:t>বিষয়ঃ বাংলা</a:t>
            </a:r>
          </a:p>
          <a:p>
            <a:pPr algn="ctr"/>
            <a:r>
              <a:rPr lang="bn-IN" sz="2400" dirty="0">
                <a:latin typeface="NikoshBAN" panose="02000000000000000000" pitchFamily="2" charset="0"/>
                <a:cs typeface="NikoshBAN" panose="02000000000000000000" pitchFamily="2" charset="0"/>
              </a:rPr>
              <a:t>পাঠ শিরোনামঃ </a:t>
            </a:r>
            <a:r>
              <a:rPr lang="bn-BD" sz="2400" dirty="0">
                <a:latin typeface="NikoshBAN" panose="02000000000000000000" pitchFamily="2" charset="0"/>
                <a:cs typeface="NikoshBAN" panose="02000000000000000000" pitchFamily="2" charset="0"/>
              </a:rPr>
              <a:t>ময়নামতি </a:t>
            </a:r>
          </a:p>
          <a:p>
            <a:pPr algn="ctr"/>
            <a:r>
              <a:rPr lang="bn-IN" sz="2400" dirty="0">
                <a:latin typeface="NikoshBAN" panose="02000000000000000000" pitchFamily="2" charset="0"/>
                <a:cs typeface="NikoshBAN" panose="02000000000000000000" pitchFamily="2" charset="0"/>
              </a:rPr>
              <a:t>পাঠ্যাংশঃ </a:t>
            </a:r>
            <a:r>
              <a:rPr lang="bn-BD" sz="2400" dirty="0">
                <a:latin typeface="NikoshBAN" panose="02000000000000000000" pitchFamily="2" charset="0"/>
                <a:cs typeface="NikoshBAN" panose="02000000000000000000" pitchFamily="2" charset="0"/>
              </a:rPr>
              <a:t>সম্পুর্ণ । </a:t>
            </a:r>
            <a:endParaRPr lang="as-IN" sz="2400" dirty="0">
              <a:latin typeface="NikoshBAN" panose="02000000000000000000" pitchFamily="2" charset="0"/>
              <a:cs typeface="NikoshBAN" panose="02000000000000000000" pitchFamily="2" charset="0"/>
            </a:endParaRPr>
          </a:p>
        </p:txBody>
      </p:sp>
      <p:pic>
        <p:nvPicPr>
          <p:cNvPr id="11" name="Picture Placeholder 10">
            <a:extLst>
              <a:ext uri="{FF2B5EF4-FFF2-40B4-BE49-F238E27FC236}">
                <a16:creationId xmlns:a16="http://schemas.microsoft.com/office/drawing/2014/main" id="{68792016-2C77-DB91-E7E1-4AEBDD331B88}"/>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13952" b="13952"/>
          <a:stretch>
            <a:fillRect/>
          </a:stretch>
        </p:blipFill>
        <p:spPr>
          <a:xfrm>
            <a:off x="8121472" y="2161988"/>
            <a:ext cx="1985492" cy="1938992"/>
          </a:xfrm>
        </p:spPr>
      </p:pic>
    </p:spTree>
    <p:extLst>
      <p:ext uri="{BB962C8B-B14F-4D97-AF65-F5344CB8AC3E}">
        <p14:creationId xmlns:p14="http://schemas.microsoft.com/office/powerpoint/2010/main" val="37128889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F0070-4A70-BC9B-BB31-81BB4FD83C4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C7B04CD-F85A-4219-591C-5BEA9A4B6DF4}"/>
              </a:ext>
            </a:extLst>
          </p:cNvPr>
          <p:cNvSpPr txBox="1"/>
          <p:nvPr/>
        </p:nvSpPr>
        <p:spPr>
          <a:xfrm>
            <a:off x="674557" y="1079292"/>
            <a:ext cx="9673652" cy="5509200"/>
          </a:xfrm>
          <a:prstGeom prst="rect">
            <a:avLst/>
          </a:prstGeom>
          <a:noFill/>
        </p:spPr>
        <p:txBody>
          <a:bodyPr wrap="square" rtlCol="0">
            <a:spAutoFit/>
          </a:bodyPr>
          <a:lstStyle/>
          <a:p>
            <a:r>
              <a:rPr lang="as-IN" sz="3200" dirty="0">
                <a:latin typeface="NikoshBAN" panose="02000000000000000000" pitchFamily="2" charset="0"/>
                <a:cs typeface="NikoshBAN" panose="02000000000000000000" pitchFamily="2" charset="0"/>
              </a:rPr>
              <a:t>শিখনফল</a:t>
            </a:r>
            <a:endParaRPr lang="en-US" sz="3200" dirty="0">
              <a:latin typeface="NikoshBAN" panose="02000000000000000000" pitchFamily="2" charset="0"/>
              <a:cs typeface="NikoshBAN" panose="02000000000000000000" pitchFamily="2" charset="0"/>
            </a:endParaRPr>
          </a:p>
          <a:p>
            <a:r>
              <a:rPr lang="en-US" sz="3200" dirty="0" err="1">
                <a:latin typeface="NikoshBAN" panose="02000000000000000000" pitchFamily="2" charset="0"/>
                <a:cs typeface="NikoshBAN" panose="02000000000000000000" pitchFamily="2" charset="0"/>
              </a:rPr>
              <a:t>এই</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পাঠ</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থেকে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শিক্ষার্থীরা</a:t>
            </a:r>
            <a:r>
              <a:rPr lang="en-US" sz="3200" dirty="0">
                <a:latin typeface="NikoshBAN" panose="02000000000000000000" pitchFamily="2" charset="0"/>
                <a:cs typeface="NikoshBAN" panose="02000000000000000000" pitchFamily="2" charset="0"/>
              </a:rPr>
              <a:t>- </a:t>
            </a:r>
            <a:endParaRPr lang="as-IN" sz="3200" dirty="0">
              <a:latin typeface="NikoshBAN" panose="02000000000000000000" pitchFamily="2" charset="0"/>
              <a:cs typeface="NikoshBAN" panose="02000000000000000000" pitchFamily="2" charset="0"/>
            </a:endParaRPr>
          </a:p>
          <a:p>
            <a:r>
              <a:rPr lang="as-IN" sz="3200" dirty="0">
                <a:latin typeface="NikoshBAN" panose="02000000000000000000" pitchFamily="2" charset="0"/>
                <a:cs typeface="NikoshBAN" panose="02000000000000000000" pitchFamily="2" charset="0"/>
              </a:rPr>
              <a:t>১.২.১</a:t>
            </a:r>
            <a:r>
              <a:rPr lang="bn-BD" sz="3200" dirty="0">
                <a:latin typeface="NikoshBAN" panose="02000000000000000000" pitchFamily="2" charset="0"/>
                <a:cs typeface="NikoshBAN" panose="02000000000000000000" pitchFamily="2" charset="0"/>
              </a:rPr>
              <a:t> </a:t>
            </a:r>
            <a:r>
              <a:rPr lang="as-IN" sz="3200" dirty="0">
                <a:latin typeface="NikoshBAN" panose="02000000000000000000" pitchFamily="2" charset="0"/>
                <a:cs typeface="NikoshBAN" panose="02000000000000000000" pitchFamily="2" charset="0"/>
              </a:rPr>
              <a:t>অধীত ও নতুন যুক্তবর্ণ যোগে গঠিত শব্দ, শব্দযুক্ত বাক্য শুনে বলতে ও লিখতে পারবে।</a:t>
            </a:r>
          </a:p>
          <a:p>
            <a:r>
              <a:rPr lang="as-IN" sz="3200" dirty="0">
                <a:latin typeface="NikoshBAN" panose="02000000000000000000" pitchFamily="2" charset="0"/>
                <a:cs typeface="NikoshBAN" panose="02000000000000000000" pitchFamily="2" charset="0"/>
              </a:rPr>
              <a:t>১.২.২ অধীত ও নতুন ফলাযুক্ত যুক্তবর্ণ যোগে গঠিত বিভিন্ন ধরনের বাক্য শুনে বলতে ও লিখতে পারবে।</a:t>
            </a:r>
          </a:p>
          <a:p>
            <a:r>
              <a:rPr lang="as-IN" sz="3200" dirty="0">
                <a:latin typeface="NikoshBAN" panose="02000000000000000000" pitchFamily="2" charset="0"/>
                <a:cs typeface="NikoshBAN" panose="02000000000000000000" pitchFamily="2" charset="0"/>
              </a:rPr>
              <a:t>৭.১.১ স্পষ্ট ও শুদ্ধ উচ্চারণে বর্ণনামূলক রচনার বিষয়বস্তু বলতে পারবে।</a:t>
            </a:r>
          </a:p>
          <a:p>
            <a:r>
              <a:rPr lang="as-IN" sz="3200" dirty="0">
                <a:latin typeface="NikoshBAN" panose="02000000000000000000" pitchFamily="2" charset="0"/>
                <a:cs typeface="NikoshBAN" panose="02000000000000000000" pitchFamily="2" charset="0"/>
              </a:rPr>
              <a:t>৯.২.১</a:t>
            </a:r>
            <a:r>
              <a:rPr lang="bn-BD" sz="3200" dirty="0">
                <a:latin typeface="NikoshBAN" panose="02000000000000000000" pitchFamily="2" charset="0"/>
                <a:cs typeface="NikoshBAN" panose="02000000000000000000" pitchFamily="2" charset="0"/>
              </a:rPr>
              <a:t> </a:t>
            </a:r>
            <a:r>
              <a:rPr lang="as-IN" sz="3200" dirty="0">
                <a:latin typeface="NikoshBAN" panose="02000000000000000000" pitchFamily="2" charset="0"/>
                <a:cs typeface="NikoshBAN" panose="02000000000000000000" pitchFamily="2" charset="0"/>
              </a:rPr>
              <a:t>বিরামচিহ্ন মেনে বিভিন্ন ধরনের বাক্য স্পষ্ট স্বরে ও প্রমিত উচ্চারণে পড়তে পারবে।</a:t>
            </a:r>
          </a:p>
          <a:p>
            <a:r>
              <a:rPr lang="as-IN" sz="3200" dirty="0">
                <a:latin typeface="NikoshBAN" panose="02000000000000000000" pitchFamily="2" charset="0"/>
                <a:cs typeface="NikoshBAN" panose="02000000000000000000" pitchFamily="2" charset="0"/>
              </a:rPr>
              <a:t>১৩.১.৩</a:t>
            </a:r>
            <a:r>
              <a:rPr lang="bn-BD" sz="3200" dirty="0">
                <a:latin typeface="NikoshBAN" panose="02000000000000000000" pitchFamily="2" charset="0"/>
                <a:cs typeface="NikoshBAN" panose="02000000000000000000" pitchFamily="2" charset="0"/>
              </a:rPr>
              <a:t> </a:t>
            </a:r>
            <a:r>
              <a:rPr lang="as-IN" sz="3200" dirty="0">
                <a:latin typeface="NikoshBAN" panose="02000000000000000000" pitchFamily="2" charset="0"/>
                <a:cs typeface="NikoshBAN" panose="02000000000000000000" pitchFamily="2" charset="0"/>
              </a:rPr>
              <a:t>বিরামচিহ্ন ব্যবহার করে স্পষ্ট ও শুদ্ধ বানানে বিভিন্ন ধরনের বাক্য লিখতে পারবে।</a:t>
            </a:r>
            <a:endParaRPr lang="en-US" sz="32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203179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883F8-C43F-39F9-0C4D-44F04122E95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FA6BD44-22FA-1812-96E7-541299B9828A}"/>
              </a:ext>
            </a:extLst>
          </p:cNvPr>
          <p:cNvSpPr txBox="1"/>
          <p:nvPr/>
        </p:nvSpPr>
        <p:spPr>
          <a:xfrm>
            <a:off x="942831" y="4741457"/>
            <a:ext cx="6732133" cy="1200329"/>
          </a:xfrm>
          <a:prstGeom prst="rect">
            <a:avLst/>
          </a:prstGeom>
          <a:noFill/>
        </p:spPr>
        <p:txBody>
          <a:bodyPr wrap="square" rtlCol="0">
            <a:spAutoFit/>
          </a:bodyPr>
          <a:lstStyle/>
          <a:p>
            <a:pPr marL="571500" indent="-571500">
              <a:buFont typeface="Wingdings" panose="05000000000000000000" pitchFamily="2" charset="2"/>
              <a:buChar char="Ø"/>
            </a:pPr>
            <a:r>
              <a:rPr lang="as-IN" sz="3600" b="1" dirty="0">
                <a:solidFill>
                  <a:srgbClr val="FF0000"/>
                </a:solidFill>
                <a:latin typeface="NikoshBAN" panose="02000000000000000000" pitchFamily="2" charset="0"/>
                <a:cs typeface="NikoshBAN" panose="02000000000000000000" pitchFamily="2" charset="0"/>
              </a:rPr>
              <a:t>তোমরা কি সভ্যতা শব্দটির সঙ্গে পরিচিত?</a:t>
            </a:r>
            <a:endParaRPr lang="bn-BD" sz="3600" b="1" dirty="0">
              <a:solidFill>
                <a:srgbClr val="FF0000"/>
              </a:solidFill>
              <a:latin typeface="NikoshBAN" panose="02000000000000000000" pitchFamily="2" charset="0"/>
              <a:cs typeface="NikoshBAN" panose="02000000000000000000" pitchFamily="2" charset="0"/>
            </a:endParaRPr>
          </a:p>
          <a:p>
            <a:r>
              <a:rPr lang="bn-BD" sz="3600" dirty="0">
                <a:latin typeface="NikoshBAN" panose="02000000000000000000" pitchFamily="2" charset="0"/>
                <a:cs typeface="NikoshBAN" panose="02000000000000000000" pitchFamily="2" charset="0"/>
              </a:rPr>
              <a:t>উত্তর- জ্বি। </a:t>
            </a:r>
            <a:endParaRPr lang="as-IN" sz="3600" dirty="0">
              <a:latin typeface="NikoshBAN" panose="02000000000000000000" pitchFamily="2" charset="0"/>
              <a:cs typeface="NikoshBAN" panose="02000000000000000000" pitchFamily="2" charset="0"/>
            </a:endParaRPr>
          </a:p>
        </p:txBody>
      </p:sp>
      <p:pic>
        <p:nvPicPr>
          <p:cNvPr id="4" name="Picture 3">
            <a:extLst>
              <a:ext uri="{FF2B5EF4-FFF2-40B4-BE49-F238E27FC236}">
                <a16:creationId xmlns:a16="http://schemas.microsoft.com/office/drawing/2014/main" id="{338EE887-699F-57D9-02EB-24CD8A5E31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4179" y="1125775"/>
            <a:ext cx="3443446" cy="2141423"/>
          </a:xfrm>
          <a:prstGeom prst="rect">
            <a:avLst/>
          </a:prstGeom>
          <a:ln w="38100">
            <a:solidFill>
              <a:schemeClr val="accent1"/>
            </a:solidFill>
          </a:ln>
        </p:spPr>
      </p:pic>
      <p:pic>
        <p:nvPicPr>
          <p:cNvPr id="6" name="Picture 5">
            <a:extLst>
              <a:ext uri="{FF2B5EF4-FFF2-40B4-BE49-F238E27FC236}">
                <a16:creationId xmlns:a16="http://schemas.microsoft.com/office/drawing/2014/main" id="{ABB7FD78-192D-252A-62E1-F3CEFCE133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8129" y="3314042"/>
            <a:ext cx="3471825" cy="2304159"/>
          </a:xfrm>
          <a:prstGeom prst="rect">
            <a:avLst/>
          </a:prstGeom>
          <a:ln w="38100">
            <a:solidFill>
              <a:schemeClr val="accent1"/>
            </a:solidFill>
          </a:ln>
        </p:spPr>
      </p:pic>
      <p:pic>
        <p:nvPicPr>
          <p:cNvPr id="8" name="Picture 7">
            <a:extLst>
              <a:ext uri="{FF2B5EF4-FFF2-40B4-BE49-F238E27FC236}">
                <a16:creationId xmlns:a16="http://schemas.microsoft.com/office/drawing/2014/main" id="{232279AB-10EF-1FD2-C793-BC67DCCE90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8130" y="594666"/>
            <a:ext cx="3471825" cy="2155920"/>
          </a:xfrm>
          <a:prstGeom prst="rect">
            <a:avLst/>
          </a:prstGeom>
          <a:ln w="38100">
            <a:solidFill>
              <a:schemeClr val="accent1"/>
            </a:solidFill>
          </a:ln>
        </p:spPr>
      </p:pic>
      <p:pic>
        <p:nvPicPr>
          <p:cNvPr id="10" name="Picture 9">
            <a:extLst>
              <a:ext uri="{FF2B5EF4-FFF2-40B4-BE49-F238E27FC236}">
                <a16:creationId xmlns:a16="http://schemas.microsoft.com/office/drawing/2014/main" id="{E20ED3D3-3DF2-4515-7388-C3DABA44B8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626" y="2036577"/>
            <a:ext cx="3602048" cy="2141424"/>
          </a:xfrm>
          <a:prstGeom prst="rect">
            <a:avLst/>
          </a:prstGeom>
          <a:ln w="38100">
            <a:solidFill>
              <a:schemeClr val="accent1"/>
            </a:solidFill>
          </a:ln>
        </p:spPr>
      </p:pic>
    </p:spTree>
    <p:extLst>
      <p:ext uri="{BB962C8B-B14F-4D97-AF65-F5344CB8AC3E}">
        <p14:creationId xmlns:p14="http://schemas.microsoft.com/office/powerpoint/2010/main" val="182337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anim calcmode="lin" valueType="num">
                                      <p:cBhvr>
                                        <p:cTn id="10" dur="500" fill="hold"/>
                                        <p:tgtEl>
                                          <p:spTgt spid="2">
                                            <p:txEl>
                                              <p:pRg st="0" end="0"/>
                                            </p:txEl>
                                          </p:spTgt>
                                        </p:tgtEl>
                                        <p:attrNameLst>
                                          <p:attrName>ppt_x</p:attrName>
                                        </p:attrNameLst>
                                      </p:cBhvr>
                                      <p:tavLst>
                                        <p:tav tm="0">
                                          <p:val>
                                            <p:fltVal val="0.5"/>
                                          </p:val>
                                        </p:tav>
                                        <p:tav tm="100000">
                                          <p:val>
                                            <p:strVal val="#ppt_x"/>
                                          </p:val>
                                        </p:tav>
                                      </p:tavLst>
                                    </p:anim>
                                    <p:anim calcmode="lin" valueType="num">
                                      <p:cBhvr>
                                        <p:cTn id="11" dur="500" fill="hold"/>
                                        <p:tgtEl>
                                          <p:spTgt spid="2">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 calcmode="lin" valueType="num">
                                      <p:cBhvr>
                                        <p:cTn id="16"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7"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8"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9BF066-DE33-B84E-9186-D8DE146C9F95}"/>
              </a:ext>
            </a:extLst>
          </p:cNvPr>
          <p:cNvSpPr txBox="1"/>
          <p:nvPr/>
        </p:nvSpPr>
        <p:spPr>
          <a:xfrm>
            <a:off x="722027" y="1304145"/>
            <a:ext cx="10865370" cy="3970318"/>
          </a:xfrm>
          <a:prstGeom prst="rect">
            <a:avLst/>
          </a:prstGeom>
          <a:noFill/>
        </p:spPr>
        <p:txBody>
          <a:bodyPr wrap="square" rtlCol="0">
            <a:spAutoFit/>
          </a:bodyPr>
          <a:lstStyle/>
          <a:p>
            <a:pPr marL="571500" indent="-571500">
              <a:buFont typeface="Wingdings" panose="05000000000000000000" pitchFamily="2" charset="2"/>
              <a:buChar char="Ø"/>
            </a:pPr>
            <a:r>
              <a:rPr lang="as-IN" sz="2800" b="1" dirty="0">
                <a:solidFill>
                  <a:srgbClr val="FF0000"/>
                </a:solidFill>
                <a:latin typeface="NikoshBAN" panose="02000000000000000000" pitchFamily="2" charset="0"/>
                <a:cs typeface="NikoshBAN" panose="02000000000000000000" pitchFamily="2" charset="0"/>
              </a:rPr>
              <a:t>সভ্যতা কাকে বলে?</a:t>
            </a:r>
            <a:endParaRPr lang="en-US" sz="2800" b="1" dirty="0">
              <a:solidFill>
                <a:srgbClr val="FF0000"/>
              </a:solidFill>
              <a:latin typeface="NikoshBAN" panose="02000000000000000000" pitchFamily="2" charset="0"/>
              <a:cs typeface="NikoshBAN" panose="02000000000000000000" pitchFamily="2" charset="0"/>
            </a:endParaRPr>
          </a:p>
          <a:p>
            <a:r>
              <a:rPr lang="en-US" sz="2800" dirty="0" err="1">
                <a:latin typeface="NikoshBAN" panose="02000000000000000000" pitchFamily="2" charset="0"/>
                <a:cs typeface="NikoshBAN" panose="02000000000000000000" pitchFamily="2" charset="0"/>
              </a:rPr>
              <a:t>উত্তর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সভ্যতা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বলতে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বোঝা</a:t>
            </a:r>
            <a:r>
              <a:rPr lang="bn-BD" sz="2800" dirty="0">
                <a:latin typeface="NikoshBAN" panose="02000000000000000000" pitchFamily="2" charset="0"/>
                <a:cs typeface="NikoshBAN" panose="02000000000000000000" pitchFamily="2" charset="0"/>
              </a:rPr>
              <a:t>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এমন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একটি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সমাজ</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যেখানে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শ্রম</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বিভাজন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খাদ্যের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উদ্বৃত্ত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একটি</a:t>
            </a:r>
            <a:r>
              <a:rPr lang="bn-BD" sz="2800" dirty="0">
                <a:latin typeface="NikoshBAN" panose="02000000000000000000" pitchFamily="2" charset="0"/>
                <a:cs typeface="NikoshBAN" panose="02000000000000000000" pitchFamily="2" charset="0"/>
              </a:rPr>
              <a:t> </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সুসংগঠিত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সরকার</a:t>
            </a:r>
            <a:r>
              <a:rPr lang="en-US" sz="2800" dirty="0">
                <a:latin typeface="NikoshBAN" panose="02000000000000000000" pitchFamily="2" charset="0"/>
                <a:cs typeface="NikoshBAN" panose="02000000000000000000" pitchFamily="2" charset="0"/>
              </a:rPr>
              <a:t> ও </a:t>
            </a:r>
            <a:r>
              <a:rPr lang="en-US" sz="2800" dirty="0" err="1">
                <a:latin typeface="NikoshBAN" panose="02000000000000000000" pitchFamily="2" charset="0"/>
                <a:cs typeface="NikoshBAN" panose="02000000000000000000" pitchFamily="2" charset="0"/>
              </a:rPr>
              <a:t>ধর্ম</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এবং</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একটি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লিখন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পদ্ধতি</a:t>
            </a:r>
            <a:r>
              <a:rPr lang="en-US" sz="2800" dirty="0">
                <a:latin typeface="NikoshBAN" panose="02000000000000000000" pitchFamily="2" charset="0"/>
                <a:cs typeface="NikoshBAN" panose="02000000000000000000" pitchFamily="2" charset="0"/>
              </a:rPr>
              <a:t> র</a:t>
            </a:r>
            <a:r>
              <a:rPr lang="bn-BD" sz="2800" dirty="0">
                <a:latin typeface="NikoshBAN" panose="02000000000000000000" pitchFamily="2" charset="0"/>
                <a:cs typeface="NikoshBAN" panose="02000000000000000000" pitchFamily="2" charset="0"/>
              </a:rPr>
              <a:t>য়ে</a:t>
            </a:r>
            <a:r>
              <a:rPr lang="en-US" sz="2800" dirty="0" err="1">
                <a:latin typeface="NikoshBAN" panose="02000000000000000000" pitchFamily="2" charset="0"/>
                <a:cs typeface="NikoshBAN" panose="02000000000000000000" pitchFamily="2" charset="0"/>
              </a:rPr>
              <a:t>ছে</a:t>
            </a:r>
            <a:r>
              <a:rPr lang="en-US" sz="2800" dirty="0">
                <a:latin typeface="NikoshBAN" panose="02000000000000000000" pitchFamily="2" charset="0"/>
                <a:cs typeface="NikoshBAN" panose="02000000000000000000" pitchFamily="2" charset="0"/>
              </a:rPr>
              <a:t>। </a:t>
            </a:r>
            <a:endParaRPr lang="bn-BD" sz="2800" dirty="0">
              <a:latin typeface="NikoshBAN" panose="02000000000000000000" pitchFamily="2" charset="0"/>
              <a:cs typeface="NikoshBAN" panose="02000000000000000000" pitchFamily="2" charset="0"/>
            </a:endParaRPr>
          </a:p>
          <a:p>
            <a:r>
              <a:rPr lang="en-US" sz="2800" dirty="0" err="1">
                <a:latin typeface="NikoshBAN" panose="02000000000000000000" pitchFamily="2" charset="0"/>
                <a:cs typeface="NikoshBAN" panose="02000000000000000000" pitchFamily="2" charset="0"/>
              </a:rPr>
              <a:t>সহজ</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কথা</a:t>
            </a:r>
            <a:r>
              <a:rPr lang="bn-BD" sz="2800" dirty="0">
                <a:latin typeface="NikoshBAN" panose="02000000000000000000" pitchFamily="2" charset="0"/>
                <a:cs typeface="NikoshBAN" panose="02000000000000000000" pitchFamily="2" charset="0"/>
              </a:rPr>
              <a:t>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সভ্যতা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হলো</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এমন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একটি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সমাজ</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যার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সুনির্দিষ্ট</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সাংস্কৃতিক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রীতিনীতি</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সামাজিক</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কাঠামো</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এবং</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সরকার</a:t>
            </a:r>
            <a:r>
              <a:rPr lang="en-US" sz="2800" dirty="0">
                <a:latin typeface="NikoshBAN" panose="02000000000000000000" pitchFamily="2" charset="0"/>
                <a:cs typeface="NikoshBAN" panose="02000000000000000000" pitchFamily="2" charset="0"/>
              </a:rPr>
              <a:t> র</a:t>
            </a:r>
            <a:r>
              <a:rPr lang="bn-BD" sz="2800" dirty="0">
                <a:latin typeface="NikoshBAN" panose="02000000000000000000" pitchFamily="2" charset="0"/>
                <a:cs typeface="NikoshBAN" panose="02000000000000000000" pitchFamily="2" charset="0"/>
              </a:rPr>
              <a:t>য়ে</a:t>
            </a:r>
            <a:r>
              <a:rPr lang="en-US" sz="2800" dirty="0" err="1">
                <a:latin typeface="NikoshBAN" panose="02000000000000000000" pitchFamily="2" charset="0"/>
                <a:cs typeface="NikoshBAN" panose="02000000000000000000" pitchFamily="2" charset="0"/>
              </a:rPr>
              <a:t>ছে</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এবং</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যে</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সমাজ</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একত্রে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বসবাস</a:t>
            </a:r>
            <a:r>
              <a:rPr lang="en-US" sz="2800" dirty="0">
                <a:latin typeface="NikoshBAN" panose="02000000000000000000" pitchFamily="2" charset="0"/>
                <a:cs typeface="NikoshBAN" panose="02000000000000000000" pitchFamily="2" charset="0"/>
              </a:rPr>
              <a:t> ও </a:t>
            </a:r>
            <a:r>
              <a:rPr lang="en-US" sz="2800" dirty="0" err="1">
                <a:latin typeface="NikoshBAN" panose="02000000000000000000" pitchFamily="2" charset="0"/>
                <a:cs typeface="NikoshBAN" panose="02000000000000000000" pitchFamily="2" charset="0"/>
              </a:rPr>
              <a:t>কাজ</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করে</a:t>
            </a:r>
            <a:r>
              <a:rPr lang="en-US" sz="2800" dirty="0">
                <a:latin typeface="NikoshBAN" panose="02000000000000000000" pitchFamily="2" charset="0"/>
                <a:cs typeface="NikoshBAN" panose="02000000000000000000" pitchFamily="2" charset="0"/>
              </a:rPr>
              <a:t>।</a:t>
            </a:r>
            <a:r>
              <a:rPr lang="bn-BD" sz="2800" dirty="0">
                <a:latin typeface="NikoshBAN" panose="02000000000000000000" pitchFamily="2" charset="0"/>
                <a:cs typeface="NikoshBAN" panose="02000000000000000000" pitchFamily="2" charset="0"/>
              </a:rPr>
              <a:t>  </a:t>
            </a:r>
            <a:endParaRPr lang="as-IN" sz="2800" dirty="0">
              <a:latin typeface="NikoshBAN" panose="02000000000000000000" pitchFamily="2" charset="0"/>
              <a:cs typeface="NikoshBAN" panose="02000000000000000000" pitchFamily="2" charset="0"/>
            </a:endParaRPr>
          </a:p>
          <a:p>
            <a:pPr marL="571500" indent="-571500">
              <a:buFont typeface="Wingdings" panose="05000000000000000000" pitchFamily="2" charset="2"/>
              <a:buChar char="Ø"/>
            </a:pPr>
            <a:r>
              <a:rPr lang="as-IN" sz="2800" b="1" dirty="0">
                <a:solidFill>
                  <a:srgbClr val="FF0000"/>
                </a:solidFill>
                <a:latin typeface="NikoshBAN" panose="02000000000000000000" pitchFamily="2" charset="0"/>
                <a:cs typeface="NikoshBAN" panose="02000000000000000000" pitchFamily="2" charset="0"/>
              </a:rPr>
              <a:t>দুটি প্রাচীন সভ্যতার নাম বল।</a:t>
            </a:r>
            <a:endParaRPr lang="bn-BD" sz="2800" b="1" dirty="0">
              <a:solidFill>
                <a:srgbClr val="FF0000"/>
              </a:solidFill>
              <a:latin typeface="NikoshBAN" panose="02000000000000000000" pitchFamily="2" charset="0"/>
              <a:cs typeface="NikoshBAN" panose="02000000000000000000" pitchFamily="2" charset="0"/>
            </a:endParaRPr>
          </a:p>
          <a:p>
            <a:r>
              <a:rPr lang="bn-BD" sz="2800" dirty="0">
                <a:latin typeface="NikoshBAN" panose="02000000000000000000" pitchFamily="2" charset="0"/>
                <a:cs typeface="NikoshBAN" panose="02000000000000000000" pitchFamily="2" charset="0"/>
              </a:rPr>
              <a:t>উত্তর- </a:t>
            </a:r>
            <a:r>
              <a:rPr lang="as-IN" sz="2800" dirty="0">
                <a:latin typeface="NikoshBAN" panose="02000000000000000000" pitchFamily="2" charset="0"/>
                <a:cs typeface="NikoshBAN" panose="02000000000000000000" pitchFamily="2" charset="0"/>
              </a:rPr>
              <a:t>দুটি প্রাচীন সভ্যতার নাম </a:t>
            </a:r>
            <a:r>
              <a:rPr lang="bn-BD" sz="2800" dirty="0">
                <a:latin typeface="NikoshBAN" panose="02000000000000000000" pitchFamily="2" charset="0"/>
                <a:cs typeface="NikoshBAN" panose="02000000000000000000" pitchFamily="2" charset="0"/>
              </a:rPr>
              <a:t>হলো- </a:t>
            </a:r>
          </a:p>
          <a:p>
            <a:pPr marL="457200" indent="-457200">
              <a:buFont typeface="Wingdings" panose="05000000000000000000" pitchFamily="2" charset="2"/>
              <a:buChar char="v"/>
            </a:pPr>
            <a:r>
              <a:rPr lang="en-US" sz="2800" dirty="0" err="1">
                <a:latin typeface="NikoshBAN" panose="02000000000000000000" pitchFamily="2" charset="0"/>
                <a:cs typeface="NikoshBAN" panose="02000000000000000000" pitchFamily="2" charset="0"/>
              </a:rPr>
              <a:t>প্রাচীন</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মিশর</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সভ্যতা</a:t>
            </a:r>
            <a:r>
              <a:rPr lang="en-US" sz="2800" dirty="0">
                <a:latin typeface="NikoshBAN" panose="02000000000000000000" pitchFamily="2" charset="0"/>
                <a:cs typeface="NikoshBAN" panose="02000000000000000000" pitchFamily="2" charset="0"/>
              </a:rPr>
              <a:t> </a:t>
            </a:r>
            <a:endParaRPr lang="bn-BD" sz="2800" dirty="0">
              <a:latin typeface="NikoshBAN" panose="02000000000000000000" pitchFamily="2" charset="0"/>
              <a:cs typeface="NikoshBAN" panose="02000000000000000000" pitchFamily="2" charset="0"/>
            </a:endParaRPr>
          </a:p>
          <a:p>
            <a:pPr marL="457200" indent="-457200">
              <a:buFont typeface="Wingdings" panose="05000000000000000000" pitchFamily="2" charset="2"/>
              <a:buChar char="v"/>
            </a:pPr>
            <a:r>
              <a:rPr lang="en-US" sz="2800" dirty="0" err="1">
                <a:latin typeface="NikoshBAN" panose="02000000000000000000" pitchFamily="2" charset="0"/>
                <a:cs typeface="NikoshBAN" panose="02000000000000000000" pitchFamily="2" charset="0"/>
              </a:rPr>
              <a:t>সিন্ধু</a:t>
            </a:r>
            <a:r>
              <a:rPr lang="en-US" sz="2800" dirty="0">
                <a:latin typeface="NikoshBAN" panose="02000000000000000000" pitchFamily="2" charset="0"/>
                <a:cs typeface="NikoshBAN" panose="02000000000000000000" pitchFamily="2" charset="0"/>
              </a:rPr>
              <a:t> </a:t>
            </a:r>
            <a:r>
              <a:rPr lang="en-US" sz="2800" dirty="0" err="1">
                <a:latin typeface="NikoshBAN" panose="02000000000000000000" pitchFamily="2" charset="0"/>
                <a:cs typeface="NikoshBAN" panose="02000000000000000000" pitchFamily="2" charset="0"/>
              </a:rPr>
              <a:t>সভ্যতা</a:t>
            </a:r>
            <a:r>
              <a:rPr lang="en-US" sz="2800" dirty="0">
                <a:latin typeface="NikoshBAN" panose="02000000000000000000" pitchFamily="2" charset="0"/>
                <a:cs typeface="NikoshBAN" panose="02000000000000000000" pitchFamily="2" charset="0"/>
              </a:rPr>
              <a:t> </a:t>
            </a:r>
            <a:endParaRPr lang="en-US" sz="36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62423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 calcmode="lin" valueType="num">
                                      <p:cBhvr>
                                        <p:cTn id="12"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2">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p:cTn id="19"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21" dur="500"/>
                                        <p:tgtEl>
                                          <p:spTgt spid="2">
                                            <p:txEl>
                                              <p:pRg st="4" end="4"/>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 calcmode="lin" valueType="num">
                                      <p:cBhvr>
                                        <p:cTn id="24"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25"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26" dur="500"/>
                                        <p:tgtEl>
                                          <p:spTgt spid="2">
                                            <p:txEl>
                                              <p:pRg st="5" end="5"/>
                                            </p:txEl>
                                          </p:spTgt>
                                        </p:tgtEl>
                                      </p:cBhvr>
                                    </p:animEffect>
                                  </p:childTnLst>
                                </p:cTn>
                              </p:par>
                              <p:par>
                                <p:cTn id="27" presetID="53" presetClass="entr" presetSubtype="16"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 calcmode="lin" valueType="num">
                                      <p:cBhvr>
                                        <p:cTn id="29"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30"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31"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0E872-5186-C897-3679-CA498E0F25E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B5FC5B5-C821-57A7-C016-16AC6EC06A2C}"/>
              </a:ext>
            </a:extLst>
          </p:cNvPr>
          <p:cNvSpPr txBox="1"/>
          <p:nvPr/>
        </p:nvSpPr>
        <p:spPr>
          <a:xfrm>
            <a:off x="2522220" y="2459504"/>
            <a:ext cx="7147560" cy="1938992"/>
          </a:xfrm>
          <a:prstGeom prst="rect">
            <a:avLst/>
          </a:prstGeom>
          <a:noFill/>
        </p:spPr>
        <p:txBody>
          <a:bodyPr wrap="square" rtlCol="0">
            <a:spAutoFit/>
          </a:bodyPr>
          <a:lstStyle/>
          <a:p>
            <a:pPr algn="ctr"/>
            <a:r>
              <a:rPr lang="bn-BD" sz="6000" b="1" dirty="0">
                <a:latin typeface="NikoshBAN" panose="02000000000000000000" pitchFamily="2" charset="0"/>
                <a:cs typeface="NikoshBAN" panose="02000000000000000000" pitchFamily="2" charset="0"/>
              </a:rPr>
              <a:t>আজ আমরা পড়বো</a:t>
            </a:r>
          </a:p>
          <a:p>
            <a:pPr algn="ctr"/>
            <a:r>
              <a:rPr lang="bn-BD" sz="6000" b="1" dirty="0">
                <a:latin typeface="NikoshBAN" panose="02000000000000000000" pitchFamily="2" charset="0"/>
                <a:cs typeface="NikoshBAN" panose="02000000000000000000" pitchFamily="2" charset="0"/>
              </a:rPr>
              <a:t>ময়নামতি </a:t>
            </a:r>
          </a:p>
        </p:txBody>
      </p:sp>
    </p:spTree>
    <p:extLst>
      <p:ext uri="{BB962C8B-B14F-4D97-AF65-F5344CB8AC3E}">
        <p14:creationId xmlns:p14="http://schemas.microsoft.com/office/powerpoint/2010/main" val="5390317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F3ABA-9739-CAB7-BA6F-CAC0758AB1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7853B6D-5BDA-95B5-F1CC-F10B51CD1FF1}"/>
              </a:ext>
            </a:extLst>
          </p:cNvPr>
          <p:cNvSpPr txBox="1"/>
          <p:nvPr/>
        </p:nvSpPr>
        <p:spPr>
          <a:xfrm>
            <a:off x="521684" y="1082040"/>
            <a:ext cx="6168676" cy="5016758"/>
          </a:xfrm>
          <a:prstGeom prst="rect">
            <a:avLst/>
          </a:prstGeom>
          <a:noFill/>
        </p:spPr>
        <p:txBody>
          <a:bodyPr wrap="square" rtlCol="0">
            <a:spAutoFit/>
          </a:bodyPr>
          <a:lstStyle/>
          <a:p>
            <a:r>
              <a:rPr lang="bn-BD" sz="4000" dirty="0">
                <a:latin typeface="NikoshBAN" panose="02000000000000000000" pitchFamily="2" charset="0"/>
                <a:cs typeface="NikoshBAN" panose="02000000000000000000" pitchFamily="2" charset="0"/>
              </a:rPr>
              <a:t>১৮৭৫ সালের ঘটনা। কুমিল্লার পাহাড়গুলোর পাশে রাস্তা তৈরি হচ্ছে। শ্রমিকেরা মাটি কাটছেন সেখানে। হঠাৎ করে তাদের কোদালে পুরানো ইট উঠে এলো। এর আগেও মাটি খোঁড়ার সময়ে পুরানো কিছু জিনিস পাওয়া গিয়েছিল। এসব থেকে ধারণা করা হয়, এখানে একসময় সভ্যতা গড়ে উঠেছিল।</a:t>
            </a:r>
            <a:endParaRPr lang="en-US" sz="4000" dirty="0">
              <a:latin typeface="NikoshBAN" panose="02000000000000000000" pitchFamily="2" charset="0"/>
              <a:cs typeface="NikoshBAN" panose="02000000000000000000" pitchFamily="2" charset="0"/>
            </a:endParaRPr>
          </a:p>
        </p:txBody>
      </p:sp>
      <p:pic>
        <p:nvPicPr>
          <p:cNvPr id="4" name="Picture 3">
            <a:extLst>
              <a:ext uri="{FF2B5EF4-FFF2-40B4-BE49-F238E27FC236}">
                <a16:creationId xmlns:a16="http://schemas.microsoft.com/office/drawing/2014/main" id="{24DBF49E-2145-DB78-CB82-63796827A7C9}"/>
              </a:ext>
            </a:extLst>
          </p:cNvPr>
          <p:cNvPicPr>
            <a:picLocks noChangeAspect="1"/>
          </p:cNvPicPr>
          <p:nvPr/>
        </p:nvPicPr>
        <p:blipFill>
          <a:blip r:embed="rId2">
            <a:extLst>
              <a:ext uri="{28A0092B-C50C-407E-A947-70E740481C1C}">
                <a14:useLocalDpi xmlns:a14="http://schemas.microsoft.com/office/drawing/2010/main" val="0"/>
              </a:ext>
            </a:extLst>
          </a:blip>
          <a:srcRect l="27375" t="18222" r="27250"/>
          <a:stretch>
            <a:fillRect/>
          </a:stretch>
        </p:blipFill>
        <p:spPr>
          <a:xfrm>
            <a:off x="6583680" y="953761"/>
            <a:ext cx="5044440" cy="4792003"/>
          </a:xfrm>
          <a:prstGeom prst="rect">
            <a:avLst/>
          </a:prstGeom>
          <a:ln w="28575">
            <a:solidFill>
              <a:schemeClr val="accent2">
                <a:lumMod val="50000"/>
              </a:schemeClr>
            </a:solidFill>
          </a:ln>
        </p:spPr>
      </p:pic>
    </p:spTree>
    <p:extLst>
      <p:ext uri="{BB962C8B-B14F-4D97-AF65-F5344CB8AC3E}">
        <p14:creationId xmlns:p14="http://schemas.microsoft.com/office/powerpoint/2010/main" val="3526505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64136-93D5-0E8D-CA29-ABEC07A1965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9433FC-14BD-D692-BF1C-CD292015EFB4}"/>
              </a:ext>
            </a:extLst>
          </p:cNvPr>
          <p:cNvSpPr txBox="1"/>
          <p:nvPr/>
        </p:nvSpPr>
        <p:spPr>
          <a:xfrm>
            <a:off x="533400" y="612844"/>
            <a:ext cx="6736080" cy="5632311"/>
          </a:xfrm>
          <a:prstGeom prst="rect">
            <a:avLst/>
          </a:prstGeom>
          <a:noFill/>
        </p:spPr>
        <p:txBody>
          <a:bodyPr wrap="square" rtlCol="0">
            <a:spAutoFit/>
          </a:bodyPr>
          <a:lstStyle/>
          <a:p>
            <a:r>
              <a:rPr lang="bn-BD" sz="3600" dirty="0">
                <a:latin typeface="NikoshBAN" panose="02000000000000000000" pitchFamily="2" charset="0"/>
                <a:cs typeface="NikoshBAN" panose="02000000000000000000" pitchFamily="2" charset="0"/>
              </a:rPr>
              <a:t>পুরানো সভ্যতার নিদর্শনগুলো সাধারণত মাটির নিচে চাপা পড়ে থাকে। খুব সাবধানে খনন করে সেগুলো বের করতে হয়। মাটি খুঁড়ে এমনই এক সভ্যতা পাওয়া গেছে কুমিল্লার ময়নামতিতে। কুমিল্লার লালমাই পাহাড় এলাকায় ময়নামতি অবস্থিত। এখানে ১৯৫৫ সালে পুরানো সভ্যতার নিদর্শন অনুসন্ধানের কাজ শুরু হয়। তখন এখানকার ইতিহাস মানুষের কাছে স্পষ্ট হতে থাকে। জানা যায়, এ এলাকায় অন্তত ৩০ জন রাজা শাসন করেছেন।</a:t>
            </a:r>
          </a:p>
        </p:txBody>
      </p:sp>
      <p:pic>
        <p:nvPicPr>
          <p:cNvPr id="4" name="Picture 3">
            <a:extLst>
              <a:ext uri="{FF2B5EF4-FFF2-40B4-BE49-F238E27FC236}">
                <a16:creationId xmlns:a16="http://schemas.microsoft.com/office/drawing/2014/main" id="{C4DC8FA4-EFC3-4A87-D1C1-876BBDF344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3800" y="612844"/>
            <a:ext cx="3810000" cy="2599457"/>
          </a:xfrm>
          <a:prstGeom prst="rect">
            <a:avLst/>
          </a:prstGeom>
          <a:ln w="28575">
            <a:solidFill>
              <a:schemeClr val="accent2">
                <a:lumMod val="50000"/>
              </a:schemeClr>
            </a:solidFill>
          </a:ln>
        </p:spPr>
      </p:pic>
      <p:pic>
        <p:nvPicPr>
          <p:cNvPr id="6" name="Picture 5">
            <a:extLst>
              <a:ext uri="{FF2B5EF4-FFF2-40B4-BE49-F238E27FC236}">
                <a16:creationId xmlns:a16="http://schemas.microsoft.com/office/drawing/2014/main" id="{FB87CE26-8DFC-281C-68C2-A3EF90953C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3800" y="3428999"/>
            <a:ext cx="3810000" cy="2354580"/>
          </a:xfrm>
          <a:prstGeom prst="rect">
            <a:avLst/>
          </a:prstGeom>
          <a:ln w="28575">
            <a:solidFill>
              <a:schemeClr val="accent2">
                <a:lumMod val="50000"/>
              </a:schemeClr>
            </a:solidFill>
          </a:ln>
        </p:spPr>
      </p:pic>
    </p:spTree>
    <p:extLst>
      <p:ext uri="{BB962C8B-B14F-4D97-AF65-F5344CB8AC3E}">
        <p14:creationId xmlns:p14="http://schemas.microsoft.com/office/powerpoint/2010/main" val="3152239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5680E-0517-4B74-F0BC-0A3B4D705C3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A94F946-8D97-69AE-E302-F4F2AADF7398}"/>
              </a:ext>
            </a:extLst>
          </p:cNvPr>
          <p:cNvSpPr txBox="1"/>
          <p:nvPr/>
        </p:nvSpPr>
        <p:spPr>
          <a:xfrm>
            <a:off x="807720" y="960120"/>
            <a:ext cx="10576560" cy="5509200"/>
          </a:xfrm>
          <a:prstGeom prst="rect">
            <a:avLst/>
          </a:prstGeom>
          <a:noFill/>
        </p:spPr>
        <p:txBody>
          <a:bodyPr wrap="square" rtlCol="0">
            <a:spAutoFit/>
          </a:bodyPr>
          <a:lstStyle/>
          <a:p>
            <a:r>
              <a:rPr lang="en-US" sz="3200" dirty="0">
                <a:latin typeface="NikoshBAN" panose="02000000000000000000" pitchFamily="2" charset="0"/>
                <a:cs typeface="NikoshBAN" panose="02000000000000000000" pitchFamily="2" charset="0"/>
              </a:rPr>
              <a:t>1 .</a:t>
            </a:r>
            <a:r>
              <a:rPr lang="en-US" sz="3200" dirty="0" err="1">
                <a:latin typeface="NikoshBAN" panose="02000000000000000000" pitchFamily="2" charset="0"/>
                <a:cs typeface="NikoshBAN" panose="02000000000000000000" pitchFamily="2" charset="0"/>
              </a:rPr>
              <a:t>পাহাড়গুলোর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পাশে</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রাস্তা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হচ্ছিল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কোথায়</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a:t>
            </a:r>
            <a:r>
              <a:rPr lang="en-US" sz="3200" dirty="0" err="1">
                <a:latin typeface="NikoshBAN" panose="02000000000000000000" pitchFamily="2" charset="0"/>
                <a:cs typeface="NikoshBAN" panose="02000000000000000000" pitchFamily="2" charset="0"/>
              </a:rPr>
              <a:t>কুমিল্লায়</a:t>
            </a:r>
            <a:r>
              <a:rPr lang="en-US" sz="3200" dirty="0">
                <a:solidFill>
                  <a:srgbClr val="FF0000"/>
                </a:solidFill>
                <a:latin typeface="NikoshBAN" panose="02000000000000000000" pitchFamily="2" charset="0"/>
                <a:cs typeface="NikoshBAN" panose="02000000000000000000" pitchFamily="2" charset="0"/>
              </a:rPr>
              <a:t> </a:t>
            </a:r>
            <a:r>
              <a:rPr lang="en-US" sz="3200" dirty="0">
                <a:latin typeface="NikoshBAN" panose="02000000000000000000" pitchFamily="2" charset="0"/>
                <a:cs typeface="NikoshBAN" panose="02000000000000000000" pitchFamily="2" charset="0"/>
              </a:rPr>
              <a:t>          খ </a:t>
            </a:r>
            <a:r>
              <a:rPr lang="en-US" sz="3200" dirty="0" err="1">
                <a:latin typeface="NikoshBAN" panose="02000000000000000000" pitchFamily="2" charset="0"/>
                <a:cs typeface="NikoshBAN" panose="02000000000000000000" pitchFamily="2" charset="0"/>
              </a:rPr>
              <a:t>চট্টগ্রামে</a:t>
            </a:r>
            <a:r>
              <a:rPr lang="en-US" sz="3200" dirty="0">
                <a:latin typeface="NikoshBAN" panose="02000000000000000000" pitchFamily="2" charset="0"/>
                <a:cs typeface="NikoshBAN" panose="02000000000000000000" pitchFamily="2" charset="0"/>
              </a:rPr>
              <a:t>            গ </a:t>
            </a:r>
            <a:r>
              <a:rPr lang="en-US" sz="3200" dirty="0" err="1">
                <a:latin typeface="NikoshBAN" panose="02000000000000000000" pitchFamily="2" charset="0"/>
                <a:cs typeface="NikoshBAN" panose="02000000000000000000" pitchFamily="2" charset="0"/>
              </a:rPr>
              <a:t>সিলেটে</a:t>
            </a:r>
            <a:r>
              <a:rPr lang="en-US" sz="3200" dirty="0">
                <a:latin typeface="NikoshBAN" panose="02000000000000000000" pitchFamily="2" charset="0"/>
                <a:cs typeface="NikoshBAN" panose="02000000000000000000" pitchFamily="2" charset="0"/>
              </a:rPr>
              <a:t>           ঘ </a:t>
            </a:r>
            <a:r>
              <a:rPr lang="en-US" sz="3200" dirty="0" err="1">
                <a:latin typeface="NikoshBAN" panose="02000000000000000000" pitchFamily="2" charset="0"/>
                <a:cs typeface="NikoshBAN" panose="02000000000000000000" pitchFamily="2" charset="0"/>
              </a:rPr>
              <a:t>ঢাকায়</a:t>
            </a:r>
            <a:endParaRPr lang="en-US" sz="3200" dirty="0">
              <a:latin typeface="NikoshBAN" panose="02000000000000000000" pitchFamily="2" charset="0"/>
              <a:cs typeface="NikoshBAN" panose="02000000000000000000" pitchFamily="2" charset="0"/>
            </a:endParaRPr>
          </a:p>
          <a:p>
            <a:r>
              <a:rPr lang="en-US" sz="3200" dirty="0">
                <a:latin typeface="NikoshBAN" panose="02000000000000000000" pitchFamily="2" charset="0"/>
                <a:cs typeface="NikoshBAN" panose="02000000000000000000" pitchFamily="2" charset="0"/>
              </a:rPr>
              <a:t>2 .</a:t>
            </a:r>
            <a:r>
              <a:rPr lang="en-US" sz="3200" dirty="0" err="1">
                <a:latin typeface="NikoshBAN" panose="02000000000000000000" pitchFamily="2" charset="0"/>
                <a:cs typeface="NikoshBAN" panose="02000000000000000000" pitchFamily="2" charset="0"/>
              </a:rPr>
              <a:t>শ্রমিকদের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কোদালে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উঠে</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এসেছিল</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a:t>
            </a:r>
            <a:r>
              <a:rPr lang="en-US" sz="3200" dirty="0" err="1">
                <a:latin typeface="NikoshBAN" panose="02000000000000000000" pitchFamily="2" charset="0"/>
                <a:cs typeface="NikoshBAN" panose="02000000000000000000" pitchFamily="2" charset="0"/>
              </a:rPr>
              <a:t>নতুন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ইট</a:t>
            </a:r>
            <a:r>
              <a:rPr lang="en-US" sz="3200" dirty="0">
                <a:latin typeface="NikoshBAN" panose="02000000000000000000" pitchFamily="2" charset="0"/>
                <a:cs typeface="NikoshBAN" panose="02000000000000000000" pitchFamily="2" charset="0"/>
              </a:rPr>
              <a:t>             খ </a:t>
            </a:r>
            <a:r>
              <a:rPr lang="en-US" sz="3200" dirty="0" err="1">
                <a:latin typeface="NikoshBAN" panose="02000000000000000000" pitchFamily="2" charset="0"/>
                <a:cs typeface="NikoshBAN" panose="02000000000000000000" pitchFamily="2" charset="0"/>
              </a:rPr>
              <a:t>পুরানো</a:t>
            </a:r>
            <a:r>
              <a:rPr lang="en-US" sz="3200" dirty="0">
                <a:solidFill>
                  <a:srgbClr val="FF0000"/>
                </a:solidFill>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ইট</a:t>
            </a:r>
            <a:r>
              <a:rPr lang="en-US" sz="3200" dirty="0">
                <a:solidFill>
                  <a:srgbClr val="FF0000"/>
                </a:solidFill>
                <a:latin typeface="NikoshBAN" panose="02000000000000000000" pitchFamily="2" charset="0"/>
                <a:cs typeface="NikoshBAN" panose="02000000000000000000" pitchFamily="2" charset="0"/>
              </a:rPr>
              <a:t>             </a:t>
            </a:r>
            <a:r>
              <a:rPr lang="en-US" sz="3200" dirty="0">
                <a:latin typeface="NikoshBAN" panose="02000000000000000000" pitchFamily="2" charset="0"/>
                <a:cs typeface="NikoshBAN" panose="02000000000000000000" pitchFamily="2" charset="0"/>
              </a:rPr>
              <a:t>গ </a:t>
            </a:r>
            <a:r>
              <a:rPr lang="en-US" sz="3200" dirty="0" err="1">
                <a:latin typeface="NikoshBAN" panose="02000000000000000000" pitchFamily="2" charset="0"/>
                <a:cs typeface="NikoshBAN" panose="02000000000000000000" pitchFamily="2" charset="0"/>
              </a:rPr>
              <a:t>পাথর</a:t>
            </a:r>
            <a:r>
              <a:rPr lang="en-US" sz="3200" dirty="0">
                <a:latin typeface="NikoshBAN" panose="02000000000000000000" pitchFamily="2" charset="0"/>
                <a:cs typeface="NikoshBAN" panose="02000000000000000000" pitchFamily="2" charset="0"/>
              </a:rPr>
              <a:t>            ঘ </a:t>
            </a:r>
            <a:r>
              <a:rPr lang="en-US" sz="3200" dirty="0" err="1">
                <a:latin typeface="NikoshBAN" panose="02000000000000000000" pitchFamily="2" charset="0"/>
                <a:cs typeface="NikoshBAN" panose="02000000000000000000" pitchFamily="2" charset="0"/>
              </a:rPr>
              <a:t>চুনাপাথর</a:t>
            </a:r>
            <a:endParaRPr lang="en-US" sz="3200" dirty="0">
              <a:latin typeface="NikoshBAN" panose="02000000000000000000" pitchFamily="2" charset="0"/>
              <a:cs typeface="NikoshBAN" panose="02000000000000000000" pitchFamily="2" charset="0"/>
            </a:endParaRPr>
          </a:p>
          <a:p>
            <a:r>
              <a:rPr lang="en-US" sz="3200" dirty="0">
                <a:latin typeface="NikoshBAN" panose="02000000000000000000" pitchFamily="2" charset="0"/>
                <a:cs typeface="NikoshBAN" panose="02000000000000000000" pitchFamily="2" charset="0"/>
              </a:rPr>
              <a:t>3 .</a:t>
            </a:r>
            <a:r>
              <a:rPr lang="en-US" sz="3200" dirty="0" err="1">
                <a:latin typeface="NikoshBAN" panose="02000000000000000000" pitchFamily="2" charset="0"/>
                <a:cs typeface="NikoshBAN" panose="02000000000000000000" pitchFamily="2" charset="0"/>
              </a:rPr>
              <a:t>পুরানো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সভ্যতার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নিদর্শনগুলো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সাধারণত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কোথায়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পাওয়া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যায়</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a:t>
            </a:r>
            <a:r>
              <a:rPr lang="en-US" sz="3200" dirty="0" err="1">
                <a:latin typeface="NikoshBAN" panose="02000000000000000000" pitchFamily="2" charset="0"/>
                <a:cs typeface="NikoshBAN" panose="02000000000000000000" pitchFamily="2" charset="0"/>
              </a:rPr>
              <a:t>শহরে</a:t>
            </a:r>
            <a:r>
              <a:rPr lang="en-US" sz="3200" dirty="0">
                <a:latin typeface="NikoshBAN" panose="02000000000000000000" pitchFamily="2" charset="0"/>
                <a:cs typeface="NikoshBAN" panose="02000000000000000000" pitchFamily="2" charset="0"/>
              </a:rPr>
              <a:t>             খ </a:t>
            </a:r>
            <a:r>
              <a:rPr lang="en-US" sz="3200" dirty="0" err="1">
                <a:latin typeface="NikoshBAN" panose="02000000000000000000" pitchFamily="2" charset="0"/>
                <a:cs typeface="NikoshBAN" panose="02000000000000000000" pitchFamily="2" charset="0"/>
              </a:rPr>
              <a:t>মাটির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নিচে</a:t>
            </a:r>
            <a:r>
              <a:rPr lang="en-US" sz="3200" dirty="0">
                <a:latin typeface="NikoshBAN" panose="02000000000000000000" pitchFamily="2" charset="0"/>
                <a:cs typeface="NikoshBAN" panose="02000000000000000000" pitchFamily="2" charset="0"/>
              </a:rPr>
              <a:t>            গ </a:t>
            </a:r>
            <a:r>
              <a:rPr lang="en-US" sz="3200" dirty="0" err="1">
                <a:latin typeface="NikoshBAN" panose="02000000000000000000" pitchFamily="2" charset="0"/>
                <a:cs typeface="NikoshBAN" panose="02000000000000000000" pitchFamily="2" charset="0"/>
              </a:rPr>
              <a:t>গ্রামে</a:t>
            </a:r>
            <a:r>
              <a:rPr lang="en-US" sz="3200" dirty="0">
                <a:latin typeface="NikoshBAN" panose="02000000000000000000" pitchFamily="2" charset="0"/>
                <a:cs typeface="NikoshBAN" panose="02000000000000000000" pitchFamily="2" charset="0"/>
              </a:rPr>
              <a:t>           ঘ </a:t>
            </a:r>
            <a:r>
              <a:rPr lang="en-US" sz="3200" dirty="0" err="1">
                <a:latin typeface="NikoshBAN" panose="02000000000000000000" pitchFamily="2" charset="0"/>
                <a:cs typeface="NikoshBAN" panose="02000000000000000000" pitchFamily="2" charset="0"/>
              </a:rPr>
              <a:t>বড়ো</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বিল্ডিংয়ে</a:t>
            </a:r>
            <a:endParaRPr lang="en-US" sz="3200" dirty="0">
              <a:latin typeface="NikoshBAN" panose="02000000000000000000" pitchFamily="2" charset="0"/>
              <a:cs typeface="NikoshBAN" panose="02000000000000000000" pitchFamily="2" charset="0"/>
            </a:endParaRPr>
          </a:p>
          <a:p>
            <a:r>
              <a:rPr lang="en-US" sz="3200" dirty="0">
                <a:latin typeface="NikoshBAN" panose="02000000000000000000" pitchFamily="2" charset="0"/>
                <a:cs typeface="NikoshBAN" panose="02000000000000000000" pitchFamily="2" charset="0"/>
              </a:rPr>
              <a:t>4 .</a:t>
            </a:r>
            <a:r>
              <a:rPr lang="en-US" sz="3200" dirty="0" err="1">
                <a:latin typeface="NikoshBAN" panose="02000000000000000000" pitchFamily="2" charset="0"/>
                <a:cs typeface="NikoshBAN" panose="02000000000000000000" pitchFamily="2" charset="0"/>
              </a:rPr>
              <a:t>পুরানো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কিছু</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জিনিস</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পাওয়া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গিয়েছিল</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a:t>
            </a:r>
            <a:r>
              <a:rPr lang="en-US" sz="3200" dirty="0" err="1">
                <a:latin typeface="NikoshBAN" panose="02000000000000000000" pitchFamily="2" charset="0"/>
                <a:cs typeface="NikoshBAN" panose="02000000000000000000" pitchFamily="2" charset="0"/>
              </a:rPr>
              <a:t>মাটি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খুঁড়ে</a:t>
            </a:r>
            <a:r>
              <a:rPr lang="en-US" sz="3200" dirty="0">
                <a:solidFill>
                  <a:srgbClr val="FF0000"/>
                </a:solidFill>
                <a:latin typeface="NikoshBAN" panose="02000000000000000000" pitchFamily="2" charset="0"/>
                <a:cs typeface="NikoshBAN" panose="02000000000000000000" pitchFamily="2" charset="0"/>
              </a:rPr>
              <a:t>  </a:t>
            </a:r>
            <a:r>
              <a:rPr lang="en-US" sz="3200" dirty="0">
                <a:latin typeface="NikoshBAN" panose="02000000000000000000" pitchFamily="2" charset="0"/>
                <a:cs typeface="NikoshBAN" panose="02000000000000000000" pitchFamily="2" charset="0"/>
              </a:rPr>
              <a:t>          খ </a:t>
            </a:r>
            <a:r>
              <a:rPr lang="en-US" sz="3200" dirty="0" err="1">
                <a:latin typeface="NikoshBAN" panose="02000000000000000000" pitchFamily="2" charset="0"/>
                <a:cs typeface="NikoshBAN" panose="02000000000000000000" pitchFamily="2" charset="0"/>
              </a:rPr>
              <a:t>বিল্ডিং</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ভেঙে</a:t>
            </a:r>
            <a:r>
              <a:rPr lang="en-US" sz="3200" dirty="0">
                <a:latin typeface="NikoshBAN" panose="02000000000000000000" pitchFamily="2" charset="0"/>
                <a:cs typeface="NikoshBAN" panose="02000000000000000000" pitchFamily="2" charset="0"/>
              </a:rPr>
              <a:t>           গ </a:t>
            </a:r>
            <a:r>
              <a:rPr lang="en-US" sz="3200" dirty="0" err="1">
                <a:latin typeface="NikoshBAN" panose="02000000000000000000" pitchFamily="2" charset="0"/>
                <a:cs typeface="NikoshBAN" panose="02000000000000000000" pitchFamily="2" charset="0"/>
              </a:rPr>
              <a:t>নদীর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নিচে</a:t>
            </a:r>
            <a:r>
              <a:rPr lang="en-US" sz="3200" dirty="0">
                <a:latin typeface="NikoshBAN" panose="02000000000000000000" pitchFamily="2" charset="0"/>
                <a:cs typeface="NikoshBAN" panose="02000000000000000000" pitchFamily="2" charset="0"/>
              </a:rPr>
              <a:t>           ঘ </a:t>
            </a:r>
            <a:r>
              <a:rPr lang="en-US" sz="3200" dirty="0" err="1">
                <a:latin typeface="NikoshBAN" panose="02000000000000000000" pitchFamily="2" charset="0"/>
                <a:cs typeface="NikoshBAN" panose="02000000000000000000" pitchFamily="2" charset="0"/>
              </a:rPr>
              <a:t>সাগরের</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নিচে</a:t>
            </a:r>
            <a:endParaRPr lang="en-US" sz="3200" dirty="0">
              <a:latin typeface="NikoshBAN" panose="02000000000000000000" pitchFamily="2" charset="0"/>
              <a:cs typeface="NikoshBAN" panose="02000000000000000000" pitchFamily="2" charset="0"/>
            </a:endParaRPr>
          </a:p>
          <a:p>
            <a:r>
              <a:rPr lang="en-US" sz="3200" dirty="0">
                <a:latin typeface="NikoshBAN" panose="02000000000000000000" pitchFamily="2" charset="0"/>
                <a:cs typeface="NikoshBAN" panose="02000000000000000000" pitchFamily="2" charset="0"/>
              </a:rPr>
              <a:t>5 . </a:t>
            </a:r>
            <a:r>
              <a:rPr lang="en-US" sz="3200" dirty="0" err="1">
                <a:latin typeface="NikoshBAN" panose="02000000000000000000" pitchFamily="2" charset="0"/>
                <a:cs typeface="NikoshBAN" panose="02000000000000000000" pitchFamily="2" charset="0"/>
              </a:rPr>
              <a:t>ময়নামতি</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কোথায়</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অবস্থিত</a:t>
            </a:r>
            <a:r>
              <a:rPr lang="en-US" sz="3200" dirty="0">
                <a:latin typeface="NikoshBAN" panose="02000000000000000000" pitchFamily="2" charset="0"/>
                <a:cs typeface="NikoshBAN" panose="02000000000000000000" pitchFamily="2" charset="0"/>
              </a:rPr>
              <a:t>?</a:t>
            </a:r>
          </a:p>
          <a:p>
            <a:r>
              <a:rPr lang="en-US" sz="3200" dirty="0">
                <a:latin typeface="NikoshBAN" panose="02000000000000000000" pitchFamily="2" charset="0"/>
                <a:cs typeface="NikoshBAN" panose="02000000000000000000" pitchFamily="2" charset="0"/>
              </a:rPr>
              <a:t>ক </a:t>
            </a:r>
            <a:r>
              <a:rPr lang="en-US" sz="3200" dirty="0" err="1">
                <a:latin typeface="NikoshBAN" panose="02000000000000000000" pitchFamily="2" charset="0"/>
                <a:cs typeface="NikoshBAN" panose="02000000000000000000" pitchFamily="2" charset="0"/>
              </a:rPr>
              <a:t>লালমাই</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পাহাড়</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এলাকায়</a:t>
            </a:r>
            <a:r>
              <a:rPr lang="en-US" sz="3200" dirty="0">
                <a:latin typeface="NikoshBAN" panose="02000000000000000000" pitchFamily="2" charset="0"/>
                <a:cs typeface="NikoshBAN" panose="02000000000000000000" pitchFamily="2" charset="0"/>
              </a:rPr>
              <a:t>        খ </a:t>
            </a:r>
            <a:r>
              <a:rPr lang="en-US" sz="3200" dirty="0" err="1">
                <a:latin typeface="NikoshBAN" panose="02000000000000000000" pitchFamily="2" charset="0"/>
                <a:cs typeface="NikoshBAN" panose="02000000000000000000" pitchFamily="2" charset="0"/>
              </a:rPr>
              <a:t>চলনবিল</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এলাকায়</a:t>
            </a:r>
            <a:r>
              <a:rPr lang="en-US" sz="3200" dirty="0">
                <a:latin typeface="NikoshBAN" panose="02000000000000000000" pitchFamily="2" charset="0"/>
                <a:cs typeface="NikoshBAN" panose="02000000000000000000" pitchFamily="2" charset="0"/>
              </a:rPr>
              <a:t>        </a:t>
            </a:r>
            <a:endParaRPr lang="bn-BD" sz="3200" dirty="0">
              <a:latin typeface="NikoshBAN" panose="02000000000000000000" pitchFamily="2" charset="0"/>
              <a:cs typeface="NikoshBAN" panose="02000000000000000000" pitchFamily="2" charset="0"/>
            </a:endParaRPr>
          </a:p>
          <a:p>
            <a:r>
              <a:rPr lang="en-US" sz="3200" dirty="0">
                <a:latin typeface="NikoshBAN" panose="02000000000000000000" pitchFamily="2" charset="0"/>
                <a:cs typeface="NikoshBAN" panose="02000000000000000000" pitchFamily="2" charset="0"/>
              </a:rPr>
              <a:t>গ </a:t>
            </a:r>
            <a:r>
              <a:rPr lang="en-US" sz="3200" dirty="0" err="1">
                <a:latin typeface="NikoshBAN" panose="02000000000000000000" pitchFamily="2" charset="0"/>
                <a:cs typeface="NikoshBAN" panose="02000000000000000000" pitchFamily="2" charset="0"/>
              </a:rPr>
              <a:t>সুন্দরবন</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এলাকায়</a:t>
            </a:r>
            <a:r>
              <a:rPr lang="en-US" sz="3200" dirty="0">
                <a:latin typeface="NikoshBAN" panose="02000000000000000000" pitchFamily="2" charset="0"/>
                <a:cs typeface="NikoshBAN" panose="02000000000000000000" pitchFamily="2" charset="0"/>
              </a:rPr>
              <a:t>        ঘ </a:t>
            </a:r>
            <a:r>
              <a:rPr lang="en-US" sz="3200" dirty="0" err="1">
                <a:latin typeface="NikoshBAN" panose="02000000000000000000" pitchFamily="2" charset="0"/>
                <a:cs typeface="NikoshBAN" panose="02000000000000000000" pitchFamily="2" charset="0"/>
              </a:rPr>
              <a:t>হাওড়</a:t>
            </a:r>
            <a:r>
              <a:rPr lang="en-US" sz="3200" dirty="0">
                <a:latin typeface="NikoshBAN" panose="02000000000000000000" pitchFamily="2" charset="0"/>
                <a:cs typeface="NikoshBAN" panose="02000000000000000000" pitchFamily="2" charset="0"/>
              </a:rPr>
              <a:t> </a:t>
            </a:r>
            <a:r>
              <a:rPr lang="en-US" sz="3200" dirty="0" err="1">
                <a:latin typeface="NikoshBAN" panose="02000000000000000000" pitchFamily="2" charset="0"/>
                <a:cs typeface="NikoshBAN" panose="02000000000000000000" pitchFamily="2" charset="0"/>
              </a:rPr>
              <a:t>এলাকায়</a:t>
            </a:r>
            <a:endParaRPr lang="en-US" sz="3200" dirty="0">
              <a:latin typeface="NikoshBAN" panose="02000000000000000000" pitchFamily="2" charset="0"/>
              <a:cs typeface="NikoshBAN" panose="02000000000000000000" pitchFamily="2" charset="0"/>
            </a:endParaRPr>
          </a:p>
        </p:txBody>
      </p:sp>
      <p:sp>
        <p:nvSpPr>
          <p:cNvPr id="3" name="TextBox 2">
            <a:extLst>
              <a:ext uri="{FF2B5EF4-FFF2-40B4-BE49-F238E27FC236}">
                <a16:creationId xmlns:a16="http://schemas.microsoft.com/office/drawing/2014/main" id="{FBADE7C9-7034-8BE8-630F-375B83AAF0FE}"/>
              </a:ext>
            </a:extLst>
          </p:cNvPr>
          <p:cNvSpPr txBox="1"/>
          <p:nvPr/>
        </p:nvSpPr>
        <p:spPr>
          <a:xfrm>
            <a:off x="4724400" y="388680"/>
            <a:ext cx="3246120" cy="646331"/>
          </a:xfrm>
          <a:prstGeom prst="rect">
            <a:avLst/>
          </a:prstGeom>
          <a:noFill/>
        </p:spPr>
        <p:txBody>
          <a:bodyPr wrap="square" rtlCol="0">
            <a:spAutoFit/>
          </a:bodyPr>
          <a:lstStyle/>
          <a:p>
            <a:r>
              <a:rPr lang="en-US" sz="3600" b="1" u="sng" dirty="0" err="1">
                <a:solidFill>
                  <a:schemeClr val="accent1">
                    <a:lumMod val="50000"/>
                  </a:schemeClr>
                </a:solidFill>
                <a:latin typeface="NikoshBAN" panose="02000000000000000000" pitchFamily="2" charset="0"/>
                <a:cs typeface="NikoshBAN" panose="02000000000000000000" pitchFamily="2" charset="0"/>
              </a:rPr>
              <a:t>সঠিক</a:t>
            </a:r>
            <a:r>
              <a:rPr lang="en-US" sz="3600" b="1" u="sng" dirty="0">
                <a:solidFill>
                  <a:schemeClr val="accent1">
                    <a:lumMod val="50000"/>
                  </a:schemeClr>
                </a:solidFill>
                <a:latin typeface="NikoshBAN" panose="02000000000000000000" pitchFamily="2" charset="0"/>
                <a:cs typeface="NikoshBAN" panose="02000000000000000000" pitchFamily="2" charset="0"/>
              </a:rPr>
              <a:t> </a:t>
            </a:r>
            <a:r>
              <a:rPr lang="en-US" sz="3600" b="1" u="sng" dirty="0" err="1">
                <a:solidFill>
                  <a:schemeClr val="accent1">
                    <a:lumMod val="50000"/>
                  </a:schemeClr>
                </a:solidFill>
                <a:latin typeface="NikoshBAN" panose="02000000000000000000" pitchFamily="2" charset="0"/>
                <a:cs typeface="NikoshBAN" panose="02000000000000000000" pitchFamily="2" charset="0"/>
              </a:rPr>
              <a:t>উত্তরটি</a:t>
            </a:r>
            <a:r>
              <a:rPr lang="en-US" sz="3600" b="1" u="sng" dirty="0">
                <a:solidFill>
                  <a:schemeClr val="accent1">
                    <a:lumMod val="50000"/>
                  </a:schemeClr>
                </a:solidFill>
                <a:latin typeface="NikoshBAN" panose="02000000000000000000" pitchFamily="2" charset="0"/>
                <a:cs typeface="NikoshBAN" panose="02000000000000000000" pitchFamily="2" charset="0"/>
              </a:rPr>
              <a:t> </a:t>
            </a:r>
            <a:r>
              <a:rPr lang="en-US" sz="3600" b="1" u="sng" dirty="0" err="1">
                <a:solidFill>
                  <a:schemeClr val="accent1">
                    <a:lumMod val="50000"/>
                  </a:schemeClr>
                </a:solidFill>
                <a:latin typeface="NikoshBAN" panose="02000000000000000000" pitchFamily="2" charset="0"/>
                <a:cs typeface="NikoshBAN" panose="02000000000000000000" pitchFamily="2" charset="0"/>
              </a:rPr>
              <a:t>বলি</a:t>
            </a:r>
            <a:r>
              <a:rPr lang="en-US" sz="3600" b="1" u="sng" dirty="0">
                <a:solidFill>
                  <a:schemeClr val="accent1">
                    <a:lumMod val="50000"/>
                  </a:schemeClr>
                </a:solidFill>
                <a:latin typeface="NikoshBAN" panose="02000000000000000000" pitchFamily="2" charset="0"/>
                <a:cs typeface="NikoshBAN" panose="02000000000000000000" pitchFamily="2" charset="0"/>
              </a:rPr>
              <a:t> </a:t>
            </a:r>
          </a:p>
        </p:txBody>
      </p:sp>
      <p:sp>
        <p:nvSpPr>
          <p:cNvPr id="4" name="TextBox 3">
            <a:extLst>
              <a:ext uri="{FF2B5EF4-FFF2-40B4-BE49-F238E27FC236}">
                <a16:creationId xmlns:a16="http://schemas.microsoft.com/office/drawing/2014/main" id="{61408E3A-E1E6-C03B-ADCF-25A96FF9DB2A}"/>
              </a:ext>
            </a:extLst>
          </p:cNvPr>
          <p:cNvSpPr txBox="1"/>
          <p:nvPr/>
        </p:nvSpPr>
        <p:spPr>
          <a:xfrm>
            <a:off x="594360" y="1035011"/>
            <a:ext cx="7162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
        <p:nvSpPr>
          <p:cNvPr id="5" name="TextBox 4">
            <a:extLst>
              <a:ext uri="{FF2B5EF4-FFF2-40B4-BE49-F238E27FC236}">
                <a16:creationId xmlns:a16="http://schemas.microsoft.com/office/drawing/2014/main" id="{16F9009D-89D6-227E-5111-CF20B1D615E1}"/>
              </a:ext>
            </a:extLst>
          </p:cNvPr>
          <p:cNvSpPr txBox="1"/>
          <p:nvPr/>
        </p:nvSpPr>
        <p:spPr>
          <a:xfrm>
            <a:off x="3368040" y="1995131"/>
            <a:ext cx="7162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
        <p:nvSpPr>
          <p:cNvPr id="6" name="TextBox 5">
            <a:extLst>
              <a:ext uri="{FF2B5EF4-FFF2-40B4-BE49-F238E27FC236}">
                <a16:creationId xmlns:a16="http://schemas.microsoft.com/office/drawing/2014/main" id="{A22432F0-A413-EC95-1FD9-4385670A44E1}"/>
              </a:ext>
            </a:extLst>
          </p:cNvPr>
          <p:cNvSpPr txBox="1"/>
          <p:nvPr/>
        </p:nvSpPr>
        <p:spPr>
          <a:xfrm>
            <a:off x="2903220" y="3030142"/>
            <a:ext cx="7162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
        <p:nvSpPr>
          <p:cNvPr id="7" name="TextBox 6">
            <a:extLst>
              <a:ext uri="{FF2B5EF4-FFF2-40B4-BE49-F238E27FC236}">
                <a16:creationId xmlns:a16="http://schemas.microsoft.com/office/drawing/2014/main" id="{B375405C-0A02-0054-4C61-209942C4D373}"/>
              </a:ext>
            </a:extLst>
          </p:cNvPr>
          <p:cNvSpPr txBox="1"/>
          <p:nvPr/>
        </p:nvSpPr>
        <p:spPr>
          <a:xfrm>
            <a:off x="594360" y="4022496"/>
            <a:ext cx="7162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
        <p:nvSpPr>
          <p:cNvPr id="8" name="TextBox 7">
            <a:extLst>
              <a:ext uri="{FF2B5EF4-FFF2-40B4-BE49-F238E27FC236}">
                <a16:creationId xmlns:a16="http://schemas.microsoft.com/office/drawing/2014/main" id="{E1120540-1DE0-3E95-2389-C05139746E42}"/>
              </a:ext>
            </a:extLst>
          </p:cNvPr>
          <p:cNvSpPr txBox="1"/>
          <p:nvPr/>
        </p:nvSpPr>
        <p:spPr>
          <a:xfrm>
            <a:off x="594360" y="4923410"/>
            <a:ext cx="716280" cy="1200329"/>
          </a:xfrm>
          <a:prstGeom prst="rect">
            <a:avLst/>
          </a:prstGeom>
          <a:noFill/>
        </p:spPr>
        <p:txBody>
          <a:bodyPr wrap="square" rtlCol="0">
            <a:spAutoFit/>
          </a:bodyPr>
          <a:lstStyle/>
          <a:p>
            <a:r>
              <a:rPr lang="bn-BD" sz="7200" dirty="0">
                <a:solidFill>
                  <a:srgbClr val="C00000"/>
                </a:solidFill>
              </a:rPr>
              <a:t>√</a:t>
            </a:r>
            <a:endParaRPr lang="en-US" sz="7200" dirty="0">
              <a:solidFill>
                <a:srgbClr val="C00000"/>
              </a:solidFill>
            </a:endParaRPr>
          </a:p>
        </p:txBody>
      </p:sp>
    </p:spTree>
    <p:extLst>
      <p:ext uri="{BB962C8B-B14F-4D97-AF65-F5344CB8AC3E}">
        <p14:creationId xmlns:p14="http://schemas.microsoft.com/office/powerpoint/2010/main" val="335249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theme/theme1.xml><?xml version="1.0" encoding="utf-8"?>
<a:theme xmlns:a="http://schemas.openxmlformats.org/drawingml/2006/main" name="Bangla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3200" dirty="0">
            <a:latin typeface="NikoshBAN" panose="02000000000000000000" pitchFamily="2" charset="0"/>
            <a:cs typeface="NikoshBAN" panose="02000000000000000000" pitchFamily="2" charset="0"/>
          </a:defRPr>
        </a:defPPr>
      </a:lstStyle>
    </a:txDef>
  </a:objectDefaults>
  <a:extraClrSchemeLst/>
  <a:extLst>
    <a:ext uri="{05A4C25C-085E-4340-85A3-A5531E510DB2}">
      <thm15:themeFamily xmlns:thm15="http://schemas.microsoft.com/office/thememl/2012/main" name="Bangla Theme" id="{35FA9EBE-4744-45E4-BE25-91657615086E}" vid="{4E732455-97D7-4B72-8733-D70887AA41D8}"/>
    </a:ext>
  </a:extLst>
</a:theme>
</file>

<file path=docProps/app.xml><?xml version="1.0" encoding="utf-8"?>
<Properties xmlns="http://schemas.openxmlformats.org/officeDocument/2006/extended-properties" xmlns:vt="http://schemas.openxmlformats.org/officeDocument/2006/docPropsVTypes">
  <Template>Bangla Theme</Template>
  <TotalTime>188</TotalTime>
  <Words>728</Words>
  <Application>Microsoft Office PowerPoint</Application>
  <PresentationFormat>Widescreen</PresentationFormat>
  <Paragraphs>98</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NikoshBAN</vt:lpstr>
      <vt:lpstr>Times New Roman</vt:lpstr>
      <vt:lpstr>Wingdings</vt:lpstr>
      <vt:lpstr>Bangla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Smart View</dc:creator>
  <cp:lastModifiedBy>nigar sultana</cp:lastModifiedBy>
  <cp:revision>7</cp:revision>
  <dcterms:created xsi:type="dcterms:W3CDTF">2025-12-18T03:25:05Z</dcterms:created>
  <dcterms:modified xsi:type="dcterms:W3CDTF">2026-05-30T14:53:53Z</dcterms:modified>
</cp:coreProperties>
</file>