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1" r:id="rId3"/>
    <p:sldId id="277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0" r:id="rId14"/>
    <p:sldId id="272" r:id="rId15"/>
    <p:sldId id="273" r:id="rId16"/>
    <p:sldId id="274" r:id="rId17"/>
    <p:sldId id="257" r:id="rId18"/>
    <p:sldId id="258" r:id="rId19"/>
    <p:sldId id="259" r:id="rId20"/>
    <p:sldId id="260" r:id="rId21"/>
    <p:sldId id="275" r:id="rId22"/>
    <p:sldId id="2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7FC1A-3D11-47D5-BC9F-D01E720D365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EF051-2E1F-4CA5-892D-9A8EADEB4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504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EF051-2E1F-4CA5-892D-9A8EADEB42D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914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8EF051-2E1F-4CA5-892D-9A8EADEB42D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435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7AB68-6938-D57C-9436-2DB5955B9E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BCB11F-FB1B-3C8D-E623-59B8C365CE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224ED8-4F68-5083-02E7-68A128904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4EEC8-0E6B-4F9B-98F4-73B4C2B67A35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39DDC-7D4F-30F6-64D6-54AE45B5F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F687D-66F9-42B0-700F-D279D1BCD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062D-BB01-40BA-8C76-4DC50CD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878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13F86-D4DA-4DDA-65DA-BBCD9FE13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3E5A3-CC11-9AE1-17FE-202C4A8C0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508A9-56D9-F0AE-4BF5-437D29F88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4EEC8-0E6B-4F9B-98F4-73B4C2B67A35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37AB5-4AC5-6533-96C7-84AAFF128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048F6A-D5A8-FEF0-8A8C-B35CC714B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062D-BB01-40BA-8C76-4DC50CD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0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8E7A5-159A-B2F5-0029-D59509270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623317-44D0-5C41-4E5C-BC381A2F9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46FFB-6F2B-9601-1D38-96F7F5E0A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4EEC8-0E6B-4F9B-98F4-73B4C2B67A35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E1310F-2BCF-EF35-7A2D-258DC505C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61F0D-ECE3-A32B-B0A5-DA09F266D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062D-BB01-40BA-8C76-4DC50CD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375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8AA5A-0D58-FBCA-4DEE-E3D9C4E2B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23708-8AA9-98E1-C63E-D08A461820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3824F7-EC45-99BA-A45F-53E67FBE06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8293A8-3829-DD68-D49E-7AC8CD17A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4EEC8-0E6B-4F9B-98F4-73B4C2B67A35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C35C7-DB50-257D-27C2-F7B0E8109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ED3C39-F229-D168-7A63-AC4C02530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062D-BB01-40BA-8C76-4DC50CD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98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DC4B3-0CCB-E8AC-F414-49A0494C1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D7CAC-357F-4188-A323-F4236CACC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EA60DB-D7E1-3DCA-C513-20C846246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A315B6-9030-7D96-3827-7D872A7920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BF6623-00F7-F628-32BA-3A072E56DF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5E11D2-4448-D690-3EB5-E56DD4F12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4EEC8-0E6B-4F9B-98F4-73B4C2B67A35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ECE70A-A10A-DCD9-B8FC-0FB435E1C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DAD14B-616B-191C-FF4E-99D319BAA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062D-BB01-40BA-8C76-4DC50CD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3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ECB5A-B662-0173-C201-7ADF00C46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290268-4445-986D-588C-5002E979E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4EEC8-0E6B-4F9B-98F4-73B4C2B67A35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36B1FC-7DC5-64D1-6C3F-CE772448D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267B8A-2D77-76B9-00E3-F6FD84FF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062D-BB01-40BA-8C76-4DC50CD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164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39EB7F-5CD8-B747-F4F8-947858DCE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4EEC8-0E6B-4F9B-98F4-73B4C2B67A35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E56E88-BCA8-8DF5-C411-B5CCD4CC2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14DFA6-E279-4A82-06F4-B94ABAD97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062D-BB01-40BA-8C76-4DC50CD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44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09FD6-A103-5F17-2042-69B719F7D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D079C-97DE-89A9-DF3A-F1826FB4EC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4F2AB-1225-821B-CE38-F472760F4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3BEF41-7F95-37F8-A4D7-ED1BF3D60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4EEC8-0E6B-4F9B-98F4-73B4C2B67A35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10AF3-E976-394A-21BA-F7409D4AD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204D68-1C3D-CE73-CF99-F7A30EBAB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062D-BB01-40BA-8C76-4DC50CD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43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EB5C8-0181-7A6D-DD0A-A4BD67273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BE023B-1770-2316-7ABE-5C353B9A03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6E6B6-25FF-F06E-9F90-EA230BE49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8E07D9-AE68-4300-3289-F053F4FF1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4EEC8-0E6B-4F9B-98F4-73B4C2B67A35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AC52BB-C080-9222-7798-007D140AB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BF86BC-57CF-D9DA-04E1-E31331F74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062D-BB01-40BA-8C76-4DC50CD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53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5ABDF-2DDF-CAC7-C3B5-3F2C4E789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A9BD69-A3E4-8386-E876-1D3632245B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B47DC-C83A-21BC-BD17-72BAB9384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4EEC8-0E6B-4F9B-98F4-73B4C2B67A35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90610-1547-E010-A9E7-1262A9C4F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1723F-B089-EAC2-CFA4-9D4F9630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062D-BB01-40BA-8C76-4DC50CD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651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CAA371-AF1C-6ACE-081D-4D18027324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2F3F28-07E3-2D2D-A270-EEE8FD1FB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CAFE8-9715-8EF2-BF77-4F91B2337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4EEC8-0E6B-4F9B-98F4-73B4C2B67A35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87DA3-2004-E691-AFB5-E88A33693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B90AF0-F8E4-2F58-45EA-F261B959F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2062D-BB01-40BA-8C76-4DC50CD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54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750CED-8B7D-8141-3681-E06331A55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65BBE-DB16-51A7-DA42-9A3F411BD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0D64E-69D0-CBE6-810C-3AEB9612B2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4EEC8-0E6B-4F9B-98F4-73B4C2B67A35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82EF9-ED87-1E30-BAEC-D13812B5A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5F899-B416-6117-2732-E2616CCA59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2062D-BB01-40BA-8C76-4DC50CD409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402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BA47E5E-16DA-B76C-4B7F-188FF2C7C1C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6075EB8-ED59-49B1-E12D-1C5087504C94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8A1F802D-6F7D-EEFE-B38C-5D15FDC1A28F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95DF35CB-2DAF-45E0-B018-D564A9A22F94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0B98B62E-A749-1BF7-EBFB-E93D44823EA2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D440B324-F98B-F8B1-FFCE-0DAB5CE5C904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6EB79042-14C7-C554-4C1B-C1523F91A7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682"/>
            <a:ext cx="12164378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9356CA5-A922-2FBF-4A9B-F770FEA63C1A}"/>
              </a:ext>
            </a:extLst>
          </p:cNvPr>
          <p:cNvSpPr txBox="1"/>
          <p:nvPr/>
        </p:nvSpPr>
        <p:spPr>
          <a:xfrm>
            <a:off x="4389620" y="1803723"/>
            <a:ext cx="72702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6906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5459A-C81A-AF8F-B94C-EDDE38514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7BEA642-9E1A-C4FA-FF7C-840C6F0B19B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3AB5F6B-C677-F4FD-568F-400342224725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1F2C34F9-7DEB-559A-4C82-D5CFCB9D6932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531E3DBD-2134-0D55-277D-69B9555B7152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06CA356E-90C9-1D80-3A4C-91ADDE1C235B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28748BBE-836C-42BF-5969-6B4476E78CC2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746A939-0D09-2A70-FD4A-3E4EE6B57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1" y="0"/>
            <a:ext cx="121643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747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3C5E5-6398-C81F-EEB2-31B81E8EC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E8F0F92-901A-9141-5A70-AA39408A67D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4D8E0DB-51E6-5242-7214-62BCCFB8658B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F81D1CD0-2601-9018-8B62-430BC11AD69F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8464230E-08F6-C835-9D8B-44D9965B4E25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975AA93D-8F4A-41BC-0BE2-C7940F69436F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C07D9B38-9F8E-FA1E-5A53-6CA652B02A22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AB15EEB-B87A-5842-B088-579BECCD406A}"/>
              </a:ext>
            </a:extLst>
          </p:cNvPr>
          <p:cNvGrpSpPr/>
          <p:nvPr/>
        </p:nvGrpSpPr>
        <p:grpSpPr>
          <a:xfrm>
            <a:off x="0" y="-23682"/>
            <a:ext cx="12336905" cy="6858000"/>
            <a:chOff x="0" y="0"/>
            <a:chExt cx="12336905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B1271F6-2FF5-5258-9010-A7C9E2E09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336905" cy="6858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435C605-C509-F2C5-D49E-D26845551A62}"/>
                </a:ext>
              </a:extLst>
            </p:cNvPr>
            <p:cNvSpPr txBox="1"/>
            <p:nvPr/>
          </p:nvSpPr>
          <p:spPr>
            <a:xfrm>
              <a:off x="4144780" y="2368446"/>
              <a:ext cx="646076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তৃতীয়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অধ্যায়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:-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আত্মকর্মসংস্থান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(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ক্লাস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-২)</a:t>
              </a:r>
            </a:p>
            <a:p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         </a:t>
              </a:r>
              <a:r>
                <a:rPr lang="en-US" sz="3200" b="1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সময়</a:t>
              </a:r>
              <a:r>
                <a:rPr lang="en-US" sz="3200" b="1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: ৫০মিনিট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5302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B580E-0C8C-40C0-D43E-A28C7E215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26EC6E0-642E-592F-87C3-B5B9F55D433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217AC8F-CDA7-C5C6-DA87-80C198336693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72048E63-7A6D-53C8-BE7D-023EE740D061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1F5F8450-EF74-656C-A743-C801A1B68470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64FF1464-B9F9-1C0B-4ED7-DDA76720CE38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F96948BA-9C57-D351-6822-99EB9F270B49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7645E34-352E-54BA-798A-52A9FCA6E2B4}"/>
              </a:ext>
            </a:extLst>
          </p:cNvPr>
          <p:cNvGrpSpPr/>
          <p:nvPr/>
        </p:nvGrpSpPr>
        <p:grpSpPr>
          <a:xfrm>
            <a:off x="2435903" y="386398"/>
            <a:ext cx="8971610" cy="6398724"/>
            <a:chOff x="2435903" y="386398"/>
            <a:chExt cx="8971610" cy="639872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DB57C6F-749C-92E8-85A4-E052E6EBF692}"/>
                </a:ext>
              </a:extLst>
            </p:cNvPr>
            <p:cNvSpPr txBox="1"/>
            <p:nvPr/>
          </p:nvSpPr>
          <p:spPr>
            <a:xfrm>
              <a:off x="2435903" y="1600281"/>
              <a:ext cx="7037882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প্রশ্ন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:</a:t>
              </a:r>
            </a:p>
            <a:p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১.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তোমাদের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এলাকায়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মানুষ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  <a:p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২.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কোন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কাজগুলো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থেকে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আয়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করা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সম্ভব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  <a:p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৩.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কোন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কাজের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জন্য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প্রশিক্ষণ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দরকার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  <a:p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0225162-C7CA-33BD-8D41-37885F878EF5}"/>
                </a:ext>
              </a:extLst>
            </p:cNvPr>
            <p:cNvSpPr txBox="1"/>
            <p:nvPr/>
          </p:nvSpPr>
          <p:spPr>
            <a:xfrm>
              <a:off x="4323527" y="386398"/>
              <a:ext cx="251062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পূর্ব</a:t>
              </a:r>
              <a:r>
                <a:rPr lang="en-US" sz="4000" b="1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জ্ঞান</a:t>
              </a:r>
              <a:r>
                <a:rPr lang="en-US" sz="4000" b="1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যাচাই</a:t>
              </a:r>
              <a:endPara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F3F06A-5D7C-B65E-C894-27A698E8D3BF}"/>
                </a:ext>
              </a:extLst>
            </p:cNvPr>
            <p:cNvSpPr txBox="1"/>
            <p:nvPr/>
          </p:nvSpPr>
          <p:spPr>
            <a:xfrm>
              <a:off x="3252864" y="6046458"/>
              <a:ext cx="815464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>
                  <a:highlight>
                    <a:srgbClr val="C0C0C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নোট</a:t>
              </a:r>
              <a:r>
                <a:rPr lang="en-US" sz="2400" b="1" dirty="0">
                  <a:highlight>
                    <a:srgbClr val="C0C0C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: </a:t>
              </a:r>
              <a:r>
                <a:rPr lang="en-US" sz="2400" b="1" dirty="0" err="1">
                  <a:highlight>
                    <a:srgbClr val="C0C0C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শিক্ষণ</a:t>
              </a:r>
              <a:r>
                <a:rPr lang="en-US" sz="2400" b="1" dirty="0">
                  <a:highlight>
                    <a:srgbClr val="C0C0C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highlight>
                    <a:srgbClr val="C0C0C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পদ্ধতি</a:t>
              </a:r>
              <a:r>
                <a:rPr lang="en-US" sz="2400" b="1" dirty="0">
                  <a:highlight>
                    <a:srgbClr val="C0C0C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- Think–Pair–Share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11745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61B65-7576-7F82-7F2E-86F74F10E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7CAEE376-B39F-6B42-45E1-4F23D554D0C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6539972-3E30-B980-9F9A-040E92088C84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551D6202-CB34-C96B-CC55-6F200966492F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DABC53EF-B00D-43AD-8FEC-4C14F1258A18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DC3C4AA6-65A1-3CA2-8F85-EF03BA1F8B1F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13E9FBE1-9845-AD97-8B90-FDE95E6205CB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F6FDE79-5A1A-D07D-290D-D1A60CCEFDDE}"/>
              </a:ext>
            </a:extLst>
          </p:cNvPr>
          <p:cNvSpPr txBox="1"/>
          <p:nvPr/>
        </p:nvSpPr>
        <p:spPr>
          <a:xfrm>
            <a:off x="1019332" y="1216385"/>
            <a:ext cx="1068798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b="1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আলিফ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তার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এলাকায়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দেখল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অনেক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মানুষ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চাকরির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জন্য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শহরে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চলে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যায়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কিন্তু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এলাকায়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কৃষি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,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মাছ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,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পশুপালন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,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খাবার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তৈরি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ও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অনলাইনে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কাজের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সুযোগ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রয়েছে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</a:p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সে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ভাবল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— “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সঠিক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প্রশিক্ষণ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পেলে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আমরা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ও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নিজের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এলাকাতেই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কাজ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করতে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পারি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।”</a:t>
            </a:r>
          </a:p>
          <a:p>
            <a:pPr>
              <a:spcAft>
                <a:spcPts val="800"/>
              </a:spcAft>
            </a:pPr>
            <a:endParaRPr lang="en-US" sz="3200" b="1" kern="1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>
              <a:spcAft>
                <a:spcPts val="800"/>
              </a:spcAft>
            </a:pP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প্রশ্ন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: </a:t>
            </a:r>
            <a:r>
              <a:rPr lang="en-US" sz="3200" b="1" kern="100" dirty="0" err="1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আলিফ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কোন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কোন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ক্ষেত্র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বেছে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নিতে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b="1" kern="100" dirty="0" err="1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পারে</a:t>
            </a:r>
            <a:r>
              <a:rPr lang="en-US" sz="3200" b="1" kern="100" dirty="0">
                <a:effectLst/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31061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68650-C45A-2639-59F9-6ABCF3C1A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E091AC8-E71D-862E-5A5B-91EEDD0DC85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C1F1039-3AF3-25A8-3403-2A1A89557F74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C6F3A02C-7E01-2F6F-218F-F82D4DD00474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E15F8252-8069-1357-9A6E-A3CA020F12BB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6E9A95D3-093E-EB30-A891-857260E9873A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A2005616-7F58-530E-6737-8FB3872E1430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82F19A1-EFC7-B2C4-3A30-91AAF943A33B}"/>
              </a:ext>
            </a:extLst>
          </p:cNvPr>
          <p:cNvGrpSpPr/>
          <p:nvPr/>
        </p:nvGrpSpPr>
        <p:grpSpPr>
          <a:xfrm>
            <a:off x="2466641" y="884421"/>
            <a:ext cx="7258718" cy="3661903"/>
            <a:chOff x="2466641" y="884421"/>
            <a:chExt cx="7258718" cy="366190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8506E50-011F-E2D2-6107-E9031A13C3D3}"/>
                </a:ext>
              </a:extLst>
            </p:cNvPr>
            <p:cNvSpPr txBox="1"/>
            <p:nvPr/>
          </p:nvSpPr>
          <p:spPr>
            <a:xfrm>
              <a:off x="2466641" y="3222885"/>
              <a:ext cx="725871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আত্মকর্মসংস্থানের</a:t>
              </a:r>
              <a:r>
                <a:rPr lang="en-US" sz="4000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ক্ষেত্র</a:t>
              </a:r>
              <a:r>
                <a:rPr lang="en-US" sz="4000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4000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প্রশিক্ষণ</a:t>
              </a:r>
              <a:r>
                <a:rPr lang="en-US" sz="4000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4000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উদ্বুদ্ধকরণ</a:t>
              </a:r>
              <a:endParaRPr lang="en-US" sz="4000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B6FE52-9B83-55D0-18C3-05F5DE692BC9}"/>
                </a:ext>
              </a:extLst>
            </p:cNvPr>
            <p:cNvSpPr txBox="1"/>
            <p:nvPr/>
          </p:nvSpPr>
          <p:spPr>
            <a:xfrm>
              <a:off x="3987384" y="884421"/>
              <a:ext cx="296267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পাঠ</a:t>
              </a:r>
              <a:r>
                <a:rPr lang="en-US" sz="4800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শিরোনাম</a:t>
              </a:r>
              <a:r>
                <a:rPr lang="en-US" sz="4800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129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04297-4AEE-8DD5-96DD-B8210ADD1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79DA9E9-FEA6-0F49-6821-107E33CEF27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813A705-8894-71EC-A0AC-D6358E42F4B1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56CF5745-6C07-F44D-7CD7-85974AA705ED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D4431F9C-62E1-5CF8-82BC-0E8993B786F0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0A6B3F4D-216B-5C26-4CF2-A41F11D5F784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78B8572F-8DAE-3686-8C43-09FD96E2F967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CF143D-31B8-4659-87DA-C84F3743BA33}"/>
              </a:ext>
            </a:extLst>
          </p:cNvPr>
          <p:cNvGrpSpPr/>
          <p:nvPr/>
        </p:nvGrpSpPr>
        <p:grpSpPr>
          <a:xfrm>
            <a:off x="1470875" y="587089"/>
            <a:ext cx="9996600" cy="5610543"/>
            <a:chOff x="1470875" y="587089"/>
            <a:chExt cx="9996600" cy="5610543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AD999E1-7C83-E167-8D96-5A64B57709FE}"/>
                </a:ext>
              </a:extLst>
            </p:cNvPr>
            <p:cNvSpPr txBox="1"/>
            <p:nvPr/>
          </p:nvSpPr>
          <p:spPr>
            <a:xfrm>
              <a:off x="1470875" y="2473536"/>
              <a:ext cx="9996600" cy="37240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১.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বাংলাদেশের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আর্থ-সামাজিক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অবস্থা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বিবেচনায়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উপযুক্ত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লাভজনক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আত্মকর্মসংস্থানের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ক্ষেত্র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চিহ্নিত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পারব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>
                <a:lnSpc>
                  <a:spcPct val="150000"/>
                </a:lnSpc>
              </a:pP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২.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আত্মকর্মসংস্থানে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সহায়তাকারী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প্রশিক্ষণ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প্রতিষ্ঠানগুলোর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কার্যক্রম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গুরুত্ব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ব্যাখ্যা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পারব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</a:p>
            <a:p>
              <a:pPr>
                <a:lnSpc>
                  <a:spcPct val="150000"/>
                </a:lnSpc>
              </a:pP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৩.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আত্মকর্মসংস্থানে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উদ্বুদ্ধকরণের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উপায়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বর্ণনা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পারব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99DBD66-E724-7186-E212-239AE89881EA}"/>
                </a:ext>
              </a:extLst>
            </p:cNvPr>
            <p:cNvSpPr txBox="1"/>
            <p:nvPr/>
          </p:nvSpPr>
          <p:spPr>
            <a:xfrm>
              <a:off x="2213548" y="587089"/>
              <a:ext cx="849942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শিখনফল</a:t>
              </a:r>
              <a:r>
                <a:rPr lang="en-US" sz="4000" b="1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(Learning Outcomes)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9AC03C-2CDC-26B2-8A23-81D988944494}"/>
                </a:ext>
              </a:extLst>
            </p:cNvPr>
            <p:cNvSpPr txBox="1"/>
            <p:nvPr/>
          </p:nvSpPr>
          <p:spPr>
            <a:xfrm>
              <a:off x="4781862" y="1888761"/>
              <a:ext cx="39853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আজকের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ক্লাস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শেষে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আমরা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—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90118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18B28-3BC6-E025-AC54-261812BD7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EF49D55-AA38-23F9-7645-F1E16D1AD4F5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BD5035B-1545-A127-C848-1D8151CE13E5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067B89D2-70DE-BE22-12B9-AD70FA610C6D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27CC701B-2E28-8114-33CA-9E5CA11D5E02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E2CA5C76-6DBA-58EC-CA8A-AD9DE6D45140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D5842B0C-A93B-014D-5C80-A471DC77D441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F2E15DB-5A0E-03D0-FB0F-A91329F47805}"/>
              </a:ext>
            </a:extLst>
          </p:cNvPr>
          <p:cNvGrpSpPr/>
          <p:nvPr/>
        </p:nvGrpSpPr>
        <p:grpSpPr>
          <a:xfrm>
            <a:off x="1678899" y="387991"/>
            <a:ext cx="10732957" cy="6335412"/>
            <a:chOff x="1678899" y="387991"/>
            <a:chExt cx="10732957" cy="633541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3A11167-5129-81AA-CBAD-1682DD1A0ED0}"/>
                </a:ext>
              </a:extLst>
            </p:cNvPr>
            <p:cNvSpPr txBox="1"/>
            <p:nvPr/>
          </p:nvSpPr>
          <p:spPr>
            <a:xfrm>
              <a:off x="1798820" y="1214203"/>
              <a:ext cx="9328878" cy="5509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🌾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কৃষি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কৃষিভিত্তিক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উদ্যোগ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🐟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মাছ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চাষ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🐄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গবাদিপশু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পালন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🐔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হাঁস-মুরগি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পালন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🧵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দর্জি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পোশাক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তৈরি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🍱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খাদ্য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প্রক্রিয়াজাতকরণ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💻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ফ্রিল্যান্সিং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/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ডিজিটাল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সেবা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🛒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ক্ষুদ্র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ব্যবসা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🌱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নার্সারি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কৃষি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উদ্যোগ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🔧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কারিগরি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সেবা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A2602BB-2AF3-5116-4983-CA11AD7BEC26}"/>
                </a:ext>
              </a:extLst>
            </p:cNvPr>
            <p:cNvSpPr txBox="1"/>
            <p:nvPr/>
          </p:nvSpPr>
          <p:spPr>
            <a:xfrm>
              <a:off x="1678899" y="387991"/>
              <a:ext cx="1073295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বাংলাদেশের</a:t>
              </a:r>
              <a:r>
                <a:rPr lang="en-US" sz="36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প্রেক্ষাপটে</a:t>
              </a:r>
              <a:r>
                <a:rPr lang="en-US" sz="36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আত্মকর্মসংস্থানের</a:t>
              </a:r>
              <a:r>
                <a:rPr lang="en-US" sz="36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সম্ভাবনাময়</a:t>
              </a:r>
              <a:r>
                <a:rPr lang="en-US" sz="36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ক্ষেত্রসমূহ</a:t>
              </a:r>
              <a:endParaRPr lang="en-US" sz="36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078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6AAEF-5328-4740-6297-84CE501AD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3131875-7229-DF39-6803-966B691EE1E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5215341-047D-B667-8B46-F83A2C6FC2CB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3FCE652B-E4B1-285D-99F6-E4F60EDDBC10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8EA19564-2D4C-611C-EB82-C81F19F4C426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DBDE09EF-8620-4360-B027-FBF98E4115B5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C763E948-94F8-EC37-B6B5-C91EBE2DD3FF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FF42D9E-F062-ACA3-EBBC-12BB4870ED6B}"/>
              </a:ext>
            </a:extLst>
          </p:cNvPr>
          <p:cNvGrpSpPr/>
          <p:nvPr/>
        </p:nvGrpSpPr>
        <p:grpSpPr>
          <a:xfrm>
            <a:off x="13811" y="0"/>
            <a:ext cx="12164378" cy="6858000"/>
            <a:chOff x="13811" y="0"/>
            <a:chExt cx="12164378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524B813-744E-BF80-EA0A-C5A8C35A1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11" y="0"/>
              <a:ext cx="12164378" cy="6858000"/>
            </a:xfrm>
            <a:prstGeom prst="rect">
              <a:avLst/>
            </a:prstGeom>
            <a:ln>
              <a:solidFill>
                <a:schemeClr val="bg1">
                  <a:lumMod val="95000"/>
                </a:schemeClr>
              </a:solidFill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8BFAA7A-3E57-0CCD-0DF5-19F8A592802B}"/>
                </a:ext>
              </a:extLst>
            </p:cNvPr>
            <p:cNvSpPr txBox="1"/>
            <p:nvPr/>
          </p:nvSpPr>
          <p:spPr>
            <a:xfrm>
              <a:off x="2908092" y="263285"/>
              <a:ext cx="7644983" cy="830997"/>
            </a:xfrm>
            <a:prstGeom prst="rect">
              <a:avLst/>
            </a:prstGeom>
            <a:noFill/>
            <a:ln>
              <a:solidFill>
                <a:schemeClr val="bg1">
                  <a:lumMod val="9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4800" b="1" dirty="0" err="1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ছবিতে</a:t>
              </a:r>
              <a:r>
                <a:rPr lang="en-US" sz="4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কি</a:t>
              </a:r>
              <a:r>
                <a:rPr lang="en-US" sz="4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দেখতে</a:t>
              </a:r>
              <a:r>
                <a:rPr lang="en-US" sz="4800" b="1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পাও</a:t>
              </a:r>
              <a:endParaRPr lang="en-US" sz="4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7723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48D36-BE06-470B-AA32-383C78D02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6A184CE-C418-25DF-5C14-17880E1259C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DA07D6F-D3AD-3C9A-342D-8625D009FC5E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1312590E-A015-583E-3CF1-16C9E0EB8971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386426AD-11F2-B873-B191-DA21BC66A75D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6D921147-C2D9-482A-8818-93AA306A21D0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1EC19F2A-B31D-8C6B-03A3-2E4994FC5891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4C81340-7E6F-C717-4CCB-BDA256B84B08}"/>
              </a:ext>
            </a:extLst>
          </p:cNvPr>
          <p:cNvSpPr txBox="1"/>
          <p:nvPr/>
        </p:nvSpPr>
        <p:spPr>
          <a:xfrm>
            <a:off x="3372787" y="1379095"/>
            <a:ext cx="4597734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🌾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জমি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🐟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জলাশয়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চাষ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🐄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পশুসম্পদ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গবাদিপশু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👩‍🍳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💻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F7AA85-2452-C6FA-DFF0-906C6B139826}"/>
              </a:ext>
            </a:extLst>
          </p:cNvPr>
          <p:cNvSpPr txBox="1"/>
          <p:nvPr/>
        </p:nvSpPr>
        <p:spPr>
          <a:xfrm>
            <a:off x="2713220" y="178208"/>
            <a:ext cx="7003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এলাকায়</a:t>
            </a:r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40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গ্রামে</a:t>
            </a:r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A2EE78-9D0F-BCC7-A51B-9098578778A2}"/>
              </a:ext>
            </a:extLst>
          </p:cNvPr>
          <p:cNvSpPr txBox="1"/>
          <p:nvPr/>
        </p:nvSpPr>
        <p:spPr>
          <a:xfrm>
            <a:off x="1232783" y="5155739"/>
            <a:ext cx="10503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স্থানীয়</a:t>
            </a:r>
            <a:r>
              <a:rPr lang="en-US" sz="36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36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+ </a:t>
            </a:r>
            <a:r>
              <a:rPr lang="en-US" sz="36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r>
              <a:rPr lang="en-US" sz="36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+ </a:t>
            </a:r>
            <a:r>
              <a:rPr lang="en-US" sz="36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বাজারের</a:t>
            </a:r>
            <a:r>
              <a:rPr lang="en-US" sz="36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চাহিদা</a:t>
            </a:r>
            <a:r>
              <a:rPr lang="en-US" sz="36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= </a:t>
            </a:r>
            <a:r>
              <a:rPr lang="en-US" sz="36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সম্ভাবনাময়</a:t>
            </a:r>
            <a:r>
              <a:rPr lang="en-US" sz="36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</a:t>
            </a:r>
            <a:endParaRPr lang="en-US" sz="3600" b="1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0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87DF79-7EDD-DBA3-56F4-9D9DF0F76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E3B4E54-A2FE-7F5A-7CC8-1D6C256D5A6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5E3F63D-C99F-9AED-B9B5-FFFCD2E8A24A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9FA7E3FC-848B-C68D-B0F5-1412435C9D07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94D4BC6D-524F-E40D-6FA5-019A0702AC58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FD9D7A01-8877-A7BA-57F5-D477E1F51203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822799A5-043F-430D-2AF4-107C103A6E03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67797E-2A61-2F03-FB70-B7010E28BF97}"/>
              </a:ext>
            </a:extLst>
          </p:cNvPr>
          <p:cNvGrpSpPr/>
          <p:nvPr/>
        </p:nvGrpSpPr>
        <p:grpSpPr>
          <a:xfrm>
            <a:off x="2293496" y="356416"/>
            <a:ext cx="8097690" cy="6324250"/>
            <a:chOff x="2293496" y="356416"/>
            <a:chExt cx="8097690" cy="632425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26483C1-8573-364D-B495-28291D9654A2}"/>
                </a:ext>
              </a:extLst>
            </p:cNvPr>
            <p:cNvSpPr txBox="1"/>
            <p:nvPr/>
          </p:nvSpPr>
          <p:spPr>
            <a:xfrm>
              <a:off x="2293496" y="1663908"/>
              <a:ext cx="8097690" cy="5016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কোনো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বেছে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নেওয়ার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আগে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বিবেচনা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করব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 </a:t>
              </a: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1.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বাজারের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চাহিদা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2.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স্থানীয়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সম্পদ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3.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নিজের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দক্ষতা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4.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মূলধনের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পরিমাণ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5.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প্রশিক্ষণের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সুযোগ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6.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ঝুঁকি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7.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সম্ভাব্য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লাভ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F528443-67AE-24D5-5180-0B9779B561D1}"/>
                </a:ext>
              </a:extLst>
            </p:cNvPr>
            <p:cNvSpPr txBox="1"/>
            <p:nvPr/>
          </p:nvSpPr>
          <p:spPr>
            <a:xfrm>
              <a:off x="4388641" y="356416"/>
              <a:ext cx="341471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 err="1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উপযুক্ত</a:t>
              </a:r>
              <a:r>
                <a:rPr lang="en-US" sz="4000" dirty="0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ক্ষেত্র</a:t>
              </a:r>
              <a:r>
                <a:rPr lang="en-US" sz="4000" dirty="0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নির্বাচন</a:t>
              </a:r>
              <a:endParaRPr lang="en-US" sz="40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8415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C877C-B914-9B48-2011-E027AAACD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073ED36-A5B6-7D8A-65DA-FCCE153531A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87D3304-8869-5458-0B9D-91692380F3A8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7C678921-95A4-DE24-0232-33AFC2DE8456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5E10BF1F-E576-BD83-8A40-56FF19690771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7C02A764-0C9A-2DDA-C110-F3AD9AD58E27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74270CF7-C384-E929-42A5-564634B1D82F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49B8091-B308-48A4-8DA3-A938571777F1}"/>
              </a:ext>
            </a:extLst>
          </p:cNvPr>
          <p:cNvGrpSpPr/>
          <p:nvPr/>
        </p:nvGrpSpPr>
        <p:grpSpPr>
          <a:xfrm>
            <a:off x="0" y="23682"/>
            <a:ext cx="12178189" cy="6858000"/>
            <a:chOff x="0" y="23682"/>
            <a:chExt cx="12178189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5A04709-FB9F-5317-5B50-13F460CC7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3682"/>
              <a:ext cx="12178189" cy="6858000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432E2EA-4319-5653-C6FF-39BFDDC899C9}"/>
                </a:ext>
              </a:extLst>
            </p:cNvPr>
            <p:cNvSpPr txBox="1"/>
            <p:nvPr/>
          </p:nvSpPr>
          <p:spPr>
            <a:xfrm>
              <a:off x="2983043" y="679581"/>
              <a:ext cx="856556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>
                  <a:solidFill>
                    <a:srgbClr val="FF0000"/>
                  </a:solidFill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ছবিতে</a:t>
              </a:r>
              <a:r>
                <a:rPr lang="en-US" sz="44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rgbClr val="FF0000"/>
                  </a:solidFill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কি</a:t>
              </a:r>
              <a:r>
                <a:rPr lang="en-US" sz="44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rgbClr val="FF0000"/>
                  </a:solidFill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দেখতে</a:t>
              </a:r>
              <a:r>
                <a:rPr lang="en-US" sz="44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rgbClr val="FF0000"/>
                  </a:solidFill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পাও</a:t>
              </a:r>
              <a:endParaRPr lang="en-US" sz="4400" b="1" dirty="0">
                <a:solidFill>
                  <a:srgbClr val="FF0000"/>
                </a:solidFill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7290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5D2F-DB0C-F64F-EBBC-6881CEA3D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03F6045-B7E0-0F3C-A3E2-812903B8DCD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B7B943E-7E94-0548-23E5-C4A68497855C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2C353EE0-5C0C-1084-9651-A523D9A4CCD4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10ADE742-8F77-0134-AD2B-CCA80EDD5EA4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7C6AA70F-6575-DC0B-80A2-891FFB32678B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AF343E99-55D1-D505-E306-43890D85F4E8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6D2E01F-6201-9FAF-BC23-419ADBC6A8D6}"/>
              </a:ext>
            </a:extLst>
          </p:cNvPr>
          <p:cNvSpPr txBox="1"/>
          <p:nvPr/>
        </p:nvSpPr>
        <p:spPr>
          <a:xfrm>
            <a:off x="2035785" y="1477012"/>
            <a:ext cx="81204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</a:p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🛠️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কারিগরি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💻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প্রযুক্তিগত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বাড়ায়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📚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ব্যবসায়িক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🧑‍🏫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হাতে-কলমে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💡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উদ্যোক্তা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উৎসাহিত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B92CE5-A821-5268-5653-0DE573BB7E5E}"/>
              </a:ext>
            </a:extLst>
          </p:cNvPr>
          <p:cNvSpPr txBox="1"/>
          <p:nvPr/>
        </p:nvSpPr>
        <p:spPr>
          <a:xfrm>
            <a:off x="3846196" y="423872"/>
            <a:ext cx="52341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US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1372D5-069A-C3AF-A18D-5F571F4957D0}"/>
              </a:ext>
            </a:extLst>
          </p:cNvPr>
          <p:cNvSpPr txBox="1"/>
          <p:nvPr/>
        </p:nvSpPr>
        <p:spPr>
          <a:xfrm>
            <a:off x="996857" y="5607918"/>
            <a:ext cx="10932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আত্মবিশ্বাস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আয়ের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সুযোগ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0869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EDD2F-217D-89B0-CC6C-D6E25CAAA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DE49AAD-36E3-7002-7F79-924DE7EAFD3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6A2BAEE-A90E-9D66-529B-CEB14FA67B01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75C5C28D-4EDC-8F45-4876-AC1CB4DC6D03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B2FEE22A-9B07-CD22-FC2D-811DFAB63990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A62ECB9F-9223-2613-7E23-DC1D07ED77E5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7384D8EF-786D-EF13-E898-B6A30048D155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BA17D11-87DB-B700-9F65-A62F8C8A943C}"/>
              </a:ext>
            </a:extLst>
          </p:cNvPr>
          <p:cNvGrpSpPr/>
          <p:nvPr/>
        </p:nvGrpSpPr>
        <p:grpSpPr>
          <a:xfrm>
            <a:off x="1356610" y="479527"/>
            <a:ext cx="8921032" cy="5596828"/>
            <a:chOff x="1356610" y="479527"/>
            <a:chExt cx="8921032" cy="5596828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AA8C0D9-3F7E-151F-EBA7-00F6E112CA41}"/>
                </a:ext>
              </a:extLst>
            </p:cNvPr>
            <p:cNvSpPr txBox="1"/>
            <p:nvPr/>
          </p:nvSpPr>
          <p:spPr>
            <a:xfrm>
              <a:off x="1356610" y="1305818"/>
              <a:ext cx="8921032" cy="47705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 </a:t>
              </a:r>
            </a:p>
            <a:p>
              <a:pPr algn="ctr">
                <a:lnSpc>
                  <a:spcPct val="150000"/>
                </a:lnSpc>
              </a:pP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কারিগরি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প্রশিক্ষণ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কেন্দ্র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যুব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উন্নয়ন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অধিদপ্তরের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প্রশিক্ষণ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কার্যক্রম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বাংলাদেশ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ক্ষুদ্র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কুটির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শিল্প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করপোরেশন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(BSCIC)-</a:t>
              </a:r>
            </a:p>
            <a:p>
              <a:pPr algn="ctr">
                <a:lnSpc>
                  <a:spcPct val="150000"/>
                </a:lnSpc>
              </a:pP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উদ্যোক্তা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/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দক্ষতা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উন্নয়ন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কার্যক্রম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বিভিন্ন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সরকারি-বেসরকারি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দক্ষতা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উন্নয়ন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উদ্যোক্তা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প্রশিক্ষণ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প্রতিষ্ঠান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4C037FC-9876-B3F7-4A75-09EBC21536C9}"/>
                </a:ext>
              </a:extLst>
            </p:cNvPr>
            <p:cNvSpPr txBox="1"/>
            <p:nvPr/>
          </p:nvSpPr>
          <p:spPr>
            <a:xfrm>
              <a:off x="4256463" y="479527"/>
              <a:ext cx="369524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প্রশিক্ষণ</a:t>
              </a:r>
              <a:r>
                <a:rPr lang="en-US" sz="32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প্রতিষ্ঠানের</a:t>
              </a:r>
              <a:r>
                <a:rPr lang="en-US" sz="32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উদাহরণ</a:t>
              </a:r>
              <a:endPara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35041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9E0E6-0B0F-EF98-83B7-967001276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58496BAE-D4B4-5EB9-563A-5CADD8636972}"/>
              </a:ext>
            </a:extLst>
          </p:cNvPr>
          <p:cNvGrpSpPr/>
          <p:nvPr/>
        </p:nvGrpSpPr>
        <p:grpSpPr>
          <a:xfrm>
            <a:off x="0" y="9275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07AECF1-2FF9-7B4A-312A-B9969251E1E4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821EB4B3-442D-64E2-E4F5-A680F55D28A1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5CAD2455-82CF-4A79-D9DD-7761B9868086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5EFE3622-57CE-6A99-E5ED-426BBA69FB83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D4BF17A5-9FC1-7FDF-96A6-F39E5878C464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54C53EA-4297-B1F3-4AA2-D73012A45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31"/>
            <a:ext cx="6096000" cy="35105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1D0319-2AF2-6FD1-03F7-6CABF144B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0"/>
            <a:ext cx="6975424" cy="35217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42FCCB-44E0-0E08-F179-B1E11FF73D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8021"/>
            <a:ext cx="6340839" cy="34627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EC20F93-434A-737D-F6AB-04702665F2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839" y="3488021"/>
            <a:ext cx="6730584" cy="3686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659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F05357-4268-CBFF-389C-78AFBA210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D2E39FF-F830-FE6D-6249-86D64A3F445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FA31D8-B732-F490-67DA-A161EB689857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D8825F1A-71C4-98A4-3CE2-F99DB4918E0F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E059F2F2-C316-07C2-B691-B673FF9192C4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F163BC15-D60D-FEF3-4A16-46A8028BFA89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56448601-72C9-F65E-C22D-8F7B7CB97AA9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5A6259-D3F7-6176-E9FB-11567152ABA5}"/>
              </a:ext>
            </a:extLst>
          </p:cNvPr>
          <p:cNvGrpSpPr/>
          <p:nvPr/>
        </p:nvGrpSpPr>
        <p:grpSpPr>
          <a:xfrm>
            <a:off x="2123268" y="442210"/>
            <a:ext cx="8245097" cy="6646942"/>
            <a:chOff x="2123268" y="442210"/>
            <a:chExt cx="8245097" cy="664694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4AB3D18-87F4-CB5C-6B88-C783CE07A4F3}"/>
                </a:ext>
              </a:extLst>
            </p:cNvPr>
            <p:cNvSpPr txBox="1"/>
            <p:nvPr/>
          </p:nvSpPr>
          <p:spPr>
            <a:xfrm>
              <a:off x="2123268" y="1456841"/>
              <a:ext cx="8245097" cy="563231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600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কীভাবে</a:t>
              </a:r>
              <a:r>
                <a:rPr lang="en-US" sz="3600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আমরা</a:t>
              </a:r>
              <a:r>
                <a:rPr lang="en-US" sz="3600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বেকার</a:t>
              </a:r>
              <a:r>
                <a:rPr lang="en-US" sz="3600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তরুণদের</a:t>
              </a:r>
              <a:r>
                <a:rPr lang="en-US" sz="3600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উৎসাহিত</a:t>
              </a:r>
              <a:r>
                <a:rPr lang="en-US" sz="3600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করব</a:t>
              </a:r>
              <a:r>
                <a:rPr lang="en-US" sz="3600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  <a:p>
              <a:pPr>
                <a:lnSpc>
                  <a:spcPct val="150000"/>
                </a:lnSpc>
              </a:pPr>
              <a:r>
                <a:rPr lang="en-US" sz="3600" dirty="0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🌟 </a:t>
              </a:r>
              <a:r>
                <a:rPr lang="en-US" sz="3600" dirty="0" err="1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সফল</a:t>
              </a:r>
              <a:r>
                <a:rPr lang="en-US" sz="3600" dirty="0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উদ্যোক্তার</a:t>
              </a:r>
              <a:r>
                <a:rPr lang="en-US" sz="3600" dirty="0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গল্প</a:t>
              </a:r>
              <a:r>
                <a:rPr lang="en-US" sz="3600" dirty="0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তুলে</a:t>
              </a:r>
              <a:r>
                <a:rPr lang="en-US" sz="3600" dirty="0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00FF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ধরে</a:t>
              </a:r>
              <a:endParaRPr lang="en-US" sz="36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3600" dirty="0">
                  <a:highlight>
                    <a:srgbClr val="FF00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🎓 </a:t>
              </a:r>
              <a:r>
                <a:rPr lang="en-US" sz="3600" dirty="0" err="1">
                  <a:highlight>
                    <a:srgbClr val="FF00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প্রশিক্ষণের</a:t>
              </a:r>
              <a:r>
                <a:rPr lang="en-US" sz="3600" dirty="0">
                  <a:highlight>
                    <a:srgbClr val="FF00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FF00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সুযোগ</a:t>
              </a:r>
              <a:r>
                <a:rPr lang="en-US" sz="3600" dirty="0">
                  <a:highlight>
                    <a:srgbClr val="FF00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FF00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সম্পর্কে</a:t>
              </a:r>
              <a:r>
                <a:rPr lang="en-US" sz="3600" dirty="0">
                  <a:highlight>
                    <a:srgbClr val="FF00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FF00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জানানোর</a:t>
              </a:r>
              <a:r>
                <a:rPr lang="en-US" sz="3600" dirty="0">
                  <a:highlight>
                    <a:srgbClr val="FF00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FF00FF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মাধ্যমে</a:t>
              </a:r>
              <a:endParaRPr lang="en-US" sz="3600" dirty="0"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3600" dirty="0">
                  <a:highlight>
                    <a:srgbClr val="8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💡 </a:t>
              </a:r>
              <a:r>
                <a:rPr lang="en-US" sz="3600" dirty="0" err="1">
                  <a:highlight>
                    <a:srgbClr val="8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নতুন</a:t>
              </a:r>
              <a:r>
                <a:rPr lang="en-US" sz="3600" dirty="0">
                  <a:highlight>
                    <a:srgbClr val="8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8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ব্যবসার</a:t>
              </a:r>
              <a:r>
                <a:rPr lang="en-US" sz="3600" dirty="0">
                  <a:highlight>
                    <a:srgbClr val="8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8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ধারণা</a:t>
              </a:r>
              <a:r>
                <a:rPr lang="en-US" sz="3600" dirty="0">
                  <a:highlight>
                    <a:srgbClr val="8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8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দিয়ে</a:t>
              </a:r>
              <a:endParaRPr lang="en-US" sz="3600" dirty="0">
                <a:highlight>
                  <a:srgbClr val="80808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3600" dirty="0">
                  <a:solidFill>
                    <a:srgbClr val="C00000"/>
                  </a:solidFill>
                  <a:highlight>
                    <a:srgbClr val="0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🏦 </a:t>
              </a:r>
              <a:r>
                <a:rPr lang="en-US" sz="3600" dirty="0" err="1">
                  <a:solidFill>
                    <a:srgbClr val="C00000"/>
                  </a:solidFill>
                  <a:highlight>
                    <a:srgbClr val="0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অর্থায়নের</a:t>
              </a:r>
              <a:r>
                <a:rPr lang="en-US" sz="3600" dirty="0">
                  <a:solidFill>
                    <a:srgbClr val="C00000"/>
                  </a:solidFill>
                  <a:highlight>
                    <a:srgbClr val="0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C00000"/>
                  </a:solidFill>
                  <a:highlight>
                    <a:srgbClr val="0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সুযোগ</a:t>
              </a:r>
              <a:r>
                <a:rPr lang="en-US" sz="3600" dirty="0">
                  <a:solidFill>
                    <a:srgbClr val="C00000"/>
                  </a:solidFill>
                  <a:highlight>
                    <a:srgbClr val="0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C00000"/>
                  </a:solidFill>
                  <a:highlight>
                    <a:srgbClr val="0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সম্পর্কে</a:t>
              </a:r>
              <a:r>
                <a:rPr lang="en-US" sz="3600" dirty="0">
                  <a:solidFill>
                    <a:srgbClr val="C00000"/>
                  </a:solidFill>
                  <a:highlight>
                    <a:srgbClr val="0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C00000"/>
                  </a:solidFill>
                  <a:highlight>
                    <a:srgbClr val="0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তথ্য</a:t>
              </a:r>
              <a:r>
                <a:rPr lang="en-US" sz="3600" dirty="0">
                  <a:solidFill>
                    <a:srgbClr val="C00000"/>
                  </a:solidFill>
                  <a:highlight>
                    <a:srgbClr val="0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C00000"/>
                  </a:solidFill>
                  <a:highlight>
                    <a:srgbClr val="00808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দিয়ে</a:t>
              </a:r>
              <a:endParaRPr lang="en-US" sz="3600" dirty="0">
                <a:solidFill>
                  <a:srgbClr val="C00000"/>
                </a:solidFill>
                <a:highlight>
                  <a:srgbClr val="00808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sz="3600" dirty="0">
                  <a:highlight>
                    <a:srgbClr val="8080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🛒 </a:t>
              </a:r>
              <a:r>
                <a:rPr lang="en-US" sz="3600" dirty="0" err="1">
                  <a:highlight>
                    <a:srgbClr val="8080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বাজারের</a:t>
              </a:r>
              <a:r>
                <a:rPr lang="en-US" sz="3600" dirty="0">
                  <a:highlight>
                    <a:srgbClr val="8080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8080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সুযোগ</a:t>
              </a:r>
              <a:r>
                <a:rPr lang="en-US" sz="3600" dirty="0">
                  <a:highlight>
                    <a:srgbClr val="8080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8080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সম্পর্কে</a:t>
              </a:r>
              <a:r>
                <a:rPr lang="en-US" sz="3600" dirty="0">
                  <a:highlight>
                    <a:srgbClr val="8080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8080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ধারণা</a:t>
              </a:r>
              <a:r>
                <a:rPr lang="en-US" sz="3600" dirty="0">
                  <a:highlight>
                    <a:srgbClr val="8080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highlight>
                    <a:srgbClr val="8080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দিয়ে</a:t>
              </a:r>
              <a:endParaRPr lang="en-US" sz="3600" dirty="0">
                <a:highlight>
                  <a:srgbClr val="8080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51E65A1-6238-92D8-789B-090E913E2625}"/>
                </a:ext>
              </a:extLst>
            </p:cNvPr>
            <p:cNvSpPr txBox="1"/>
            <p:nvPr/>
          </p:nvSpPr>
          <p:spPr>
            <a:xfrm>
              <a:off x="3022170" y="442210"/>
              <a:ext cx="554029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আত্মকর্মসংস্থানে</a:t>
              </a:r>
              <a:r>
                <a:rPr lang="en-US" sz="4000" b="1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উদ্বুদ্ধ</a:t>
              </a:r>
              <a:r>
                <a:rPr lang="en-US" sz="4000" b="1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করার</a:t>
              </a:r>
              <a:r>
                <a:rPr lang="en-US" sz="4000" b="1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উপায়</a:t>
              </a:r>
              <a:endParaRPr lang="en-US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8495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58DEBE-E0D0-7248-1FD0-6DABF82E8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20DED86-A0A1-A6EE-9655-783EA270B8C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79CBE90-1497-05A1-F3BD-76F297403A10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86AAD6BD-141B-5813-D8A4-B9429E01D300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0F94C1A6-0520-2607-74D0-E47CDCF4DFDB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2F5C3634-9AB0-44F7-B1CE-8866998C0F66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CE12D2F8-6666-F7A4-B175-43DB84D1F20A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C969CAB-F938-6DF6-0175-96D0425C65AF}"/>
              </a:ext>
            </a:extLst>
          </p:cNvPr>
          <p:cNvSpPr txBox="1"/>
          <p:nvPr/>
        </p:nvSpPr>
        <p:spPr>
          <a:xfrm>
            <a:off x="914400" y="1573968"/>
            <a:ext cx="1126378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–১	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কৃষিভিত্তিক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–২	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কারিগরি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সেবা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–৩	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ফ্রিল্যান্সিং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–৪	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ব্যবসা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করবে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সম্ভাব্য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→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সম্ভাব্য</a:t>
            </a:r>
            <a:r>
              <a:rPr lang="en-US" sz="32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কর্মসংস্থান</a:t>
            </a:r>
            <a:endParaRPr lang="en-US" sz="3200" b="1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E09DE5-BBF6-CF1F-5448-F1A93EA91253}"/>
              </a:ext>
            </a:extLst>
          </p:cNvPr>
          <p:cNvSpPr txBox="1"/>
          <p:nvPr/>
        </p:nvSpPr>
        <p:spPr>
          <a:xfrm>
            <a:off x="4047344" y="491085"/>
            <a:ext cx="2678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36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b="1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1664C4-6FB0-DEA3-783F-97C22E5F8D33}"/>
              </a:ext>
            </a:extLst>
          </p:cNvPr>
          <p:cNvSpPr txBox="1"/>
          <p:nvPr/>
        </p:nvSpPr>
        <p:spPr>
          <a:xfrm>
            <a:off x="7605598" y="417971"/>
            <a:ext cx="17107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highlight>
                  <a:srgbClr val="FF00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১০ </a:t>
            </a:r>
            <a:r>
              <a:rPr lang="en-US" sz="4000" b="1" dirty="0" err="1">
                <a:solidFill>
                  <a:schemeClr val="bg1"/>
                </a:solidFill>
                <a:highlight>
                  <a:srgbClr val="FF00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000" b="1" dirty="0">
              <a:solidFill>
                <a:schemeClr val="bg1"/>
              </a:solidFill>
              <a:highlight>
                <a:srgbClr val="FF00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0411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246B5B-7CBE-A47A-35EA-449DD3144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56223D7-E85F-F7DE-61CA-A42C6C85E5C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5BC5A95-2B72-8790-639D-1CFC6C0BE79B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066F66D7-30D1-307A-913E-320319A03F66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B57CB8EC-F212-CF39-4974-F3B83F9E5DDB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D9D6A75B-C07A-78AE-A1CB-8B61E5BE6938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0837786E-4620-7B27-5E6D-D24AC0A1FCEC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168B15B-7900-992B-6518-00D47EB9BB75}"/>
              </a:ext>
            </a:extLst>
          </p:cNvPr>
          <p:cNvSpPr txBox="1"/>
          <p:nvPr/>
        </p:nvSpPr>
        <p:spPr>
          <a:xfrm>
            <a:off x="2252526" y="1718994"/>
            <a:ext cx="834952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এলাকায়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উপযুক্ত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নির্বাচন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সেটি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উপযুক্ত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—৩টি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লেখো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98ED27-3EFC-9C19-7AE9-19FAFDBA6393}"/>
              </a:ext>
            </a:extLst>
          </p:cNvPr>
          <p:cNvSpPr txBox="1"/>
          <p:nvPr/>
        </p:nvSpPr>
        <p:spPr>
          <a:xfrm>
            <a:off x="4336650" y="564165"/>
            <a:ext cx="20906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400" dirty="0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highlight>
                  <a:srgbClr val="00FF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highlight>
                <a:srgbClr val="00FF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2E30A9-E2D9-EE64-FB02-D23D505C3E7E}"/>
              </a:ext>
            </a:extLst>
          </p:cNvPr>
          <p:cNvSpPr txBox="1"/>
          <p:nvPr/>
        </p:nvSpPr>
        <p:spPr>
          <a:xfrm>
            <a:off x="8347203" y="532151"/>
            <a:ext cx="1502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৫মিনিট</a:t>
            </a:r>
          </a:p>
        </p:txBody>
      </p:sp>
    </p:spTree>
    <p:extLst>
      <p:ext uri="{BB962C8B-B14F-4D97-AF65-F5344CB8AC3E}">
        <p14:creationId xmlns:p14="http://schemas.microsoft.com/office/powerpoint/2010/main" val="27300828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D3ADD3-4BE3-FC35-571C-3BF4AB640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F206A0F-3D41-2647-EDA5-BA52EC2EF54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3739EF1-DFE8-175F-5DF5-9A11EA156177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9B1B9192-838D-D54F-94E6-A4CA93984D4C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AB182888-D3E4-0FBB-8CEE-85D3A80CE8AC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765DE471-0B9C-46F6-B3EA-B01BD2F9D435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8AE51B42-070E-0B88-9783-7E39F6FD6684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93AE26EA-9DDF-034D-55CE-5C8C50976231}"/>
              </a:ext>
            </a:extLst>
          </p:cNvPr>
          <p:cNvSpPr txBox="1"/>
          <p:nvPr/>
        </p:nvSpPr>
        <p:spPr>
          <a:xfrm>
            <a:off x="1276411" y="2129874"/>
            <a:ext cx="9639177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সম্ভাবনাময়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লেখো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আত্মকর্মসংস্থানের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ক্ষেত্র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নির্বাচনে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বিবেচনা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লেখো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৪.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আত্মকর্মসংস্থানে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উদ্বুদ্ধ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লেখো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৫. “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আত্মবিশ্বাস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”—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180183-80B0-CC2C-9AB3-16F8D005C949}"/>
              </a:ext>
            </a:extLst>
          </p:cNvPr>
          <p:cNvSpPr txBox="1"/>
          <p:nvPr/>
        </p:nvSpPr>
        <p:spPr>
          <a:xfrm>
            <a:off x="4358837" y="655251"/>
            <a:ext cx="1402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D503030-AC7C-5EEB-3CAA-7DE544AFF087}"/>
              </a:ext>
            </a:extLst>
          </p:cNvPr>
          <p:cNvSpPr txBox="1"/>
          <p:nvPr/>
        </p:nvSpPr>
        <p:spPr>
          <a:xfrm>
            <a:off x="8504748" y="674540"/>
            <a:ext cx="14029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highlight>
                  <a:srgbClr val="FF00FF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৫মিনিট</a:t>
            </a:r>
          </a:p>
        </p:txBody>
      </p:sp>
    </p:spTree>
    <p:extLst>
      <p:ext uri="{BB962C8B-B14F-4D97-AF65-F5344CB8AC3E}">
        <p14:creationId xmlns:p14="http://schemas.microsoft.com/office/powerpoint/2010/main" val="1658550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8B665B-63A5-027A-72A8-79D648283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3569ED2-CD30-323B-FC8A-D29D3E5CCA5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ACCFEF5-512F-A07F-C893-40D1552D32B3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A50EE517-304D-5FF4-DC07-AB705B94D17F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0D57749E-1427-131C-8999-FA788AADE0B8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6BB4D0AA-B080-FCE1-F50A-6504414F571D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C7A94C3A-FE9A-47DC-800B-936CAA200D11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C2B6CE0-4725-09EB-1168-DC7965551A16}"/>
              </a:ext>
            </a:extLst>
          </p:cNvPr>
          <p:cNvGrpSpPr/>
          <p:nvPr/>
        </p:nvGrpSpPr>
        <p:grpSpPr>
          <a:xfrm>
            <a:off x="1071797" y="326276"/>
            <a:ext cx="11106391" cy="6762001"/>
            <a:chOff x="1071797" y="326276"/>
            <a:chExt cx="11106391" cy="676200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6522D95-BBBC-BBD7-1E80-F303C6C6E6A8}"/>
                </a:ext>
              </a:extLst>
            </p:cNvPr>
            <p:cNvSpPr txBox="1"/>
            <p:nvPr/>
          </p:nvSpPr>
          <p:spPr>
            <a:xfrm>
              <a:off x="1071797" y="1162937"/>
              <a:ext cx="6947940" cy="5925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তোমার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এলাকার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একজন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আত্মকর্মসংস্থানকারী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>
                <a:lnSpc>
                  <a:spcPct val="150000"/>
                </a:lnSpc>
              </a:pP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ব্যক্তির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সঙ্গে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কথা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বলো।লিখবে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—</a:t>
              </a:r>
            </a:p>
            <a:p>
              <a:pPr>
                <a:lnSpc>
                  <a:spcPct val="150000"/>
                </a:lnSpc>
              </a:pP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১.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তিনি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করেন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  <a:p>
              <a:pPr>
                <a:lnSpc>
                  <a:spcPct val="150000"/>
                </a:lnSpc>
              </a:pP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২.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প্রশিক্ষণ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নিয়েছেন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  <a:p>
              <a:pPr>
                <a:lnSpc>
                  <a:spcPct val="150000"/>
                </a:lnSpc>
              </a:pP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৩.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কাজটি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শুরু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করার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কারণ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  <a:p>
              <a:pPr>
                <a:lnSpc>
                  <a:spcPct val="150000"/>
                </a:lnSpc>
              </a:pP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৪.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কী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সমস্যার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মুখোমুখি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হয়েছেন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  <a:p>
              <a:pPr>
                <a:lnSpc>
                  <a:spcPct val="150000"/>
                </a:lnSpc>
              </a:pP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৫.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তার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থেকে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অন্য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কারও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কর্মসংস্থান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হয়েছে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কি</a:t>
              </a:r>
              <a:r>
                <a:rPr lang="en-US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</a:p>
            <a:p>
              <a:pPr>
                <a:lnSpc>
                  <a:spcPct val="150000"/>
                </a:lnSpc>
              </a:pPr>
              <a:endParaRPr lang="en-US" sz="3200" b="1" dirty="0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AFB7338-7EB5-8DBF-7FBB-F6776B58EB45}"/>
                </a:ext>
              </a:extLst>
            </p:cNvPr>
            <p:cNvSpPr txBox="1"/>
            <p:nvPr/>
          </p:nvSpPr>
          <p:spPr>
            <a:xfrm>
              <a:off x="4372132" y="326276"/>
              <a:ext cx="269496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🏠</a:t>
              </a:r>
              <a:r>
                <a:rPr lang="en-US" sz="40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বাড়ির</a:t>
              </a:r>
              <a:r>
                <a:rPr lang="en-US" sz="4000" b="1" dirty="0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highlight>
                    <a:srgbClr val="FF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738A40A-F5C5-AD47-9009-33EFA3A25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5435" y="884421"/>
              <a:ext cx="5222753" cy="48855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118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BFDC1-0BC3-C588-9018-7D9E118CE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CBFE6AE-CD7C-A3D1-5304-7DD77B7DA0F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EB06E06-888A-F05B-F11F-CB788500F8C7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3AE42E8D-9F16-1E82-0DB6-CC2ED7C04690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9A15FAF7-187C-7E72-A342-0E6D09FF6EF7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7D48ABAD-C806-645C-7D44-15BA3D502EEE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81BC9F03-A548-FDB9-BF7C-52971B217D72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3B8BA80-2CE4-4930-C5FD-CF3203160497}"/>
              </a:ext>
            </a:extLst>
          </p:cNvPr>
          <p:cNvSpPr txBox="1"/>
          <p:nvPr/>
        </p:nvSpPr>
        <p:spPr>
          <a:xfrm>
            <a:off x="4197246" y="530478"/>
            <a:ext cx="407515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kern="100" dirty="0" err="1">
                <a:highlight>
                  <a:srgbClr val="FFFF00"/>
                </a:highlight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আজকের</a:t>
            </a:r>
            <a:r>
              <a:rPr lang="en-US" sz="4000" kern="100" dirty="0">
                <a:highlight>
                  <a:srgbClr val="FFFF00"/>
                </a:highlight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4000" kern="100" dirty="0" err="1">
                <a:highlight>
                  <a:srgbClr val="FFFF00"/>
                </a:highlight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ক্লাসের</a:t>
            </a:r>
            <a:r>
              <a:rPr lang="en-US" sz="4000" kern="100" dirty="0">
                <a:highlight>
                  <a:srgbClr val="FFFF00"/>
                </a:highlight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 </a:t>
            </a:r>
            <a:r>
              <a:rPr lang="en-US" sz="4000" kern="100" dirty="0" err="1">
                <a:highlight>
                  <a:srgbClr val="FFFF00"/>
                </a:highlight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সামারি</a:t>
            </a:r>
            <a:endParaRPr lang="en-US" sz="4000" kern="100" dirty="0">
              <a:highlight>
                <a:srgbClr val="FFFF00"/>
              </a:highlight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0D93E4-2B3A-A4BE-E746-066A10732B74}"/>
              </a:ext>
            </a:extLst>
          </p:cNvPr>
          <p:cNvSpPr txBox="1"/>
          <p:nvPr/>
        </p:nvSpPr>
        <p:spPr>
          <a:xfrm>
            <a:off x="1109272" y="2398426"/>
            <a:ext cx="14013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kern="100" dirty="0" err="1">
                <a:highlight>
                  <a:srgbClr val="00FF00"/>
                </a:highlight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প্রশিক্ষণ</a:t>
            </a:r>
            <a:endParaRPr lang="en-US" sz="4000" dirty="0">
              <a:highlight>
                <a:srgbClr val="00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D258B5E3-6AB9-0A17-C634-845FD5A2634A}"/>
              </a:ext>
            </a:extLst>
          </p:cNvPr>
          <p:cNvSpPr/>
          <p:nvPr/>
        </p:nvSpPr>
        <p:spPr>
          <a:xfrm>
            <a:off x="2510618" y="2575397"/>
            <a:ext cx="457434" cy="35394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AC858D8-7756-2488-17A1-8D6FC4757D96}"/>
              </a:ext>
            </a:extLst>
          </p:cNvPr>
          <p:cNvGrpSpPr/>
          <p:nvPr/>
        </p:nvGrpSpPr>
        <p:grpSpPr>
          <a:xfrm>
            <a:off x="3824455" y="2398426"/>
            <a:ext cx="1822159" cy="707886"/>
            <a:chOff x="3184325" y="2398426"/>
            <a:chExt cx="1822159" cy="70788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DD3248-8C64-CD77-5A63-2F1DDDA7DCB8}"/>
                </a:ext>
              </a:extLst>
            </p:cNvPr>
            <p:cNvSpPr txBox="1"/>
            <p:nvPr/>
          </p:nvSpPr>
          <p:spPr>
            <a:xfrm>
              <a:off x="3184325" y="2398426"/>
              <a:ext cx="116730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kern="100" dirty="0" err="1">
                  <a:highlight>
                    <a:srgbClr val="00FFFF"/>
                  </a:highlight>
                  <a:latin typeface="NikoshBAN" panose="02000000000000000000" pitchFamily="2" charset="0"/>
                  <a:ea typeface="Calibri" panose="020F0502020204030204" pitchFamily="34" charset="0"/>
                  <a:cs typeface="NikoshBAN" panose="02000000000000000000" pitchFamily="2" charset="0"/>
                </a:rPr>
                <a:t>দক্ষতা</a:t>
              </a:r>
              <a:endParaRPr lang="en-US" sz="4000" b="1" dirty="0">
                <a:highlight>
                  <a:srgbClr val="00FFFF"/>
                </a:highlight>
              </a:endParaRPr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BC6BC707-7C45-95BF-99AC-CB3651DAA58C}"/>
                </a:ext>
              </a:extLst>
            </p:cNvPr>
            <p:cNvSpPr/>
            <p:nvPr/>
          </p:nvSpPr>
          <p:spPr>
            <a:xfrm>
              <a:off x="4549050" y="2554585"/>
              <a:ext cx="457434" cy="353943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5A05B7E-DEBF-0EDB-5DF6-8136FC2590D8}"/>
              </a:ext>
            </a:extLst>
          </p:cNvPr>
          <p:cNvGrpSpPr/>
          <p:nvPr/>
        </p:nvGrpSpPr>
        <p:grpSpPr>
          <a:xfrm>
            <a:off x="5933029" y="2407438"/>
            <a:ext cx="1822159" cy="707886"/>
            <a:chOff x="3184325" y="2398426"/>
            <a:chExt cx="1822159" cy="70788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288B9F-5242-05D3-D0EA-310BA43EE6A0}"/>
                </a:ext>
              </a:extLst>
            </p:cNvPr>
            <p:cNvSpPr txBox="1"/>
            <p:nvPr/>
          </p:nvSpPr>
          <p:spPr>
            <a:xfrm>
              <a:off x="3184325" y="2398426"/>
              <a:ext cx="127951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kern="100" dirty="0" err="1">
                  <a:effectLst/>
                  <a:highlight>
                    <a:srgbClr val="00FFFF"/>
                  </a:highlight>
                  <a:latin typeface="NikoshBAN" panose="02000000000000000000" pitchFamily="2" charset="0"/>
                  <a:ea typeface="Calibri" panose="020F0502020204030204" pitchFamily="34" charset="0"/>
                  <a:cs typeface="NikoshBAN" panose="02000000000000000000" pitchFamily="2" charset="0"/>
                </a:rPr>
                <a:t>উদ্যোগ</a:t>
              </a:r>
              <a:endParaRPr lang="en-US" sz="4000" b="1" dirty="0">
                <a:highlight>
                  <a:srgbClr val="00FFFF"/>
                </a:highlight>
              </a:endParaRPr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AAD4098A-98D9-56DB-B111-5C33B9331783}"/>
                </a:ext>
              </a:extLst>
            </p:cNvPr>
            <p:cNvSpPr/>
            <p:nvPr/>
          </p:nvSpPr>
          <p:spPr>
            <a:xfrm>
              <a:off x="4549050" y="2554585"/>
              <a:ext cx="457434" cy="353943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CFC0C0E-0AD0-0EF6-C61E-1CB61AA9C6D8}"/>
              </a:ext>
            </a:extLst>
          </p:cNvPr>
          <p:cNvSpPr txBox="1"/>
          <p:nvPr/>
        </p:nvSpPr>
        <p:spPr>
          <a:xfrm>
            <a:off x="8410040" y="2398426"/>
            <a:ext cx="25426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kern="100" dirty="0" err="1">
                <a:effectLst/>
                <a:highlight>
                  <a:srgbClr val="00FFFF"/>
                </a:highlight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আত্মকর্মসংস্থান</a:t>
            </a:r>
            <a:endParaRPr lang="en-US" sz="4000" b="1" dirty="0">
              <a:highlight>
                <a:srgbClr val="00FFFF"/>
              </a:highlight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D223619-6D94-2106-C272-B7805DF7675F}"/>
              </a:ext>
            </a:extLst>
          </p:cNvPr>
          <p:cNvGrpSpPr/>
          <p:nvPr/>
        </p:nvGrpSpPr>
        <p:grpSpPr>
          <a:xfrm>
            <a:off x="4197246" y="3653740"/>
            <a:ext cx="4428508" cy="1834785"/>
            <a:chOff x="4197246" y="3653740"/>
            <a:chExt cx="4428508" cy="183478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D0FA795-5284-7358-22D1-4F2E60E9CB4A}"/>
                </a:ext>
              </a:extLst>
            </p:cNvPr>
            <p:cNvSpPr txBox="1"/>
            <p:nvPr/>
          </p:nvSpPr>
          <p:spPr>
            <a:xfrm>
              <a:off x="4197246" y="4780639"/>
              <a:ext cx="442850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00000"/>
                </a:lnSpc>
                <a:spcAft>
                  <a:spcPts val="800"/>
                </a:spcAft>
                <a:buNone/>
              </a:pPr>
              <a:r>
                <a:rPr lang="en-US" sz="4000" b="1" kern="100" dirty="0">
                  <a:solidFill>
                    <a:schemeClr val="bg1"/>
                  </a:solidFill>
                  <a:effectLst/>
                  <a:latin typeface="NikoshBAN" panose="02000000000000000000" pitchFamily="2" charset="0"/>
                  <a:ea typeface="Calibri" panose="020F0502020204030204" pitchFamily="34" charset="0"/>
                  <a:cs typeface="NikoshBAN" panose="02000000000000000000" pitchFamily="2" charset="0"/>
                </a:rPr>
                <a:t> </a:t>
              </a:r>
              <a:r>
                <a:rPr lang="en-US" sz="4000" b="1" dirty="0" err="1">
                  <a:solidFill>
                    <a:schemeClr val="bg1"/>
                  </a:solidFill>
                  <a:effectLst/>
                  <a:highlight>
                    <a:srgbClr val="FF0000"/>
                  </a:highlight>
                  <a:latin typeface="NikoshBAN" panose="02000000000000000000" pitchFamily="2" charset="0"/>
                  <a:ea typeface="Calibri" panose="020F0502020204030204" pitchFamily="34" charset="0"/>
                  <a:cs typeface="NikoshBAN" panose="02000000000000000000" pitchFamily="2" charset="0"/>
                </a:rPr>
                <a:t>আয়</a:t>
              </a:r>
              <a:r>
                <a:rPr lang="en-US" sz="4000" b="1" dirty="0">
                  <a:solidFill>
                    <a:schemeClr val="bg1"/>
                  </a:solidFill>
                  <a:effectLst/>
                  <a:highlight>
                    <a:srgbClr val="FF0000"/>
                  </a:highlight>
                  <a:latin typeface="NikoshBAN" panose="02000000000000000000" pitchFamily="2" charset="0"/>
                  <a:ea typeface="Calibri" panose="020F0502020204030204" pitchFamily="34" charset="0"/>
                  <a:cs typeface="NikoshBAN" panose="02000000000000000000" pitchFamily="2" charset="0"/>
                </a:rPr>
                <a:t> ও </a:t>
              </a:r>
              <a:r>
                <a:rPr lang="en-US" sz="4000" b="1" dirty="0" err="1">
                  <a:solidFill>
                    <a:schemeClr val="bg1"/>
                  </a:solidFill>
                  <a:effectLst/>
                  <a:highlight>
                    <a:srgbClr val="FF0000"/>
                  </a:highlight>
                  <a:latin typeface="NikoshBAN" panose="02000000000000000000" pitchFamily="2" charset="0"/>
                  <a:ea typeface="Calibri" panose="020F0502020204030204" pitchFamily="34" charset="0"/>
                  <a:cs typeface="NikoshBAN" panose="02000000000000000000" pitchFamily="2" charset="0"/>
                </a:rPr>
                <a:t>কর্মসংস্থান</a:t>
              </a:r>
              <a:r>
                <a:rPr lang="en-US" sz="4000" b="1" dirty="0">
                  <a:solidFill>
                    <a:schemeClr val="bg1"/>
                  </a:solidFill>
                  <a:effectLst/>
                  <a:highlight>
                    <a:srgbClr val="FF0000"/>
                  </a:highlight>
                  <a:latin typeface="NikoshBAN" panose="02000000000000000000" pitchFamily="2" charset="0"/>
                  <a:ea typeface="Calibri" panose="020F0502020204030204" pitchFamily="34" charset="0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effectLst/>
                  <a:highlight>
                    <a:srgbClr val="FF0000"/>
                  </a:highlight>
                  <a:latin typeface="NikoshBAN" panose="02000000000000000000" pitchFamily="2" charset="0"/>
                  <a:ea typeface="Calibri" panose="020F0502020204030204" pitchFamily="34" charset="0"/>
                  <a:cs typeface="NikoshBAN" panose="02000000000000000000" pitchFamily="2" charset="0"/>
                </a:rPr>
                <a:t>সৃষ্টি</a:t>
              </a:r>
              <a:endParaRPr lang="en-US" sz="4000" b="1" dirty="0">
                <a:solidFill>
                  <a:schemeClr val="bg1"/>
                </a:solidFill>
                <a:highlight>
                  <a:srgbClr val="FF0000"/>
                </a:highligh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498C3219-9D8D-7016-F865-DB8D152503FC}"/>
                </a:ext>
              </a:extLst>
            </p:cNvPr>
            <p:cNvSpPr/>
            <p:nvPr/>
          </p:nvSpPr>
          <p:spPr>
            <a:xfrm rot="5400000">
              <a:off x="5701047" y="3730315"/>
              <a:ext cx="1067550" cy="914399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4222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80A22-1596-A751-2735-E3990DF71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1BC882E-51CF-292A-7BCC-6E74C99F170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615153B-02AD-CA35-59C2-E65A1B0B0264}"/>
                </a:ext>
              </a:extLst>
            </p:cNvPr>
            <p:cNvSpPr/>
            <p:nvPr/>
          </p:nvSpPr>
          <p:spPr>
            <a:xfrm>
              <a:off x="0" y="0"/>
              <a:ext cx="914400" cy="6858000"/>
            </a:xfrm>
            <a:prstGeom prst="rec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14F86041-10B1-FC55-09B3-8D4A595ACBB7}"/>
                </a:ext>
              </a:extLst>
            </p:cNvPr>
            <p:cNvSpPr/>
            <p:nvPr/>
          </p:nvSpPr>
          <p:spPr>
            <a:xfrm rot="5400000">
              <a:off x="824459" y="89941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FC620169-2440-B362-F8A3-AA9F76CADE94}"/>
                </a:ext>
              </a:extLst>
            </p:cNvPr>
            <p:cNvSpPr/>
            <p:nvPr/>
          </p:nvSpPr>
          <p:spPr>
            <a:xfrm rot="10800000">
              <a:off x="11127698" y="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C1928ABB-E410-D667-ED2B-7310610F81ED}"/>
                </a:ext>
              </a:extLst>
            </p:cNvPr>
            <p:cNvSpPr/>
            <p:nvPr/>
          </p:nvSpPr>
          <p:spPr>
            <a:xfrm>
              <a:off x="914400" y="5973580"/>
              <a:ext cx="1064302" cy="884420"/>
            </a:xfrm>
            <a:prstGeom prst="rt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310C8367-9F63-08E6-4741-135A69181DEC}"/>
                </a:ext>
              </a:extLst>
            </p:cNvPr>
            <p:cNvSpPr/>
            <p:nvPr/>
          </p:nvSpPr>
          <p:spPr>
            <a:xfrm rot="16200000">
              <a:off x="11203828" y="5859957"/>
              <a:ext cx="1064302" cy="884420"/>
            </a:xfrm>
            <a:prstGeom prst="rtTriangl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274A875-C0AB-F617-0F95-8D3CE7B3D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81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488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610</Words>
  <Application>Microsoft Office PowerPoint</Application>
  <PresentationFormat>Widescreen</PresentationFormat>
  <Paragraphs>109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 IBRAHIM</dc:creator>
  <cp:lastModifiedBy>M IBRAHIM</cp:lastModifiedBy>
  <cp:revision>34</cp:revision>
  <dcterms:created xsi:type="dcterms:W3CDTF">2026-08-24T11:48:17Z</dcterms:created>
  <dcterms:modified xsi:type="dcterms:W3CDTF">2026-08-29T03:29:37Z</dcterms:modified>
</cp:coreProperties>
</file>