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D01D9-FD79-9B72-F160-B006374F3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4FCC8E-F68C-DB31-5D03-B4AE97C27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4659F-FDCF-1B1F-8EF1-37BAC6DBE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42C04-D783-8633-EF28-C8D54393A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3230B-8149-FD7B-272F-18D45D84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19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41EDE-166E-8474-BC0D-BDC7B5C56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9957B6-8675-9CEB-377B-100EE6537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64A5D-6836-9D98-786C-F8F483CC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112C1-4560-BABD-6DA2-B1BA0724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D1710-AE66-C788-E9BA-D7417741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0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58A11-89D9-F6C1-9A0C-DDB1220416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FC9D0-C651-2D4F-4BA1-0B8D78834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3DE31-F3AD-1DAB-4D05-3E6ADAEFB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8BB28-35D8-9899-40DC-ECEB4D805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43D14-3239-DC8D-CAA2-B2C52E321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0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D17E-4582-1BEE-5C80-2C78F7158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760AA-EFBC-BD38-AC48-F4AAA687D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33335-E823-1619-4DD4-F7A68B36C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01FB4-CEA0-BB9E-4F67-D770D888A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EFA2F-91EF-9F5F-14BD-281CC6EC0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910D2-02EB-55F9-616B-28B82DFA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09821-13DB-23A2-CFB7-FA15216AD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2B991-66ED-5DAF-C598-24FF24C7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06222-3249-2FED-B10A-4497101C1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E6F4B-909A-0E19-F5EC-AD0CBDB0C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00019-FBBF-5359-B7F9-1731F3537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8E1DD-FEF0-159D-70E7-54CE7828C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7178F-F089-C5F4-7744-790B9BB1D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A94FB-2086-6243-4440-3DE3E960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FF812-DE06-4B81-56D0-4FC8E653E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A756B-5DBB-70AE-D61C-3D446C26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85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B9384-1879-75BB-8458-4C6D7296B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FBAC9-44DD-245A-49BD-DC750CFEA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969A1-5E53-6EF2-FFA7-DC922D4F2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C67FD6-6D44-B199-3525-2AA7B604F8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12A4A-A42C-4767-07DC-F36D8147A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1C85D3-862D-C438-201B-F950D6BF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C0D9F2-A6ED-7D25-8577-52AB90FE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989783-D269-9A25-045C-492402A2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5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23223-2322-3116-1406-FB21AA4C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AD9CF-5AC7-8474-A415-3CB394C65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336D-FFBB-9F41-AEDF-87520D03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FD5ED6-4A72-C21F-E7ED-316B4ED4A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8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2E297D-58AC-CE77-5A29-EB79B07D4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8A763A-0CE3-FF91-1C61-F77E47BDE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39D7B-B35D-B0A1-E611-20BEAF57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57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10D49-44C5-61AE-0A14-37C3EAD18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79747-A654-D692-AD76-52FA95D12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F5D22-523E-E324-F506-8072AB0E7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F1D10B-7A9C-0A62-0812-594A0929A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0E61B-3C52-B671-16DE-B0C89905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67528-F7DB-B330-D6F2-E79330B48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9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36635-B5FA-7C41-A595-2B89F7D6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3F55A-0663-58FE-06DA-575A6ED3C2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671DD-F36A-9B3D-4204-30DDCC8B3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0261D1-344E-8A75-9FCF-3F7933ADD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26631-431E-D26C-0519-1412F4ED9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969951-F8E8-6BB9-3A39-F4D5856C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53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D7EBCD-1C4F-5133-18A9-F1D6DA7FE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56E2B-9FF8-0C3D-9F81-1455CBFAD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8A176-87FD-54AB-13F9-19D5EF3B79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34AFB-750C-439A-9559-555FA38A54E2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3BD54-5406-39BC-D9C1-571C6D13F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28D75-B274-FE09-11CA-F6F2B091E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DF5D7-32E8-4B6C-B185-AA05CF0F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6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s://bn.wikipedia.org/wiki/%E0%A6%B2%E0%A6%B0%E0%A7%8D%E0%A6%A1_%E0%A6%95%E0%A6%BE%E0%A6%B0%E0%A7%8D%E0%A6%9C%E0%A6%A8" TargetMode="External"/><Relationship Id="rId7" Type="http://schemas.openxmlformats.org/officeDocument/2006/relationships/image" Target="../media/image9.jpg"/><Relationship Id="rId2" Type="http://schemas.openxmlformats.org/officeDocument/2006/relationships/hyperlink" Target="https://bn.wikipedia.org/wiki/%E0%A6%AD%E0%A6%BE%E0%A6%B0%E0%A6%A4%E0%A7%87%E0%A6%B0_%E0%A6%AD%E0%A6%BE%E0%A6%87%E0%A6%B8%E0%A6%B0%E0%A6%AF%E0%A6%BC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n.wikipedia.org/wiki/%E0%A6%93%E0%A6%A1%E0%A6%BC%E0%A6%BF%E0%A6%B6%E0%A6%BE" TargetMode="External"/><Relationship Id="rId5" Type="http://schemas.openxmlformats.org/officeDocument/2006/relationships/hyperlink" Target="https://bn.wikipedia.org/wiki/%E0%A6%AC%E0%A6%BF%E0%A6%B9%E0%A6%BE%E0%A6%B0" TargetMode="External"/><Relationship Id="rId4" Type="http://schemas.openxmlformats.org/officeDocument/2006/relationships/hyperlink" Target="https://bn.wikipedia.org/wiki/%E0%A7%A7%E0%A7%AD%E0%A7%AC%E0%A7%AB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s://bn.wikipedia.org/wiki/%E0%A6%AC%E0%A6%BE%E0%A6%82%E0%A6%B2%E0%A6%BE%E0%A6%A6%E0%A7%87%E0%A6%B6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bn.wikipedia.org/wiki/%E0%A6%AA%E0%A7%82%E0%A6%B0%E0%A7%8D%E0%A6%AC_%E0%A6%AC%E0%A6%BE%E0%A6%82%E0%A6%B2%E0%A6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n.wikipedia.org/wiki/%E0%A6%B0%E0%A6%BE%E0%A6%B7%E0%A7%8D%E0%A6%9F%E0%A7%8D%E0%A6%B0%E0%A6%AD%E0%A6%BE%E0%A6%B7%E0%A6%BE" TargetMode="External"/><Relationship Id="rId5" Type="http://schemas.openxmlformats.org/officeDocument/2006/relationships/hyperlink" Target="https://bn.wikipedia.org/wiki/%E0%A6%AA%E0%A6%BE%E0%A6%95%E0%A6%BF%E0%A6%B8%E0%A7%8D%E0%A6%A4%E0%A6%BE%E0%A6%A8_%E0%A6%85%E0%A6%A7%E0%A6%BF%E0%A6%B0%E0%A6%BE%E0%A6%9C%E0%A7%8D%E0%A6%AF" TargetMode="External"/><Relationship Id="rId4" Type="http://schemas.openxmlformats.org/officeDocument/2006/relationships/hyperlink" Target="https://bn.wikipedia.org/wiki/%E0%A6%AC%E0%A6%BE%E0%A6%82%E0%A6%B2%E0%A6%BE_%E0%A6%AD%E0%A6%BE%E0%A6%B7%E0%A6%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089738-B12E-869B-25EB-3BF28DFE7059}"/>
              </a:ext>
            </a:extLst>
          </p:cNvPr>
          <p:cNvSpPr/>
          <p:nvPr/>
        </p:nvSpPr>
        <p:spPr>
          <a:xfrm>
            <a:off x="4802216" y="2811124"/>
            <a:ext cx="2587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63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স্বাগতম</a:t>
            </a:r>
            <a:r>
              <a:rPr lang="bn-IN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E3BBFD15-A744-E804-DE8C-BFE50287C0F7}"/>
              </a:ext>
            </a:extLst>
          </p:cNvPr>
          <p:cNvSpPr/>
          <p:nvPr/>
        </p:nvSpPr>
        <p:spPr>
          <a:xfrm>
            <a:off x="5810864" y="2050026"/>
            <a:ext cx="2587568" cy="2418736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13483D29-39A7-6A23-59A5-684B684F4270}"/>
              </a:ext>
            </a:extLst>
          </p:cNvPr>
          <p:cNvSpPr/>
          <p:nvPr/>
        </p:nvSpPr>
        <p:spPr>
          <a:xfrm>
            <a:off x="4206523" y="2027903"/>
            <a:ext cx="2587568" cy="2418736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8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D537F2-CD1D-8073-C542-8E4A1663B6FC}"/>
              </a:ext>
            </a:extLst>
          </p:cNvPr>
          <p:cNvSpPr txBox="1"/>
          <p:nvPr/>
        </p:nvSpPr>
        <p:spPr>
          <a:xfrm>
            <a:off x="807474" y="855095"/>
            <a:ext cx="82627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dirty="0">
                <a:solidFill>
                  <a:srgbClr val="00B05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১৯৭১ সালের ১৬ ডিসেম্বর মহান মুক্তিযুদ্ধের মাধ্যমে বিজয় অর্জন </a:t>
            </a:r>
            <a:endParaRPr lang="en-US" sz="3200" dirty="0">
              <a:solidFill>
                <a:srgbClr val="00B050"/>
              </a:solidFill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082DEA-5FC1-1DE1-DFCD-564E2E3B4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57" y="1882263"/>
            <a:ext cx="4953617" cy="33386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89FAD5-460C-B839-577B-56E2916E3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511" y="1869593"/>
            <a:ext cx="5310491" cy="33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7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ACC7A4-DDF1-DC0E-9B39-ABE06E2C5332}"/>
              </a:ext>
            </a:extLst>
          </p:cNvPr>
          <p:cNvSpPr txBox="1"/>
          <p:nvPr/>
        </p:nvSpPr>
        <p:spPr>
          <a:xfrm>
            <a:off x="4925960" y="707922"/>
            <a:ext cx="283169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 </a:t>
            </a:r>
            <a:endParaRPr lang="en-US" sz="4000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AED97E-69DB-92F5-457C-7A9FB048F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748" y="1613082"/>
            <a:ext cx="4100052" cy="46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8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F2C034-8D36-D751-D448-7D6FD3FE2894}"/>
              </a:ext>
            </a:extLst>
          </p:cNvPr>
          <p:cNvSpPr/>
          <p:nvPr/>
        </p:nvSpPr>
        <p:spPr>
          <a:xfrm>
            <a:off x="5066711" y="740328"/>
            <a:ext cx="2058577" cy="70788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000" b="1" cap="none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পরিচিতি</a:t>
            </a:r>
            <a:endParaRPr lang="en-US" sz="40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FB8293-E6FD-A5E4-081E-7F220F50FB1D}"/>
              </a:ext>
            </a:extLst>
          </p:cNvPr>
          <p:cNvSpPr txBox="1"/>
          <p:nvPr/>
        </p:nvSpPr>
        <p:spPr>
          <a:xfrm>
            <a:off x="884903" y="2433484"/>
            <a:ext cx="1769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৮ম শ্রেণি 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25C22A-4138-2686-AD3E-3EA81450B310}"/>
              </a:ext>
            </a:extLst>
          </p:cNvPr>
          <p:cNvSpPr txBox="1"/>
          <p:nvPr/>
        </p:nvSpPr>
        <p:spPr>
          <a:xfrm>
            <a:off x="988142" y="3038168"/>
            <a:ext cx="2413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 ও বিশ্বপরিচয়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5DB905-A4AA-3FCF-ACB7-F5F8663DE0B8}"/>
              </a:ext>
            </a:extLst>
          </p:cNvPr>
          <p:cNvSpPr txBox="1"/>
          <p:nvPr/>
        </p:nvSpPr>
        <p:spPr>
          <a:xfrm>
            <a:off x="1253613" y="3569110"/>
            <a:ext cx="1401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১ম অধ্যায় </a:t>
            </a:r>
            <a:endParaRPr lang="en-US" sz="2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6E35E-845E-89C8-B572-3926D7A77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026" y="1286276"/>
            <a:ext cx="1594355" cy="21261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19662F4-1438-8103-6344-5178F83240F4}"/>
              </a:ext>
            </a:extLst>
          </p:cNvPr>
          <p:cNvSpPr txBox="1"/>
          <p:nvPr/>
        </p:nvSpPr>
        <p:spPr>
          <a:xfrm>
            <a:off x="8465574" y="356911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মোস্তাফিজুর রহমান </a:t>
            </a:r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A84F4E-2F36-409B-1613-AFB6874613B1}"/>
              </a:ext>
            </a:extLst>
          </p:cNvPr>
          <p:cNvSpPr txBox="1"/>
          <p:nvPr/>
        </p:nvSpPr>
        <p:spPr>
          <a:xfrm>
            <a:off x="8641026" y="3969220"/>
            <a:ext cx="178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</a:t>
            </a:r>
            <a:endParaRPr lang="en-US" sz="20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468FEE-C772-C85D-0092-1E36C59D68E2}"/>
              </a:ext>
            </a:extLst>
          </p:cNvPr>
          <p:cNvSpPr txBox="1"/>
          <p:nvPr/>
        </p:nvSpPr>
        <p:spPr>
          <a:xfrm>
            <a:off x="7624916" y="4369330"/>
            <a:ext cx="4041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দিঘীরপাড় মোহাম্মদীয়া ইসলামীয়া দাখিল মাদরাসা </a:t>
            </a:r>
            <a:endParaRPr lang="en-US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24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3744D9-83D6-3F65-F9CF-43BDB1560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4" y="178456"/>
            <a:ext cx="5117690" cy="31733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DE26EB-1FE7-F1F8-63E4-98F6458A5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735" y="3971288"/>
            <a:ext cx="4467707" cy="27082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276986-C9CC-7D2D-A7BE-806B11B1A382}"/>
              </a:ext>
            </a:extLst>
          </p:cNvPr>
          <p:cNvSpPr txBox="1"/>
          <p:nvPr/>
        </p:nvSpPr>
        <p:spPr>
          <a:xfrm>
            <a:off x="2212258" y="4645742"/>
            <a:ext cx="212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ঔপনিবেশিক যুগ </a:t>
            </a:r>
            <a:endParaRPr lang="en-US" sz="2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9341B0-1E00-37C9-F944-DBD761692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90" y="178456"/>
            <a:ext cx="5117690" cy="30002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9A8236-8224-826E-1E82-332DB1B4018A}"/>
              </a:ext>
            </a:extLst>
          </p:cNvPr>
          <p:cNvSpPr txBox="1"/>
          <p:nvPr/>
        </p:nvSpPr>
        <p:spPr>
          <a:xfrm>
            <a:off x="6725265" y="3351833"/>
            <a:ext cx="3333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বাংলার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স্বাধীনতার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সংগ্রাম </a:t>
            </a:r>
            <a:endParaRPr lang="en-US" sz="2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88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937E30-6C0B-92EC-E6FD-5181982696E9}"/>
              </a:ext>
            </a:extLst>
          </p:cNvPr>
          <p:cNvSpPr txBox="1"/>
          <p:nvPr/>
        </p:nvSpPr>
        <p:spPr>
          <a:xfrm>
            <a:off x="3510116" y="1193355"/>
            <a:ext cx="387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 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84B0AF8-D50B-01EF-FB96-EE8FD8353F3E}"/>
              </a:ext>
            </a:extLst>
          </p:cNvPr>
          <p:cNvSpPr/>
          <p:nvPr/>
        </p:nvSpPr>
        <p:spPr>
          <a:xfrm>
            <a:off x="4161504" y="1314559"/>
            <a:ext cx="427703" cy="2218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42F80F62-DAF1-4F10-D7BB-706FB18FF769}"/>
              </a:ext>
            </a:extLst>
          </p:cNvPr>
          <p:cNvSpPr/>
          <p:nvPr/>
        </p:nvSpPr>
        <p:spPr>
          <a:xfrm>
            <a:off x="6420465" y="1294700"/>
            <a:ext cx="427703" cy="2417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682C0E-F164-D1FC-AD87-F68DF94D9C3B}"/>
              </a:ext>
            </a:extLst>
          </p:cNvPr>
          <p:cNvSpPr txBox="1"/>
          <p:nvPr/>
        </p:nvSpPr>
        <p:spPr>
          <a:xfrm>
            <a:off x="2636275" y="2256192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ঔপনিবেশিক যুগ ও বাংলার স্বাধীনতা সংগ্রাম</a:t>
            </a:r>
            <a:endParaRPr lang="en-US" sz="32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3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7BCAE5-E3A7-9009-CAD4-C183656E4A54}"/>
              </a:ext>
            </a:extLst>
          </p:cNvPr>
          <p:cNvSpPr txBox="1"/>
          <p:nvPr/>
        </p:nvSpPr>
        <p:spPr>
          <a:xfrm>
            <a:off x="1249924" y="2474893"/>
            <a:ext cx="88674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ঔপনিবেশিক যুগে </a:t>
            </a:r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ইউরোপীয় </a:t>
            </a:r>
            <a:r>
              <a:rPr lang="bn-BD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শক্তিগুলোর আগমন, শাসন ব্যবস্থা এবং বাংলার উপর প্রভাবের সংক্ষিপ্ত আলোচনা।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EC4AE-4C1A-752C-6D5A-C7741885346E}"/>
              </a:ext>
            </a:extLst>
          </p:cNvPr>
          <p:cNvSpPr txBox="1"/>
          <p:nvPr/>
        </p:nvSpPr>
        <p:spPr>
          <a:xfrm>
            <a:off x="8023122" y="1519084"/>
            <a:ext cx="2433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ভুমিকাঃ-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2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E176B6-B353-8694-3D2E-5786016B0A16}"/>
              </a:ext>
            </a:extLst>
          </p:cNvPr>
          <p:cNvSpPr txBox="1"/>
          <p:nvPr/>
        </p:nvSpPr>
        <p:spPr>
          <a:xfrm>
            <a:off x="7414752" y="471637"/>
            <a:ext cx="33958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chemeClr val="accent5">
                    <a:lumMod val="50000"/>
                  </a:schemeClr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ইউরোপীয় শক্তির আগমন</a:t>
            </a:r>
            <a:endParaRPr lang="en-US" sz="3200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327398-262D-7943-85A7-E3E1F370C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530" y="1203530"/>
            <a:ext cx="4287405" cy="24540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D4F8FB-6343-0DE2-F7DF-AF05B87CE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530" y="3804717"/>
            <a:ext cx="4287405" cy="2408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97F16-31EC-4EDF-9F9A-3565855C5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420" y="3804717"/>
            <a:ext cx="4301745" cy="24089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798E78-4796-3BB5-D2DB-2A21BD0B4BFD}"/>
              </a:ext>
            </a:extLst>
          </p:cNvPr>
          <p:cNvSpPr txBox="1"/>
          <p:nvPr/>
        </p:nvSpPr>
        <p:spPr>
          <a:xfrm>
            <a:off x="1002891" y="972697"/>
            <a:ext cx="180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পর্তুগিজ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4BE0E74-37E6-EAD0-BE64-4EC4BF931D32}"/>
              </a:ext>
            </a:extLst>
          </p:cNvPr>
          <p:cNvSpPr/>
          <p:nvPr/>
        </p:nvSpPr>
        <p:spPr>
          <a:xfrm>
            <a:off x="1150373" y="1100793"/>
            <a:ext cx="280220" cy="153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3229CC-508B-F536-EC50-9FB88D1E6CE4}"/>
              </a:ext>
            </a:extLst>
          </p:cNvPr>
          <p:cNvSpPr txBox="1"/>
          <p:nvPr/>
        </p:nvSpPr>
        <p:spPr>
          <a:xfrm>
            <a:off x="1002892" y="1434362"/>
            <a:ext cx="1253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 ডার্চ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82E3EB1-9C5F-6856-E84A-29883F0F5800}"/>
              </a:ext>
            </a:extLst>
          </p:cNvPr>
          <p:cNvSpPr/>
          <p:nvPr/>
        </p:nvSpPr>
        <p:spPr>
          <a:xfrm>
            <a:off x="1150373" y="1523326"/>
            <a:ext cx="324465" cy="153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54F3D-D353-7390-22A1-448F20914613}"/>
              </a:ext>
            </a:extLst>
          </p:cNvPr>
          <p:cNvSpPr txBox="1"/>
          <p:nvPr/>
        </p:nvSpPr>
        <p:spPr>
          <a:xfrm>
            <a:off x="1150373" y="1936484"/>
            <a:ext cx="154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    ফরাসি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C9B4BC1-E095-AB54-E9BE-E2970B81D3B6}"/>
              </a:ext>
            </a:extLst>
          </p:cNvPr>
          <p:cNvSpPr/>
          <p:nvPr/>
        </p:nvSpPr>
        <p:spPr>
          <a:xfrm>
            <a:off x="1150373" y="2007681"/>
            <a:ext cx="324465" cy="1710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38E530-E467-E1F8-8B42-E20CDB644B02}"/>
              </a:ext>
            </a:extLst>
          </p:cNvPr>
          <p:cNvSpPr txBox="1"/>
          <p:nvPr/>
        </p:nvSpPr>
        <p:spPr>
          <a:xfrm>
            <a:off x="1002891" y="2430565"/>
            <a:ext cx="137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ইংরেজ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CD7A2F9-0C10-DDD7-7724-5F392D6CA8E2}"/>
              </a:ext>
            </a:extLst>
          </p:cNvPr>
          <p:cNvSpPr/>
          <p:nvPr/>
        </p:nvSpPr>
        <p:spPr>
          <a:xfrm>
            <a:off x="1150373" y="2535262"/>
            <a:ext cx="324465" cy="16369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5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349314-212C-112B-FBEE-14EE34916603}"/>
              </a:ext>
            </a:extLst>
          </p:cNvPr>
          <p:cNvSpPr txBox="1"/>
          <p:nvPr/>
        </p:nvSpPr>
        <p:spPr>
          <a:xfrm>
            <a:off x="8388145" y="574876"/>
            <a:ext cx="3159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ব্রিটিশ শাসনের শুরু</a:t>
            </a: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DB6E55-C07B-4240-31A3-F43CEC463EB8}"/>
              </a:ext>
            </a:extLst>
          </p:cNvPr>
          <p:cNvSpPr txBox="1"/>
          <p:nvPr/>
        </p:nvSpPr>
        <p:spPr>
          <a:xfrm>
            <a:off x="1367914" y="1249076"/>
            <a:ext cx="6098458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পলাশির যুদ্ধ (১৭৫৭) এর মাধ্যমে বাংলায় ব্রিটিশ শাসনের সূচনা।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B67D21-0E65-2D61-AF2C-2A3ED218C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584" y="1848157"/>
            <a:ext cx="8248035" cy="463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6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9955B8-F584-FA3C-6437-BC3034367B33}"/>
              </a:ext>
            </a:extLst>
          </p:cNvPr>
          <p:cNvSpPr txBox="1"/>
          <p:nvPr/>
        </p:nvSpPr>
        <p:spPr>
          <a:xfrm>
            <a:off x="8491384" y="663366"/>
            <a:ext cx="2702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১৯০৫ এর বঙ্গভঙ্গ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C4736A-0A3B-41DA-D4A5-5D91F1B74AC7}"/>
              </a:ext>
            </a:extLst>
          </p:cNvPr>
          <p:cNvSpPr txBox="1"/>
          <p:nvPr/>
        </p:nvSpPr>
        <p:spPr>
          <a:xfrm>
            <a:off x="299884" y="1248141"/>
            <a:ext cx="1159223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dirty="0"/>
              <a:t>   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বঙ্গভঙ্গ আন্দোলন ও এর প্রভাব।</a:t>
            </a:r>
          </a:p>
          <a:p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বঙ্গভঙ্গ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বাংলার ইতিহাসে একটি অতি গুরুত্বপূর্ণ অধ্যায়। ১৯০৫ সালের ১৬ই অক্টোবর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2"/>
              </a:rPr>
              <a:t>ভারতের ভাইসরয়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3"/>
              </a:rPr>
              <a:t>লর্ড কার্জনের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আদেশে ১ম 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বঙ্গভঙ্গ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সম্পন্ন হয়। বাংলা বিভক্ত করে ফেলার ধারনাটি অবশ্য কার্জন থেকে শুরু হয়নি।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4"/>
              </a:rPr>
              <a:t>১৭৬৫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সালের পর থেকেই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5"/>
              </a:rPr>
              <a:t>বিহার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ও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6"/>
              </a:rPr>
              <a:t>ওড়িশা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বাংলার অন্তর্ভুক্ত ছিল। ফলে সরকারী প্রশাসনিক এলাকা হিসেবে বাংলা অতিরিক্ত বড় হয়ে যায় এবং ব্রিটিশ সরকারের পক্ষে এটির সুষ্ঠু শাসনক্রিয়া দুরূহ হয়ে পড়ে। বঙ্গভঙ্গের সূত্রপাত এখান থেকেই।</a:t>
            </a: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3D2C5ABD-98C4-2E6E-4B5F-C57EECBEDBF3}"/>
              </a:ext>
            </a:extLst>
          </p:cNvPr>
          <p:cNvSpPr/>
          <p:nvPr/>
        </p:nvSpPr>
        <p:spPr>
          <a:xfrm>
            <a:off x="545690" y="1248141"/>
            <a:ext cx="221226" cy="30044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F2DEEF-2645-A4CA-9B2B-54392E483B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1" y="3203188"/>
            <a:ext cx="5675083" cy="3182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31857B-71B3-D567-D299-C314D1D42C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03188"/>
            <a:ext cx="5584723" cy="332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125468-47E1-9BD7-4FCD-DA08FE1E7802}"/>
              </a:ext>
            </a:extLst>
          </p:cNvPr>
          <p:cNvSpPr txBox="1"/>
          <p:nvPr/>
        </p:nvSpPr>
        <p:spPr>
          <a:xfrm>
            <a:off x="255639" y="1286697"/>
            <a:ext cx="10318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 ভাষার মর্যাদা রক্ষার জন্য ১৯৫২ সালের আন্দোলন।</a:t>
            </a:r>
          </a:p>
          <a:p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বাংলা ভাষা আন্দোলন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ছিল ১৯৪৭ থেকে ১৯৫৬ পর্যন্ত তৎকালীন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2"/>
              </a:rPr>
              <a:t>পূর্ব বাংলায়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(বর্তমান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3"/>
              </a:rPr>
              <a:t>বাংলাদেশে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) সংঘটিত একটি সাংস্কৃতিক ও রাজনৈতিক আন্দোলন। মৌলিক অধিকার রক্ষাকল্পে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2"/>
              </a:rPr>
              <a:t>পূর্ব বাংলায়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মাতৃভাষা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4"/>
              </a:rPr>
              <a:t>বাংলা ভাষাকে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ঘিরে সৃষ্ট এ আন্দোলনের মাধ্যমে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4"/>
              </a:rPr>
              <a:t>বাংলাকে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তদানীন্তন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5"/>
              </a:rPr>
              <a:t>পাকিস্তান অধিরাজ্যের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অন্যতম 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  <a:hlinkClick r:id="rId6"/>
              </a:rPr>
              <a:t>রাষ্ট্রভাষা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 হিসেবে প্রতিষ্ঠার লক্ষ্যে গণদাবির বহিঃপ্রকাশ ঘটে।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D9087C-99B2-984D-5B0A-D4F329B0212D}"/>
              </a:ext>
            </a:extLst>
          </p:cNvPr>
          <p:cNvSpPr txBox="1"/>
          <p:nvPr/>
        </p:nvSpPr>
        <p:spPr>
          <a:xfrm>
            <a:off x="7433187" y="575187"/>
            <a:ext cx="1946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rgbClr val="00B05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ভাষা আন্দোলন </a:t>
            </a:r>
            <a:endParaRPr lang="en-US" sz="2800" dirty="0">
              <a:solidFill>
                <a:srgbClr val="00B050"/>
              </a:solidFill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F81E19-9E24-1980-9409-A122459AD6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53" y="2877658"/>
            <a:ext cx="6053609" cy="34051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6FBE26-AC27-7A7D-2A2E-881C07B8D0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5" y="2877658"/>
            <a:ext cx="4536731" cy="352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223</Words>
  <Application>Microsoft Office PowerPoint</Application>
  <PresentationFormat>Widescreen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Mostafizur Rahman</dc:creator>
  <cp:lastModifiedBy>Mostafizur Rahman</cp:lastModifiedBy>
  <cp:revision>40</cp:revision>
  <dcterms:created xsi:type="dcterms:W3CDTF">2026-01-30T15:29:15Z</dcterms:created>
  <dcterms:modified xsi:type="dcterms:W3CDTF">2026-02-01T05:23:14Z</dcterms:modified>
</cp:coreProperties>
</file>