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355" autoAdjust="0"/>
  </p:normalViewPr>
  <p:slideViewPr>
    <p:cSldViewPr>
      <p:cViewPr>
        <p:scale>
          <a:sx n="66" d="100"/>
          <a:sy n="66" d="100"/>
        </p:scale>
        <p:origin x="2220" y="10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19FD86B-A8FC-4955-AF25-5A50926F45C4}" type="datetimeFigureOut">
              <a:rPr lang="en-US" smtClean="0"/>
              <a:t>2/9/2026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4EE3D35-6ADD-4DD3-AD58-90D746E5FA33}" type="slidenum">
              <a:rPr lang="en-US" smtClean="0"/>
              <a:t>‹#›</a:t>
            </a:fld>
            <a:endParaRPr lang="en-US"/>
          </a:p>
        </p:txBody>
      </p:sp>
    </p:spTree>
    <p:extLst>
      <p:ext uri="{BB962C8B-B14F-4D97-AF65-F5344CB8AC3E}">
        <p14:creationId xmlns:p14="http://schemas.microsoft.com/office/powerpoint/2010/main" val="345079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E3D35-6ADD-4DD3-AD58-90D746E5FA33}" type="slidenum">
              <a:rPr lang="en-US" smtClean="0"/>
              <a:t>1</a:t>
            </a:fld>
            <a:endParaRPr lang="en-US" dirty="0"/>
          </a:p>
        </p:txBody>
      </p:sp>
    </p:spTree>
    <p:extLst>
      <p:ext uri="{BB962C8B-B14F-4D97-AF65-F5344CB8AC3E}">
        <p14:creationId xmlns:p14="http://schemas.microsoft.com/office/powerpoint/2010/main" val="182831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05DE3-08CD-486F-B47D-D1E4F8EF6AE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59DC-921B-477B-9D7E-42EEA0CA57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05DE3-08CD-486F-B47D-D1E4F8EF6AE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59DC-921B-477B-9D7E-42EEA0CA57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505DE3-08CD-486F-B47D-D1E4F8EF6AE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59DC-921B-477B-9D7E-42EEA0CA578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05DE3-08CD-486F-B47D-D1E4F8EF6AE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59DC-921B-477B-9D7E-42EEA0CA578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05DE3-08CD-486F-B47D-D1E4F8EF6AE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59DC-921B-477B-9D7E-42EEA0CA57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505DE3-08CD-486F-B47D-D1E4F8EF6AE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B59DC-921B-477B-9D7E-42EEA0CA578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05DE3-08CD-486F-B47D-D1E4F8EF6AE9}"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B59DC-921B-477B-9D7E-42EEA0CA57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05DE3-08CD-486F-B47D-D1E4F8EF6AE9}"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B59DC-921B-477B-9D7E-42EEA0CA57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505DE3-08CD-486F-B47D-D1E4F8EF6AE9}"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B59DC-921B-477B-9D7E-42EEA0CA57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505DE3-08CD-486F-B47D-D1E4F8EF6AE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B59DC-921B-477B-9D7E-42EEA0CA578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05DE3-08CD-486F-B47D-D1E4F8EF6AE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B59DC-921B-477B-9D7E-42EEA0CA578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9505DE3-08CD-486F-B47D-D1E4F8EF6AE9}" type="datetimeFigureOut">
              <a:rPr lang="en-US" smtClean="0"/>
              <a:t>2/9/2026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EB59DC-921B-477B-9D7E-42EEA0CA578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9" name="Picture 8"/>
          <p:cNvPicPr>
            <a:picLocks noChangeAspect="1"/>
          </p:cNvPicPr>
          <p:nvPr/>
        </p:nvPicPr>
        <p:blipFill>
          <a:blip r:embed="rId3"/>
          <a:stretch>
            <a:fillRect/>
          </a:stretch>
        </p:blipFill>
        <p:spPr>
          <a:xfrm>
            <a:off x="-376238" y="-223838"/>
            <a:ext cx="9896475" cy="7305675"/>
          </a:xfrm>
          <a:prstGeom prst="rect">
            <a:avLst/>
          </a:prstGeom>
        </p:spPr>
      </p:pic>
    </p:spTree>
    <p:extLst>
      <p:ext uri="{BB962C8B-B14F-4D97-AF65-F5344CB8AC3E}">
        <p14:creationId xmlns:p14="http://schemas.microsoft.com/office/powerpoint/2010/main" val="28999425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1" y="-504643"/>
            <a:ext cx="10820402" cy="7867286"/>
          </a:xfrm>
          <a:prstGeom prst="rect">
            <a:avLst/>
          </a:prstGeom>
        </p:spPr>
      </p:pic>
    </p:spTree>
    <p:extLst>
      <p:ext uri="{BB962C8B-B14F-4D97-AF65-F5344CB8AC3E}">
        <p14:creationId xmlns:p14="http://schemas.microsoft.com/office/powerpoint/2010/main" val="161523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873904"/>
            <a:ext cx="7408333" cy="3450696"/>
          </a:xfrm>
        </p:spPr>
        <p:txBody>
          <a:bodyPr>
            <a:noAutofit/>
          </a:bodyPr>
          <a:lstStyle/>
          <a:p>
            <a:pPr algn="just"/>
            <a:r>
              <a:rPr lang="as-IN" sz="1200" dirty="0" smtClean="0">
                <a:cs typeface="+mj-cs"/>
              </a:rPr>
              <a:t>সুচনা</a:t>
            </a:r>
            <a:r>
              <a:rPr lang="as-IN" sz="1200" dirty="0">
                <a:cs typeface="+mj-cs"/>
              </a:rPr>
              <a:t>:- </a:t>
            </a:r>
            <a:endParaRPr lang="en-US" sz="1200" dirty="0">
              <a:cs typeface="+mj-cs"/>
            </a:endParaRPr>
          </a:p>
          <a:p>
            <a:pPr algn="just"/>
            <a:endParaRPr lang="en-US" sz="300" dirty="0" smtClean="0">
              <a:cs typeface="+mj-cs"/>
            </a:endParaRPr>
          </a:p>
          <a:p>
            <a:pPr algn="just"/>
            <a:r>
              <a:rPr lang="as-IN" sz="1200" dirty="0" smtClean="0">
                <a:cs typeface="+mj-cs"/>
              </a:rPr>
              <a:t>আমাদের </a:t>
            </a:r>
            <a:r>
              <a:rPr lang="as-IN" sz="1200" dirty="0">
                <a:cs typeface="+mj-cs"/>
              </a:rPr>
              <a:t>দেশের মাটির আবহাওয়া ইত্যাদি সবজি চাষের জন্য অনুকূল, সাধারনত গেলে সেখঘাম মাটি সবজি চাষের জন্য অলো। অর্থনৈতিআ দিক দিয়ে অন্যান্য চাষাবাদ থেকে বেশি লাভজনক। </a:t>
            </a:r>
            <a:endParaRPr lang="en-US" sz="1200" dirty="0">
              <a:cs typeface="+mj-cs"/>
            </a:endParaRPr>
          </a:p>
          <a:p>
            <a:pPr algn="just"/>
            <a:r>
              <a:rPr lang="as-IN" sz="1200" dirty="0">
                <a:cs typeface="+mj-cs"/>
              </a:rPr>
              <a:t>যেমনঃ- লালশাক, পুইশাক, টাসোটা, গাজর, লেটুন প্রভৃতি থেকে এচুর পরিমান </a:t>
            </a:r>
            <a:r>
              <a:rPr lang="en-US" sz="1200" dirty="0">
                <a:cs typeface="+mj-cs"/>
              </a:rPr>
              <a:t>A </a:t>
            </a:r>
            <a:r>
              <a:rPr lang="as-IN" sz="1200" dirty="0">
                <a:cs typeface="+mj-cs"/>
              </a:rPr>
              <a:t>এবং বি</a:t>
            </a:r>
            <a:r>
              <a:rPr lang="en-US" sz="1200" dirty="0" err="1">
                <a:cs typeface="+mj-cs"/>
              </a:rPr>
              <a:t>ভিন্ন</a:t>
            </a:r>
            <a:r>
              <a:rPr lang="as-IN" sz="1200" dirty="0">
                <a:cs typeface="+mj-cs"/>
              </a:rPr>
              <a:t> শাক থেকে ভিটামিন পাওয়া যায়। সারাবছর শাক-সত্যি চাষাবাদের জন্য সেড ও নিকাশের জন্য জানি মোটামুটি ভালো ব্য</a:t>
            </a:r>
            <a:r>
              <a:rPr lang="en-US" sz="1200" dirty="0" err="1">
                <a:cs typeface="+mj-cs"/>
              </a:rPr>
              <a:t>বস্থা</a:t>
            </a:r>
            <a:r>
              <a:rPr lang="as-IN" sz="1200" dirty="0">
                <a:cs typeface="+mj-cs"/>
              </a:rPr>
              <a:t> লাগবে। এখন জমি সুবিধাজনক, পানি সেড ও নিকাশের জন্য জবি মোটামুটি </a:t>
            </a:r>
            <a:r>
              <a:rPr lang="en-US" sz="1200" dirty="0" err="1">
                <a:cs typeface="+mj-cs"/>
              </a:rPr>
              <a:t>সমতল</a:t>
            </a:r>
            <a:r>
              <a:rPr lang="as-IN" sz="1200" dirty="0">
                <a:cs typeface="+mj-cs"/>
              </a:rPr>
              <a:t> ও এক</a:t>
            </a:r>
            <a:r>
              <a:rPr lang="en-US" sz="1200" dirty="0" err="1">
                <a:cs typeface="+mj-cs"/>
              </a:rPr>
              <a:t>দিক</a:t>
            </a:r>
            <a:r>
              <a:rPr lang="as-IN" sz="1200" dirty="0">
                <a:cs typeface="+mj-cs"/>
              </a:rPr>
              <a:t> </a:t>
            </a:r>
            <a:r>
              <a:rPr lang="en-US" sz="1200" dirty="0" err="1">
                <a:cs typeface="+mj-cs"/>
              </a:rPr>
              <a:t>দিয়ে</a:t>
            </a:r>
            <a:r>
              <a:rPr lang="as-IN" sz="1200" dirty="0">
                <a:cs typeface="+mj-cs"/>
              </a:rPr>
              <a:t> ঢাল থাকলে ভালো হয়। সবজি বাগান </a:t>
            </a:r>
            <a:r>
              <a:rPr lang="en-US" sz="1200" dirty="0" err="1">
                <a:cs typeface="+mj-cs"/>
              </a:rPr>
              <a:t>এমন</a:t>
            </a:r>
            <a:r>
              <a:rPr lang="en-US" sz="1200" dirty="0">
                <a:cs typeface="+mj-cs"/>
              </a:rPr>
              <a:t> </a:t>
            </a:r>
            <a:r>
              <a:rPr lang="as-IN" sz="1200" dirty="0">
                <a:cs typeface="+mj-cs"/>
              </a:rPr>
              <a:t>জমিতে করা উচিত যেখানে পাশাপাশি পানির </a:t>
            </a:r>
            <a:r>
              <a:rPr lang="en-US" sz="1200" dirty="0" err="1">
                <a:cs typeface="+mj-cs"/>
              </a:rPr>
              <a:t>ব্যবস্থা</a:t>
            </a:r>
            <a:r>
              <a:rPr lang="as-IN" sz="1200" dirty="0">
                <a:cs typeface="+mj-cs"/>
              </a:rPr>
              <a:t> আছে। এবং সহজেই পানি সেচ ও নিকাশ করা যায়। সবজি যাজানে ছায়া যত কম পরবে, ৩০ জলো খুব। ভিটামিন </a:t>
            </a:r>
            <a:r>
              <a:rPr lang="en-US" sz="1200" dirty="0">
                <a:cs typeface="+mj-cs"/>
              </a:rPr>
              <a:t>A </a:t>
            </a:r>
            <a:r>
              <a:rPr lang="as-IN" sz="1200" dirty="0">
                <a:cs typeface="+mj-cs"/>
              </a:rPr>
              <a:t>এবং ভিটামিন ৫ বিঘ্নি শাক থেকে পাওয়া যায়। যেড ও নিকাশের ব্যবস্থা থাকতে হবে। সমজান ও কিছুটা ঢালু থাকতে খুব। সারা বছর সবজি চাষ করলে আমরা যেমন স্বাস্থ্যকর জীবন যাপন করতে পারি, তেমনি অর্থনৈতিক দিবা দিয়েও লাভবান হতে পারি। সবজি চাষ করলে তো। পরিবেশের ভারসাম্য র‍</a:t>
            </a:r>
            <a:r>
              <a:rPr lang="en-US" sz="1200" dirty="0" err="1">
                <a:cs typeface="+mj-cs"/>
              </a:rPr>
              <a:t>ক্ষা</a:t>
            </a:r>
            <a:r>
              <a:rPr lang="en-US" sz="1200" dirty="0">
                <a:cs typeface="+mj-cs"/>
              </a:rPr>
              <a:t> ক</a:t>
            </a:r>
            <a:r>
              <a:rPr lang="as-IN" sz="1200" dirty="0">
                <a:cs typeface="+mj-cs"/>
              </a:rPr>
              <a:t>রে। </a:t>
            </a:r>
            <a:endParaRPr lang="en-US" sz="1200" dirty="0">
              <a:cs typeface="+mj-cs"/>
            </a:endParaRPr>
          </a:p>
          <a:p>
            <a:pPr algn="just"/>
            <a:r>
              <a:rPr lang="as-IN" sz="1200" dirty="0">
                <a:cs typeface="+mj-cs"/>
              </a:rPr>
              <a:t>লালশাঁক, পুইশাঁক, ভাঁটাশাক, গাজর ইত্যাদি তৈরিকৃত থেকে মিটিয়ে বুনলে ভালো যালন পাওয়া যায়। তাছাড়া টমেটো, বেগুন, গাজর ফুলকপি, ওলকপি, ওলকচ ইত্যাদি সবজি এক মিটার থেকে দুই সারি করে নির্ধারিত দুরুত্বে চারা লাগিয়ে আবাদ করলে ভালো ফলন</a:t>
            </a:r>
            <a:r>
              <a:rPr lang="en-US" sz="1200" dirty="0">
                <a:cs typeface="+mj-cs"/>
              </a:rPr>
              <a:t> </a:t>
            </a:r>
            <a:r>
              <a:rPr lang="en-US" sz="1200" dirty="0" err="1">
                <a:cs typeface="+mj-cs"/>
              </a:rPr>
              <a:t>পাওয়া</a:t>
            </a:r>
            <a:r>
              <a:rPr lang="en-US" sz="1200" dirty="0">
                <a:cs typeface="+mj-cs"/>
              </a:rPr>
              <a:t> </a:t>
            </a:r>
            <a:r>
              <a:rPr lang="en-US" sz="1200" dirty="0" err="1">
                <a:cs typeface="+mj-cs"/>
              </a:rPr>
              <a:t>যায়</a:t>
            </a:r>
            <a:r>
              <a:rPr lang="en-US" sz="1200" dirty="0">
                <a:cs typeface="+mj-cs"/>
              </a:rPr>
              <a:t>।</a:t>
            </a:r>
          </a:p>
          <a:p>
            <a:pPr algn="just"/>
            <a:endParaRPr lang="en-US" sz="1200" dirty="0"/>
          </a:p>
        </p:txBody>
      </p:sp>
      <p:pic>
        <p:nvPicPr>
          <p:cNvPr id="5" name="Picture 2" descr="C:\Users\user\Downloads\sj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56" y="262128"/>
            <a:ext cx="3810000" cy="2481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wnloads\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581" y="262128"/>
            <a:ext cx="4617744" cy="247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0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lgn="just">
              <a:buNone/>
            </a:pPr>
            <a:endParaRPr lang="en-US" sz="1100" dirty="0">
              <a:latin typeface="SutonnyMJ" pitchFamily="2" charset="0"/>
              <a:cs typeface="SutonnyMJ" pitchFamily="2" charset="0"/>
            </a:endParaRPr>
          </a:p>
          <a:p>
            <a:pPr algn="just"/>
            <a:r>
              <a:rPr lang="en-US" sz="1200" dirty="0" err="1" smtClean="0">
                <a:latin typeface="SutonnyMJ" pitchFamily="2" charset="0"/>
                <a:cs typeface="SutonnyMJ" pitchFamily="2" charset="0"/>
              </a:rPr>
              <a:t>ভূমিকা</a:t>
            </a:r>
            <a:r>
              <a:rPr lang="en-US" sz="1200" dirty="0">
                <a:latin typeface="SutonnyMJ" pitchFamily="2" charset="0"/>
                <a:cs typeface="SutonnyMJ" pitchFamily="2" charset="0"/>
              </a:rPr>
              <a:t>: </a:t>
            </a:r>
          </a:p>
          <a:p>
            <a:pPr algn="just"/>
            <a:r>
              <a:rPr lang="en-US" sz="1200" u="sng" dirty="0">
                <a:latin typeface="SutonnyMJ" pitchFamily="2" charset="0"/>
                <a:cs typeface="SutonnyMJ" pitchFamily="2" charset="0"/>
              </a:rPr>
              <a:t>1। </a:t>
            </a:r>
            <a:r>
              <a:rPr lang="en-US" sz="1200" u="sng" dirty="0" err="1">
                <a:latin typeface="SutonnyMJ" pitchFamily="2" charset="0"/>
                <a:cs typeface="SutonnyMJ" pitchFamily="2" charset="0"/>
              </a:rPr>
              <a:t>পুষ্টি</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নিশ্চিত</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করা</a:t>
            </a:r>
            <a:r>
              <a:rPr lang="en-US" sz="1200" u="sng" dirty="0">
                <a:latin typeface="SutonnyMJ" pitchFamily="2" charset="0"/>
                <a:cs typeface="SutonnyMJ" pitchFamily="2" charset="0"/>
              </a:rPr>
              <a:t>: </a:t>
            </a:r>
          </a:p>
          <a:p>
            <a:pPr algn="just"/>
            <a:r>
              <a:rPr lang="en-US" sz="1200" dirty="0" err="1">
                <a:latin typeface="SutonnyMJ" pitchFamily="2" charset="0"/>
                <a:cs typeface="SutonnyMJ" pitchFamily="2" charset="0"/>
              </a:rPr>
              <a:t>এটি</a:t>
            </a:r>
            <a:r>
              <a:rPr lang="en-US" sz="1200" dirty="0">
                <a:latin typeface="SutonnyMJ" pitchFamily="2" charset="0"/>
                <a:cs typeface="SutonnyMJ" pitchFamily="2" charset="0"/>
              </a:rPr>
              <a:t> </a:t>
            </a:r>
            <a:r>
              <a:rPr lang="en-US" sz="1200" dirty="0" err="1">
                <a:latin typeface="SutonnyMJ" pitchFamily="2" charset="0"/>
                <a:cs typeface="SutonnyMJ" pitchFamily="2" charset="0"/>
              </a:rPr>
              <a:t>নিয়মিত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সুষম</a:t>
            </a:r>
            <a:r>
              <a:rPr lang="en-US" sz="1200" dirty="0">
                <a:latin typeface="SutonnyMJ" pitchFamily="2" charset="0"/>
                <a:cs typeface="SutonnyMJ" pitchFamily="2" charset="0"/>
              </a:rPr>
              <a:t> ও </a:t>
            </a:r>
            <a:r>
              <a:rPr lang="en-US" sz="1200" dirty="0" err="1">
                <a:latin typeface="SutonnyMJ" pitchFamily="2" charset="0"/>
                <a:cs typeface="SutonnyMJ" pitchFamily="2" charset="0"/>
              </a:rPr>
              <a:t>পুষ্টিকর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সবজির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যোগান</a:t>
            </a:r>
            <a:r>
              <a:rPr lang="en-US" sz="1200" dirty="0">
                <a:latin typeface="SutonnyMJ" pitchFamily="2" charset="0"/>
                <a:cs typeface="SutonnyMJ" pitchFamily="2" charset="0"/>
              </a:rPr>
              <a:t> </a:t>
            </a:r>
            <a:r>
              <a:rPr lang="en-US" sz="1200" dirty="0" err="1">
                <a:latin typeface="SutonnyMJ" pitchFamily="2" charset="0"/>
                <a:cs typeface="SutonnyMJ" pitchFamily="2" charset="0"/>
              </a:rPr>
              <a:t>নিশ্চিত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দৈনিহক</a:t>
            </a:r>
            <a:r>
              <a:rPr lang="en-US" sz="1200" dirty="0">
                <a:latin typeface="SutonnyMJ" pitchFamily="2" charset="0"/>
                <a:cs typeface="SutonnyMJ" pitchFamily="2" charset="0"/>
              </a:rPr>
              <a:t> ও </a:t>
            </a:r>
            <a:r>
              <a:rPr lang="en-US" sz="1200" dirty="0" err="1">
                <a:latin typeface="SutonnyMJ" pitchFamily="2" charset="0"/>
                <a:cs typeface="SutonnyMJ" pitchFamily="2" charset="0"/>
              </a:rPr>
              <a:t>মানসিক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স্বাস্থ্য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ভালো</a:t>
            </a:r>
            <a:r>
              <a:rPr lang="en-US" sz="1200" dirty="0">
                <a:latin typeface="SutonnyMJ" pitchFamily="2" charset="0"/>
                <a:cs typeface="SutonnyMJ" pitchFamily="2" charset="0"/>
              </a:rPr>
              <a:t> </a:t>
            </a:r>
            <a:r>
              <a:rPr lang="en-US" sz="1200" dirty="0" err="1">
                <a:latin typeface="SutonnyMJ" pitchFamily="2" charset="0"/>
                <a:cs typeface="SutonnyMJ" pitchFamily="2" charset="0"/>
              </a:rPr>
              <a:t>রাখতে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অপরিহার্য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ভূমিকা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পালন</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a:t>
            </a:r>
          </a:p>
          <a:p>
            <a:pPr algn="just"/>
            <a:r>
              <a:rPr lang="en-US" sz="1200" u="sng" dirty="0">
                <a:latin typeface="SutonnyMJ" pitchFamily="2" charset="0"/>
                <a:cs typeface="SutonnyMJ" pitchFamily="2" charset="0"/>
              </a:rPr>
              <a:t>2। </a:t>
            </a:r>
            <a:r>
              <a:rPr lang="en-US" sz="1200" u="sng" dirty="0" err="1">
                <a:latin typeface="SutonnyMJ" pitchFamily="2" charset="0"/>
                <a:cs typeface="SutonnyMJ" pitchFamily="2" charset="0"/>
              </a:rPr>
              <a:t>অর্থনৈতিকভাবে</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লাভ</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জনক</a:t>
            </a:r>
            <a:r>
              <a:rPr lang="en-US" sz="1200" u="sng" dirty="0">
                <a:latin typeface="SutonnyMJ" pitchFamily="2" charset="0"/>
                <a:cs typeface="SutonnyMJ" pitchFamily="2" charset="0"/>
              </a:rPr>
              <a:t>:</a:t>
            </a:r>
          </a:p>
          <a:p>
            <a:pPr algn="just"/>
            <a:r>
              <a:rPr lang="en-US" sz="1200" dirty="0" err="1">
                <a:latin typeface="SutonnyMJ" pitchFamily="2" charset="0"/>
                <a:cs typeface="SutonnyMJ" pitchFamily="2" charset="0"/>
              </a:rPr>
              <a:t>সবজি</a:t>
            </a:r>
            <a:r>
              <a:rPr lang="en-US" sz="1200" dirty="0">
                <a:latin typeface="SutonnyMJ" pitchFamily="2" charset="0"/>
                <a:cs typeface="SutonnyMJ" pitchFamily="2" charset="0"/>
              </a:rPr>
              <a:t> </a:t>
            </a:r>
            <a:r>
              <a:rPr lang="en-US" sz="1200" dirty="0" err="1">
                <a:latin typeface="SutonnyMJ" pitchFamily="2" charset="0"/>
                <a:cs typeface="SutonnyMJ" pitchFamily="2" charset="0"/>
              </a:rPr>
              <a:t>চাষ</a:t>
            </a:r>
            <a:r>
              <a:rPr lang="en-US" sz="1200" dirty="0">
                <a:latin typeface="SutonnyMJ" pitchFamily="2" charset="0"/>
                <a:cs typeface="SutonnyMJ" pitchFamily="2" charset="0"/>
              </a:rPr>
              <a:t> </a:t>
            </a:r>
            <a:r>
              <a:rPr lang="en-US" sz="1200" dirty="0" err="1">
                <a:latin typeface="SutonnyMJ" pitchFamily="2" charset="0"/>
                <a:cs typeface="SutonnyMJ" pitchFamily="2" charset="0"/>
              </a:rPr>
              <a:t>থেকে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বছর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আয়</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সম্ভব</a:t>
            </a:r>
            <a:r>
              <a:rPr lang="en-US" sz="1200" dirty="0">
                <a:latin typeface="SutonnyMJ" pitchFamily="2" charset="0"/>
                <a:cs typeface="SutonnyMJ" pitchFamily="2" charset="0"/>
              </a:rPr>
              <a:t>, য </a:t>
            </a:r>
            <a:r>
              <a:rPr lang="en-US" sz="1200" dirty="0" err="1">
                <a:latin typeface="SutonnyMJ" pitchFamily="2" charset="0"/>
                <a:cs typeface="SutonnyMJ" pitchFamily="2" charset="0"/>
              </a:rPr>
              <a:t>বৃষকদের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অর্থনৈতিক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ভাবে</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স্বাবলম্বী</a:t>
            </a:r>
            <a:r>
              <a:rPr lang="en-US" sz="1200" dirty="0">
                <a:latin typeface="SutonnyMJ" pitchFamily="2" charset="0"/>
                <a:cs typeface="SutonnyMJ" pitchFamily="2" charset="0"/>
              </a:rPr>
              <a:t> </a:t>
            </a:r>
            <a:r>
              <a:rPr lang="en-US" sz="1200" dirty="0" err="1">
                <a:latin typeface="SutonnyMJ" pitchFamily="2" charset="0"/>
                <a:cs typeface="SutonnyMJ" pitchFamily="2" charset="0"/>
              </a:rPr>
              <a:t>হতে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সাহায্য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অল্প</a:t>
            </a:r>
            <a:r>
              <a:rPr lang="en-US" sz="1200" dirty="0">
                <a:latin typeface="SutonnyMJ" pitchFamily="2" charset="0"/>
                <a:cs typeface="SutonnyMJ" pitchFamily="2" charset="0"/>
              </a:rPr>
              <a:t> </a:t>
            </a:r>
            <a:r>
              <a:rPr lang="en-US" sz="1200" dirty="0" err="1">
                <a:latin typeface="SutonnyMJ" pitchFamily="2" charset="0"/>
                <a:cs typeface="SutonnyMJ" pitchFamily="2" charset="0"/>
              </a:rPr>
              <a:t>জমিতে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আধুনিক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পদ্ধতিতে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চাষ</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অধিক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লাভ</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যায়</a:t>
            </a:r>
            <a:r>
              <a:rPr lang="en-US" sz="1200" dirty="0">
                <a:latin typeface="SutonnyMJ" pitchFamily="2" charset="0"/>
                <a:cs typeface="SutonnyMJ" pitchFamily="2" charset="0"/>
              </a:rPr>
              <a:t>। </a:t>
            </a:r>
          </a:p>
          <a:p>
            <a:pPr algn="just"/>
            <a:r>
              <a:rPr lang="en-US" sz="1200" u="sng" dirty="0">
                <a:latin typeface="SutonnyMJ" pitchFamily="2" charset="0"/>
                <a:cs typeface="SutonnyMJ" pitchFamily="2" charset="0"/>
              </a:rPr>
              <a:t>3। </a:t>
            </a:r>
            <a:r>
              <a:rPr lang="en-US" sz="1200" u="sng" dirty="0" err="1">
                <a:latin typeface="SutonnyMJ" pitchFamily="2" charset="0"/>
                <a:cs typeface="SutonnyMJ" pitchFamily="2" charset="0"/>
              </a:rPr>
              <a:t>খাদ্য</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নিরাপত্তা</a:t>
            </a:r>
            <a:r>
              <a:rPr lang="en-US" sz="1200" u="sng" dirty="0">
                <a:latin typeface="SutonnyMJ" pitchFamily="2" charset="0"/>
                <a:cs typeface="SutonnyMJ" pitchFamily="2" charset="0"/>
              </a:rPr>
              <a:t> :</a:t>
            </a:r>
          </a:p>
          <a:p>
            <a:pPr algn="just"/>
            <a:r>
              <a:rPr lang="en-US" sz="1200" dirty="0" err="1">
                <a:latin typeface="SutonnyMJ" pitchFamily="2" charset="0"/>
                <a:cs typeface="SutonnyMJ" pitchFamily="2" charset="0"/>
              </a:rPr>
              <a:t>একটি</a:t>
            </a:r>
            <a:r>
              <a:rPr lang="en-US" sz="1200" dirty="0">
                <a:latin typeface="SutonnyMJ" pitchFamily="2" charset="0"/>
                <a:cs typeface="SutonnyMJ" pitchFamily="2" charset="0"/>
              </a:rPr>
              <a:t> </a:t>
            </a:r>
            <a:r>
              <a:rPr lang="en-US" sz="1200" dirty="0" err="1">
                <a:latin typeface="SutonnyMJ" pitchFamily="2" charset="0"/>
                <a:cs typeface="SutonnyMJ" pitchFamily="2" charset="0"/>
              </a:rPr>
              <a:t>দেশের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মানুষের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জন্য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খাদ্য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নিরাপত্তা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নিশ্চিত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বছর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সবজি</a:t>
            </a:r>
            <a:r>
              <a:rPr lang="en-US" sz="1200" dirty="0">
                <a:latin typeface="SutonnyMJ" pitchFamily="2" charset="0"/>
                <a:cs typeface="SutonnyMJ" pitchFamily="2" charset="0"/>
              </a:rPr>
              <a:t> </a:t>
            </a:r>
            <a:r>
              <a:rPr lang="en-US" sz="1200" dirty="0" err="1">
                <a:latin typeface="SutonnyMJ" pitchFamily="2" charset="0"/>
                <a:cs typeface="SutonnyMJ" pitchFamily="2" charset="0"/>
              </a:rPr>
              <a:t>চাষের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ভূমিকা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অথ্যান্ত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গুরুত্বপূর্ণ</a:t>
            </a:r>
            <a:r>
              <a:rPr lang="en-US" sz="1200" dirty="0">
                <a:latin typeface="SutonnyMJ" pitchFamily="2" charset="0"/>
                <a:cs typeface="SutonnyMJ" pitchFamily="2" charset="0"/>
              </a:rPr>
              <a:t>। </a:t>
            </a:r>
          </a:p>
          <a:p>
            <a:pPr algn="just"/>
            <a:r>
              <a:rPr lang="en-US" sz="1200" u="sng" dirty="0">
                <a:latin typeface="SutonnyMJ" pitchFamily="2" charset="0"/>
                <a:cs typeface="SutonnyMJ" pitchFamily="2" charset="0"/>
              </a:rPr>
              <a:t>4। </a:t>
            </a:r>
            <a:r>
              <a:rPr lang="en-US" sz="1200" u="sng" dirty="0" err="1">
                <a:latin typeface="SutonnyMJ" pitchFamily="2" charset="0"/>
                <a:cs typeface="SutonnyMJ" pitchFamily="2" charset="0"/>
              </a:rPr>
              <a:t>কৃষি</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উৎপাদন</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বৃদ্ধি</a:t>
            </a:r>
            <a:r>
              <a:rPr lang="en-US" sz="1200" u="sng" dirty="0">
                <a:latin typeface="SutonnyMJ" pitchFamily="2" charset="0"/>
                <a:cs typeface="SutonnyMJ" pitchFamily="2" charset="0"/>
              </a:rPr>
              <a:t> :</a:t>
            </a:r>
          </a:p>
          <a:p>
            <a:pPr algn="just"/>
            <a:r>
              <a:rPr lang="en-US" sz="1200" dirty="0" err="1">
                <a:latin typeface="SutonnyMJ" pitchFamily="2" charset="0"/>
                <a:cs typeface="SutonnyMJ" pitchFamily="2" charset="0"/>
              </a:rPr>
              <a:t>মিশ্র</a:t>
            </a:r>
            <a:r>
              <a:rPr lang="en-US" sz="1200" dirty="0">
                <a:latin typeface="SutonnyMJ" pitchFamily="2" charset="0"/>
                <a:cs typeface="SutonnyMJ" pitchFamily="2" charset="0"/>
              </a:rPr>
              <a:t> ও </a:t>
            </a:r>
            <a:r>
              <a:rPr lang="en-US" sz="1200" dirty="0" err="1">
                <a:latin typeface="SutonnyMJ" pitchFamily="2" charset="0"/>
                <a:cs typeface="SutonnyMJ" pitchFamily="2" charset="0"/>
              </a:rPr>
              <a:t>বেলে</a:t>
            </a:r>
            <a:r>
              <a:rPr lang="en-US" sz="1200" dirty="0">
                <a:latin typeface="SutonnyMJ" pitchFamily="2" charset="0"/>
                <a:cs typeface="SutonnyMJ" pitchFamily="2" charset="0"/>
              </a:rPr>
              <a:t> </a:t>
            </a:r>
            <a:r>
              <a:rPr lang="en-US" sz="1200" dirty="0" err="1">
                <a:latin typeface="SutonnyMJ" pitchFamily="2" charset="0"/>
                <a:cs typeface="SutonnyMJ" pitchFamily="2" charset="0"/>
              </a:rPr>
              <a:t>চাষের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মতো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আধুনিক</a:t>
            </a:r>
            <a:r>
              <a:rPr lang="en-US" sz="1200" dirty="0">
                <a:latin typeface="SutonnyMJ" pitchFamily="2" charset="0"/>
                <a:cs typeface="SutonnyMJ" pitchFamily="2" charset="0"/>
              </a:rPr>
              <a:t> </a:t>
            </a:r>
            <a:r>
              <a:rPr lang="en-US" sz="1200" dirty="0" err="1">
                <a:latin typeface="SutonnyMJ" pitchFamily="2" charset="0"/>
                <a:cs typeface="SutonnyMJ" pitchFamily="2" charset="0"/>
              </a:rPr>
              <a:t>পদ্ধতিতে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ব্যবহার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সীমিত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জমিতেও</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সবজি</a:t>
            </a:r>
            <a:r>
              <a:rPr lang="en-US" sz="1200" dirty="0">
                <a:latin typeface="SutonnyMJ" pitchFamily="2" charset="0"/>
                <a:cs typeface="SutonnyMJ" pitchFamily="2" charset="0"/>
              </a:rPr>
              <a:t> </a:t>
            </a:r>
            <a:r>
              <a:rPr lang="en-US" sz="1200" dirty="0" err="1">
                <a:latin typeface="SutonnyMJ" pitchFamily="2" charset="0"/>
                <a:cs typeface="SutonnyMJ" pitchFamily="2" charset="0"/>
              </a:rPr>
              <a:t>উৎপাদন</a:t>
            </a:r>
            <a:r>
              <a:rPr lang="en-US" sz="1200" dirty="0">
                <a:latin typeface="SutonnyMJ" pitchFamily="2" charset="0"/>
                <a:cs typeface="SutonnyMJ" pitchFamily="2" charset="0"/>
              </a:rPr>
              <a:t> </a:t>
            </a:r>
            <a:r>
              <a:rPr lang="en-US" sz="1200" dirty="0" err="1">
                <a:latin typeface="SutonnyMJ" pitchFamily="2" charset="0"/>
                <a:cs typeface="SutonnyMJ" pitchFamily="2" charset="0"/>
              </a:rPr>
              <a:t>বাড়ানো</a:t>
            </a:r>
            <a:r>
              <a:rPr lang="en-US" sz="1200" dirty="0">
                <a:latin typeface="SutonnyMJ" pitchFamily="2" charset="0"/>
                <a:cs typeface="SutonnyMJ" pitchFamily="2" charset="0"/>
              </a:rPr>
              <a:t> </a:t>
            </a:r>
            <a:r>
              <a:rPr lang="en-US" sz="1200" dirty="0" err="1">
                <a:latin typeface="SutonnyMJ" pitchFamily="2" charset="0"/>
                <a:cs typeface="SutonnyMJ" pitchFamily="2" charset="0"/>
              </a:rPr>
              <a:t>যায়</a:t>
            </a:r>
            <a:r>
              <a:rPr lang="en-US" sz="1200" dirty="0">
                <a:latin typeface="SutonnyMJ" pitchFamily="2" charset="0"/>
                <a:cs typeface="SutonnyMJ" pitchFamily="2" charset="0"/>
              </a:rPr>
              <a:t>। </a:t>
            </a:r>
          </a:p>
          <a:p>
            <a:pPr algn="just"/>
            <a:r>
              <a:rPr lang="en-US" sz="1200" u="sng" dirty="0">
                <a:latin typeface="SutonnyMJ" pitchFamily="2" charset="0"/>
                <a:cs typeface="SutonnyMJ" pitchFamily="2" charset="0"/>
              </a:rPr>
              <a:t>5। </a:t>
            </a:r>
            <a:r>
              <a:rPr lang="en-US" sz="1200" u="sng" dirty="0" err="1">
                <a:latin typeface="SutonnyMJ" pitchFamily="2" charset="0"/>
                <a:cs typeface="SutonnyMJ" pitchFamily="2" charset="0"/>
              </a:rPr>
              <a:t>প্রাকৃতিক</a:t>
            </a:r>
            <a:r>
              <a:rPr lang="en-US" sz="1200" u="sng" dirty="0">
                <a:latin typeface="SutonnyMJ" pitchFamily="2" charset="0"/>
                <a:cs typeface="SutonnyMJ" pitchFamily="2" charset="0"/>
              </a:rPr>
              <a:t> </a:t>
            </a:r>
            <a:r>
              <a:rPr lang="en-US" sz="1200" u="sng" dirty="0" err="1">
                <a:latin typeface="SutonnyMJ" pitchFamily="2" charset="0"/>
                <a:cs typeface="SutonnyMJ" pitchFamily="2" charset="0"/>
              </a:rPr>
              <a:t>সম্পদ</a:t>
            </a:r>
            <a:r>
              <a:rPr lang="en-US" sz="1200" u="sng" dirty="0">
                <a:latin typeface="SutonnyMJ" pitchFamily="2" charset="0"/>
                <a:cs typeface="SutonnyMJ" pitchFamily="2" charset="0"/>
              </a:rPr>
              <a:t> :</a:t>
            </a:r>
          </a:p>
          <a:p>
            <a:pPr algn="just"/>
            <a:r>
              <a:rPr lang="en-US" sz="1200" dirty="0" err="1">
                <a:latin typeface="SutonnyMJ" pitchFamily="2" charset="0"/>
                <a:cs typeface="SutonnyMJ" pitchFamily="2" charset="0"/>
              </a:rPr>
              <a:t>নিজস্ব</a:t>
            </a:r>
            <a:r>
              <a:rPr lang="en-US" sz="1200" dirty="0">
                <a:latin typeface="SutonnyMJ" pitchFamily="2" charset="0"/>
                <a:cs typeface="SutonnyMJ" pitchFamily="2" charset="0"/>
              </a:rPr>
              <a:t> </a:t>
            </a:r>
            <a:r>
              <a:rPr lang="en-US" sz="1200" dirty="0" err="1">
                <a:latin typeface="SutonnyMJ" pitchFamily="2" charset="0"/>
                <a:cs typeface="SutonnyMJ" pitchFamily="2" charset="0"/>
              </a:rPr>
              <a:t>বাড়ীর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আঙ্গিনায়</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সবজি</a:t>
            </a:r>
            <a:r>
              <a:rPr lang="en-US" sz="1200" dirty="0">
                <a:latin typeface="SutonnyMJ" pitchFamily="2" charset="0"/>
                <a:cs typeface="SutonnyMJ" pitchFamily="2" charset="0"/>
              </a:rPr>
              <a:t> </a:t>
            </a:r>
            <a:r>
              <a:rPr lang="en-US" sz="1200" dirty="0" err="1">
                <a:latin typeface="SutonnyMJ" pitchFamily="2" charset="0"/>
                <a:cs typeface="SutonnyMJ" pitchFamily="2" charset="0"/>
              </a:rPr>
              <a:t>চাষ</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করলে</a:t>
            </a:r>
            <a:r>
              <a:rPr lang="en-US" sz="1200" dirty="0">
                <a:latin typeface="SutonnyMJ" pitchFamily="2" charset="0"/>
                <a:cs typeface="SutonnyMJ" pitchFamily="2" charset="0"/>
              </a:rPr>
              <a:t> </a:t>
            </a:r>
            <a:r>
              <a:rPr lang="en-US" sz="1200" dirty="0" err="1">
                <a:latin typeface="SutonnyMJ" pitchFamily="2" charset="0"/>
                <a:cs typeface="SutonnyMJ" pitchFamily="2" charset="0"/>
              </a:rPr>
              <a:t>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পরিবেশের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ভারসাম্য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রক্ষায়</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সাহায্য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এটি</a:t>
            </a:r>
            <a:r>
              <a:rPr lang="en-US" sz="1200" dirty="0">
                <a:latin typeface="SutonnyMJ" pitchFamily="2" charset="0"/>
                <a:cs typeface="SutonnyMJ" pitchFamily="2" charset="0"/>
              </a:rPr>
              <a:t> </a:t>
            </a:r>
            <a:r>
              <a:rPr lang="en-US" sz="1200" dirty="0" err="1">
                <a:latin typeface="SutonnyMJ" pitchFamily="2" charset="0"/>
                <a:cs typeface="SutonnyMJ" pitchFamily="2" charset="0"/>
              </a:rPr>
              <a:t>জল</a:t>
            </a:r>
            <a:r>
              <a:rPr lang="en-US" sz="1200" dirty="0">
                <a:latin typeface="SutonnyMJ" pitchFamily="2" charset="0"/>
                <a:cs typeface="SutonnyMJ" pitchFamily="2" charset="0"/>
              </a:rPr>
              <a:t> </a:t>
            </a:r>
            <a:r>
              <a:rPr lang="en-US" sz="1200" dirty="0" err="1">
                <a:latin typeface="SutonnyMJ" pitchFamily="2" charset="0"/>
                <a:cs typeface="SutonnyMJ" pitchFamily="2" charset="0"/>
              </a:rPr>
              <a:t>ধারণ</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ক্ষমতা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উন্নত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এবংমাটি</a:t>
            </a:r>
            <a:r>
              <a:rPr lang="en-US" sz="1200" dirty="0">
                <a:latin typeface="SutonnyMJ" pitchFamily="2" charset="0"/>
                <a:cs typeface="SutonnyMJ" pitchFamily="2" charset="0"/>
              </a:rPr>
              <a:t> </a:t>
            </a:r>
            <a:r>
              <a:rPr lang="en-US" sz="1200" dirty="0" err="1">
                <a:latin typeface="SutonnyMJ" pitchFamily="2" charset="0"/>
                <a:cs typeface="SutonnyMJ" pitchFamily="2" charset="0"/>
              </a:rPr>
              <a:t>উর্বর</a:t>
            </a:r>
            <a:r>
              <a:rPr lang="en-US" sz="1200" dirty="0">
                <a:latin typeface="SutonnyMJ" pitchFamily="2" charset="0"/>
                <a:cs typeface="SutonnyMJ" pitchFamily="2" charset="0"/>
              </a:rPr>
              <a:t> </a:t>
            </a:r>
            <a:r>
              <a:rPr lang="en-US" sz="1200" dirty="0" err="1">
                <a:latin typeface="SutonnyMJ" pitchFamily="2" charset="0"/>
                <a:cs typeface="SutonnyMJ" pitchFamily="2" charset="0"/>
              </a:rPr>
              <a:t>রাখতে</a:t>
            </a:r>
            <a:r>
              <a:rPr lang="en-US" sz="1200" dirty="0">
                <a:latin typeface="SutonnyMJ" pitchFamily="2" charset="0"/>
                <a:cs typeface="SutonnyMJ" pitchFamily="2" charset="0"/>
              </a:rPr>
              <a:t> </a:t>
            </a:r>
            <a:r>
              <a:rPr lang="en-US" sz="1200" dirty="0" err="1">
                <a:latin typeface="SutonnyMJ" pitchFamily="2" charset="0"/>
                <a:cs typeface="SutonnyMJ" pitchFamily="2" charset="0"/>
              </a:rPr>
              <a:t>সাহায্য</a:t>
            </a:r>
            <a:r>
              <a:rPr lang="en-US" sz="1200" dirty="0">
                <a:latin typeface="SutonnyMJ" pitchFamily="2" charset="0"/>
                <a:cs typeface="SutonnyMJ" pitchFamily="2" charset="0"/>
              </a:rPr>
              <a:t> </a:t>
            </a:r>
            <a:r>
              <a:rPr lang="en-US" sz="1200" dirty="0" err="1">
                <a:latin typeface="SutonnyMJ" pitchFamily="2" charset="0"/>
                <a:cs typeface="SutonnyMJ" pitchFamily="2" charset="0"/>
              </a:rPr>
              <a:t>করে</a:t>
            </a:r>
            <a:r>
              <a:rPr lang="en-US" sz="1200" dirty="0">
                <a:latin typeface="SutonnyMJ" pitchFamily="2" charset="0"/>
                <a:cs typeface="SutonnyMJ" pitchFamily="2" charset="0"/>
              </a:rPr>
              <a:t>। </a:t>
            </a:r>
          </a:p>
          <a:p>
            <a:endParaRPr lang="en-US" sz="1200" dirty="0"/>
          </a:p>
        </p:txBody>
      </p:sp>
      <p:pic>
        <p:nvPicPr>
          <p:cNvPr id="5" name="Picture 3" descr="C:\Users\user\Downloads\77308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304800"/>
            <a:ext cx="388620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ownloads\WhatsApp Image 2025-12-17 at 9.31.37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1"/>
            <a:ext cx="4495799" cy="27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7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731520"/>
            <a:ext cx="6400800" cy="5440680"/>
          </a:xfrm>
        </p:spPr>
        <p:txBody>
          <a:bodyPr>
            <a:normAutofit fontScale="25000" lnSpcReduction="20000"/>
          </a:bodyPr>
          <a:lstStyle/>
          <a:p>
            <a:pPr algn="just"/>
            <a:endParaRPr lang="en-US" dirty="0" smtClean="0">
              <a:latin typeface="SutonnyMJ" pitchFamily="2" charset="0"/>
              <a:cs typeface="SutonnyMJ" pitchFamily="2" charset="0"/>
            </a:endParaRPr>
          </a:p>
          <a:p>
            <a:pPr algn="just"/>
            <a:endParaRPr lang="en-US" dirty="0">
              <a:latin typeface="SutonnyMJ" pitchFamily="2" charset="0"/>
              <a:cs typeface="SutonnyMJ" pitchFamily="2" charset="0"/>
            </a:endParaRPr>
          </a:p>
          <a:p>
            <a:pPr algn="just"/>
            <a:endParaRPr lang="en-US" dirty="0" smtClean="0">
              <a:latin typeface="SutonnyMJ" pitchFamily="2" charset="0"/>
              <a:cs typeface="SutonnyMJ" pitchFamily="2" charset="0"/>
            </a:endParaRPr>
          </a:p>
          <a:p>
            <a:pPr algn="just"/>
            <a:endParaRPr lang="en-US" dirty="0">
              <a:latin typeface="SutonnyMJ" pitchFamily="2" charset="0"/>
              <a:cs typeface="SutonnyMJ" pitchFamily="2" charset="0"/>
            </a:endParaRPr>
          </a:p>
          <a:p>
            <a:pPr algn="just"/>
            <a:endParaRPr lang="en-US" dirty="0" smtClean="0">
              <a:latin typeface="SutonnyMJ" pitchFamily="2" charset="0"/>
              <a:cs typeface="SutonnyMJ" pitchFamily="2" charset="0"/>
            </a:endParaRPr>
          </a:p>
          <a:p>
            <a:pPr algn="just"/>
            <a:endParaRPr lang="en-US" dirty="0">
              <a:latin typeface="SutonnyMJ" pitchFamily="2" charset="0"/>
              <a:cs typeface="SutonnyMJ" pitchFamily="2" charset="0"/>
            </a:endParaRPr>
          </a:p>
          <a:p>
            <a:pPr algn="just"/>
            <a:endParaRPr lang="en-US" dirty="0" smtClean="0">
              <a:latin typeface="SutonnyMJ" pitchFamily="2" charset="0"/>
              <a:cs typeface="SutonnyMJ" pitchFamily="2" charset="0"/>
            </a:endParaRPr>
          </a:p>
          <a:p>
            <a:pPr algn="just"/>
            <a:endParaRPr lang="en-US" dirty="0">
              <a:latin typeface="SutonnyMJ" pitchFamily="2" charset="0"/>
              <a:cs typeface="SutonnyMJ" pitchFamily="2" charset="0"/>
            </a:endParaRPr>
          </a:p>
          <a:p>
            <a:pPr algn="just"/>
            <a:endParaRPr lang="en-US" dirty="0" smtClean="0">
              <a:latin typeface="SutonnyMJ" pitchFamily="2" charset="0"/>
              <a:cs typeface="SutonnyMJ" pitchFamily="2" charset="0"/>
            </a:endParaRPr>
          </a:p>
          <a:p>
            <a:pPr algn="just"/>
            <a:endParaRPr lang="en-US" dirty="0">
              <a:latin typeface="SutonnyMJ" pitchFamily="2" charset="0"/>
              <a:cs typeface="SutonnyMJ" pitchFamily="2" charset="0"/>
            </a:endParaRPr>
          </a:p>
          <a:p>
            <a:pPr algn="just"/>
            <a:endParaRPr lang="en-US" dirty="0" smtClean="0">
              <a:latin typeface="SutonnyMJ" pitchFamily="2" charset="0"/>
              <a:cs typeface="SutonnyMJ" pitchFamily="2" charset="0"/>
            </a:endParaRPr>
          </a:p>
          <a:p>
            <a:pPr marL="45720" indent="0" algn="just">
              <a:lnSpc>
                <a:spcPct val="170000"/>
              </a:lnSpc>
              <a:buNone/>
            </a:pPr>
            <a:endParaRPr lang="en-US" sz="3700" dirty="0" smtClean="0">
              <a:latin typeface="SutonnyMJ" pitchFamily="2" charset="0"/>
              <a:cs typeface="SutonnyMJ" pitchFamily="2" charset="0"/>
            </a:endParaRPr>
          </a:p>
          <a:p>
            <a:pPr marL="45720" indent="0" algn="just">
              <a:lnSpc>
                <a:spcPct val="170000"/>
              </a:lnSpc>
              <a:buNone/>
            </a:pPr>
            <a:endParaRPr lang="en-US" sz="3700" dirty="0" smtClean="0">
              <a:latin typeface="SutonnyMJ" pitchFamily="2" charset="0"/>
              <a:cs typeface="SutonnyMJ" pitchFamily="2" charset="0"/>
            </a:endParaRPr>
          </a:p>
          <a:p>
            <a:pPr algn="just">
              <a:lnSpc>
                <a:spcPct val="120000"/>
              </a:lnSpc>
            </a:pPr>
            <a:endParaRPr lang="en-US" sz="4400" dirty="0" smtClean="0">
              <a:latin typeface="SutonnyMJ" pitchFamily="2" charset="0"/>
              <a:cs typeface="SutonnyMJ" pitchFamily="2" charset="0"/>
            </a:endParaRPr>
          </a:p>
          <a:p>
            <a:pPr algn="just">
              <a:lnSpc>
                <a:spcPct val="120000"/>
              </a:lnSpc>
            </a:pPr>
            <a:endParaRPr lang="en-US" sz="4400" dirty="0">
              <a:latin typeface="SutonnyMJ" pitchFamily="2" charset="0"/>
              <a:cs typeface="SutonnyMJ" pitchFamily="2" charset="0"/>
            </a:endParaRPr>
          </a:p>
          <a:p>
            <a:pPr algn="just">
              <a:lnSpc>
                <a:spcPct val="120000"/>
              </a:lnSpc>
            </a:pPr>
            <a:endParaRPr lang="en-US" sz="4400" dirty="0" smtClean="0">
              <a:latin typeface="SutonnyMJ" pitchFamily="2" charset="0"/>
              <a:cs typeface="SutonnyMJ" pitchFamily="2" charset="0"/>
            </a:endParaRPr>
          </a:p>
          <a:p>
            <a:pPr algn="just">
              <a:lnSpc>
                <a:spcPct val="120000"/>
              </a:lnSpc>
            </a:pPr>
            <a:endParaRPr lang="en-US" sz="4400" dirty="0">
              <a:latin typeface="SutonnyMJ" pitchFamily="2" charset="0"/>
              <a:cs typeface="SutonnyMJ" pitchFamily="2" charset="0"/>
            </a:endParaRPr>
          </a:p>
          <a:p>
            <a:pPr algn="just">
              <a:lnSpc>
                <a:spcPct val="120000"/>
              </a:lnSpc>
            </a:pPr>
            <a:r>
              <a:rPr lang="en-US" sz="4400" dirty="0" err="1" smtClean="0">
                <a:latin typeface="SutonnyMJ" pitchFamily="2" charset="0"/>
                <a:cs typeface="SutonnyMJ" pitchFamily="2" charset="0"/>
              </a:rPr>
              <a:t>উদ্দেশ্য</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বছর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চাষের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উদ্দেশ্য</a:t>
            </a:r>
            <a:r>
              <a:rPr lang="en-US" sz="4400" dirty="0">
                <a:latin typeface="SutonnyMJ" pitchFamily="2" charset="0"/>
                <a:cs typeface="SutonnyMJ" pitchFamily="2" charset="0"/>
              </a:rPr>
              <a:t> </a:t>
            </a:r>
            <a:r>
              <a:rPr lang="en-US" sz="4400" dirty="0" err="1">
                <a:latin typeface="SutonnyMJ" pitchFamily="2" charset="0"/>
                <a:cs typeface="SutonnyMJ" pitchFamily="2" charset="0"/>
              </a:rPr>
              <a:t>হলো</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বিজস্ব</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পুস্টির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চাহিদা</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পূরণ</a:t>
            </a:r>
            <a:r>
              <a:rPr lang="en-US" sz="4400" dirty="0">
                <a:latin typeface="SutonnyMJ" pitchFamily="2" charset="0"/>
                <a:cs typeface="SutonnyMJ" pitchFamily="2" charset="0"/>
              </a:rPr>
              <a:t> </a:t>
            </a:r>
            <a:r>
              <a:rPr lang="en-US" sz="4400" dirty="0" err="1">
                <a:latin typeface="SutonnyMJ" pitchFamily="2" charset="0"/>
                <a:cs typeface="SutonnyMJ" pitchFamily="2" charset="0"/>
              </a:rPr>
              <a:t>এবং</a:t>
            </a:r>
            <a:r>
              <a:rPr lang="en-US" sz="4400" dirty="0">
                <a:latin typeface="SutonnyMJ" pitchFamily="2" charset="0"/>
                <a:cs typeface="SutonnyMJ" pitchFamily="2" charset="0"/>
              </a:rPr>
              <a:t> </a:t>
            </a:r>
            <a:r>
              <a:rPr lang="en-US" sz="4400" dirty="0" err="1">
                <a:latin typeface="SutonnyMJ" pitchFamily="2" charset="0"/>
                <a:cs typeface="SutonnyMJ" pitchFamily="2" charset="0"/>
              </a:rPr>
              <a:t>নিরাপদ</a:t>
            </a:r>
            <a:r>
              <a:rPr lang="en-US" sz="4400" dirty="0">
                <a:latin typeface="SutonnyMJ" pitchFamily="2" charset="0"/>
                <a:cs typeface="SutonnyMJ" pitchFamily="2" charset="0"/>
              </a:rPr>
              <a:t> ও </a:t>
            </a:r>
            <a:r>
              <a:rPr lang="en-US" sz="4400" dirty="0" err="1">
                <a:latin typeface="SutonnyMJ" pitchFamily="2" charset="0"/>
                <a:cs typeface="SutonnyMJ" pitchFamily="2" charset="0"/>
              </a:rPr>
              <a:t>বিষমুক্ত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উৎপাদন</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এর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পাশাপাশি</a:t>
            </a:r>
            <a:r>
              <a:rPr lang="en-US" sz="4400" dirty="0">
                <a:latin typeface="SutonnyMJ" pitchFamily="2" charset="0"/>
                <a:cs typeface="SutonnyMJ" pitchFamily="2" charset="0"/>
              </a:rPr>
              <a:t> </a:t>
            </a:r>
            <a:r>
              <a:rPr lang="en-US" sz="4400" dirty="0" err="1">
                <a:latin typeface="SutonnyMJ" pitchFamily="2" charset="0"/>
                <a:cs typeface="SutonnyMJ" pitchFamily="2" charset="0"/>
              </a:rPr>
              <a:t>একটি</a:t>
            </a:r>
            <a:r>
              <a:rPr lang="en-US" sz="4400" dirty="0">
                <a:latin typeface="SutonnyMJ" pitchFamily="2" charset="0"/>
                <a:cs typeface="SutonnyMJ" pitchFamily="2" charset="0"/>
              </a:rPr>
              <a:t> </a:t>
            </a:r>
            <a:r>
              <a:rPr lang="en-US" sz="4400" dirty="0" err="1">
                <a:latin typeface="SutonnyMJ" pitchFamily="2" charset="0"/>
                <a:cs typeface="SutonnyMJ" pitchFamily="2" charset="0"/>
              </a:rPr>
              <a:t>অলস</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সময়কে</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লাগিয়ে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লাভবান</a:t>
            </a:r>
            <a:r>
              <a:rPr lang="en-US" sz="4400" dirty="0">
                <a:latin typeface="SutonnyMJ" pitchFamily="2" charset="0"/>
                <a:cs typeface="SutonnyMJ" pitchFamily="2" charset="0"/>
              </a:rPr>
              <a:t> </a:t>
            </a:r>
            <a:r>
              <a:rPr lang="en-US" sz="4400" dirty="0" err="1">
                <a:latin typeface="SutonnyMJ" pitchFamily="2" charset="0"/>
                <a:cs typeface="SutonnyMJ" pitchFamily="2" charset="0"/>
              </a:rPr>
              <a:t>হওয়া</a:t>
            </a:r>
            <a:r>
              <a:rPr lang="en-US" sz="4400" dirty="0">
                <a:latin typeface="SutonnyMJ" pitchFamily="2" charset="0"/>
                <a:cs typeface="SutonnyMJ" pitchFamily="2" charset="0"/>
              </a:rPr>
              <a:t>। </a:t>
            </a:r>
          </a:p>
          <a:p>
            <a:pPr algn="just">
              <a:lnSpc>
                <a:spcPct val="120000"/>
              </a:lnSpc>
            </a:pPr>
            <a:r>
              <a:rPr lang="en-US" sz="4400" u="sng" dirty="0">
                <a:latin typeface="SutonnyMJ" pitchFamily="2" charset="0"/>
                <a:cs typeface="SutonnyMJ" pitchFamily="2" charset="0"/>
              </a:rPr>
              <a:t>1। </a:t>
            </a:r>
            <a:r>
              <a:rPr lang="en-US" sz="4400" u="sng" dirty="0" err="1">
                <a:latin typeface="SutonnyMJ" pitchFamily="2" charset="0"/>
                <a:cs typeface="SutonnyMJ" pitchFamily="2" charset="0"/>
              </a:rPr>
              <a:t>নিজস্ব</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চাহিদা</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পূরণ</a:t>
            </a:r>
            <a:r>
              <a:rPr lang="en-US" sz="4400" u="sng" dirty="0">
                <a:latin typeface="SutonnyMJ" pitchFamily="2" charset="0"/>
                <a:cs typeface="SutonnyMJ" pitchFamily="2" charset="0"/>
              </a:rPr>
              <a:t>: </a:t>
            </a:r>
          </a:p>
          <a:p>
            <a:pPr algn="just">
              <a:lnSpc>
                <a:spcPct val="120000"/>
              </a:lnSpc>
            </a:pPr>
            <a:r>
              <a:rPr lang="en-US" sz="4400" dirty="0" err="1">
                <a:latin typeface="SutonnyMJ" pitchFamily="2" charset="0"/>
                <a:cs typeface="SutonnyMJ" pitchFamily="2" charset="0"/>
              </a:rPr>
              <a:t>প্রতিদিনের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পুষ্টি</a:t>
            </a:r>
            <a:r>
              <a:rPr lang="en-US" sz="4400" dirty="0">
                <a:latin typeface="SutonnyMJ" pitchFamily="2" charset="0"/>
                <a:cs typeface="SutonnyMJ" pitchFamily="2" charset="0"/>
              </a:rPr>
              <a:t> </a:t>
            </a:r>
            <a:r>
              <a:rPr lang="en-US" sz="4400" dirty="0" err="1">
                <a:latin typeface="SutonnyMJ" pitchFamily="2" charset="0"/>
                <a:cs typeface="SutonnyMJ" pitchFamily="2" charset="0"/>
              </a:rPr>
              <a:t>চাহিদা</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পূরণের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জন্য</a:t>
            </a:r>
            <a:r>
              <a:rPr lang="en-US" sz="4400" dirty="0">
                <a:latin typeface="SutonnyMJ" pitchFamily="2" charset="0"/>
                <a:cs typeface="SutonnyMJ" pitchFamily="2" charset="0"/>
              </a:rPr>
              <a:t> </a:t>
            </a:r>
            <a:r>
              <a:rPr lang="en-US" sz="4400" dirty="0" err="1">
                <a:latin typeface="SutonnyMJ" pitchFamily="2" charset="0"/>
                <a:cs typeface="SutonnyMJ" pitchFamily="2" charset="0"/>
              </a:rPr>
              <a:t>নিজের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উৎপাদিত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তাজা</a:t>
            </a:r>
            <a:r>
              <a:rPr lang="en-US" sz="4400" dirty="0">
                <a:latin typeface="SutonnyMJ" pitchFamily="2" charset="0"/>
                <a:cs typeface="SutonnyMJ" pitchFamily="2" charset="0"/>
              </a:rPr>
              <a:t> ও </a:t>
            </a:r>
            <a:r>
              <a:rPr lang="en-US" sz="4400" dirty="0" err="1">
                <a:latin typeface="SutonnyMJ" pitchFamily="2" charset="0"/>
                <a:cs typeface="SutonnyMJ" pitchFamily="2" charset="0"/>
              </a:rPr>
              <a:t>নিরাপদ</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খাওয়া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সবচেয়ে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ভালো</a:t>
            </a:r>
            <a:r>
              <a:rPr lang="en-US" sz="4400" dirty="0">
                <a:latin typeface="SutonnyMJ" pitchFamily="2" charset="0"/>
                <a:cs typeface="SutonnyMJ" pitchFamily="2" charset="0"/>
              </a:rPr>
              <a:t>। </a:t>
            </a:r>
          </a:p>
          <a:p>
            <a:pPr algn="just">
              <a:lnSpc>
                <a:spcPct val="120000"/>
              </a:lnSpc>
            </a:pPr>
            <a:r>
              <a:rPr lang="en-US" sz="4400" u="sng" dirty="0">
                <a:latin typeface="SutonnyMJ" pitchFamily="2" charset="0"/>
                <a:cs typeface="SutonnyMJ" pitchFamily="2" charset="0"/>
              </a:rPr>
              <a:t>2। </a:t>
            </a:r>
            <a:r>
              <a:rPr lang="en-US" sz="4400" u="sng" dirty="0" err="1">
                <a:latin typeface="SutonnyMJ" pitchFamily="2" charset="0"/>
                <a:cs typeface="SutonnyMJ" pitchFamily="2" charset="0"/>
              </a:rPr>
              <a:t>বিষমুক্ত</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সবজি</a:t>
            </a:r>
            <a:r>
              <a:rPr lang="en-US" sz="4400" u="sng" dirty="0">
                <a:latin typeface="SutonnyMJ" pitchFamily="2" charset="0"/>
                <a:cs typeface="SutonnyMJ" pitchFamily="2" charset="0"/>
              </a:rPr>
              <a:t>: </a:t>
            </a:r>
          </a:p>
          <a:p>
            <a:pPr algn="just">
              <a:lnSpc>
                <a:spcPct val="120000"/>
              </a:lnSpc>
            </a:pPr>
            <a:r>
              <a:rPr lang="en-US" sz="4400" dirty="0" err="1">
                <a:latin typeface="SutonnyMJ" pitchFamily="2" charset="0"/>
                <a:cs typeface="SutonnyMJ" pitchFamily="2" charset="0"/>
              </a:rPr>
              <a:t>রাসায়নিক</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সার</a:t>
            </a:r>
            <a:r>
              <a:rPr lang="en-US" sz="4400" dirty="0">
                <a:latin typeface="SutonnyMJ" pitchFamily="2" charset="0"/>
                <a:cs typeface="SutonnyMJ" pitchFamily="2" charset="0"/>
              </a:rPr>
              <a:t> ও </a:t>
            </a:r>
            <a:r>
              <a:rPr lang="en-US" sz="4400" dirty="0" err="1">
                <a:latin typeface="SutonnyMJ" pitchFamily="2" charset="0"/>
                <a:cs typeface="SutonnyMJ" pitchFamily="2" charset="0"/>
              </a:rPr>
              <a:t>বিষমুক্ত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কীটনাষকের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ক্ষতিকর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প্রভাব</a:t>
            </a:r>
            <a:r>
              <a:rPr lang="en-US" sz="4400" dirty="0">
                <a:latin typeface="SutonnyMJ" pitchFamily="2" charset="0"/>
                <a:cs typeface="SutonnyMJ" pitchFamily="2" charset="0"/>
              </a:rPr>
              <a:t> </a:t>
            </a:r>
            <a:r>
              <a:rPr lang="en-US" sz="4400" dirty="0" err="1">
                <a:latin typeface="SutonnyMJ" pitchFamily="2" charset="0"/>
                <a:cs typeface="SutonnyMJ" pitchFamily="2" charset="0"/>
              </a:rPr>
              <a:t>এড়িয়ে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জৈব</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পদ্ধতিতে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চাষ</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নিরাপদ</a:t>
            </a:r>
            <a:r>
              <a:rPr lang="en-US" sz="4400" dirty="0">
                <a:latin typeface="SutonnyMJ" pitchFamily="2" charset="0"/>
                <a:cs typeface="SutonnyMJ" pitchFamily="2" charset="0"/>
              </a:rPr>
              <a:t> </a:t>
            </a:r>
            <a:r>
              <a:rPr lang="en-US" sz="4400" dirty="0" err="1">
                <a:latin typeface="SutonnyMJ" pitchFamily="2" charset="0"/>
                <a:cs typeface="SutonnyMJ" pitchFamily="2" charset="0"/>
              </a:rPr>
              <a:t>খাদ্য</a:t>
            </a:r>
            <a:r>
              <a:rPr lang="en-US" sz="4400" dirty="0">
                <a:latin typeface="SutonnyMJ" pitchFamily="2" charset="0"/>
                <a:cs typeface="SutonnyMJ" pitchFamily="2" charset="0"/>
              </a:rPr>
              <a:t> </a:t>
            </a:r>
            <a:r>
              <a:rPr lang="en-US" sz="4400" dirty="0" err="1">
                <a:latin typeface="SutonnyMJ" pitchFamily="2" charset="0"/>
                <a:cs typeface="SutonnyMJ" pitchFamily="2" charset="0"/>
              </a:rPr>
              <a:t>নিশ্চিত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যায়</a:t>
            </a:r>
            <a:r>
              <a:rPr lang="en-US" sz="4400" dirty="0">
                <a:latin typeface="SutonnyMJ" pitchFamily="2" charset="0"/>
                <a:cs typeface="SutonnyMJ" pitchFamily="2" charset="0"/>
              </a:rPr>
              <a:t>। </a:t>
            </a:r>
          </a:p>
          <a:p>
            <a:pPr algn="just">
              <a:lnSpc>
                <a:spcPct val="120000"/>
              </a:lnSpc>
            </a:pPr>
            <a:r>
              <a:rPr lang="en-US" sz="4400" u="sng" dirty="0">
                <a:latin typeface="SutonnyMJ" pitchFamily="2" charset="0"/>
                <a:cs typeface="SutonnyMJ" pitchFamily="2" charset="0"/>
              </a:rPr>
              <a:t>3। </a:t>
            </a:r>
            <a:r>
              <a:rPr lang="en-US" sz="4400" u="sng" dirty="0" err="1">
                <a:latin typeface="SutonnyMJ" pitchFamily="2" charset="0"/>
                <a:cs typeface="SutonnyMJ" pitchFamily="2" charset="0"/>
              </a:rPr>
              <a:t>অর্থনৈতিক</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সুবিধা</a:t>
            </a:r>
            <a:r>
              <a:rPr lang="en-US" sz="4400" u="sng" dirty="0">
                <a:latin typeface="SutonnyMJ" pitchFamily="2" charset="0"/>
                <a:cs typeface="SutonnyMJ" pitchFamily="2" charset="0"/>
              </a:rPr>
              <a:t>:</a:t>
            </a:r>
          </a:p>
          <a:p>
            <a:pPr algn="just">
              <a:lnSpc>
                <a:spcPct val="120000"/>
              </a:lnSpc>
            </a:pPr>
            <a:r>
              <a:rPr lang="en-US" sz="4400" dirty="0" err="1">
                <a:latin typeface="SutonnyMJ" pitchFamily="2" charset="0"/>
                <a:cs typeface="SutonnyMJ" pitchFamily="2" charset="0"/>
              </a:rPr>
              <a:t>অতিরিক্ত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বানিজ্যিক</a:t>
            </a:r>
            <a:r>
              <a:rPr lang="en-US" sz="4400" dirty="0">
                <a:latin typeface="SutonnyMJ" pitchFamily="2" charset="0"/>
                <a:cs typeface="SutonnyMJ" pitchFamily="2" charset="0"/>
              </a:rPr>
              <a:t> </a:t>
            </a:r>
            <a:r>
              <a:rPr lang="en-US" sz="4400" dirty="0" err="1">
                <a:latin typeface="SutonnyMJ" pitchFamily="2" charset="0"/>
                <a:cs typeface="SutonnyMJ" pitchFamily="2" charset="0"/>
              </a:rPr>
              <a:t>ভাবে</a:t>
            </a:r>
            <a:r>
              <a:rPr lang="en-US" sz="4400" dirty="0">
                <a:latin typeface="SutonnyMJ" pitchFamily="2" charset="0"/>
                <a:cs typeface="SutonnyMJ" pitchFamily="2" charset="0"/>
              </a:rPr>
              <a:t> </a:t>
            </a:r>
            <a:r>
              <a:rPr lang="en-US" sz="4400" dirty="0" err="1">
                <a:latin typeface="SutonnyMJ" pitchFamily="2" charset="0"/>
                <a:cs typeface="SutonnyMJ" pitchFamily="2" charset="0"/>
              </a:rPr>
              <a:t>লাভবান</a:t>
            </a:r>
            <a:r>
              <a:rPr lang="en-US" sz="4400" dirty="0">
                <a:latin typeface="SutonnyMJ" pitchFamily="2" charset="0"/>
                <a:cs typeface="SutonnyMJ" pitchFamily="2" charset="0"/>
              </a:rPr>
              <a:t> </a:t>
            </a:r>
            <a:r>
              <a:rPr lang="en-US" sz="4400" dirty="0" err="1">
                <a:latin typeface="SutonnyMJ" pitchFamily="2" charset="0"/>
                <a:cs typeface="SutonnyMJ" pitchFamily="2" charset="0"/>
              </a:rPr>
              <a:t>হওয়া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যায়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বিশেষ</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যখন</a:t>
            </a:r>
            <a:r>
              <a:rPr lang="en-US" sz="4400" dirty="0">
                <a:latin typeface="SutonnyMJ" pitchFamily="2" charset="0"/>
                <a:cs typeface="SutonnyMJ" pitchFamily="2" charset="0"/>
              </a:rPr>
              <a:t> </a:t>
            </a:r>
            <a:r>
              <a:rPr lang="en-US" sz="4400" dirty="0" err="1">
                <a:latin typeface="SutonnyMJ" pitchFamily="2" charset="0"/>
                <a:cs typeface="SutonnyMJ" pitchFamily="2" charset="0"/>
              </a:rPr>
              <a:t>নির্দিষ্ট</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সময়ে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বাজারে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সরবরাহ</a:t>
            </a:r>
            <a:r>
              <a:rPr lang="en-US" sz="4400" dirty="0">
                <a:latin typeface="SutonnyMJ" pitchFamily="2" charset="0"/>
                <a:cs typeface="SutonnyMJ" pitchFamily="2" charset="0"/>
              </a:rPr>
              <a:t> </a:t>
            </a:r>
            <a:r>
              <a:rPr lang="en-US" sz="4400" dirty="0" err="1">
                <a:latin typeface="SutonnyMJ" pitchFamily="2" charset="0"/>
                <a:cs typeface="SutonnyMJ" pitchFamily="2" charset="0"/>
              </a:rPr>
              <a:t>বন্ধ</a:t>
            </a:r>
            <a:r>
              <a:rPr lang="en-US" sz="4400" dirty="0">
                <a:latin typeface="SutonnyMJ" pitchFamily="2" charset="0"/>
                <a:cs typeface="SutonnyMJ" pitchFamily="2" charset="0"/>
              </a:rPr>
              <a:t> </a:t>
            </a:r>
            <a:r>
              <a:rPr lang="en-US" sz="4400" dirty="0" err="1">
                <a:latin typeface="SutonnyMJ" pitchFamily="2" charset="0"/>
                <a:cs typeface="SutonnyMJ" pitchFamily="2" charset="0"/>
              </a:rPr>
              <a:t>থাকে</a:t>
            </a:r>
            <a:r>
              <a:rPr lang="en-US" sz="4400" dirty="0">
                <a:latin typeface="SutonnyMJ" pitchFamily="2" charset="0"/>
                <a:cs typeface="SutonnyMJ" pitchFamily="2" charset="0"/>
              </a:rPr>
              <a:t>। </a:t>
            </a:r>
          </a:p>
          <a:p>
            <a:pPr algn="just">
              <a:lnSpc>
                <a:spcPct val="120000"/>
              </a:lnSpc>
            </a:pPr>
            <a:r>
              <a:rPr lang="en-US" sz="4400" u="sng" dirty="0">
                <a:latin typeface="SutonnyMJ" pitchFamily="2" charset="0"/>
                <a:cs typeface="SutonnyMJ" pitchFamily="2" charset="0"/>
              </a:rPr>
              <a:t>4। </a:t>
            </a:r>
            <a:r>
              <a:rPr lang="en-US" sz="4400" u="sng" dirty="0" err="1">
                <a:latin typeface="SutonnyMJ" pitchFamily="2" charset="0"/>
                <a:cs typeface="SutonnyMJ" pitchFamily="2" charset="0"/>
              </a:rPr>
              <a:t>অলস</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সময়ে</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সদ্ব্যবহার</a:t>
            </a:r>
            <a:r>
              <a:rPr lang="en-US" sz="4400" u="sng" dirty="0">
                <a:latin typeface="SutonnyMJ" pitchFamily="2" charset="0"/>
                <a:cs typeface="SutonnyMJ" pitchFamily="2" charset="0"/>
              </a:rPr>
              <a:t>:</a:t>
            </a:r>
          </a:p>
          <a:p>
            <a:pPr algn="just">
              <a:lnSpc>
                <a:spcPct val="120000"/>
              </a:lnSpc>
            </a:pPr>
            <a:r>
              <a:rPr lang="en-US" sz="4400" dirty="0" err="1">
                <a:latin typeface="SutonnyMJ" pitchFamily="2" charset="0"/>
                <a:cs typeface="SutonnyMJ" pitchFamily="2" charset="0"/>
              </a:rPr>
              <a:t>বাড়ির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আঙ্গিনায়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বা</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সামান্য</a:t>
            </a:r>
            <a:r>
              <a:rPr lang="en-US" sz="4400" dirty="0">
                <a:latin typeface="SutonnyMJ" pitchFamily="2" charset="0"/>
                <a:cs typeface="SutonnyMJ" pitchFamily="2" charset="0"/>
              </a:rPr>
              <a:t> </a:t>
            </a:r>
            <a:r>
              <a:rPr lang="en-US" sz="4400" dirty="0" err="1">
                <a:latin typeface="SutonnyMJ" pitchFamily="2" charset="0"/>
                <a:cs typeface="SutonnyMJ" pitchFamily="2" charset="0"/>
              </a:rPr>
              <a:t>ফাঁকা</a:t>
            </a:r>
            <a:r>
              <a:rPr lang="en-US" sz="4400" dirty="0">
                <a:latin typeface="SutonnyMJ" pitchFamily="2" charset="0"/>
                <a:cs typeface="SutonnyMJ" pitchFamily="2" charset="0"/>
              </a:rPr>
              <a:t> </a:t>
            </a:r>
            <a:r>
              <a:rPr lang="en-US" sz="4400" dirty="0" err="1">
                <a:latin typeface="SutonnyMJ" pitchFamily="2" charset="0"/>
                <a:cs typeface="SutonnyMJ" pitchFamily="2" charset="0"/>
              </a:rPr>
              <a:t>জায়গায়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অলস</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সময়কে</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লাগিয়ে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সবজি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উৎপাদন</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করা</a:t>
            </a:r>
            <a:r>
              <a:rPr lang="en-US" sz="4400" dirty="0">
                <a:latin typeface="SutonnyMJ" pitchFamily="2" charset="0"/>
                <a:cs typeface="SutonnyMJ" pitchFamily="2" charset="0"/>
              </a:rPr>
              <a:t> </a:t>
            </a:r>
            <a:r>
              <a:rPr lang="en-US" sz="4400" dirty="0" err="1">
                <a:latin typeface="SutonnyMJ" pitchFamily="2" charset="0"/>
                <a:cs typeface="SutonnyMJ" pitchFamily="2" charset="0"/>
              </a:rPr>
              <a:t>যায়</a:t>
            </a:r>
            <a:r>
              <a:rPr lang="en-US" sz="4400" dirty="0">
                <a:latin typeface="SutonnyMJ" pitchFamily="2" charset="0"/>
                <a:cs typeface="SutonnyMJ" pitchFamily="2" charset="0"/>
              </a:rPr>
              <a:t>। </a:t>
            </a:r>
            <a:r>
              <a:rPr lang="en-US" sz="4400" dirty="0" err="1">
                <a:latin typeface="SutonnyMJ" pitchFamily="2" charset="0"/>
                <a:cs typeface="SutonnyMJ" pitchFamily="2" charset="0"/>
              </a:rPr>
              <a:t>যা</a:t>
            </a:r>
            <a:r>
              <a:rPr lang="en-US" sz="4400" dirty="0">
                <a:latin typeface="SutonnyMJ" pitchFamily="2" charset="0"/>
                <a:cs typeface="SutonnyMJ" pitchFamily="2" charset="0"/>
              </a:rPr>
              <a:t> </a:t>
            </a:r>
            <a:r>
              <a:rPr lang="en-US" sz="4400" dirty="0" err="1">
                <a:latin typeface="SutonnyMJ" pitchFamily="2" charset="0"/>
                <a:cs typeface="SutonnyMJ" pitchFamily="2" charset="0"/>
              </a:rPr>
              <a:t>একটি</a:t>
            </a:r>
            <a:r>
              <a:rPr lang="en-US" sz="4400" dirty="0">
                <a:latin typeface="SutonnyMJ" pitchFamily="2" charset="0"/>
                <a:cs typeface="SutonnyMJ" pitchFamily="2" charset="0"/>
              </a:rPr>
              <a:t> </a:t>
            </a:r>
            <a:r>
              <a:rPr lang="en-US" sz="4400" dirty="0" err="1">
                <a:latin typeface="SutonnyMJ" pitchFamily="2" charset="0"/>
                <a:cs typeface="SutonnyMJ" pitchFamily="2" charset="0"/>
              </a:rPr>
              <a:t>লাভজনক</a:t>
            </a:r>
            <a:r>
              <a:rPr lang="en-US" sz="4400" dirty="0">
                <a:latin typeface="SutonnyMJ" pitchFamily="2" charset="0"/>
                <a:cs typeface="SutonnyMJ" pitchFamily="2" charset="0"/>
              </a:rPr>
              <a:t> </a:t>
            </a:r>
            <a:r>
              <a:rPr lang="en-US" sz="4400" dirty="0" err="1">
                <a:latin typeface="SutonnyMJ" pitchFamily="2" charset="0"/>
                <a:cs typeface="SutonnyMJ" pitchFamily="2" charset="0"/>
              </a:rPr>
              <a:t>কাজে</a:t>
            </a:r>
            <a:r>
              <a:rPr lang="en-US" sz="4400" dirty="0">
                <a:latin typeface="SutonnyMJ" pitchFamily="2" charset="0"/>
                <a:cs typeface="SutonnyMJ" pitchFamily="2" charset="0"/>
              </a:rPr>
              <a:t> </a:t>
            </a:r>
            <a:r>
              <a:rPr lang="en-US" sz="4400" dirty="0" err="1">
                <a:latin typeface="SutonnyMJ" pitchFamily="2" charset="0"/>
                <a:cs typeface="SutonnyMJ" pitchFamily="2" charset="0"/>
              </a:rPr>
              <a:t>পরিণত</a:t>
            </a:r>
            <a:r>
              <a:rPr lang="en-US" sz="4400" dirty="0">
                <a:latin typeface="SutonnyMJ" pitchFamily="2" charset="0"/>
                <a:cs typeface="SutonnyMJ" pitchFamily="2" charset="0"/>
              </a:rPr>
              <a:t> </a:t>
            </a:r>
            <a:r>
              <a:rPr lang="en-US" sz="4400" dirty="0" err="1">
                <a:latin typeface="SutonnyMJ" pitchFamily="2" charset="0"/>
                <a:cs typeface="SutonnyMJ" pitchFamily="2" charset="0"/>
              </a:rPr>
              <a:t>হয়</a:t>
            </a:r>
            <a:r>
              <a:rPr lang="en-US" sz="4400" dirty="0">
                <a:latin typeface="SutonnyMJ" pitchFamily="2" charset="0"/>
                <a:cs typeface="SutonnyMJ" pitchFamily="2" charset="0"/>
              </a:rPr>
              <a:t>। </a:t>
            </a:r>
          </a:p>
          <a:p>
            <a:pPr algn="just">
              <a:lnSpc>
                <a:spcPct val="120000"/>
              </a:lnSpc>
            </a:pPr>
            <a:r>
              <a:rPr lang="en-US" sz="4400" u="sng" dirty="0">
                <a:latin typeface="SutonnyMJ" pitchFamily="2" charset="0"/>
                <a:cs typeface="SutonnyMJ" pitchFamily="2" charset="0"/>
              </a:rPr>
              <a:t>5। </a:t>
            </a:r>
            <a:r>
              <a:rPr lang="en-US" sz="4400" u="sng" dirty="0" err="1">
                <a:latin typeface="SutonnyMJ" pitchFamily="2" charset="0"/>
                <a:cs typeface="SutonnyMJ" pitchFamily="2" charset="0"/>
              </a:rPr>
              <a:t>সীমিত</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জমিতে</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উৎপাদন</a:t>
            </a:r>
            <a:r>
              <a:rPr lang="en-US" sz="4400" u="sng" dirty="0">
                <a:latin typeface="SutonnyMJ" pitchFamily="2" charset="0"/>
                <a:cs typeface="SutonnyMJ" pitchFamily="2" charset="0"/>
              </a:rPr>
              <a:t> </a:t>
            </a:r>
            <a:r>
              <a:rPr lang="en-US" sz="4400" u="sng" dirty="0" err="1">
                <a:latin typeface="SutonnyMJ" pitchFamily="2" charset="0"/>
                <a:cs typeface="SutonnyMJ" pitchFamily="2" charset="0"/>
              </a:rPr>
              <a:t>বৃদ্ধি</a:t>
            </a:r>
            <a:r>
              <a:rPr lang="en-US" sz="4400" u="sng" dirty="0">
                <a:latin typeface="SutonnyMJ" pitchFamily="2" charset="0"/>
                <a:cs typeface="SutonnyMJ" pitchFamily="2" charset="0"/>
              </a:rPr>
              <a:t>:</a:t>
            </a:r>
          </a:p>
          <a:p>
            <a:pPr algn="just">
              <a:lnSpc>
                <a:spcPct val="120000"/>
              </a:lnSpc>
            </a:pPr>
            <a:r>
              <a:rPr lang="en-US" sz="4400" dirty="0" err="1"/>
              <a:t>আধুনিক</a:t>
            </a:r>
            <a:r>
              <a:rPr lang="en-US" sz="4400" dirty="0"/>
              <a:t> </a:t>
            </a:r>
            <a:r>
              <a:rPr lang="en-US" sz="4400" dirty="0" err="1"/>
              <a:t>চাষ</a:t>
            </a:r>
            <a:r>
              <a:rPr lang="en-US" sz="4400" dirty="0"/>
              <a:t> </a:t>
            </a:r>
            <a:r>
              <a:rPr lang="en-US" sz="4400" dirty="0" err="1"/>
              <a:t>পদ্ধতি</a:t>
            </a:r>
            <a:r>
              <a:rPr lang="en-US" sz="4400" dirty="0"/>
              <a:t> </a:t>
            </a:r>
            <a:r>
              <a:rPr lang="en-US" sz="4400" dirty="0" err="1"/>
              <a:t>যেমন</a:t>
            </a:r>
            <a:r>
              <a:rPr lang="en-US" sz="4400" dirty="0"/>
              <a:t>: </a:t>
            </a:r>
            <a:r>
              <a:rPr lang="en-US" sz="4400" dirty="0" err="1"/>
              <a:t>মিশ্র</a:t>
            </a:r>
            <a:r>
              <a:rPr lang="en-US" sz="4400" dirty="0"/>
              <a:t> ও </a:t>
            </a:r>
            <a:r>
              <a:rPr lang="en-US" sz="4400" dirty="0" err="1"/>
              <a:t>রিলেচাষ</a:t>
            </a:r>
            <a:r>
              <a:rPr lang="en-US" sz="4400" dirty="0"/>
              <a:t> </a:t>
            </a:r>
            <a:r>
              <a:rPr lang="en-US" sz="4400" dirty="0" err="1"/>
              <a:t>ব্যবহার</a:t>
            </a:r>
            <a:r>
              <a:rPr lang="en-US" sz="4400" dirty="0"/>
              <a:t> </a:t>
            </a:r>
            <a:r>
              <a:rPr lang="en-US" sz="4400" dirty="0" err="1"/>
              <a:t>করে</a:t>
            </a:r>
            <a:r>
              <a:rPr lang="en-US" sz="4400" dirty="0"/>
              <a:t> </a:t>
            </a:r>
            <a:r>
              <a:rPr lang="en-US" sz="4400" dirty="0" err="1"/>
              <a:t>অল্প</a:t>
            </a:r>
            <a:r>
              <a:rPr lang="en-US" sz="4400" dirty="0"/>
              <a:t> </a:t>
            </a:r>
            <a:r>
              <a:rPr lang="en-US" sz="4400" dirty="0" err="1"/>
              <a:t>জমিতেও</a:t>
            </a:r>
            <a:r>
              <a:rPr lang="en-US" sz="4400" dirty="0"/>
              <a:t> </a:t>
            </a:r>
            <a:r>
              <a:rPr lang="en-US" sz="4400" dirty="0" err="1"/>
              <a:t>অধিক</a:t>
            </a:r>
            <a:r>
              <a:rPr lang="en-US" sz="4400" dirty="0"/>
              <a:t> </a:t>
            </a:r>
            <a:r>
              <a:rPr lang="en-US" sz="4400" dirty="0" err="1"/>
              <a:t>পরিমানে</a:t>
            </a:r>
            <a:r>
              <a:rPr lang="en-US" sz="4400" dirty="0"/>
              <a:t> </a:t>
            </a:r>
            <a:r>
              <a:rPr lang="en-US" sz="4400" dirty="0" err="1"/>
              <a:t>সবজি</a:t>
            </a:r>
            <a:r>
              <a:rPr lang="en-US" sz="4400" dirty="0"/>
              <a:t> </a:t>
            </a:r>
            <a:r>
              <a:rPr lang="en-US" sz="4400" dirty="0" err="1"/>
              <a:t>উৎপাদন</a:t>
            </a:r>
            <a:r>
              <a:rPr lang="en-US" sz="4400" dirty="0"/>
              <a:t> </a:t>
            </a:r>
            <a:r>
              <a:rPr lang="en-US" sz="4400" dirty="0" err="1"/>
              <a:t>করা</a:t>
            </a:r>
            <a:r>
              <a:rPr lang="en-US" sz="4400" dirty="0"/>
              <a:t> </a:t>
            </a:r>
            <a:r>
              <a:rPr lang="en-US" sz="4400" dirty="0" err="1"/>
              <a:t>যায়</a:t>
            </a:r>
            <a:r>
              <a:rPr lang="en-US" sz="4400" dirty="0"/>
              <a:t>। </a:t>
            </a:r>
          </a:p>
          <a:p>
            <a:pPr>
              <a:lnSpc>
                <a:spcPct val="170000"/>
              </a:lnSpc>
            </a:pPr>
            <a:endParaRPr lang="en-US" sz="3700" dirty="0"/>
          </a:p>
        </p:txBody>
      </p:sp>
      <p:pic>
        <p:nvPicPr>
          <p:cNvPr id="5" name="Picture 4" descr="C:\Users\user\Download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5778"/>
            <a:ext cx="3733800" cy="24012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ownloads\WhatsApp Image 2025-12-17 at 9.31.31 P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4876800" cy="239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6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images (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114800"/>
            <a:ext cx="3733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338328"/>
            <a:ext cx="8229600" cy="2938272"/>
          </a:xfrm>
        </p:spPr>
        <p:txBody>
          <a:bodyPr>
            <a:noAutofit/>
          </a:bodyPr>
          <a:lstStyle/>
          <a:p>
            <a:pPr algn="l">
              <a:lnSpc>
                <a:spcPct val="150000"/>
              </a:lnSpc>
              <a:buFont typeface="+mj-lt"/>
              <a:buAutoNum type="arabicPeriod"/>
            </a:pPr>
            <a:r>
              <a:rPr lang="en-US" sz="1200" b="0" dirty="0" smtClean="0">
                <a:solidFill>
                  <a:schemeClr val="tx1"/>
                </a:solidFill>
                <a:latin typeface="SutonnyMJ" pitchFamily="2" charset="0"/>
                <a:cs typeface="SutonnyMJ" pitchFamily="2" charset="0"/>
              </a:rPr>
              <a:t/>
            </a:r>
            <a:br>
              <a:rPr lang="en-US" sz="1200" b="0" dirty="0" smtClean="0">
                <a:solidFill>
                  <a:schemeClr val="tx1"/>
                </a:solidFill>
                <a:latin typeface="SutonnyMJ" pitchFamily="2" charset="0"/>
                <a:cs typeface="SutonnyMJ" pitchFamily="2" charset="0"/>
              </a:rPr>
            </a:br>
            <a:r>
              <a:rPr lang="en-US" sz="1200" dirty="0">
                <a:solidFill>
                  <a:schemeClr val="tx1"/>
                </a:solidFill>
                <a:latin typeface="SutonnyMJ" pitchFamily="2" charset="0"/>
                <a:cs typeface="SutonnyMJ" pitchFamily="2" charset="0"/>
              </a:rPr>
              <a:t/>
            </a:r>
            <a:br>
              <a:rPr lang="en-US" sz="1200" dirty="0">
                <a:solidFill>
                  <a:schemeClr val="tx1"/>
                </a:solidFill>
                <a:latin typeface="SutonnyMJ" pitchFamily="2" charset="0"/>
                <a:cs typeface="SutonnyMJ" pitchFamily="2" charset="0"/>
              </a:rPr>
            </a:br>
            <a:r>
              <a:rPr lang="en-US" sz="1200" dirty="0" smtClean="0">
                <a:solidFill>
                  <a:schemeClr val="tx1"/>
                </a:solidFill>
                <a:latin typeface="SutonnyMJ" pitchFamily="2" charset="0"/>
                <a:cs typeface="SutonnyMJ" pitchFamily="2" charset="0"/>
              </a:rPr>
              <a:t/>
            </a:r>
            <a:br>
              <a:rPr lang="en-US" sz="1200" dirty="0" smtClean="0">
                <a:solidFill>
                  <a:schemeClr val="tx1"/>
                </a:solidFill>
                <a:latin typeface="SutonnyMJ" pitchFamily="2" charset="0"/>
                <a:cs typeface="SutonnyMJ" pitchFamily="2" charset="0"/>
              </a:rPr>
            </a:br>
            <a:r>
              <a:rPr lang="en-US" sz="1200" b="0" dirty="0" err="1" smtClean="0">
                <a:solidFill>
                  <a:schemeClr val="tx1"/>
                </a:solidFill>
                <a:latin typeface="SutonnyMJ" pitchFamily="2" charset="0"/>
                <a:cs typeface="SutonnyMJ" pitchFamily="2" charset="0"/>
              </a:rPr>
              <a:t>সুবিধা</a:t>
            </a:r>
            <a:r>
              <a:rPr lang="en-US" sz="1200" b="0" dirty="0">
                <a:solidFill>
                  <a:schemeClr val="tx1"/>
                </a:solidFill>
                <a:latin typeface="SutonnyMJ" pitchFamily="2" charset="0"/>
                <a:cs typeface="SutonnyMJ" pitchFamily="2" charset="0"/>
              </a:rPr>
              <a:t>: </a:t>
            </a:r>
            <a:br>
              <a:rPr lang="en-US" sz="1200" b="0" dirty="0">
                <a:solidFill>
                  <a:schemeClr val="tx1"/>
                </a:solidFill>
                <a:latin typeface="SutonnyMJ" pitchFamily="2" charset="0"/>
                <a:cs typeface="SutonnyMJ" pitchFamily="2" charset="0"/>
              </a:rPr>
            </a:br>
            <a:r>
              <a:rPr lang="en-US" sz="1200" b="0" u="sng" dirty="0">
                <a:solidFill>
                  <a:schemeClr val="tx1"/>
                </a:solidFill>
                <a:latin typeface="SutonnyMJ" pitchFamily="2" charset="0"/>
                <a:cs typeface="SutonnyMJ" pitchFamily="2" charset="0"/>
              </a:rPr>
              <a:t>1। </a:t>
            </a:r>
            <a:r>
              <a:rPr lang="en-US" sz="1200" b="0" u="sng" dirty="0" err="1">
                <a:solidFill>
                  <a:schemeClr val="tx1"/>
                </a:solidFill>
                <a:latin typeface="SutonnyMJ" pitchFamily="2" charset="0"/>
                <a:cs typeface="SutonnyMJ" pitchFamily="2" charset="0"/>
              </a:rPr>
              <a:t>পুষ্টির</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চাহিদা</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পূরণ</a:t>
            </a:r>
            <a:r>
              <a:rPr lang="en-US" sz="1200" b="0" u="sng" dirty="0">
                <a:solidFill>
                  <a:schemeClr val="tx1"/>
                </a:solidFill>
                <a:latin typeface="SutonnyMJ" pitchFamily="2" charset="0"/>
                <a:cs typeface="SutonnyMJ" pitchFamily="2" charset="0"/>
              </a:rPr>
              <a:t>: </a:t>
            </a:r>
            <a:br>
              <a:rPr lang="en-US" sz="1200" b="0" u="sng" dirty="0">
                <a:solidFill>
                  <a:schemeClr val="tx1"/>
                </a:solidFill>
                <a:latin typeface="SutonnyMJ" pitchFamily="2" charset="0"/>
                <a:cs typeface="SutonnyMJ" pitchFamily="2" charset="0"/>
              </a:rPr>
            </a:br>
            <a:r>
              <a:rPr lang="en-US" sz="1200" b="0" dirty="0" err="1">
                <a:solidFill>
                  <a:schemeClr val="tx1"/>
                </a:solidFill>
                <a:latin typeface="SutonnyMJ" pitchFamily="2" charset="0"/>
                <a:cs typeface="SutonnyMJ" pitchFamily="2" charset="0"/>
              </a:rPr>
              <a:t>সারা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বছর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চাষের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মাধ্যমে</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পরিবারের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জন্য</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তাজা</a:t>
            </a:r>
            <a:r>
              <a:rPr lang="en-US" sz="1200" b="0" dirty="0">
                <a:solidFill>
                  <a:schemeClr val="tx1"/>
                </a:solidFill>
                <a:latin typeface="SutonnyMJ" pitchFamily="2" charset="0"/>
                <a:cs typeface="SutonnyMJ" pitchFamily="2" charset="0"/>
              </a:rPr>
              <a:t> ও </a:t>
            </a:r>
            <a:r>
              <a:rPr lang="en-US" sz="1200" b="0" dirty="0" err="1">
                <a:solidFill>
                  <a:schemeClr val="tx1"/>
                </a:solidFill>
                <a:latin typeface="SutonnyMJ" pitchFamily="2" charset="0"/>
                <a:cs typeface="SutonnyMJ" pitchFamily="2" charset="0"/>
              </a:rPr>
              <a:t>পুষ্টিকর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নিশ্চিত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যায়</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যা</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সুষম</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খাদ্যভ্যাস</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গড়ে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তুলতে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সাহায্য</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a:t>
            </a:r>
            <a:br>
              <a:rPr lang="en-US" sz="1200" b="0" dirty="0">
                <a:solidFill>
                  <a:schemeClr val="tx1"/>
                </a:solidFill>
                <a:latin typeface="SutonnyMJ" pitchFamily="2" charset="0"/>
                <a:cs typeface="SutonnyMJ" pitchFamily="2" charset="0"/>
              </a:rPr>
            </a:br>
            <a:r>
              <a:rPr lang="en-US" sz="1200" b="0" u="sng" dirty="0">
                <a:solidFill>
                  <a:schemeClr val="tx1"/>
                </a:solidFill>
                <a:latin typeface="SutonnyMJ" pitchFamily="2" charset="0"/>
                <a:cs typeface="SutonnyMJ" pitchFamily="2" charset="0"/>
              </a:rPr>
              <a:t>2। </a:t>
            </a:r>
            <a:r>
              <a:rPr lang="en-US" sz="1200" b="0" u="sng" dirty="0" err="1">
                <a:solidFill>
                  <a:schemeClr val="tx1"/>
                </a:solidFill>
                <a:latin typeface="SutonnyMJ" pitchFamily="2" charset="0"/>
                <a:cs typeface="SutonnyMJ" pitchFamily="2" charset="0"/>
              </a:rPr>
              <a:t>আর্থিক</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লাভ</a:t>
            </a:r>
            <a:r>
              <a:rPr lang="en-US" sz="1200" b="0" u="sng" dirty="0">
                <a:solidFill>
                  <a:schemeClr val="tx1"/>
                </a:solidFill>
                <a:latin typeface="SutonnyMJ" pitchFamily="2" charset="0"/>
                <a:cs typeface="SutonnyMJ" pitchFamily="2" charset="0"/>
              </a:rPr>
              <a:t>: </a:t>
            </a:r>
            <a:br>
              <a:rPr lang="en-US" sz="1200" b="0" u="sng" dirty="0">
                <a:solidFill>
                  <a:schemeClr val="tx1"/>
                </a:solidFill>
                <a:latin typeface="SutonnyMJ" pitchFamily="2" charset="0"/>
                <a:cs typeface="SutonnyMJ" pitchFamily="2" charset="0"/>
              </a:rPr>
            </a:br>
            <a:r>
              <a:rPr lang="en-US" sz="1200" b="0" dirty="0" err="1">
                <a:solidFill>
                  <a:schemeClr val="tx1"/>
                </a:solidFill>
                <a:latin typeface="SutonnyMJ" pitchFamily="2" charset="0"/>
                <a:cs typeface="SutonnyMJ" pitchFamily="2" charset="0"/>
              </a:rPr>
              <a:t>অফ</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সিজেনে</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বা</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অসময়ে</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উৎপাদন</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বেশি</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দামে</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বিক্রি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যায়</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প্রকল্পের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আওতায়</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অনেক</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পরিবারের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চাষ</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বাড়তি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আয়</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সুযোগ</a:t>
            </a:r>
            <a:r>
              <a:rPr lang="en-US" sz="1200" b="0" dirty="0">
                <a:solidFill>
                  <a:schemeClr val="tx1"/>
                </a:solidFill>
                <a:latin typeface="SutonnyMJ" pitchFamily="2" charset="0"/>
                <a:cs typeface="SutonnyMJ" pitchFamily="2" charset="0"/>
              </a:rPr>
              <a:t>।</a:t>
            </a:r>
            <a:br>
              <a:rPr lang="en-US" sz="1200" b="0" dirty="0">
                <a:solidFill>
                  <a:schemeClr val="tx1"/>
                </a:solidFill>
                <a:latin typeface="SutonnyMJ" pitchFamily="2" charset="0"/>
                <a:cs typeface="SutonnyMJ" pitchFamily="2" charset="0"/>
              </a:rPr>
            </a:br>
            <a:r>
              <a:rPr lang="en-US" sz="1200" b="0" u="sng" dirty="0">
                <a:solidFill>
                  <a:schemeClr val="tx1"/>
                </a:solidFill>
                <a:latin typeface="SutonnyMJ" pitchFamily="2" charset="0"/>
                <a:cs typeface="SutonnyMJ" pitchFamily="2" charset="0"/>
              </a:rPr>
              <a:t>3। </a:t>
            </a:r>
            <a:r>
              <a:rPr lang="en-US" sz="1200" b="0" u="sng" dirty="0" err="1">
                <a:solidFill>
                  <a:schemeClr val="tx1"/>
                </a:solidFill>
                <a:latin typeface="SutonnyMJ" pitchFamily="2" charset="0"/>
                <a:cs typeface="SutonnyMJ" pitchFamily="2" charset="0"/>
              </a:rPr>
              <a:t>নিরাপদ</a:t>
            </a:r>
            <a:r>
              <a:rPr lang="en-US" sz="1200" b="0" u="sng" dirty="0">
                <a:solidFill>
                  <a:schemeClr val="tx1"/>
                </a:solidFill>
                <a:latin typeface="SutonnyMJ" pitchFamily="2" charset="0"/>
                <a:cs typeface="SutonnyMJ" pitchFamily="2" charset="0"/>
              </a:rPr>
              <a:t> ও </a:t>
            </a:r>
            <a:r>
              <a:rPr lang="en-US" sz="1200" b="0" u="sng" dirty="0" err="1">
                <a:solidFill>
                  <a:schemeClr val="tx1"/>
                </a:solidFill>
                <a:latin typeface="SutonnyMJ" pitchFamily="2" charset="0"/>
                <a:cs typeface="SutonnyMJ" pitchFamily="2" charset="0"/>
              </a:rPr>
              <a:t>বিষমুক্ত</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সবজি</a:t>
            </a:r>
            <a:r>
              <a:rPr lang="en-US" sz="1200" b="0" u="sng" dirty="0">
                <a:solidFill>
                  <a:schemeClr val="tx1"/>
                </a:solidFill>
                <a:latin typeface="SutonnyMJ" pitchFamily="2" charset="0"/>
                <a:cs typeface="SutonnyMJ" pitchFamily="2" charset="0"/>
              </a:rPr>
              <a:t>:</a:t>
            </a:r>
            <a:br>
              <a:rPr lang="en-US" sz="1200" b="0" u="sng" dirty="0">
                <a:solidFill>
                  <a:schemeClr val="tx1"/>
                </a:solidFill>
                <a:latin typeface="SutonnyMJ" pitchFamily="2" charset="0"/>
                <a:cs typeface="SutonnyMJ" pitchFamily="2" charset="0"/>
              </a:rPr>
            </a:br>
            <a:r>
              <a:rPr lang="en-US" sz="1200" b="0" dirty="0" err="1">
                <a:solidFill>
                  <a:schemeClr val="tx1"/>
                </a:solidFill>
                <a:latin typeface="SutonnyMJ" pitchFamily="2" charset="0"/>
                <a:cs typeface="SutonnyMJ" pitchFamily="2" charset="0"/>
              </a:rPr>
              <a:t>নিজেরা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চাষ</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ক্ষতিকর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কিটনাশক</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মুক্ত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উদপাদন</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সম্ভব</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হয়</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যা</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স্বাস্থ্যের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জন্য</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খুবই</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নিরাপদ</a:t>
            </a:r>
            <a:r>
              <a:rPr lang="en-US" sz="1200" b="0" dirty="0">
                <a:solidFill>
                  <a:schemeClr val="tx1"/>
                </a:solidFill>
                <a:latin typeface="SutonnyMJ" pitchFamily="2" charset="0"/>
                <a:cs typeface="SutonnyMJ" pitchFamily="2" charset="0"/>
              </a:rPr>
              <a:t>। </a:t>
            </a:r>
            <a:br>
              <a:rPr lang="en-US" sz="1200" b="0" dirty="0">
                <a:solidFill>
                  <a:schemeClr val="tx1"/>
                </a:solidFill>
                <a:latin typeface="SutonnyMJ" pitchFamily="2" charset="0"/>
                <a:cs typeface="SutonnyMJ" pitchFamily="2" charset="0"/>
              </a:rPr>
            </a:br>
            <a:r>
              <a:rPr lang="en-US" sz="1200" b="0" u="sng" dirty="0">
                <a:solidFill>
                  <a:schemeClr val="tx1"/>
                </a:solidFill>
                <a:latin typeface="SutonnyMJ" pitchFamily="2" charset="0"/>
                <a:cs typeface="SutonnyMJ" pitchFamily="2" charset="0"/>
              </a:rPr>
              <a:t>4। </a:t>
            </a:r>
            <a:r>
              <a:rPr lang="en-US" sz="1200" b="0" u="sng" dirty="0" err="1">
                <a:solidFill>
                  <a:schemeClr val="tx1"/>
                </a:solidFill>
                <a:latin typeface="SutonnyMJ" pitchFamily="2" charset="0"/>
                <a:cs typeface="SutonnyMJ" pitchFamily="2" charset="0"/>
              </a:rPr>
              <a:t>জমির</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সর্বোচ্চ</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ব্যবহার</a:t>
            </a:r>
            <a:r>
              <a:rPr lang="en-US" sz="1200" b="0" u="sng" dirty="0">
                <a:solidFill>
                  <a:schemeClr val="tx1"/>
                </a:solidFill>
                <a:latin typeface="SutonnyMJ" pitchFamily="2" charset="0"/>
                <a:cs typeface="SutonnyMJ" pitchFamily="2" charset="0"/>
              </a:rPr>
              <a:t>:</a:t>
            </a:r>
            <a:br>
              <a:rPr lang="en-US" sz="1200" b="0" u="sng" dirty="0">
                <a:solidFill>
                  <a:schemeClr val="tx1"/>
                </a:solidFill>
                <a:latin typeface="SutonnyMJ" pitchFamily="2" charset="0"/>
                <a:cs typeface="SutonnyMJ" pitchFamily="2" charset="0"/>
              </a:rPr>
            </a:br>
            <a:r>
              <a:rPr lang="en-US" sz="1200" b="0" dirty="0" err="1">
                <a:solidFill>
                  <a:schemeClr val="tx1"/>
                </a:solidFill>
                <a:latin typeface="SutonnyMJ" pitchFamily="2" charset="0"/>
                <a:cs typeface="SutonnyMJ" pitchFamily="2" charset="0"/>
              </a:rPr>
              <a:t>অল্প</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জমিতে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আধুনিক</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পদ্ধতিতে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চাষ</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অধিক</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উৎপাদন</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যায়</a:t>
            </a:r>
            <a:r>
              <a:rPr lang="en-US" sz="1200" b="0" dirty="0">
                <a:solidFill>
                  <a:schemeClr val="tx1"/>
                </a:solidFill>
                <a:latin typeface="SutonnyMJ" pitchFamily="2" charset="0"/>
                <a:cs typeface="SutonnyMJ" pitchFamily="2" charset="0"/>
              </a:rPr>
              <a:t>। </a:t>
            </a:r>
            <a:br>
              <a:rPr lang="en-US" sz="1200" b="0" dirty="0">
                <a:solidFill>
                  <a:schemeClr val="tx1"/>
                </a:solidFill>
                <a:latin typeface="SutonnyMJ" pitchFamily="2" charset="0"/>
                <a:cs typeface="SutonnyMJ" pitchFamily="2" charset="0"/>
              </a:rPr>
            </a:br>
            <a:r>
              <a:rPr lang="en-US" sz="1200" b="0" u="sng" dirty="0">
                <a:solidFill>
                  <a:schemeClr val="tx1"/>
                </a:solidFill>
                <a:latin typeface="SutonnyMJ" pitchFamily="2" charset="0"/>
                <a:cs typeface="SutonnyMJ" pitchFamily="2" charset="0"/>
              </a:rPr>
              <a:t>5। </a:t>
            </a:r>
            <a:r>
              <a:rPr lang="en-US" sz="1200" b="0" u="sng" dirty="0" err="1">
                <a:solidFill>
                  <a:schemeClr val="tx1"/>
                </a:solidFill>
                <a:latin typeface="SutonnyMJ" pitchFamily="2" charset="0"/>
                <a:cs typeface="SutonnyMJ" pitchFamily="2" charset="0"/>
              </a:rPr>
              <a:t>উন্নত</a:t>
            </a:r>
            <a:r>
              <a:rPr lang="en-US" sz="1200" b="0" u="sng" dirty="0">
                <a:solidFill>
                  <a:schemeClr val="tx1"/>
                </a:solidFill>
                <a:latin typeface="SutonnyMJ" pitchFamily="2" charset="0"/>
                <a:cs typeface="SutonnyMJ" pitchFamily="2" charset="0"/>
              </a:rPr>
              <a:t> </a:t>
            </a:r>
            <a:r>
              <a:rPr lang="en-US" sz="1200" b="0" u="sng" dirty="0" err="1">
                <a:solidFill>
                  <a:schemeClr val="tx1"/>
                </a:solidFill>
                <a:latin typeface="SutonnyMJ" pitchFamily="2" charset="0"/>
                <a:cs typeface="SutonnyMJ" pitchFamily="2" charset="0"/>
              </a:rPr>
              <a:t>স্বাস্থ</a:t>
            </a:r>
            <a:r>
              <a:rPr lang="en-US" sz="1200" b="0" u="sng" dirty="0">
                <a:solidFill>
                  <a:schemeClr val="tx1"/>
                </a:solidFill>
                <a:latin typeface="SutonnyMJ" pitchFamily="2" charset="0"/>
                <a:cs typeface="SutonnyMJ" pitchFamily="2" charset="0"/>
              </a:rPr>
              <a:t>:</a:t>
            </a:r>
            <a:br>
              <a:rPr lang="en-US" sz="1200" b="0" u="sng" dirty="0">
                <a:solidFill>
                  <a:schemeClr val="tx1"/>
                </a:solidFill>
                <a:latin typeface="SutonnyMJ" pitchFamily="2" charset="0"/>
                <a:cs typeface="SutonnyMJ" pitchFamily="2" charset="0"/>
              </a:rPr>
            </a:br>
            <a:r>
              <a:rPr lang="en-US" sz="1200" b="0" dirty="0" err="1">
                <a:solidFill>
                  <a:schemeClr val="tx1"/>
                </a:solidFill>
                <a:latin typeface="SutonnyMJ" pitchFamily="2" charset="0"/>
                <a:cs typeface="SutonnyMJ" pitchFamily="2" charset="0"/>
              </a:rPr>
              <a:t>নিয়মিত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শাক</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সবজি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খেলে</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রোগ</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প্রতিরোধ</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ক্ষমতা</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বাড়ে</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এবং</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হুদরোগ</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উচ্চ</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রক্তচাপ</a:t>
            </a:r>
            <a:r>
              <a:rPr lang="en-US" sz="1200" b="0" dirty="0">
                <a:solidFill>
                  <a:schemeClr val="tx1"/>
                </a:solidFill>
                <a:latin typeface="SutonnyMJ" pitchFamily="2" charset="0"/>
                <a:cs typeface="SutonnyMJ" pitchFamily="2" charset="0"/>
              </a:rPr>
              <a:t> ও </a:t>
            </a:r>
            <a:r>
              <a:rPr lang="en-US" sz="1200" b="0" dirty="0" err="1">
                <a:solidFill>
                  <a:schemeClr val="tx1"/>
                </a:solidFill>
                <a:latin typeface="SutonnyMJ" pitchFamily="2" charset="0"/>
                <a:cs typeface="SutonnyMJ" pitchFamily="2" charset="0"/>
              </a:rPr>
              <a:t>ক্যানসারের</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ঝুঁকি</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কমে</a:t>
            </a:r>
            <a:r>
              <a:rPr lang="en-US" sz="1200" b="0" dirty="0">
                <a:solidFill>
                  <a:schemeClr val="tx1"/>
                </a:solidFill>
                <a:latin typeface="SutonnyMJ" pitchFamily="2" charset="0"/>
                <a:cs typeface="SutonnyMJ" pitchFamily="2" charset="0"/>
              </a:rPr>
              <a:t> </a:t>
            </a:r>
            <a:r>
              <a:rPr lang="en-US" sz="1200" b="0" dirty="0" err="1">
                <a:solidFill>
                  <a:schemeClr val="tx1"/>
                </a:solidFill>
                <a:latin typeface="SutonnyMJ" pitchFamily="2" charset="0"/>
                <a:cs typeface="SutonnyMJ" pitchFamily="2" charset="0"/>
              </a:rPr>
              <a:t>যায়</a:t>
            </a:r>
            <a:r>
              <a:rPr lang="en-US" sz="1200" b="0" dirty="0">
                <a:solidFill>
                  <a:schemeClr val="tx1"/>
                </a:solidFill>
                <a:latin typeface="SutonnyMJ" pitchFamily="2" charset="0"/>
                <a:cs typeface="SutonnyMJ" pitchFamily="2" charset="0"/>
              </a:rPr>
              <a:t>।</a:t>
            </a:r>
            <a:endParaRPr lang="en-US" sz="1200" b="0" dirty="0">
              <a:solidFill>
                <a:schemeClr val="tx1"/>
              </a:solidFill>
            </a:endParaRPr>
          </a:p>
        </p:txBody>
      </p:sp>
      <p:pic>
        <p:nvPicPr>
          <p:cNvPr id="2050" name="Picture 2" descr="C:\Users\user\Downloads\WhatsApp Image 2025-12-17 at 9.31.32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0" y="4114800"/>
            <a:ext cx="41529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1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731520"/>
            <a:ext cx="6400800" cy="6050280"/>
          </a:xfrm>
        </p:spPr>
        <p:txBody>
          <a:bodyPr>
            <a:normAutofit/>
          </a:bodyPr>
          <a:lstStyle/>
          <a:p>
            <a:pPr algn="just"/>
            <a:r>
              <a:rPr lang="en-US" sz="1800" u="sng" dirty="0" err="1" smtClean="0">
                <a:latin typeface="SutonnyMJ" pitchFamily="2" charset="0"/>
                <a:cs typeface="SutonnyMJ" pitchFamily="2" charset="0"/>
              </a:rPr>
              <a:t>অসুবিধা</a:t>
            </a:r>
            <a:r>
              <a:rPr lang="en-US" sz="1800" u="sng" dirty="0" smtClean="0">
                <a:latin typeface="SutonnyMJ" pitchFamily="2" charset="0"/>
                <a:cs typeface="SutonnyMJ" pitchFamily="2" charset="0"/>
              </a:rPr>
              <a:t> : </a:t>
            </a:r>
          </a:p>
          <a:p>
            <a:pPr algn="just"/>
            <a:endParaRPr lang="en-US" sz="1800" u="sng" dirty="0">
              <a:latin typeface="SutonnyMJ" pitchFamily="2" charset="0"/>
              <a:cs typeface="SutonnyMJ" pitchFamily="2" charset="0"/>
            </a:endParaRPr>
          </a:p>
          <a:p>
            <a:pPr algn="just"/>
            <a:endParaRPr lang="en-US" sz="1800" u="sng" dirty="0" smtClean="0">
              <a:latin typeface="SutonnyMJ" pitchFamily="2" charset="0"/>
              <a:cs typeface="SutonnyMJ" pitchFamily="2" charset="0"/>
            </a:endParaRPr>
          </a:p>
          <a:p>
            <a:pPr algn="just"/>
            <a:endParaRPr lang="en-US" sz="1800" u="sng" dirty="0">
              <a:latin typeface="SutonnyMJ" pitchFamily="2" charset="0"/>
              <a:cs typeface="SutonnyMJ" pitchFamily="2" charset="0"/>
            </a:endParaRPr>
          </a:p>
          <a:p>
            <a:pPr algn="just"/>
            <a:endParaRPr lang="en-US" sz="1800" u="sng" dirty="0" smtClean="0">
              <a:latin typeface="SutonnyMJ" pitchFamily="2" charset="0"/>
              <a:cs typeface="SutonnyMJ" pitchFamily="2" charset="0"/>
            </a:endParaRPr>
          </a:p>
          <a:p>
            <a:pPr algn="just"/>
            <a:endParaRPr lang="en-US" sz="1200" u="sng" dirty="0" smtClean="0">
              <a:latin typeface="SutonnyMJ" pitchFamily="2" charset="0"/>
              <a:cs typeface="SutonnyMJ" pitchFamily="2" charset="0"/>
            </a:endParaRPr>
          </a:p>
          <a:p>
            <a:pPr algn="just"/>
            <a:endParaRPr lang="en-US" sz="1200" u="sng" dirty="0">
              <a:latin typeface="SutonnyMJ" pitchFamily="2" charset="0"/>
              <a:cs typeface="SutonnyMJ" pitchFamily="2" charset="0"/>
            </a:endParaRPr>
          </a:p>
          <a:p>
            <a:pPr algn="just"/>
            <a:endParaRPr lang="en-US" sz="1200" u="sng" dirty="0" smtClean="0">
              <a:latin typeface="SutonnyMJ" pitchFamily="2" charset="0"/>
              <a:cs typeface="SutonnyMJ" pitchFamily="2" charset="0"/>
            </a:endParaRPr>
          </a:p>
          <a:p>
            <a:pPr algn="just"/>
            <a:r>
              <a:rPr lang="en-US" sz="1200" u="sng" dirty="0" smtClean="0">
                <a:latin typeface="SutonnyMJ" pitchFamily="2" charset="0"/>
                <a:cs typeface="SutonnyMJ" pitchFamily="2" charset="0"/>
              </a:rPr>
              <a:t>1। </a:t>
            </a:r>
            <a:r>
              <a:rPr lang="en-US" sz="1200" u="sng" dirty="0" err="1" smtClean="0">
                <a:latin typeface="SutonnyMJ" pitchFamily="2" charset="0"/>
                <a:cs typeface="SutonnyMJ" pitchFamily="2" charset="0"/>
              </a:rPr>
              <a:t>জলবায়ুগত</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ঝুঁকি</a:t>
            </a:r>
            <a:r>
              <a:rPr lang="en-US" sz="1200" u="sng" dirty="0" smtClean="0">
                <a:latin typeface="SutonnyMJ" pitchFamily="2" charset="0"/>
                <a:cs typeface="SutonnyMJ" pitchFamily="2" charset="0"/>
              </a:rPr>
              <a:t>: </a:t>
            </a:r>
            <a:endParaRPr lang="en-US" sz="1200" u="sng" dirty="0">
              <a:latin typeface="SutonnyMJ" pitchFamily="2" charset="0"/>
              <a:cs typeface="SutonnyMJ" pitchFamily="2" charset="0"/>
            </a:endParaRPr>
          </a:p>
          <a:p>
            <a:pPr algn="just"/>
            <a:r>
              <a:rPr lang="en-US" sz="1200" dirty="0" err="1" smtClean="0">
                <a:latin typeface="SutonnyMJ" pitchFamily="2" charset="0"/>
                <a:cs typeface="SutonnyMJ" pitchFamily="2" charset="0"/>
              </a:rPr>
              <a:t>অতিরিক্ত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বৃষ্টি</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খরা,কুয়াশা</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বা</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তাপমাত্রার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পরিবর্তণ</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ফসলকে</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ক্ষতিগ্রস্থ</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করতে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যার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ফলে</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রোগ</a:t>
            </a:r>
            <a:r>
              <a:rPr lang="en-US" sz="1200" dirty="0" smtClean="0">
                <a:latin typeface="SutonnyMJ" pitchFamily="2" charset="0"/>
                <a:cs typeface="SutonnyMJ" pitchFamily="2" charset="0"/>
              </a:rPr>
              <a:t> ও </a:t>
            </a:r>
            <a:r>
              <a:rPr lang="en-US" sz="1200" dirty="0" err="1" smtClean="0">
                <a:latin typeface="SutonnyMJ" pitchFamily="2" charset="0"/>
                <a:cs typeface="SutonnyMJ" pitchFamily="2" charset="0"/>
              </a:rPr>
              <a:t>পোকা-মাকড়</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বাড়ে</a:t>
            </a:r>
            <a:r>
              <a:rPr lang="en-US" sz="1200" dirty="0" smtClean="0">
                <a:latin typeface="SutonnyMJ" pitchFamily="2" charset="0"/>
                <a:cs typeface="SutonnyMJ" pitchFamily="2" charset="0"/>
              </a:rPr>
              <a:t>। </a:t>
            </a:r>
            <a:endParaRPr lang="en-US" sz="1200" dirty="0">
              <a:latin typeface="SutonnyMJ" pitchFamily="2" charset="0"/>
              <a:cs typeface="SutonnyMJ" pitchFamily="2" charset="0"/>
            </a:endParaRPr>
          </a:p>
          <a:p>
            <a:pPr algn="just"/>
            <a:r>
              <a:rPr lang="en-US" sz="1200" u="sng" dirty="0">
                <a:latin typeface="SutonnyMJ" pitchFamily="2" charset="0"/>
                <a:cs typeface="SutonnyMJ" pitchFamily="2" charset="0"/>
              </a:rPr>
              <a:t>2। </a:t>
            </a:r>
            <a:r>
              <a:rPr lang="en-US" sz="1200" u="sng" dirty="0" err="1" smtClean="0">
                <a:latin typeface="SutonnyMJ" pitchFamily="2" charset="0"/>
                <a:cs typeface="SutonnyMJ" pitchFamily="2" charset="0"/>
              </a:rPr>
              <a:t>রোগ</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পোকা-মাকড়ের</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আক্রমন</a:t>
            </a:r>
            <a:r>
              <a:rPr lang="en-US" sz="1200" u="sng" dirty="0" smtClean="0">
                <a:latin typeface="SutonnyMJ" pitchFamily="2" charset="0"/>
                <a:cs typeface="SutonnyMJ" pitchFamily="2" charset="0"/>
              </a:rPr>
              <a:t>: </a:t>
            </a:r>
            <a:endParaRPr lang="en-US" sz="1200" u="sng" dirty="0">
              <a:latin typeface="SutonnyMJ" pitchFamily="2" charset="0"/>
              <a:cs typeface="SutonnyMJ" pitchFamily="2" charset="0"/>
            </a:endParaRPr>
          </a:p>
          <a:p>
            <a:pPr algn="just"/>
            <a:r>
              <a:rPr lang="en-US" sz="1200" dirty="0" err="1" smtClean="0">
                <a:latin typeface="SutonnyMJ" pitchFamily="2" charset="0"/>
                <a:cs typeface="SutonnyMJ" pitchFamily="2" charset="0"/>
              </a:rPr>
              <a:t>একই</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জমিতে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বারবার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সবজি</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চাষ</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করলে</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রোহও</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পোকা-মাকড়ের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প্রাদুর্ভাব</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বাড়ে</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যা</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নিয়ন্ত্রন</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কঠিন</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হয়ে</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পড়ে</a:t>
            </a:r>
            <a:r>
              <a:rPr lang="en-US" sz="1200" dirty="0" smtClean="0">
                <a:latin typeface="SutonnyMJ" pitchFamily="2" charset="0"/>
                <a:cs typeface="SutonnyMJ" pitchFamily="2" charset="0"/>
              </a:rPr>
              <a:t>।</a:t>
            </a:r>
            <a:endParaRPr lang="en-US" sz="1200" dirty="0">
              <a:latin typeface="SutonnyMJ" pitchFamily="2" charset="0"/>
              <a:cs typeface="SutonnyMJ" pitchFamily="2" charset="0"/>
            </a:endParaRPr>
          </a:p>
          <a:p>
            <a:pPr algn="just"/>
            <a:r>
              <a:rPr lang="en-US" sz="1200" u="sng" dirty="0">
                <a:latin typeface="SutonnyMJ" pitchFamily="2" charset="0"/>
                <a:cs typeface="SutonnyMJ" pitchFamily="2" charset="0"/>
              </a:rPr>
              <a:t>3। </a:t>
            </a:r>
            <a:r>
              <a:rPr lang="en-US" sz="1200" u="sng" dirty="0" err="1" smtClean="0">
                <a:latin typeface="SutonnyMJ" pitchFamily="2" charset="0"/>
                <a:cs typeface="SutonnyMJ" pitchFamily="2" charset="0"/>
              </a:rPr>
              <a:t>মাটির</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উর্বরতা</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হ্রাস</a:t>
            </a:r>
            <a:r>
              <a:rPr lang="en-US" sz="1200" u="sng" dirty="0" smtClean="0">
                <a:latin typeface="SutonnyMJ" pitchFamily="2" charset="0"/>
                <a:cs typeface="SutonnyMJ" pitchFamily="2" charset="0"/>
              </a:rPr>
              <a:t>:</a:t>
            </a:r>
            <a:endParaRPr lang="en-US" sz="1200" u="sng" dirty="0">
              <a:latin typeface="SutonnyMJ" pitchFamily="2" charset="0"/>
              <a:cs typeface="SutonnyMJ" pitchFamily="2" charset="0"/>
            </a:endParaRPr>
          </a:p>
          <a:p>
            <a:pPr algn="just"/>
            <a:r>
              <a:rPr lang="en-US" sz="1200" dirty="0" err="1" smtClean="0">
                <a:latin typeface="SutonnyMJ" pitchFamily="2" charset="0"/>
                <a:cs typeface="SutonnyMJ" pitchFamily="2" charset="0"/>
              </a:rPr>
              <a:t>ক্রমাগত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চাষাবাদের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ফলে</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মাটির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পুষ্টিগুন</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কমে</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যায়</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যা</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ফলন</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কমিয়ে</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দিতে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a:t>
            </a:r>
            <a:r>
              <a:rPr lang="en-US" sz="1200" dirty="0" smtClean="0">
                <a:latin typeface="SutonnyMJ" pitchFamily="2" charset="0"/>
                <a:cs typeface="SutonnyMJ" pitchFamily="2" charset="0"/>
              </a:rPr>
              <a:t>।</a:t>
            </a:r>
            <a:endParaRPr lang="en-US" sz="1200" dirty="0">
              <a:latin typeface="SutonnyMJ" pitchFamily="2" charset="0"/>
              <a:cs typeface="SutonnyMJ" pitchFamily="2" charset="0"/>
            </a:endParaRPr>
          </a:p>
          <a:p>
            <a:pPr algn="just"/>
            <a:r>
              <a:rPr lang="en-US" sz="1200" u="sng" dirty="0">
                <a:latin typeface="SutonnyMJ" pitchFamily="2" charset="0"/>
                <a:cs typeface="SutonnyMJ" pitchFamily="2" charset="0"/>
              </a:rPr>
              <a:t>4। </a:t>
            </a:r>
            <a:r>
              <a:rPr lang="en-US" sz="1200" u="sng" dirty="0" err="1" smtClean="0">
                <a:latin typeface="SutonnyMJ" pitchFamily="2" charset="0"/>
                <a:cs typeface="SutonnyMJ" pitchFamily="2" charset="0"/>
              </a:rPr>
              <a:t>কীটনাশকের</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ব্যবহার</a:t>
            </a:r>
            <a:r>
              <a:rPr lang="en-US" sz="1200" u="sng" dirty="0" smtClean="0">
                <a:latin typeface="SutonnyMJ" pitchFamily="2" charset="0"/>
                <a:cs typeface="SutonnyMJ" pitchFamily="2" charset="0"/>
              </a:rPr>
              <a:t>:</a:t>
            </a:r>
            <a:endParaRPr lang="en-US" sz="1200" u="sng" dirty="0">
              <a:latin typeface="SutonnyMJ" pitchFamily="2" charset="0"/>
              <a:cs typeface="SutonnyMJ" pitchFamily="2" charset="0"/>
            </a:endParaRPr>
          </a:p>
          <a:p>
            <a:pPr algn="just"/>
            <a:r>
              <a:rPr lang="en-US" sz="1200" dirty="0" err="1" smtClean="0">
                <a:latin typeface="SutonnyMJ" pitchFamily="2" charset="0"/>
                <a:cs typeface="SutonnyMJ" pitchFamily="2" charset="0"/>
              </a:rPr>
              <a:t>রোগ</a:t>
            </a:r>
            <a:r>
              <a:rPr lang="en-US" sz="1200" dirty="0" smtClean="0">
                <a:latin typeface="SutonnyMJ" pitchFamily="2" charset="0"/>
                <a:cs typeface="SutonnyMJ" pitchFamily="2" charset="0"/>
              </a:rPr>
              <a:t> ও </a:t>
            </a:r>
            <a:r>
              <a:rPr lang="en-US" sz="1200" dirty="0" err="1" smtClean="0">
                <a:latin typeface="SutonnyMJ" pitchFamily="2" charset="0"/>
                <a:cs typeface="SutonnyMJ" pitchFamily="2" charset="0"/>
              </a:rPr>
              <a:t>পোকা-মাকড়</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দমনে</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অতিরিক্ত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কীটনাশক</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ব্যবহারের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প্রয়োজন</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হতে</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যা</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পরিবেশ</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এবং</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মানুষের</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জন্য</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ক্ষতিকর</a:t>
            </a:r>
            <a:r>
              <a:rPr lang="en-US" sz="1200" dirty="0" smtClean="0">
                <a:latin typeface="SutonnyMJ" pitchFamily="2" charset="0"/>
                <a:cs typeface="SutonnyMJ" pitchFamily="2" charset="0"/>
              </a:rPr>
              <a:t>।</a:t>
            </a:r>
            <a:endParaRPr lang="en-US" sz="1200" dirty="0">
              <a:latin typeface="SutonnyMJ" pitchFamily="2" charset="0"/>
              <a:cs typeface="SutonnyMJ" pitchFamily="2" charset="0"/>
            </a:endParaRPr>
          </a:p>
          <a:p>
            <a:pPr algn="just"/>
            <a:r>
              <a:rPr lang="en-US" sz="1200" u="sng" dirty="0">
                <a:latin typeface="SutonnyMJ" pitchFamily="2" charset="0"/>
                <a:cs typeface="SutonnyMJ" pitchFamily="2" charset="0"/>
              </a:rPr>
              <a:t>5। </a:t>
            </a:r>
            <a:r>
              <a:rPr lang="en-US" sz="1200" u="sng" dirty="0" err="1" smtClean="0">
                <a:latin typeface="SutonnyMJ" pitchFamily="2" charset="0"/>
                <a:cs typeface="SutonnyMJ" pitchFamily="2" charset="0"/>
              </a:rPr>
              <a:t>বাজারের</a:t>
            </a:r>
            <a:r>
              <a:rPr lang="en-US" sz="1200" u="sng" dirty="0" smtClean="0">
                <a:latin typeface="SutonnyMJ" pitchFamily="2" charset="0"/>
                <a:cs typeface="SutonnyMJ" pitchFamily="2" charset="0"/>
              </a:rPr>
              <a:t> </a:t>
            </a:r>
            <a:r>
              <a:rPr lang="en-US" sz="1200" u="sng" dirty="0" err="1" smtClean="0">
                <a:latin typeface="SutonnyMJ" pitchFamily="2" charset="0"/>
                <a:cs typeface="SutonnyMJ" pitchFamily="2" charset="0"/>
              </a:rPr>
              <a:t>নিশ্চয়তা</a:t>
            </a:r>
            <a:r>
              <a:rPr lang="en-US" sz="1200" u="sng" dirty="0" smtClean="0">
                <a:latin typeface="SutonnyMJ" pitchFamily="2" charset="0"/>
                <a:cs typeface="SutonnyMJ" pitchFamily="2" charset="0"/>
              </a:rPr>
              <a:t>:</a:t>
            </a:r>
            <a:endParaRPr lang="en-US" sz="1200" u="sng" dirty="0">
              <a:latin typeface="SutonnyMJ" pitchFamily="2" charset="0"/>
              <a:cs typeface="SutonnyMJ" pitchFamily="2" charset="0"/>
            </a:endParaRPr>
          </a:p>
          <a:p>
            <a:pPr algn="just"/>
            <a:r>
              <a:rPr lang="en-US" sz="1200" dirty="0" err="1" smtClean="0"/>
              <a:t>অনেক</a:t>
            </a:r>
            <a:r>
              <a:rPr lang="en-US" sz="1200" dirty="0" smtClean="0"/>
              <a:t> </a:t>
            </a:r>
            <a:r>
              <a:rPr lang="en-US" sz="1200" dirty="0" err="1" smtClean="0"/>
              <a:t>সময়</a:t>
            </a:r>
            <a:r>
              <a:rPr lang="en-US" sz="1200" dirty="0" smtClean="0"/>
              <a:t> </a:t>
            </a:r>
            <a:r>
              <a:rPr lang="en-US" sz="1200" dirty="0" err="1" smtClean="0"/>
              <a:t>সঠিক</a:t>
            </a:r>
            <a:r>
              <a:rPr lang="en-US" sz="1200" dirty="0" smtClean="0"/>
              <a:t> </a:t>
            </a:r>
            <a:r>
              <a:rPr lang="en-US" sz="1200" dirty="0" err="1" smtClean="0"/>
              <a:t>সময়ে</a:t>
            </a:r>
            <a:r>
              <a:rPr lang="en-US" sz="1200" dirty="0" smtClean="0"/>
              <a:t> </a:t>
            </a:r>
            <a:r>
              <a:rPr lang="en-US" sz="1200" dirty="0" err="1" smtClean="0"/>
              <a:t>বাজারজাত</a:t>
            </a:r>
            <a:r>
              <a:rPr lang="en-US" sz="1200" dirty="0" smtClean="0"/>
              <a:t> </a:t>
            </a:r>
            <a:r>
              <a:rPr lang="en-US" sz="1200" dirty="0" err="1" smtClean="0"/>
              <a:t>করতে</a:t>
            </a:r>
            <a:r>
              <a:rPr lang="en-US" sz="1200" dirty="0" smtClean="0"/>
              <a:t> </a:t>
            </a:r>
            <a:r>
              <a:rPr lang="en-US" sz="1200" dirty="0" err="1" smtClean="0"/>
              <a:t>না</a:t>
            </a:r>
            <a:r>
              <a:rPr lang="en-US" sz="1200" dirty="0" smtClean="0"/>
              <a:t> </a:t>
            </a:r>
            <a:r>
              <a:rPr lang="en-US" sz="1200" dirty="0" err="1" smtClean="0"/>
              <a:t>পারলে</a:t>
            </a:r>
            <a:r>
              <a:rPr lang="en-US" sz="1200" dirty="0" smtClean="0"/>
              <a:t> </a:t>
            </a:r>
            <a:r>
              <a:rPr lang="en-US" sz="1200" dirty="0" err="1" smtClean="0"/>
              <a:t>বা</a:t>
            </a:r>
            <a:r>
              <a:rPr lang="en-US" sz="1200" dirty="0" smtClean="0"/>
              <a:t> </a:t>
            </a:r>
            <a:r>
              <a:rPr lang="en-US" sz="1200" dirty="0" err="1" smtClean="0"/>
              <a:t>অতিরিক্ত</a:t>
            </a:r>
            <a:r>
              <a:rPr lang="en-US" sz="1200" dirty="0" smtClean="0"/>
              <a:t> </a:t>
            </a:r>
            <a:r>
              <a:rPr lang="en-US" sz="1200" dirty="0" err="1" smtClean="0"/>
              <a:t>সবজি</a:t>
            </a:r>
            <a:r>
              <a:rPr lang="en-US" sz="1200" dirty="0" smtClean="0"/>
              <a:t> </a:t>
            </a:r>
            <a:r>
              <a:rPr lang="en-US" sz="1200" dirty="0" err="1" smtClean="0"/>
              <a:t>উৎপাদ</a:t>
            </a:r>
            <a:r>
              <a:rPr lang="en-US" sz="1200" dirty="0" smtClean="0"/>
              <a:t> </a:t>
            </a:r>
            <a:r>
              <a:rPr lang="en-US" sz="1200" dirty="0" err="1" smtClean="0"/>
              <a:t>হলে</a:t>
            </a:r>
            <a:r>
              <a:rPr lang="en-US" sz="1200" dirty="0" smtClean="0"/>
              <a:t> </a:t>
            </a:r>
            <a:r>
              <a:rPr lang="en-US" sz="1200" dirty="0" err="1" smtClean="0"/>
              <a:t>দাম</a:t>
            </a:r>
            <a:r>
              <a:rPr lang="en-US" sz="1200" dirty="0" smtClean="0"/>
              <a:t> </a:t>
            </a:r>
            <a:r>
              <a:rPr lang="en-US" sz="1200" dirty="0" err="1" smtClean="0"/>
              <a:t>কমে</a:t>
            </a:r>
            <a:r>
              <a:rPr lang="en-US" sz="1200" dirty="0" smtClean="0"/>
              <a:t> </a:t>
            </a:r>
            <a:r>
              <a:rPr lang="en-US" sz="1200" dirty="0" err="1" smtClean="0"/>
              <a:t>যেতে</a:t>
            </a:r>
            <a:r>
              <a:rPr lang="en-US" sz="1200" dirty="0" smtClean="0"/>
              <a:t> </a:t>
            </a:r>
            <a:r>
              <a:rPr lang="en-US" sz="1200" dirty="0" err="1" smtClean="0"/>
              <a:t>পারে</a:t>
            </a:r>
            <a:r>
              <a:rPr lang="en-US" sz="1200" dirty="0" smtClean="0"/>
              <a:t>। </a:t>
            </a:r>
            <a:endParaRPr lang="en-US" sz="1200" dirty="0"/>
          </a:p>
          <a:p>
            <a:pPr marL="0" indent="0">
              <a:buNone/>
            </a:pPr>
            <a:endParaRPr lang="en-US" sz="1400" dirty="0"/>
          </a:p>
        </p:txBody>
      </p:sp>
      <p:pic>
        <p:nvPicPr>
          <p:cNvPr id="1026" name="Picture 2" descr="C:\Users\user\Downloads\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943350" cy="24002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ownloads\WhatsApp Image 2025-12-17 at 9.31.32 P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238125"/>
            <a:ext cx="4724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7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7467600" cy="3749040"/>
          </a:xfrm>
        </p:spPr>
        <p:txBody>
          <a:bodyPr>
            <a:normAutofit/>
          </a:bodyPr>
          <a:lstStyle/>
          <a:p>
            <a:r>
              <a:rPr lang="en-US" sz="1400" dirty="0" err="1" smtClean="0">
                <a:solidFill>
                  <a:schemeClr val="bg1"/>
                </a:solidFill>
              </a:rPr>
              <a:t>আলোচনা</a:t>
            </a:r>
            <a:r>
              <a:rPr lang="en-US" sz="1400" dirty="0" smtClean="0">
                <a:solidFill>
                  <a:schemeClr val="bg1"/>
                </a:solidFill>
              </a:rPr>
              <a:t> </a:t>
            </a:r>
            <a:r>
              <a:rPr lang="en-US" sz="1400" dirty="0" err="1" smtClean="0">
                <a:solidFill>
                  <a:schemeClr val="bg1"/>
                </a:solidFill>
              </a:rPr>
              <a:t>কৃতকর্মে</a:t>
            </a:r>
            <a:r>
              <a:rPr lang="en-US" sz="1400" dirty="0" smtClean="0">
                <a:solidFill>
                  <a:schemeClr val="bg1"/>
                </a:solidFill>
              </a:rPr>
              <a:t>  </a:t>
            </a:r>
            <a:r>
              <a:rPr lang="en-US" sz="1400" dirty="0" err="1" smtClean="0">
                <a:solidFill>
                  <a:schemeClr val="bg1"/>
                </a:solidFill>
              </a:rPr>
              <a:t>ধারাবাহিক</a:t>
            </a:r>
            <a:r>
              <a:rPr lang="en-US" sz="1400" dirty="0" smtClean="0">
                <a:solidFill>
                  <a:schemeClr val="bg1"/>
                </a:solidFill>
              </a:rPr>
              <a:t> </a:t>
            </a:r>
            <a:r>
              <a:rPr lang="en-US" sz="1400" dirty="0" err="1" smtClean="0">
                <a:solidFill>
                  <a:schemeClr val="bg1"/>
                </a:solidFill>
              </a:rPr>
              <a:t>উপস্থাপন</a:t>
            </a:r>
            <a:r>
              <a:rPr lang="en-US" sz="1400" dirty="0">
                <a:solidFill>
                  <a:schemeClr val="bg1"/>
                </a:solidFill>
              </a:rPr>
              <a:t> </a:t>
            </a:r>
            <a:r>
              <a:rPr lang="en-US" sz="1400" dirty="0" smtClean="0">
                <a:solidFill>
                  <a:schemeClr val="bg1"/>
                </a:solidFill>
              </a:rPr>
              <a:t>:</a:t>
            </a:r>
          </a:p>
          <a:p>
            <a:pPr marL="45720" indent="0">
              <a:buNone/>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750911752"/>
              </p:ext>
            </p:extLst>
          </p:nvPr>
        </p:nvGraphicFramePr>
        <p:xfrm>
          <a:off x="533401" y="838201"/>
          <a:ext cx="7696199" cy="4733925"/>
        </p:xfrm>
        <a:graphic>
          <a:graphicData uri="http://schemas.openxmlformats.org/drawingml/2006/table">
            <a:tbl>
              <a:tblPr firstRow="1" bandRow="1">
                <a:tableStyleId>{5C22544A-7EE6-4342-B048-85BDC9FD1C3A}</a:tableStyleId>
              </a:tblPr>
              <a:tblGrid>
                <a:gridCol w="685799"/>
                <a:gridCol w="1066800"/>
                <a:gridCol w="1676400"/>
                <a:gridCol w="1648905"/>
                <a:gridCol w="2618295"/>
              </a:tblGrid>
              <a:tr h="533399">
                <a:tc>
                  <a:txBody>
                    <a:bodyPr/>
                    <a:lstStyle/>
                    <a:p>
                      <a:pPr algn="ctr"/>
                      <a:r>
                        <a:rPr lang="en-US" sz="1200" dirty="0" err="1" smtClean="0"/>
                        <a:t>ক্রমিক</a:t>
                      </a:r>
                      <a:r>
                        <a:rPr lang="en-US" sz="1200" dirty="0" smtClean="0"/>
                        <a:t> </a:t>
                      </a:r>
                      <a:r>
                        <a:rPr lang="en-US" sz="1200" dirty="0" err="1" smtClean="0"/>
                        <a:t>নং</a:t>
                      </a:r>
                      <a:endParaRPr lang="en-US" sz="1200" dirty="0"/>
                    </a:p>
                  </a:txBody>
                  <a:tcPr/>
                </a:tc>
                <a:tc>
                  <a:txBody>
                    <a:bodyPr/>
                    <a:lstStyle/>
                    <a:p>
                      <a:pPr algn="ctr"/>
                      <a:r>
                        <a:rPr lang="en-US" sz="1200" dirty="0" err="1" smtClean="0"/>
                        <a:t>মৌসুম</a:t>
                      </a:r>
                      <a:r>
                        <a:rPr lang="en-US" sz="1200" dirty="0" smtClean="0"/>
                        <a:t> </a:t>
                      </a:r>
                      <a:r>
                        <a:rPr lang="en-US" sz="1200" dirty="0" err="1" smtClean="0"/>
                        <a:t>গ্রেড</a:t>
                      </a:r>
                      <a:endParaRPr lang="en-US" sz="1200" dirty="0"/>
                    </a:p>
                  </a:txBody>
                  <a:tcPr/>
                </a:tc>
                <a:tc>
                  <a:txBody>
                    <a:bodyPr/>
                    <a:lstStyle/>
                    <a:p>
                      <a:pPr algn="ctr"/>
                      <a:r>
                        <a:rPr lang="en-US" sz="1200" dirty="0" err="1" smtClean="0"/>
                        <a:t>শাক-সবজির</a:t>
                      </a:r>
                      <a:r>
                        <a:rPr lang="en-US" sz="1200" dirty="0" smtClean="0"/>
                        <a:t> </a:t>
                      </a:r>
                      <a:r>
                        <a:rPr lang="en-US" sz="1200" dirty="0" err="1" smtClean="0"/>
                        <a:t>নাম</a:t>
                      </a:r>
                      <a:endParaRPr lang="en-US" sz="1200" dirty="0" smtClean="0"/>
                    </a:p>
                  </a:txBody>
                  <a:tcPr/>
                </a:tc>
                <a:tc>
                  <a:txBody>
                    <a:bodyPr/>
                    <a:lstStyle/>
                    <a:p>
                      <a:pPr algn="ctr"/>
                      <a:r>
                        <a:rPr lang="en-US" sz="1200" dirty="0" err="1" smtClean="0"/>
                        <a:t>প্রাপ্ত</a:t>
                      </a:r>
                      <a:r>
                        <a:rPr lang="en-US" sz="1200" dirty="0" smtClean="0"/>
                        <a:t> </a:t>
                      </a:r>
                      <a:r>
                        <a:rPr lang="en-US" sz="1200" dirty="0" err="1" smtClean="0"/>
                        <a:t>পুষ্টির</a:t>
                      </a:r>
                      <a:r>
                        <a:rPr lang="en-US" sz="1200" baseline="0" dirty="0" smtClean="0"/>
                        <a:t> </a:t>
                      </a:r>
                      <a:r>
                        <a:rPr lang="en-US" sz="1200" baseline="0" dirty="0" err="1" smtClean="0"/>
                        <a:t>নাম</a:t>
                      </a:r>
                      <a:r>
                        <a:rPr lang="en-US" sz="1200" baseline="0" dirty="0" smtClean="0"/>
                        <a:t> </a:t>
                      </a:r>
                      <a:r>
                        <a:rPr lang="en-US" sz="1200" baseline="0" dirty="0" err="1" smtClean="0"/>
                        <a:t>সমূহ</a:t>
                      </a:r>
                      <a:endParaRPr lang="en-US" sz="1200" dirty="0"/>
                    </a:p>
                  </a:txBody>
                  <a:tcPr/>
                </a:tc>
                <a:tc>
                  <a:txBody>
                    <a:bodyPr/>
                    <a:lstStyle/>
                    <a:p>
                      <a:pPr algn="ctr"/>
                      <a:r>
                        <a:rPr lang="en-US" sz="1200" dirty="0" err="1" smtClean="0"/>
                        <a:t>প্রান্তিক</a:t>
                      </a:r>
                      <a:r>
                        <a:rPr lang="en-US" sz="1200" baseline="0" dirty="0" smtClean="0"/>
                        <a:t> </a:t>
                      </a:r>
                      <a:r>
                        <a:rPr lang="en-US" sz="1200" baseline="0" dirty="0" err="1" smtClean="0"/>
                        <a:t>কাজের</a:t>
                      </a:r>
                      <a:r>
                        <a:rPr lang="en-US" sz="1200" baseline="0" dirty="0" smtClean="0"/>
                        <a:t> </a:t>
                      </a:r>
                      <a:r>
                        <a:rPr lang="en-US" sz="1200" baseline="0" dirty="0" err="1" smtClean="0"/>
                        <a:t>বিবরণ</a:t>
                      </a:r>
                      <a:endParaRPr lang="en-US" sz="1200" dirty="0"/>
                    </a:p>
                  </a:txBody>
                  <a:tcPr/>
                </a:tc>
              </a:tr>
              <a:tr h="266700">
                <a:tc rowSpan="5">
                  <a:txBody>
                    <a:bodyPr/>
                    <a:lstStyle/>
                    <a:p>
                      <a:endParaRPr lang="en-US" sz="1200" dirty="0" smtClean="0"/>
                    </a:p>
                    <a:p>
                      <a:endParaRPr lang="en-US" sz="1200" dirty="0" smtClean="0"/>
                    </a:p>
                    <a:p>
                      <a:r>
                        <a:rPr lang="en-US" sz="1600" dirty="0" smtClean="0">
                          <a:latin typeface="SutonnyMJ" pitchFamily="2" charset="0"/>
                          <a:cs typeface="SutonnyMJ" pitchFamily="2" charset="0"/>
                        </a:rPr>
                        <a:t>1</a:t>
                      </a:r>
                      <a:endParaRPr lang="en-US" sz="1600" dirty="0">
                        <a:latin typeface="SutonnyMJ" pitchFamily="2" charset="0"/>
                        <a:cs typeface="SutonnyMJ" pitchFamily="2" charset="0"/>
                      </a:endParaRPr>
                    </a:p>
                  </a:txBody>
                  <a:tcPr/>
                </a:tc>
                <a:tc rowSpan="5">
                  <a:txBody>
                    <a:bodyPr/>
                    <a:lstStyle/>
                    <a:p>
                      <a:endParaRPr lang="en-US" sz="1200" dirty="0" smtClean="0"/>
                    </a:p>
                    <a:p>
                      <a:endParaRPr lang="en-US" sz="1200" dirty="0" smtClean="0"/>
                    </a:p>
                    <a:p>
                      <a:r>
                        <a:rPr lang="en-US" sz="1200" dirty="0" err="1" smtClean="0"/>
                        <a:t>খরিপ</a:t>
                      </a:r>
                      <a:r>
                        <a:rPr lang="en-US" sz="1200" dirty="0" smtClean="0"/>
                        <a:t>- </a:t>
                      </a:r>
                      <a:r>
                        <a:rPr lang="en-US" sz="1600" dirty="0" smtClean="0">
                          <a:latin typeface="SutonnyMJ" pitchFamily="2" charset="0"/>
                          <a:cs typeface="SutonnyMJ" pitchFamily="2" charset="0"/>
                        </a:rPr>
                        <a:t>1</a:t>
                      </a:r>
                      <a:endParaRPr lang="en-US" sz="1600" dirty="0">
                        <a:latin typeface="SutonnyMJ" pitchFamily="2" charset="0"/>
                        <a:cs typeface="SutonnyMJ"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utonnyMJ" pitchFamily="2" charset="0"/>
                          <a:cs typeface="SutonnyMJ" pitchFamily="2" charset="0"/>
                        </a:rPr>
                        <a:t>1</a:t>
                      </a:r>
                      <a:r>
                        <a:rPr lang="en-US" sz="1200" dirty="0" smtClean="0"/>
                        <a:t>. </a:t>
                      </a:r>
                      <a:r>
                        <a:rPr lang="en-US" sz="1200" dirty="0" err="1" smtClean="0"/>
                        <a:t>লাউ</a:t>
                      </a:r>
                      <a:endParaRPr lang="en-US" sz="1200" dirty="0"/>
                    </a:p>
                  </a:txBody>
                  <a:tcPr>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C.B.D</a:t>
                      </a:r>
                      <a:endParaRPr lang="en-US" sz="1200" dirty="0"/>
                    </a:p>
                  </a:txBody>
                  <a:tcPr>
                    <a:lnB w="12700" cap="flat" cmpd="sng" algn="ctr">
                      <a:solidFill>
                        <a:schemeClr val="tx1"/>
                      </a:solidFill>
                      <a:prstDash val="solid"/>
                      <a:round/>
                      <a:headEnd type="none" w="med" len="med"/>
                      <a:tailEnd type="none" w="med" len="med"/>
                    </a:lnB>
                  </a:tcPr>
                </a:tc>
                <a:tc>
                  <a:txBody>
                    <a:bodyPr/>
                    <a:lstStyle/>
                    <a:p>
                      <a:r>
                        <a:rPr lang="en-US" sz="1200" dirty="0" err="1" smtClean="0">
                          <a:latin typeface="SutonnyMJ" pitchFamily="2" charset="0"/>
                          <a:cs typeface="SutonnyMJ" pitchFamily="2" charset="0"/>
                        </a:rPr>
                        <a:t>আগাছা</a:t>
                      </a:r>
                      <a:r>
                        <a:rPr lang="en-US" sz="1200" baseline="0" dirty="0" smtClean="0">
                          <a:latin typeface="SutonnyMJ" pitchFamily="2" charset="0"/>
                          <a:cs typeface="SutonnyMJ" pitchFamily="2" charset="0"/>
                        </a:rPr>
                        <a:t> </a:t>
                      </a:r>
                      <a:r>
                        <a:rPr lang="en-US" sz="1200" baseline="0" dirty="0" err="1" smtClean="0">
                          <a:latin typeface="SutonnyMJ" pitchFamily="2" charset="0"/>
                          <a:cs typeface="SutonnyMJ" pitchFamily="2" charset="0"/>
                        </a:rPr>
                        <a:t>দমন</a:t>
                      </a:r>
                      <a:r>
                        <a:rPr lang="en-US" sz="1200" baseline="0" dirty="0" smtClean="0">
                          <a:latin typeface="SutonnyMJ" pitchFamily="2" charset="0"/>
                          <a:cs typeface="SutonnyMJ" pitchFamily="2" charset="0"/>
                        </a:rPr>
                        <a:t> </a:t>
                      </a:r>
                      <a:r>
                        <a:rPr lang="en-US" sz="1200" baseline="0" dirty="0" err="1" smtClean="0">
                          <a:latin typeface="SutonnyMJ" pitchFamily="2" charset="0"/>
                          <a:cs typeface="SutonnyMJ" pitchFamily="2" charset="0"/>
                        </a:rPr>
                        <a:t>করা</a:t>
                      </a:r>
                      <a:endParaRPr lang="en-US" sz="1200" dirty="0">
                        <a:latin typeface="SutonnyMJ" pitchFamily="2" charset="0"/>
                        <a:cs typeface="SutonnyMJ" pitchFamily="2" charset="0"/>
                      </a:endParaRPr>
                    </a:p>
                  </a:txBody>
                  <a:tcPr>
                    <a:lnB w="12700" cap="flat" cmpd="sng" algn="ctr">
                      <a:solidFill>
                        <a:schemeClr val="tx1"/>
                      </a:solidFill>
                      <a:prstDash val="solid"/>
                      <a:round/>
                      <a:headEnd type="none" w="med" len="med"/>
                      <a:tailEnd type="none" w="med" len="med"/>
                    </a:lnB>
                  </a:tcPr>
                </a:tc>
              </a:tr>
              <a:tr h="272415">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2. </a:t>
                      </a:r>
                      <a:r>
                        <a:rPr lang="en-US" sz="1200" dirty="0" err="1" smtClean="0">
                          <a:latin typeface="SutonnyMJ" pitchFamily="2" charset="0"/>
                          <a:cs typeface="SutonnyMJ" pitchFamily="2" charset="0"/>
                        </a:rPr>
                        <a:t>পাটশাক</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A.C.E</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সার</a:t>
                      </a:r>
                      <a:r>
                        <a:rPr lang="en-US" sz="1200" dirty="0" smtClean="0"/>
                        <a:t> </a:t>
                      </a:r>
                      <a:r>
                        <a:rPr lang="en-US" sz="1200" dirty="0" err="1" smtClean="0"/>
                        <a:t>দেওয়া</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180">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3. </a:t>
                      </a:r>
                      <a:r>
                        <a:rPr lang="en-US" sz="1200" dirty="0" err="1" smtClean="0">
                          <a:latin typeface="SutonnyMJ" pitchFamily="2" charset="0"/>
                          <a:cs typeface="SutonnyMJ" pitchFamily="2" charset="0"/>
                        </a:rPr>
                        <a:t>কলমি</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শাক</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C.B</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আগাছা</a:t>
                      </a:r>
                      <a:r>
                        <a:rPr lang="en-US" sz="1200" baseline="0" dirty="0" smtClean="0"/>
                        <a:t> </a:t>
                      </a:r>
                      <a:r>
                        <a:rPr lang="en-US" sz="1200" baseline="0" dirty="0" err="1" smtClean="0"/>
                        <a:t>দমন</a:t>
                      </a:r>
                      <a:r>
                        <a:rPr lang="en-US" sz="1200" baseline="0" dirty="0" smtClean="0"/>
                        <a:t> </a:t>
                      </a:r>
                      <a:r>
                        <a:rPr lang="en-US" sz="1200" baseline="0" dirty="0" err="1" smtClean="0"/>
                        <a:t>দেওয়া</a:t>
                      </a:r>
                      <a:r>
                        <a:rPr lang="en-US" sz="1200" baseline="0" dirty="0" smtClean="0"/>
                        <a:t> </a:t>
                      </a:r>
                      <a:r>
                        <a:rPr lang="en-US" sz="1200" baseline="0" dirty="0" err="1" smtClean="0"/>
                        <a:t>হয়েছে</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53">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4. </a:t>
                      </a:r>
                      <a:r>
                        <a:rPr lang="en-US" sz="1200" dirty="0" err="1" smtClean="0">
                          <a:latin typeface="SutonnyMJ" pitchFamily="2" charset="0"/>
                          <a:cs typeface="SutonnyMJ" pitchFamily="2" charset="0"/>
                        </a:rPr>
                        <a:t>কুমড়া</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শাক</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A.C</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আগাছা</a:t>
                      </a:r>
                      <a:r>
                        <a:rPr lang="en-US" sz="1200" baseline="0" dirty="0" smtClean="0"/>
                        <a:t> </a:t>
                      </a:r>
                      <a:r>
                        <a:rPr lang="en-US" sz="1200" baseline="0" dirty="0" err="1" smtClean="0"/>
                        <a:t>দমন</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53">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5. </a:t>
                      </a:r>
                      <a:r>
                        <a:rPr lang="en-US" sz="1200" dirty="0" err="1" smtClean="0">
                          <a:latin typeface="SutonnyMJ" pitchFamily="2" charset="0"/>
                          <a:cs typeface="SutonnyMJ" pitchFamily="2" charset="0"/>
                        </a:rPr>
                        <a:t>ঢেড়স</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A.B.C.K.BS</a:t>
                      </a:r>
                      <a:endParaRPr lang="en-US" sz="1200" dirty="0"/>
                    </a:p>
                  </a:txBody>
                  <a:tcPr>
                    <a:lnT w="12700" cap="flat" cmpd="sng" algn="ctr">
                      <a:solidFill>
                        <a:schemeClr val="tx1"/>
                      </a:solidFill>
                      <a:prstDash val="solid"/>
                      <a:round/>
                      <a:headEnd type="none" w="med" len="med"/>
                      <a:tailEnd type="none" w="med" len="med"/>
                    </a:lnT>
                  </a:tcPr>
                </a:tc>
                <a:tc>
                  <a:txBody>
                    <a:bodyPr/>
                    <a:lstStyle/>
                    <a:p>
                      <a:r>
                        <a:rPr lang="en-US" sz="1200" dirty="0" err="1" smtClean="0"/>
                        <a:t>বালাই</a:t>
                      </a:r>
                      <a:r>
                        <a:rPr lang="en-US" sz="1200" baseline="0" dirty="0" smtClean="0"/>
                        <a:t> </a:t>
                      </a:r>
                      <a:r>
                        <a:rPr lang="en-US" sz="1200" baseline="0" dirty="0" err="1" smtClean="0"/>
                        <a:t>নাশক</a:t>
                      </a:r>
                      <a:r>
                        <a:rPr lang="en-US" sz="1200" baseline="0" dirty="0" smtClean="0"/>
                        <a:t> </a:t>
                      </a:r>
                      <a:r>
                        <a:rPr lang="en-US" sz="1200" baseline="0" dirty="0" err="1" smtClean="0"/>
                        <a:t>দেওয়া</a:t>
                      </a:r>
                      <a:r>
                        <a:rPr lang="en-US" sz="1200" baseline="0" dirty="0" smtClean="0"/>
                        <a:t> </a:t>
                      </a:r>
                      <a:r>
                        <a:rPr lang="en-US" sz="1200" baseline="0" dirty="0" err="1" smtClean="0"/>
                        <a:t>হয়েছে</a:t>
                      </a:r>
                      <a:endParaRPr lang="en-US" sz="1200" dirty="0"/>
                    </a:p>
                  </a:txBody>
                  <a:tcPr>
                    <a:lnT w="12700" cap="flat" cmpd="sng" algn="ctr">
                      <a:solidFill>
                        <a:schemeClr val="tx1"/>
                      </a:solidFill>
                      <a:prstDash val="solid"/>
                      <a:round/>
                      <a:headEnd type="none" w="med" len="med"/>
                      <a:tailEnd type="none" w="med" len="med"/>
                    </a:lnT>
                  </a:tcPr>
                </a:tc>
              </a:tr>
              <a:tr h="238124">
                <a:tc rowSpan="5">
                  <a:txBody>
                    <a:bodyPr/>
                    <a:lstStyle/>
                    <a:p>
                      <a:endParaRPr lang="en-US" dirty="0" smtClean="0"/>
                    </a:p>
                    <a:p>
                      <a:r>
                        <a:rPr lang="en-US" sz="1600" dirty="0" smtClean="0">
                          <a:latin typeface="SutonnyMJ" pitchFamily="2" charset="0"/>
                          <a:cs typeface="SutonnyMJ" pitchFamily="2" charset="0"/>
                        </a:rPr>
                        <a:t>2</a:t>
                      </a:r>
                      <a:endParaRPr lang="en-US" sz="1600" dirty="0"/>
                    </a:p>
                  </a:txBody>
                  <a:tcPr>
                    <a:lnB w="12700" cap="flat" cmpd="sng" algn="ctr">
                      <a:solidFill>
                        <a:schemeClr val="tx1"/>
                      </a:solidFill>
                      <a:prstDash val="solid"/>
                      <a:round/>
                      <a:headEnd type="none" w="med" len="med"/>
                      <a:tailEnd type="none" w="med" len="med"/>
                    </a:lnB>
                  </a:tcPr>
                </a:tc>
                <a:tc rowSpan="5">
                  <a:txBody>
                    <a:bodyPr/>
                    <a:lstStyle/>
                    <a:p>
                      <a:endParaRPr lang="en-US" sz="1200" dirty="0" smtClean="0"/>
                    </a:p>
                    <a:p>
                      <a:r>
                        <a:rPr lang="en-US" sz="1200" dirty="0" err="1" smtClean="0"/>
                        <a:t>খরিপ</a:t>
                      </a:r>
                      <a:r>
                        <a:rPr lang="en-US" sz="1200" dirty="0" smtClean="0"/>
                        <a:t>- </a:t>
                      </a:r>
                      <a:r>
                        <a:rPr lang="en-US" sz="1600" dirty="0" smtClean="0">
                          <a:latin typeface="SutonnyMJ" pitchFamily="2" charset="0"/>
                          <a:cs typeface="SutonnyMJ" pitchFamily="2" charset="0"/>
                        </a:rPr>
                        <a:t>2</a:t>
                      </a:r>
                      <a:endParaRPr lang="en-US" sz="1600" dirty="0" smtClean="0"/>
                    </a:p>
                    <a:p>
                      <a:endParaRPr lang="en-US" sz="1200" dirty="0"/>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utonnyMJ" pitchFamily="2" charset="0"/>
                          <a:cs typeface="SutonnyMJ" pitchFamily="2" charset="0"/>
                        </a:rPr>
                        <a:t>1</a:t>
                      </a:r>
                      <a:r>
                        <a:rPr lang="en-US" sz="1200" dirty="0" smtClean="0"/>
                        <a:t>. </a:t>
                      </a:r>
                      <a:r>
                        <a:rPr lang="en-US" sz="1200" dirty="0" err="1" smtClean="0"/>
                        <a:t>চাল</a:t>
                      </a:r>
                      <a:r>
                        <a:rPr lang="en-US" sz="1200" dirty="0" smtClean="0"/>
                        <a:t> </a:t>
                      </a:r>
                      <a:r>
                        <a:rPr lang="en-US" sz="1200" dirty="0" err="1" smtClean="0"/>
                        <a:t>কুমড়া</a:t>
                      </a:r>
                      <a:endParaRPr lang="en-US" sz="1200" dirty="0"/>
                    </a:p>
                  </a:txBody>
                  <a:tcPr>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C</a:t>
                      </a:r>
                      <a:endParaRPr lang="en-US" sz="1200" dirty="0"/>
                    </a:p>
                  </a:txBody>
                  <a:tcPr>
                    <a:lnB w="12700" cap="flat" cmpd="sng" algn="ctr">
                      <a:solidFill>
                        <a:schemeClr val="tx1"/>
                      </a:solidFill>
                      <a:prstDash val="solid"/>
                      <a:round/>
                      <a:headEnd type="none" w="med" len="med"/>
                      <a:tailEnd type="none" w="med" len="med"/>
                    </a:lnB>
                  </a:tcPr>
                </a:tc>
                <a:tc>
                  <a:txBody>
                    <a:bodyPr/>
                    <a:lstStyle/>
                    <a:p>
                      <a:r>
                        <a:rPr lang="en-US" sz="1200" dirty="0" err="1" smtClean="0"/>
                        <a:t>সার</a:t>
                      </a:r>
                      <a:r>
                        <a:rPr lang="en-US" sz="1200" dirty="0" smtClean="0"/>
                        <a:t> </a:t>
                      </a:r>
                      <a:r>
                        <a:rPr lang="en-US" sz="1200" dirty="0" err="1" smtClean="0"/>
                        <a:t>প্রদান</a:t>
                      </a:r>
                      <a:endParaRPr lang="en-US" sz="1200" dirty="0"/>
                    </a:p>
                  </a:txBody>
                  <a:tcPr>
                    <a:lnB w="12700" cap="flat" cmpd="sng" algn="ctr">
                      <a:solidFill>
                        <a:schemeClr val="tx1"/>
                      </a:solidFill>
                      <a:prstDash val="solid"/>
                      <a:round/>
                      <a:headEnd type="none" w="med" len="med"/>
                      <a:tailEnd type="none" w="med" len="med"/>
                    </a:lnB>
                  </a:tcPr>
                </a:tc>
              </a:tr>
              <a:tr h="262889">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2. </a:t>
                      </a:r>
                      <a:r>
                        <a:rPr lang="en-US" sz="1200" dirty="0" err="1" smtClean="0">
                          <a:latin typeface="SutonnyMJ" pitchFamily="2" charset="0"/>
                          <a:cs typeface="SutonnyMJ" pitchFamily="2" charset="0"/>
                        </a:rPr>
                        <a:t>ধুন্দল</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C.A</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গোড়ায়</a:t>
                      </a:r>
                      <a:r>
                        <a:rPr lang="en-US" sz="1200" baseline="0" dirty="0" smtClean="0"/>
                        <a:t> </a:t>
                      </a:r>
                      <a:r>
                        <a:rPr lang="en-US" sz="1200" baseline="0" dirty="0" err="1" smtClean="0"/>
                        <a:t>মাটি</a:t>
                      </a:r>
                      <a:r>
                        <a:rPr lang="en-US" sz="1200" baseline="0" dirty="0" smtClean="0"/>
                        <a:t> </a:t>
                      </a:r>
                      <a:r>
                        <a:rPr lang="en-US" sz="1200" baseline="0" dirty="0" err="1" smtClean="0"/>
                        <a:t>তোলা</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1">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3. </a:t>
                      </a:r>
                      <a:r>
                        <a:rPr lang="en-US" sz="1200" dirty="0" err="1" smtClean="0">
                          <a:latin typeface="SutonnyMJ" pitchFamily="2" charset="0"/>
                          <a:cs typeface="SutonnyMJ" pitchFamily="2" charset="0"/>
                        </a:rPr>
                        <a:t>চিচিংগা</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ভিটামিন</a:t>
                      </a:r>
                      <a:r>
                        <a:rPr lang="en-US" sz="1200" dirty="0" smtClean="0"/>
                        <a:t>- </a:t>
                      </a:r>
                      <a:r>
                        <a:rPr lang="en-US" sz="1200" dirty="0" smtClean="0">
                          <a:latin typeface="Times New Roman" pitchFamily="18" charset="0"/>
                          <a:cs typeface="Times New Roman" pitchFamily="18" charset="0"/>
                        </a:rPr>
                        <a:t>A.C.</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বালাই</a:t>
                      </a:r>
                      <a:r>
                        <a:rPr lang="en-US" sz="1200" baseline="0" dirty="0" smtClean="0"/>
                        <a:t> </a:t>
                      </a:r>
                      <a:r>
                        <a:rPr lang="en-US" sz="1200" baseline="0" dirty="0" err="1" smtClean="0"/>
                        <a:t>নাশক</a:t>
                      </a:r>
                      <a:r>
                        <a:rPr lang="en-US" sz="1200" baseline="0" dirty="0" smtClean="0"/>
                        <a:t> </a:t>
                      </a:r>
                      <a:r>
                        <a:rPr lang="en-US" sz="1200" baseline="0" dirty="0" err="1" smtClean="0"/>
                        <a:t>স্প্রে</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4. </a:t>
                      </a:r>
                      <a:r>
                        <a:rPr lang="en-US" sz="1200" dirty="0" err="1" smtClean="0">
                          <a:latin typeface="SutonnyMJ" pitchFamily="2" charset="0"/>
                          <a:cs typeface="SutonnyMJ" pitchFamily="2" charset="0"/>
                        </a:rPr>
                        <a:t>কাকরোল</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A. B</a:t>
                      </a:r>
                      <a:endParaRPr lang="en-US" sz="12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বালাই</a:t>
                      </a:r>
                      <a:r>
                        <a:rPr lang="en-US" sz="1200" baseline="0" dirty="0" smtClean="0"/>
                        <a:t> </a:t>
                      </a:r>
                      <a:r>
                        <a:rPr lang="en-US" sz="1200" baseline="0" dirty="0" err="1" smtClean="0"/>
                        <a:t>নাশক</a:t>
                      </a:r>
                      <a:r>
                        <a:rPr lang="en-US" sz="1200" baseline="0" dirty="0" smtClean="0"/>
                        <a:t> </a:t>
                      </a:r>
                      <a:r>
                        <a:rPr lang="en-US" sz="1200" baseline="0" dirty="0" err="1" smtClean="0"/>
                        <a:t>স্প্রে</a:t>
                      </a:r>
                      <a:endParaRPr lang="en-US" sz="12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44">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5. </a:t>
                      </a:r>
                      <a:r>
                        <a:rPr lang="en-US" sz="1200" dirty="0" err="1" smtClean="0">
                          <a:latin typeface="SutonnyMJ" pitchFamily="2" charset="0"/>
                          <a:cs typeface="SutonnyMJ" pitchFamily="2" charset="0"/>
                        </a:rPr>
                        <a:t>শসা</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C.A </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আগাছা</a:t>
                      </a:r>
                      <a:r>
                        <a:rPr lang="en-US" sz="1200" baseline="0" dirty="0" smtClean="0"/>
                        <a:t> </a:t>
                      </a:r>
                      <a:r>
                        <a:rPr lang="en-US" sz="1200" baseline="0" dirty="0" err="1" smtClean="0"/>
                        <a:t>দমন</a:t>
                      </a:r>
                      <a:endParaRPr lang="en-US" sz="1200" baseline="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49">
                <a:tc rowSpan="5">
                  <a:txBody>
                    <a:bodyPr/>
                    <a:lstStyle/>
                    <a:p>
                      <a:endParaRPr lang="en-US" sz="1200" dirty="0" smtClean="0"/>
                    </a:p>
                    <a:p>
                      <a:endParaRPr lang="en-US" sz="1200" dirty="0" smtClean="0"/>
                    </a:p>
                    <a:p>
                      <a:r>
                        <a:rPr lang="en-US" sz="1600" dirty="0" smtClean="0">
                          <a:latin typeface="SutonnyMJ" pitchFamily="2" charset="0"/>
                          <a:cs typeface="SutonnyMJ" pitchFamily="2" charset="0"/>
                        </a:rPr>
                        <a:t>3</a:t>
                      </a:r>
                      <a:endParaRPr lang="en-US" sz="1600" dirty="0"/>
                    </a:p>
                  </a:txBody>
                  <a:tcPr>
                    <a:lnT w="12700" cap="flat" cmpd="sng" algn="ctr">
                      <a:solidFill>
                        <a:schemeClr val="tx1"/>
                      </a:solidFill>
                      <a:prstDash val="solid"/>
                      <a:round/>
                      <a:headEnd type="none" w="med" len="med"/>
                      <a:tailEnd type="none" w="med" len="med"/>
                    </a:lnT>
                  </a:tcPr>
                </a:tc>
                <a:tc rowSpan="5">
                  <a:txBody>
                    <a:bodyPr/>
                    <a:lstStyle/>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খরিপ</a:t>
                      </a:r>
                      <a:r>
                        <a:rPr lang="en-US" sz="1200" dirty="0" smtClean="0"/>
                        <a:t>- </a:t>
                      </a:r>
                      <a:r>
                        <a:rPr lang="en-US" sz="1600" dirty="0" smtClean="0">
                          <a:latin typeface="SutonnyMJ" pitchFamily="2" charset="0"/>
                          <a:cs typeface="SutonnyMJ" pitchFamily="2" charset="0"/>
                        </a:rPr>
                        <a:t>3</a:t>
                      </a:r>
                      <a:endParaRPr lang="en-US" sz="1200"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utonnyMJ" pitchFamily="2" charset="0"/>
                          <a:cs typeface="SutonnyMJ" pitchFamily="2" charset="0"/>
                        </a:rPr>
                        <a:t>1</a:t>
                      </a:r>
                      <a:r>
                        <a:rPr lang="en-US" sz="1200" dirty="0" smtClean="0"/>
                        <a:t>. </a:t>
                      </a:r>
                      <a:r>
                        <a:rPr lang="en-US" sz="1200" dirty="0" err="1" smtClean="0"/>
                        <a:t>টমেটো</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A</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সেচ</a:t>
                      </a:r>
                      <a:r>
                        <a:rPr lang="en-US" sz="1200" baseline="0" dirty="0" smtClean="0"/>
                        <a:t> </a:t>
                      </a:r>
                      <a:r>
                        <a:rPr lang="en-US" sz="1200" baseline="0" dirty="0" err="1" smtClean="0"/>
                        <a:t>প্রদান</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1">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2. </a:t>
                      </a:r>
                      <a:r>
                        <a:rPr lang="en-US" sz="1200" dirty="0" err="1" smtClean="0">
                          <a:latin typeface="SutonnyMJ" pitchFamily="2" charset="0"/>
                          <a:cs typeface="SutonnyMJ" pitchFamily="2" charset="0"/>
                        </a:rPr>
                        <a:t>মরিচ</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C.</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মাটি</a:t>
                      </a:r>
                      <a:r>
                        <a:rPr lang="en-US" sz="1200" dirty="0" smtClean="0"/>
                        <a:t> </a:t>
                      </a:r>
                      <a:r>
                        <a:rPr lang="en-US" sz="1200" dirty="0" err="1" smtClean="0"/>
                        <a:t>তুলে</a:t>
                      </a:r>
                      <a:r>
                        <a:rPr lang="en-US" sz="1200" dirty="0" smtClean="0"/>
                        <a:t> </a:t>
                      </a:r>
                      <a:r>
                        <a:rPr lang="en-US" sz="1200" dirty="0" err="1" smtClean="0"/>
                        <a:t>দেওয়া</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3. </a:t>
                      </a:r>
                      <a:r>
                        <a:rPr lang="en-US" sz="1200" dirty="0" err="1" smtClean="0">
                          <a:latin typeface="SutonnyMJ" pitchFamily="2" charset="0"/>
                          <a:cs typeface="SutonnyMJ" pitchFamily="2" charset="0"/>
                        </a:rPr>
                        <a:t>শিম</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ভিটামিন</a:t>
                      </a:r>
                      <a:r>
                        <a:rPr lang="en-US" sz="1200" dirty="0" smtClean="0"/>
                        <a:t>- </a:t>
                      </a:r>
                      <a:r>
                        <a:rPr lang="en-US" sz="1200" dirty="0" smtClean="0">
                          <a:latin typeface="Times New Roman" pitchFamily="18" charset="0"/>
                          <a:cs typeface="Times New Roman" pitchFamily="18" charset="0"/>
                        </a:rPr>
                        <a:t>B</a:t>
                      </a:r>
                      <a:endParaRPr lang="en-US" sz="12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smtClean="0"/>
                        <a:t>সেচ</a:t>
                      </a:r>
                      <a:r>
                        <a:rPr lang="en-US" sz="1200" dirty="0" smtClean="0"/>
                        <a:t> </a:t>
                      </a:r>
                      <a:r>
                        <a:rPr lang="en-US" sz="1200" dirty="0" err="1" smtClean="0"/>
                        <a:t>প্রদান</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4. </a:t>
                      </a:r>
                      <a:r>
                        <a:rPr lang="en-US" sz="1200" dirty="0" err="1" smtClean="0">
                          <a:latin typeface="SutonnyMJ" pitchFamily="2" charset="0"/>
                          <a:cs typeface="SutonnyMJ" pitchFamily="2" charset="0"/>
                        </a:rPr>
                        <a:t>ফুলকপি</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ভিটামিন</a:t>
                      </a:r>
                      <a:r>
                        <a:rPr lang="en-US" sz="1200" dirty="0" smtClean="0"/>
                        <a:t>- </a:t>
                      </a:r>
                      <a:r>
                        <a:rPr lang="en-US" sz="1200" dirty="0" smtClean="0">
                          <a:latin typeface="Times New Roman" pitchFamily="18" charset="0"/>
                          <a:cs typeface="Times New Roman" pitchFamily="18" charset="0"/>
                        </a:rPr>
                        <a:t>KB. </a:t>
                      </a:r>
                      <a:endParaRPr lang="en-US" sz="12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গোড়ায়</a:t>
                      </a:r>
                      <a:r>
                        <a:rPr lang="en-US" sz="1200" baseline="0" dirty="0" smtClean="0"/>
                        <a:t> </a:t>
                      </a:r>
                      <a:r>
                        <a:rPr lang="en-US" sz="1200" baseline="0" dirty="0" err="1" smtClean="0"/>
                        <a:t>মাটি</a:t>
                      </a:r>
                      <a:r>
                        <a:rPr lang="en-US" sz="1200" baseline="0" dirty="0" smtClean="0"/>
                        <a:t> </a:t>
                      </a:r>
                      <a:r>
                        <a:rPr lang="en-US" sz="1200" baseline="0" dirty="0" err="1" smtClean="0"/>
                        <a:t>তুলে</a:t>
                      </a:r>
                      <a:r>
                        <a:rPr lang="en-US" sz="1200" baseline="0" dirty="0" smtClean="0"/>
                        <a:t> </a:t>
                      </a:r>
                      <a:r>
                        <a:rPr lang="en-US" sz="1200" baseline="0" dirty="0" err="1" smtClean="0"/>
                        <a:t>দেওয়া</a:t>
                      </a:r>
                      <a:endParaRPr lang="en-US" sz="12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vMerge="1">
                  <a:txBody>
                    <a:bodyPr/>
                    <a:lstStyle/>
                    <a:p>
                      <a:endParaRPr lang="en-US"/>
                    </a:p>
                  </a:txBody>
                  <a:tcPr/>
                </a:tc>
                <a:tc vMerge="1">
                  <a:txBody>
                    <a:bodyPr/>
                    <a:lstStyle/>
                    <a:p>
                      <a:endParaRPr lang="en-US"/>
                    </a:p>
                  </a:txBody>
                  <a:tcPr/>
                </a:tc>
                <a:tc>
                  <a:txBody>
                    <a:bodyPr/>
                    <a:lstStyle/>
                    <a:p>
                      <a:r>
                        <a:rPr lang="en-US" sz="1200" dirty="0" smtClean="0">
                          <a:latin typeface="SutonnyMJ" pitchFamily="2" charset="0"/>
                          <a:cs typeface="SutonnyMJ" pitchFamily="2" charset="0"/>
                        </a:rPr>
                        <a:t>5. </a:t>
                      </a:r>
                      <a:r>
                        <a:rPr lang="en-US" sz="1200" dirty="0" err="1" smtClean="0">
                          <a:latin typeface="SutonnyMJ" pitchFamily="2" charset="0"/>
                          <a:cs typeface="SutonnyMJ" pitchFamily="2" charset="0"/>
                        </a:rPr>
                        <a:t>সবুজ</a:t>
                      </a:r>
                      <a:r>
                        <a:rPr lang="en-US" sz="1200" dirty="0" smtClean="0">
                          <a:latin typeface="SutonnyMJ" pitchFamily="2" charset="0"/>
                          <a:cs typeface="SutonnyMJ" pitchFamily="2" charset="0"/>
                        </a:rPr>
                        <a:t> </a:t>
                      </a:r>
                      <a:r>
                        <a:rPr lang="en-US" sz="1200" dirty="0" err="1" smtClean="0">
                          <a:latin typeface="SutonnyMJ" pitchFamily="2" charset="0"/>
                          <a:cs typeface="SutonnyMJ" pitchFamily="2" charset="0"/>
                        </a:rPr>
                        <a:t>শাক</a:t>
                      </a:r>
                      <a:endParaRPr lang="en-US" sz="1200" dirty="0">
                        <a:latin typeface="SutonnyMJ" pitchFamily="2" charset="0"/>
                        <a:cs typeface="SutonnyMJ" pitchFamily="2" charset="0"/>
                      </a:endParaRPr>
                    </a:p>
                  </a:txBody>
                  <a:tcPr>
                    <a:lnT w="12700" cap="flat" cmpd="sng" algn="ctr">
                      <a:solidFill>
                        <a:schemeClr val="tx1"/>
                      </a:solidFill>
                      <a:prstDash val="solid"/>
                      <a:round/>
                      <a:headEnd type="none" w="med" len="med"/>
                      <a:tailEnd type="none" w="med" len="med"/>
                    </a:lnT>
                  </a:tcPr>
                </a:tc>
                <a:tc>
                  <a:txBody>
                    <a:bodyPr/>
                    <a:lstStyle/>
                    <a:p>
                      <a:r>
                        <a:rPr lang="en-US" sz="1200" dirty="0" err="1" smtClean="0"/>
                        <a:t>ভিটামিন</a:t>
                      </a:r>
                      <a:r>
                        <a:rPr lang="en-US" sz="1200" dirty="0" smtClean="0"/>
                        <a:t>-</a:t>
                      </a:r>
                      <a:r>
                        <a:rPr lang="en-US" sz="1200" dirty="0" smtClean="0">
                          <a:latin typeface="Times New Roman" pitchFamily="18" charset="0"/>
                          <a:cs typeface="Times New Roman" pitchFamily="18" charset="0"/>
                        </a:rPr>
                        <a:t>.A. C. B</a:t>
                      </a:r>
                      <a:endParaRPr lang="en-US" sz="1200" dirty="0"/>
                    </a:p>
                  </a:txBody>
                  <a:tcPr>
                    <a:lnT w="12700" cap="flat" cmpd="sng" algn="ctr">
                      <a:solidFill>
                        <a:schemeClr val="tx1"/>
                      </a:solidFill>
                      <a:prstDash val="solid"/>
                      <a:round/>
                      <a:headEnd type="none" w="med" len="med"/>
                      <a:tailEnd type="none" w="med" len="med"/>
                    </a:lnT>
                  </a:tcPr>
                </a:tc>
                <a:tc>
                  <a:txBody>
                    <a:bodyPr/>
                    <a:lstStyle/>
                    <a:p>
                      <a:r>
                        <a:rPr lang="en-US" sz="1200" dirty="0" err="1" smtClean="0"/>
                        <a:t>সার</a:t>
                      </a:r>
                      <a:r>
                        <a:rPr lang="en-US" sz="1200" dirty="0" smtClean="0"/>
                        <a:t> </a:t>
                      </a:r>
                      <a:r>
                        <a:rPr lang="en-US" sz="1200" dirty="0" err="1" smtClean="0"/>
                        <a:t>প্রয়োগ</a:t>
                      </a:r>
                      <a:r>
                        <a:rPr lang="en-US" sz="1200" baseline="0" dirty="0" smtClean="0"/>
                        <a:t> </a:t>
                      </a: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78729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882" y="0"/>
            <a:ext cx="9163764" cy="6858000"/>
          </a:xfrm>
          <a:prstGeom prst="rect">
            <a:avLst/>
          </a:prstGeom>
        </p:spPr>
      </p:pic>
    </p:spTree>
    <p:extLst>
      <p:ext uri="{BB962C8B-B14F-4D97-AF65-F5344CB8AC3E}">
        <p14:creationId xmlns:p14="http://schemas.microsoft.com/office/powerpoint/2010/main" val="201850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479" y="152399"/>
            <a:ext cx="9021042" cy="6553202"/>
          </a:xfrm>
          <a:prstGeom prst="rect">
            <a:avLst/>
          </a:prstGeom>
        </p:spPr>
      </p:pic>
    </p:spTree>
    <p:extLst>
      <p:ext uri="{BB962C8B-B14F-4D97-AF65-F5344CB8AC3E}">
        <p14:creationId xmlns:p14="http://schemas.microsoft.com/office/powerpoint/2010/main" val="2325671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243</TotalTime>
  <Words>794</Words>
  <Application>Microsoft Office PowerPoint</Application>
  <PresentationFormat>On-screen Show (4:3)</PresentationFormat>
  <Paragraphs>132</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Candara</vt:lpstr>
      <vt:lpstr>SutonnyMJ</vt:lpstr>
      <vt:lpstr>Symbol</vt:lpstr>
      <vt:lpstr>Times New Roman</vt:lpstr>
      <vt:lpstr>Vrinda</vt:lpstr>
      <vt:lpstr>Waveform</vt:lpstr>
      <vt:lpstr>PowerPoint Presentation</vt:lpstr>
      <vt:lpstr>PowerPoint Presentation</vt:lpstr>
      <vt:lpstr>PowerPoint Presentation</vt:lpstr>
      <vt:lpstr>PowerPoint Presentation</vt:lpstr>
      <vt:lpstr>   সুবিধা:  1। পুষ্টির চাহিদা পূরণ:  সারা বছর সবজি চাষের মাধ্যমে পরিবারের জন্য তাজা ও পুষ্টিকর সবজি নিশ্চিত করা যায়। যা সুষম খাদ্যভ্যাস গড়ে তুলতে সাহায্য করে। 2। আর্থিক লাভ:  অফ সিজেনে বা অসময়ে সবজি উৎপাদন করে বেশি দামে বিক্রি করা যায়। প্রকল্পের আওতায় অনেক পরিবারের সবজি চাষ করে বাড়তি আয় করার সুযোগ। 3। নিরাপদ ও বিষমুক্ত সবজি: নিজেরা চাষ করে ক্ষতিকর কিটনাশক মুক্ত সবজি উদপাদন সম্ভব হয় যা স্বাস্থ্যের জন্য খুবই নিরাপদ।  4। জমির সর্বোচ্চ ব্যবহার: অল্প জমিতে আধুনিক পদ্ধতিতে চাষ করে অধিক সবজি উৎপাদন করা যায়।  5। উন্নত স্বাস্থ: নিয়মিত শাক সবজি খেলে রোগ প্রতিরোধ ক্ষমতা বাড়ে এবং হুদরোগ, উচ্চ রক্তচাপ ও ক্যানসারের ঝুঁকি কমে যায়।</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‡eBjx eªxR GwMÖKvjPvi I cwj‡UKwbK Bbw÷wUDU</dc:title>
  <dc:creator>user</dc:creator>
  <cp:lastModifiedBy>USER</cp:lastModifiedBy>
  <cp:revision>113</cp:revision>
  <cp:lastPrinted>2025-12-20T09:41:03Z</cp:lastPrinted>
  <dcterms:created xsi:type="dcterms:W3CDTF">2025-12-17T06:06:22Z</dcterms:created>
  <dcterms:modified xsi:type="dcterms:W3CDTF">2026-02-09T13:47:58Z</dcterms:modified>
</cp:coreProperties>
</file>