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0" r:id="rId2"/>
    <p:sldId id="256" r:id="rId3"/>
    <p:sldId id="267" r:id="rId4"/>
    <p:sldId id="268" r:id="rId5"/>
    <p:sldId id="266" r:id="rId6"/>
    <p:sldId id="388" r:id="rId7"/>
    <p:sldId id="389" r:id="rId8"/>
    <p:sldId id="367"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374" r:id="rId26"/>
    <p:sldId id="278" r:id="rId27"/>
    <p:sldId id="291"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EqlPLEM5c/YX/OaIPVujw==" hashData="xZmGYH3F91itJpAk4c9Ph6Ir7xap6wRA5e6+QvCpsJUXSLU0FOPHdf6GCxR6EuwI4iD+oOE/P5bLzjmNwRyX4A=="/>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ib Bakchi" initials="RB" lastIdx="1" clrIdx="0">
    <p:extLst>
      <p:ext uri="{19B8F6BF-5375-455C-9EA6-DF929625EA0E}">
        <p15:presenceInfo xmlns:p15="http://schemas.microsoft.com/office/powerpoint/2012/main" userId="09f320e0ab20b6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68A7"/>
    <a:srgbClr val="4E83BB"/>
    <a:srgbClr val="8BAA4F"/>
    <a:srgbClr val="E18D56"/>
    <a:srgbClr val="5DD471"/>
    <a:srgbClr val="222D4C"/>
    <a:srgbClr val="161D46"/>
    <a:srgbClr val="AB3929"/>
    <a:srgbClr val="C06F0C"/>
    <a:srgbClr val="4A7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6" d="100"/>
          <a:sy n="66" d="100"/>
        </p:scale>
        <p:origin x="33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80C1-1F42-79E6-D3B1-C9E6EFBB4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DCA63-2E5C-DBF3-1682-A4C844F9FE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05B4BC-8900-30A8-5C26-D72379309F64}"/>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5" name="Footer Placeholder 4">
            <a:extLst>
              <a:ext uri="{FF2B5EF4-FFF2-40B4-BE49-F238E27FC236}">
                <a16:creationId xmlns:a16="http://schemas.microsoft.com/office/drawing/2014/main" id="{D9A6387E-A6B0-CD76-BDC5-7D318B00F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EC907-3A83-6EC2-EDA4-B9D0F40F6532}"/>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317130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F1B6-40EA-4002-25B3-15FD54C8FE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D100BC-CB1A-0469-56D5-85F92E682E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2E712-395C-5E0A-E99E-77B4D2BE7320}"/>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5" name="Footer Placeholder 4">
            <a:extLst>
              <a:ext uri="{FF2B5EF4-FFF2-40B4-BE49-F238E27FC236}">
                <a16:creationId xmlns:a16="http://schemas.microsoft.com/office/drawing/2014/main" id="{9B54CE1B-642D-B76B-40DA-41969B153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C96D4-A092-B053-3586-95AB820DBDE1}"/>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27824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533F8F-C61E-580B-AA7D-344741E63F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F49BB2-23BD-2179-303A-9062B925A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887E2-8CD5-6742-477E-A079A3113B06}"/>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5" name="Footer Placeholder 4">
            <a:extLst>
              <a:ext uri="{FF2B5EF4-FFF2-40B4-BE49-F238E27FC236}">
                <a16:creationId xmlns:a16="http://schemas.microsoft.com/office/drawing/2014/main" id="{8974FD1D-5174-5339-902C-1CE66D3AA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43503-445C-F0F6-ACA4-04BEFCE3C465}"/>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308305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A16A-FF65-B99E-3B13-C968A612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087A11-9E57-3DC5-F2D2-FEB1E19D85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9F01B-77C5-B29B-0F0D-3DAE2E56DEB6}"/>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5" name="Footer Placeholder 4">
            <a:extLst>
              <a:ext uri="{FF2B5EF4-FFF2-40B4-BE49-F238E27FC236}">
                <a16:creationId xmlns:a16="http://schemas.microsoft.com/office/drawing/2014/main" id="{F864AA2A-8135-C9C2-37F1-40D16080D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4C31C-C87D-F527-37FD-B1B30C501F80}"/>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7169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10E4-E3BA-DC0A-21A2-2CE730351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BCAD8-DAE2-D229-1765-5F2868D09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1123B1-093C-0134-64C9-00D4DB6E4F76}"/>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5" name="Footer Placeholder 4">
            <a:extLst>
              <a:ext uri="{FF2B5EF4-FFF2-40B4-BE49-F238E27FC236}">
                <a16:creationId xmlns:a16="http://schemas.microsoft.com/office/drawing/2014/main" id="{1F97FCD7-1BFD-68A3-3BA2-06419E5B1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0ECEB-4E72-FB85-B97B-B10A0D267AB2}"/>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222793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A870-F71C-D5D8-7C44-4224EE59B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D45BE-B60A-CB40-FB3C-D5D147DC93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D6A72D-FE18-F31A-80D5-F3D76DB152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C4E7F-82F8-579B-23A4-852927261971}"/>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6" name="Footer Placeholder 5">
            <a:extLst>
              <a:ext uri="{FF2B5EF4-FFF2-40B4-BE49-F238E27FC236}">
                <a16:creationId xmlns:a16="http://schemas.microsoft.com/office/drawing/2014/main" id="{6E9D1185-6464-51C0-9A72-B0008D975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3ED0D-9E58-C1AF-367B-528DE682C832}"/>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92973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7997-88C6-4C0B-FD80-B947CB8A77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9BDDD-DA6F-530B-F7C6-627C39BC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C5A36-DF67-B61A-C33F-1A8DDC6657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C550B8-FA10-C4EF-6C0F-3281C1321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5E0B52-5258-883E-0DD5-D44560FC6A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BAD227-913E-6BFA-A70E-F6774CF6ADA1}"/>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8" name="Footer Placeholder 7">
            <a:extLst>
              <a:ext uri="{FF2B5EF4-FFF2-40B4-BE49-F238E27FC236}">
                <a16:creationId xmlns:a16="http://schemas.microsoft.com/office/drawing/2014/main" id="{C6CDB791-8C84-D341-B84D-3F9C18206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2E1DA9-8599-3341-EE59-02E856EDC390}"/>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389586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3B50-C78F-BBF6-2185-603CF09F43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595FA8-99AE-46DA-C598-7EEDDDE8A305}"/>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4" name="Footer Placeholder 3">
            <a:extLst>
              <a:ext uri="{FF2B5EF4-FFF2-40B4-BE49-F238E27FC236}">
                <a16:creationId xmlns:a16="http://schemas.microsoft.com/office/drawing/2014/main" id="{1C998901-A1B6-89C7-A525-661D679AF6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26B69E-4D87-4D29-E15D-07AB49E48F87}"/>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13025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89C68-0B1D-7007-BD97-67621E80C2D2}"/>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3" name="Footer Placeholder 2">
            <a:extLst>
              <a:ext uri="{FF2B5EF4-FFF2-40B4-BE49-F238E27FC236}">
                <a16:creationId xmlns:a16="http://schemas.microsoft.com/office/drawing/2014/main" id="{EE73A0E7-72D9-2340-3B80-C797D9F065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C7513C-1E55-1387-7C86-F8A59C78A61B}"/>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356968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0697-EDDF-DCD1-CE64-2B740274D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D7E80-6608-A72C-F506-E10180A37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BAB38-1F40-2733-AA2D-AE1CA7E8B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0431D-A30E-032E-2D33-19CC0CE97B2D}"/>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6" name="Footer Placeholder 5">
            <a:extLst>
              <a:ext uri="{FF2B5EF4-FFF2-40B4-BE49-F238E27FC236}">
                <a16:creationId xmlns:a16="http://schemas.microsoft.com/office/drawing/2014/main" id="{19083BB1-5695-920A-EC85-78C20FCC7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2A81B-EDDB-FF35-C252-0899EF7819E3}"/>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10885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9A80-C1CD-870C-F41D-C10F3C7C9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94FE47-9C70-47C3-F372-2F8D57F42C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15E56-7A38-6CCA-52D3-97615AF9E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59392-C01C-AF47-8B33-C6BC05279495}"/>
              </a:ext>
            </a:extLst>
          </p:cNvPr>
          <p:cNvSpPr>
            <a:spLocks noGrp="1"/>
          </p:cNvSpPr>
          <p:nvPr>
            <p:ph type="dt" sz="half" idx="10"/>
          </p:nvPr>
        </p:nvSpPr>
        <p:spPr/>
        <p:txBody>
          <a:bodyPr/>
          <a:lstStyle/>
          <a:p>
            <a:fld id="{85858DC1-D27D-4B8D-9708-CF50AFDBBB77}" type="datetimeFigureOut">
              <a:rPr lang="en-US" smtClean="0"/>
              <a:t>17-Feb-26</a:t>
            </a:fld>
            <a:endParaRPr lang="en-US"/>
          </a:p>
        </p:txBody>
      </p:sp>
      <p:sp>
        <p:nvSpPr>
          <p:cNvPr id="6" name="Footer Placeholder 5">
            <a:extLst>
              <a:ext uri="{FF2B5EF4-FFF2-40B4-BE49-F238E27FC236}">
                <a16:creationId xmlns:a16="http://schemas.microsoft.com/office/drawing/2014/main" id="{2A9DA899-7C90-D6C2-9C77-E51981896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64010-48E8-F2B9-38CE-F49F35FF6233}"/>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57382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B1280-3519-72F6-1D30-A10AB3ABBA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9873F9-E1B8-50B1-9B1E-C76DF6CE4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1F4CA-4467-B51B-2541-38C34395E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58DC1-D27D-4B8D-9708-CF50AFDBBB77}" type="datetimeFigureOut">
              <a:rPr lang="en-US" smtClean="0"/>
              <a:t>17-Feb-26</a:t>
            </a:fld>
            <a:endParaRPr lang="en-US"/>
          </a:p>
        </p:txBody>
      </p:sp>
      <p:sp>
        <p:nvSpPr>
          <p:cNvPr id="5" name="Footer Placeholder 4">
            <a:extLst>
              <a:ext uri="{FF2B5EF4-FFF2-40B4-BE49-F238E27FC236}">
                <a16:creationId xmlns:a16="http://schemas.microsoft.com/office/drawing/2014/main" id="{B5D5977E-BD72-7A93-95D4-5E9F47669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C4AE4E-8D09-C5CC-9611-5F557B5911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7B033-6BC3-4405-905D-8037D5A6284C}" type="slidenum">
              <a:rPr lang="en-US" smtClean="0"/>
              <a:t>‹#›</a:t>
            </a:fld>
            <a:endParaRPr lang="en-US"/>
          </a:p>
        </p:txBody>
      </p:sp>
    </p:spTree>
    <p:extLst>
      <p:ext uri="{BB962C8B-B14F-4D97-AF65-F5344CB8AC3E}">
        <p14:creationId xmlns:p14="http://schemas.microsoft.com/office/powerpoint/2010/main" val="26941363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0FF5ECE-A562-D1B7-0E4F-490834B43473}"/>
              </a:ext>
            </a:extLst>
          </p:cNvPr>
          <p:cNvSpPr txBox="1"/>
          <p:nvPr/>
        </p:nvSpPr>
        <p:spPr>
          <a:xfrm>
            <a:off x="4119185" y="2767280"/>
            <a:ext cx="3953611" cy="1323439"/>
          </a:xfrm>
          <a:prstGeom prst="rect">
            <a:avLst/>
          </a:prstGeom>
          <a:noFill/>
        </p:spPr>
        <p:txBody>
          <a:bodyPr wrap="square" rtlCol="0">
            <a:spAutoFit/>
          </a:bodyPr>
          <a:lstStyle/>
          <a:p>
            <a:pPr algn="ctr"/>
            <a:r>
              <a:rPr lang="en-US" sz="8000" dirty="0">
                <a:solidFill>
                  <a:srgbClr val="896CAD"/>
                </a:solidFill>
                <a:latin typeface="Agency FB" panose="020B0804020202020204" pitchFamily="34" charset="0"/>
              </a:rPr>
              <a:t>WELCOME</a:t>
            </a:r>
          </a:p>
        </p:txBody>
      </p:sp>
      <p:grpSp>
        <p:nvGrpSpPr>
          <p:cNvPr id="4" name="Group 3">
            <a:extLst>
              <a:ext uri="{FF2B5EF4-FFF2-40B4-BE49-F238E27FC236}">
                <a16:creationId xmlns:a16="http://schemas.microsoft.com/office/drawing/2014/main" id="{2795EBBA-BC4C-9EEE-F249-12FF5E3631D4}"/>
              </a:ext>
            </a:extLst>
          </p:cNvPr>
          <p:cNvGrpSpPr/>
          <p:nvPr/>
        </p:nvGrpSpPr>
        <p:grpSpPr>
          <a:xfrm>
            <a:off x="3113643" y="1114405"/>
            <a:ext cx="5964702" cy="2359380"/>
            <a:chOff x="3113649" y="740714"/>
            <a:chExt cx="5964702" cy="1796308"/>
          </a:xfrm>
        </p:grpSpPr>
        <p:sp>
          <p:nvSpPr>
            <p:cNvPr id="2" name="Rectangle: Rounded Corners 1">
              <a:extLst>
                <a:ext uri="{FF2B5EF4-FFF2-40B4-BE49-F238E27FC236}">
                  <a16:creationId xmlns:a16="http://schemas.microsoft.com/office/drawing/2014/main" id="{86C4E1E3-58A5-366D-772E-CC528CCA3BF4}"/>
                </a:ext>
              </a:extLst>
            </p:cNvPr>
            <p:cNvSpPr/>
            <p:nvPr/>
          </p:nvSpPr>
          <p:spPr>
            <a:xfrm>
              <a:off x="3113649" y="2486147"/>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A52A41E-09DF-291A-50F1-B038D47E7087}"/>
                </a:ext>
              </a:extLst>
            </p:cNvPr>
            <p:cNvSpPr/>
            <p:nvPr/>
          </p:nvSpPr>
          <p:spPr>
            <a:xfrm>
              <a:off x="3437205" y="740714"/>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A0C5953-6E2E-FF29-CA0F-808E9B0B4724}"/>
              </a:ext>
            </a:extLst>
          </p:cNvPr>
          <p:cNvGrpSpPr/>
          <p:nvPr/>
        </p:nvGrpSpPr>
        <p:grpSpPr>
          <a:xfrm rot="10800000">
            <a:off x="3113643" y="3475187"/>
            <a:ext cx="5964702" cy="2361188"/>
            <a:chOff x="3113649" y="736917"/>
            <a:chExt cx="5964702" cy="1797686"/>
          </a:xfrm>
        </p:grpSpPr>
        <p:sp>
          <p:nvSpPr>
            <p:cNvPr id="9" name="Rectangle: Rounded Corners 8">
              <a:extLst>
                <a:ext uri="{FF2B5EF4-FFF2-40B4-BE49-F238E27FC236}">
                  <a16:creationId xmlns:a16="http://schemas.microsoft.com/office/drawing/2014/main" id="{97DB4D27-D4F9-221C-A3E8-415B85480CE7}"/>
                </a:ext>
              </a:extLst>
            </p:cNvPr>
            <p:cNvSpPr/>
            <p:nvPr/>
          </p:nvSpPr>
          <p:spPr>
            <a:xfrm>
              <a:off x="3113649" y="2483728"/>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E2ED36-4866-4809-BC9C-36C1E839E520}"/>
                </a:ext>
              </a:extLst>
            </p:cNvPr>
            <p:cNvSpPr/>
            <p:nvPr/>
          </p:nvSpPr>
          <p:spPr>
            <a:xfrm>
              <a:off x="3437207" y="736917"/>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675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xit" presetSubtype="1" accel="100000" fill="hold" nodeType="withEffect">
                                  <p:stCondLst>
                                    <p:cond delay="2000"/>
                                  </p:stCondLst>
                                  <p:childTnLst>
                                    <p:anim calcmode="lin" valueType="num">
                                      <p:cBhvr additive="base">
                                        <p:cTn id="10" dur="1500"/>
                                        <p:tgtEl>
                                          <p:spTgt spid="4"/>
                                        </p:tgtEl>
                                        <p:attrNameLst>
                                          <p:attrName>ppt_x</p:attrName>
                                        </p:attrNameLst>
                                      </p:cBhvr>
                                      <p:tavLst>
                                        <p:tav tm="0">
                                          <p:val>
                                            <p:strVal val="ppt_x"/>
                                          </p:val>
                                        </p:tav>
                                        <p:tav tm="100000">
                                          <p:val>
                                            <p:strVal val="ppt_x"/>
                                          </p:val>
                                        </p:tav>
                                      </p:tavLst>
                                    </p:anim>
                                    <p:anim calcmode="lin" valueType="num">
                                      <p:cBhvr additive="base">
                                        <p:cTn id="11" dur="1500"/>
                                        <p:tgtEl>
                                          <p:spTgt spid="4"/>
                                        </p:tgtEl>
                                        <p:attrNameLst>
                                          <p:attrName>ppt_y</p:attrName>
                                        </p:attrNameLst>
                                      </p:cBhvr>
                                      <p:tavLst>
                                        <p:tav tm="0">
                                          <p:val>
                                            <p:strVal val="ppt_y"/>
                                          </p:val>
                                        </p:tav>
                                        <p:tav tm="100000">
                                          <p:val>
                                            <p:strVal val="0-ppt_h/2"/>
                                          </p:val>
                                        </p:tav>
                                      </p:tavLst>
                                    </p:anim>
                                    <p:set>
                                      <p:cBhvr>
                                        <p:cTn id="12" dur="1" fill="hold">
                                          <p:stCondLst>
                                            <p:cond delay="1499"/>
                                          </p:stCondLst>
                                        </p:cTn>
                                        <p:tgtEl>
                                          <p:spTgt spid="4"/>
                                        </p:tgtEl>
                                        <p:attrNameLst>
                                          <p:attrName>style.visibility</p:attrName>
                                        </p:attrNameLst>
                                      </p:cBhvr>
                                      <p:to>
                                        <p:strVal val="hidden"/>
                                      </p:to>
                                    </p:set>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xit" presetSubtype="4" accel="100000" fill="hold" nodeType="withEffect">
                                  <p:stCondLst>
                                    <p:cond delay="2000"/>
                                  </p:stCondLst>
                                  <p:childTnLst>
                                    <p:anim calcmode="lin" valueType="num">
                                      <p:cBhvr additive="base">
                                        <p:cTn id="18" dur="1500"/>
                                        <p:tgtEl>
                                          <p:spTgt spid="8"/>
                                        </p:tgtEl>
                                        <p:attrNameLst>
                                          <p:attrName>ppt_x</p:attrName>
                                        </p:attrNameLst>
                                      </p:cBhvr>
                                      <p:tavLst>
                                        <p:tav tm="0">
                                          <p:val>
                                            <p:strVal val="ppt_x"/>
                                          </p:val>
                                        </p:tav>
                                        <p:tav tm="100000">
                                          <p:val>
                                            <p:strVal val="ppt_x"/>
                                          </p:val>
                                        </p:tav>
                                      </p:tavLst>
                                    </p:anim>
                                    <p:anim calcmode="lin" valueType="num">
                                      <p:cBhvr additive="base">
                                        <p:cTn id="19" dur="1500"/>
                                        <p:tgtEl>
                                          <p:spTgt spid="8"/>
                                        </p:tgtEl>
                                        <p:attrNameLst>
                                          <p:attrName>ppt_y</p:attrName>
                                        </p:attrNameLst>
                                      </p:cBhvr>
                                      <p:tavLst>
                                        <p:tav tm="0">
                                          <p:val>
                                            <p:strVal val="ppt_y"/>
                                          </p:val>
                                        </p:tav>
                                        <p:tav tm="100000">
                                          <p:val>
                                            <p:strVal val="1+ppt_h/2"/>
                                          </p:val>
                                        </p:tav>
                                      </p:tavLst>
                                    </p:anim>
                                    <p:set>
                                      <p:cBhvr>
                                        <p:cTn id="20" dur="1" fill="hold">
                                          <p:stCondLst>
                                            <p:cond delay="1499"/>
                                          </p:stCondLst>
                                        </p:cTn>
                                        <p:tgtEl>
                                          <p:spTgt spid="8"/>
                                        </p:tgtEl>
                                        <p:attrNameLst>
                                          <p:attrName>style.visibility</p:attrName>
                                        </p:attrNameLst>
                                      </p:cBhvr>
                                      <p:to>
                                        <p:strVal val="hidden"/>
                                      </p:to>
                                    </p:set>
                                  </p:childTnLst>
                                </p:cTn>
                              </p:par>
                              <p:par>
                                <p:cTn id="21" presetID="10" presetClass="entr" presetSubtype="0" fill="hold" grpId="0" nodeType="withEffect">
                                  <p:stCondLst>
                                    <p:cond delay="17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xit" presetSubtype="0" fill="hold" grpId="1" nodeType="withEffect">
                                  <p:stCondLst>
                                    <p:cond delay="3600"/>
                                  </p:stCondLst>
                                  <p:childTnLst>
                                    <p:animEffect transition="out" filter="fade">
                                      <p:cBhvr>
                                        <p:cTn id="25" dur="2000"/>
                                        <p:tgtEl>
                                          <p:spTgt spid="11"/>
                                        </p:tgtEl>
                                      </p:cBhvr>
                                    </p:animEffect>
                                    <p:set>
                                      <p:cBhvr>
                                        <p:cTn id="26"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D2CF9-1FBD-6C4A-AE64-BF6E913F3F7C}"/>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BE1BD7FC-5671-77DE-2974-A0B16155F701}"/>
              </a:ext>
            </a:extLst>
          </p:cNvPr>
          <p:cNvSpPr/>
          <p:nvPr/>
        </p:nvSpPr>
        <p:spPr>
          <a:xfrm>
            <a:off x="781406" y="1138575"/>
            <a:ext cx="10626487" cy="1541895"/>
          </a:xfrm>
          <a:prstGeom prst="round2DiagRect">
            <a:avLst>
              <a:gd name="adj1" fmla="val 0"/>
              <a:gd name="adj2" fmla="val 0"/>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as-IN" dirty="0">
                <a:latin typeface="Kalpurush" panose="02000600000000000000" pitchFamily="2" charset="0"/>
                <a:cs typeface="Kalpurush" panose="02000600000000000000" pitchFamily="2" charset="0"/>
              </a:rPr>
              <a:t>যে টপোলজিতে প্রতিটি কম্পিউটার তার নিকটবর্তী দুটি কম্পিউটারের সাথে সংযুক্ত থাকে</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তাকে রিং টপোলজি বলে। এ টপোলজিটি দেখতে বৃত্তাকার বা চক্রাকারে আবন্ধ থাকে। </a:t>
            </a:r>
            <a:r>
              <a:rPr lang="en-US" dirty="0" err="1">
                <a:latin typeface="Kalpurush" panose="02000600000000000000" pitchFamily="2" charset="0"/>
                <a:cs typeface="Kalpurush" panose="02000600000000000000" pitchFamily="2" charset="0"/>
              </a:rPr>
              <a:t>এতে</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ডেটা প্রেরণ ও গ্র</a:t>
            </a:r>
            <a:r>
              <a:rPr lang="en-US" dirty="0" err="1">
                <a:latin typeface="Kalpurush" panose="02000600000000000000" pitchFamily="2" charset="0"/>
                <a:cs typeface="Kalpurush" panose="02000600000000000000" pitchFamily="2" charset="0"/>
              </a:rPr>
              <a:t>হণে</a:t>
            </a:r>
            <a:r>
              <a:rPr lang="as-IN" dirty="0">
                <a:latin typeface="Kalpurush" panose="02000600000000000000" pitchFamily="2" charset="0"/>
                <a:cs typeface="Kalpurush" panose="02000600000000000000" pitchFamily="2" charset="0"/>
              </a:rPr>
              <a:t> বেশি সময় লাগে কেননা</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প্রতিটি কম্পিউটারের গুরুত্ব সমান। অর্থাৎ- এ টপোলজিতে কোনো কম্পিউটার অন্য কোনো কম্পিউটারের নিকট মেসেজ পাঠাতে চাইলে সেটি এর নিকটবর্তী কম্পিউটারের নিকট যাবে। সে কম্পিউটার দেখবে সেই মেসেজটি তার জন্য কি না। সেটি তার জন্য না হলে সে ওই মেসেজকে পরবর্তী কম্পিউটারের নিকট পাঠাবে</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এভাবে সেটি গন্তব্যে পৌছাবে।</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411F9623-0402-C53D-7154-18F83500C19E}"/>
              </a:ext>
            </a:extLst>
          </p:cNvPr>
          <p:cNvSpPr/>
          <p:nvPr/>
        </p:nvSpPr>
        <p:spPr>
          <a:xfrm>
            <a:off x="781406" y="275580"/>
            <a:ext cx="10626488" cy="574209"/>
          </a:xfrm>
          <a:prstGeom prst="homePlate">
            <a:avLst>
              <a:gd name="adj" fmla="val 0"/>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Kalpurush" panose="02000600000000000000" pitchFamily="2" charset="0"/>
                <a:cs typeface="Kalpurush" panose="02000600000000000000" pitchFamily="2" charset="0"/>
              </a:rPr>
              <a:t>রিং</a:t>
            </a:r>
            <a:r>
              <a:rPr lang="as-IN" sz="2800" b="1" dirty="0">
                <a:latin typeface="Kalpurush" panose="02000600000000000000" pitchFamily="2" charset="0"/>
                <a:cs typeface="Kalpurush" panose="02000600000000000000" pitchFamily="2" charset="0"/>
              </a:rPr>
              <a:t> টপোলজি</a:t>
            </a:r>
            <a:endParaRPr lang="en-US" sz="2800" b="1"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59A1986C-E835-6C73-BCE5-D5A86053A188}"/>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7771647E-C50C-4745-0B9E-91C5EFFAF191}"/>
              </a:ext>
            </a:extLst>
          </p:cNvPr>
          <p:cNvSpPr txBox="1"/>
          <p:nvPr/>
        </p:nvSpPr>
        <p:spPr>
          <a:xfrm>
            <a:off x="32084" y="6375211"/>
            <a:ext cx="12125132" cy="461665"/>
          </a:xfrm>
          <a:prstGeom prst="rect">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4" name="Picture 3">
            <a:extLst>
              <a:ext uri="{FF2B5EF4-FFF2-40B4-BE49-F238E27FC236}">
                <a16:creationId xmlns:a16="http://schemas.microsoft.com/office/drawing/2014/main" id="{E13D7F2C-6D45-5163-4FF5-6818039A07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5586" y="4081164"/>
            <a:ext cx="714197" cy="714197"/>
          </a:xfrm>
          <a:prstGeom prst="rect">
            <a:avLst/>
          </a:prstGeom>
        </p:spPr>
      </p:pic>
      <p:grpSp>
        <p:nvGrpSpPr>
          <p:cNvPr id="26" name="Group 25">
            <a:extLst>
              <a:ext uri="{FF2B5EF4-FFF2-40B4-BE49-F238E27FC236}">
                <a16:creationId xmlns:a16="http://schemas.microsoft.com/office/drawing/2014/main" id="{94E41FFD-C818-71E4-F8ED-1A93824D8270}"/>
              </a:ext>
            </a:extLst>
          </p:cNvPr>
          <p:cNvGrpSpPr/>
          <p:nvPr/>
        </p:nvGrpSpPr>
        <p:grpSpPr>
          <a:xfrm>
            <a:off x="2847475" y="3032455"/>
            <a:ext cx="6497049" cy="3146201"/>
            <a:chOff x="2847475" y="3032455"/>
            <a:chExt cx="6497049" cy="3146201"/>
          </a:xfrm>
        </p:grpSpPr>
        <p:grpSp>
          <p:nvGrpSpPr>
            <p:cNvPr id="27" name="Group 26">
              <a:extLst>
                <a:ext uri="{FF2B5EF4-FFF2-40B4-BE49-F238E27FC236}">
                  <a16:creationId xmlns:a16="http://schemas.microsoft.com/office/drawing/2014/main" id="{349A8187-7D94-5E8D-4403-E925968AD34C}"/>
                </a:ext>
              </a:extLst>
            </p:cNvPr>
            <p:cNvGrpSpPr/>
            <p:nvPr/>
          </p:nvGrpSpPr>
          <p:grpSpPr>
            <a:xfrm>
              <a:off x="2847475" y="3032455"/>
              <a:ext cx="6497049" cy="3146201"/>
              <a:chOff x="2422052" y="2327163"/>
              <a:chExt cx="6497049" cy="3146201"/>
            </a:xfrm>
          </p:grpSpPr>
          <p:grpSp>
            <p:nvGrpSpPr>
              <p:cNvPr id="29" name="Group 28">
                <a:extLst>
                  <a:ext uri="{FF2B5EF4-FFF2-40B4-BE49-F238E27FC236}">
                    <a16:creationId xmlns:a16="http://schemas.microsoft.com/office/drawing/2014/main" id="{7CD6E187-272D-909B-E260-6EA0917E4E76}"/>
                  </a:ext>
                </a:extLst>
              </p:cNvPr>
              <p:cNvGrpSpPr/>
              <p:nvPr/>
            </p:nvGrpSpPr>
            <p:grpSpPr>
              <a:xfrm>
                <a:off x="3624364" y="3043367"/>
                <a:ext cx="4021878" cy="1932735"/>
                <a:chOff x="3699815" y="3769844"/>
                <a:chExt cx="4730366" cy="2273203"/>
              </a:xfrm>
            </p:grpSpPr>
            <p:sp>
              <p:nvSpPr>
                <p:cNvPr id="35" name="Rectangle: Rounded Corners 34">
                  <a:extLst>
                    <a:ext uri="{FF2B5EF4-FFF2-40B4-BE49-F238E27FC236}">
                      <a16:creationId xmlns:a16="http://schemas.microsoft.com/office/drawing/2014/main" id="{4300540F-F6DB-9CD9-E23D-BA76D2AFC3ED}"/>
                    </a:ext>
                  </a:extLst>
                </p:cNvPr>
                <p:cNvSpPr/>
                <p:nvPr/>
              </p:nvSpPr>
              <p:spPr>
                <a:xfrm rot="2700000">
                  <a:off x="3646685" y="4211838"/>
                  <a:ext cx="937762"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79B1BE41-EA34-1F5A-DAB2-46CAE3153CA0}"/>
                    </a:ext>
                  </a:extLst>
                </p:cNvPr>
                <p:cNvSpPr/>
                <p:nvPr/>
              </p:nvSpPr>
              <p:spPr>
                <a:xfrm rot="2700000">
                  <a:off x="7607153" y="5554123"/>
                  <a:ext cx="924074"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648208B2-408F-96E7-AFF1-459F114C0E0B}"/>
                    </a:ext>
                  </a:extLst>
                </p:cNvPr>
                <p:cNvSpPr/>
                <p:nvPr/>
              </p:nvSpPr>
              <p:spPr>
                <a:xfrm rot="8100000">
                  <a:off x="7624122" y="4228758"/>
                  <a:ext cx="806059"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3C02DDFD-F488-0AE2-8764-60742B2D1CB0}"/>
                    </a:ext>
                  </a:extLst>
                </p:cNvPr>
                <p:cNvSpPr/>
                <p:nvPr/>
              </p:nvSpPr>
              <p:spPr>
                <a:xfrm rot="8100000">
                  <a:off x="3699815" y="5565040"/>
                  <a:ext cx="897184"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a:extLst>
                  <a:ext uri="{FF2B5EF4-FFF2-40B4-BE49-F238E27FC236}">
                    <a16:creationId xmlns:a16="http://schemas.microsoft.com/office/drawing/2014/main" id="{58F4596A-8254-BAF0-299E-68458E456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52" y="4294036"/>
                <a:ext cx="1652741" cy="1179328"/>
              </a:xfrm>
              <a:prstGeom prst="rect">
                <a:avLst/>
              </a:prstGeom>
            </p:spPr>
          </p:pic>
          <p:pic>
            <p:nvPicPr>
              <p:cNvPr id="31" name="Picture 30">
                <a:extLst>
                  <a:ext uri="{FF2B5EF4-FFF2-40B4-BE49-F238E27FC236}">
                    <a16:creationId xmlns:a16="http://schemas.microsoft.com/office/drawing/2014/main" id="{B5841A79-FC35-9B03-9211-8DB116022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53" y="2327163"/>
                <a:ext cx="1652740" cy="1179328"/>
              </a:xfrm>
              <a:prstGeom prst="rect">
                <a:avLst/>
              </a:prstGeom>
            </p:spPr>
          </p:pic>
          <p:pic>
            <p:nvPicPr>
              <p:cNvPr id="32" name="Picture 31">
                <a:extLst>
                  <a:ext uri="{FF2B5EF4-FFF2-40B4-BE49-F238E27FC236}">
                    <a16:creationId xmlns:a16="http://schemas.microsoft.com/office/drawing/2014/main" id="{D3F3117E-7942-C8C2-57B4-CA433C5E8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66360" y="2327163"/>
                <a:ext cx="1652741" cy="1179328"/>
              </a:xfrm>
              <a:prstGeom prst="rect">
                <a:avLst/>
              </a:prstGeom>
            </p:spPr>
          </p:pic>
          <p:pic>
            <p:nvPicPr>
              <p:cNvPr id="33" name="Picture 32">
                <a:extLst>
                  <a:ext uri="{FF2B5EF4-FFF2-40B4-BE49-F238E27FC236}">
                    <a16:creationId xmlns:a16="http://schemas.microsoft.com/office/drawing/2014/main" id="{EA12DD6C-C8D2-BF9A-70BC-D93D68419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66360" y="4245338"/>
                <a:ext cx="1652741" cy="1179328"/>
              </a:xfrm>
              <a:prstGeom prst="rect">
                <a:avLst/>
              </a:prstGeom>
            </p:spPr>
          </p:pic>
          <p:sp>
            <p:nvSpPr>
              <p:cNvPr id="34" name="Oval 33">
                <a:extLst>
                  <a:ext uri="{FF2B5EF4-FFF2-40B4-BE49-F238E27FC236}">
                    <a16:creationId xmlns:a16="http://schemas.microsoft.com/office/drawing/2014/main" id="{4AE9186D-C4AB-4515-1C8C-7B262EBE465D}"/>
                  </a:ext>
                </a:extLst>
              </p:cNvPr>
              <p:cNvSpPr/>
              <p:nvPr/>
            </p:nvSpPr>
            <p:spPr>
              <a:xfrm>
                <a:off x="4072825" y="3357996"/>
                <a:ext cx="3204352" cy="1287939"/>
              </a:xfrm>
              <a:prstGeom prst="ellipse">
                <a:avLst/>
              </a:prstGeom>
              <a:no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1CE84EBA-4CC7-B98F-C014-564D1D432C1F}"/>
                </a:ext>
              </a:extLst>
            </p:cNvPr>
            <p:cNvSpPr txBox="1"/>
            <p:nvPr/>
          </p:nvSpPr>
          <p:spPr>
            <a:xfrm>
              <a:off x="4965790" y="4513283"/>
              <a:ext cx="2257720" cy="400110"/>
            </a:xfrm>
            <a:prstGeom prst="rect">
              <a:avLst/>
            </a:prstGeom>
            <a:noFill/>
          </p:spPr>
          <p:txBody>
            <a:bodyPr wrap="square">
              <a:spAutoFit/>
            </a:bodyPr>
            <a:lstStyle/>
            <a:p>
              <a:pPr algn="ct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চিত্র</a:t>
              </a:r>
              <a:r>
                <a:rPr lang="en-US" sz="2000" b="1" dirty="0">
                  <a:solidFill>
                    <a:schemeClr val="tx1">
                      <a:lumMod val="75000"/>
                      <a:lumOff val="25000"/>
                    </a:schemeClr>
                  </a:solidFill>
                  <a:latin typeface="Kalpurush" panose="02000600000000000000" pitchFamily="2" charset="0"/>
                  <a:cs typeface="Kalpurush" panose="02000600000000000000" pitchFamily="2" charset="0"/>
                </a:rPr>
                <a:t>: </a:t>
              </a: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রিং</a:t>
              </a:r>
              <a:r>
                <a:rPr lang="en-US" sz="2000" b="1" dirty="0">
                  <a:solidFill>
                    <a:schemeClr val="tx1">
                      <a:lumMod val="75000"/>
                      <a:lumOff val="25000"/>
                    </a:schemeClr>
                  </a:solidFill>
                  <a:latin typeface="Kalpurush" panose="02000600000000000000" pitchFamily="2" charset="0"/>
                  <a:cs typeface="Kalpurush" panose="02000600000000000000" pitchFamily="2" charset="0"/>
                </a:rPr>
                <a:t> </a:t>
              </a: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টপোলজি</a:t>
              </a:r>
              <a:endParaRPr lang="en-US" sz="2000" dirty="0">
                <a:solidFill>
                  <a:schemeClr val="tx1">
                    <a:lumMod val="75000"/>
                    <a:lumOff val="25000"/>
                  </a:schemeClr>
                </a:solidFill>
              </a:endParaRPr>
            </a:p>
          </p:txBody>
        </p:sp>
      </p:grpSp>
    </p:spTree>
    <p:extLst>
      <p:ext uri="{BB962C8B-B14F-4D97-AF65-F5344CB8AC3E}">
        <p14:creationId xmlns:p14="http://schemas.microsoft.com/office/powerpoint/2010/main" val="18637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500"/>
                                        <p:tgtEl>
                                          <p:spTgt spid="3"/>
                                        </p:tgtEl>
                                      </p:cBhvr>
                                    </p:animEffect>
                                  </p:childTnLst>
                                </p:cTn>
                              </p:par>
                              <p:par>
                                <p:cTn id="12" presetID="14" presetClass="entr" presetSubtype="10" fill="hold" nodeType="withEffect">
                                  <p:stCondLst>
                                    <p:cond delay="2000"/>
                                  </p:stCondLst>
                                  <p:childTnLst>
                                    <p:set>
                                      <p:cBhvr>
                                        <p:cTn id="13" dur="1" fill="hold">
                                          <p:stCondLst>
                                            <p:cond delay="0"/>
                                          </p:stCondLst>
                                        </p:cTn>
                                        <p:tgtEl>
                                          <p:spTgt spid="26"/>
                                        </p:tgtEl>
                                        <p:attrNameLst>
                                          <p:attrName>style.visibility</p:attrName>
                                        </p:attrNameLst>
                                      </p:cBhvr>
                                      <p:to>
                                        <p:strVal val="visible"/>
                                      </p:to>
                                    </p:set>
                                    <p:animEffect transition="in" filter="randombar(horizontal)">
                                      <p:cBhvr>
                                        <p:cTn id="14" dur="1500"/>
                                        <p:tgtEl>
                                          <p:spTgt spid="26"/>
                                        </p:tgtEl>
                                      </p:cBhvr>
                                    </p:animEffect>
                                  </p:childTnLst>
                                </p:cTn>
                              </p:par>
                              <p:par>
                                <p:cTn id="15" presetID="53" presetClass="entr" presetSubtype="16" fill="hold" nodeType="withEffect">
                                  <p:stCondLst>
                                    <p:cond delay="2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500" fill="hold"/>
                                        <p:tgtEl>
                                          <p:spTgt spid="4"/>
                                        </p:tgtEl>
                                        <p:attrNameLst>
                                          <p:attrName>ppt_w</p:attrName>
                                        </p:attrNameLst>
                                      </p:cBhvr>
                                      <p:tavLst>
                                        <p:tav tm="0">
                                          <p:val>
                                            <p:fltVal val="0"/>
                                          </p:val>
                                        </p:tav>
                                        <p:tav tm="100000">
                                          <p:val>
                                            <p:strVal val="#ppt_w"/>
                                          </p:val>
                                        </p:tav>
                                      </p:tavLst>
                                    </p:anim>
                                    <p:anim calcmode="lin" valueType="num">
                                      <p:cBhvr>
                                        <p:cTn id="18" dur="1500" fill="hold"/>
                                        <p:tgtEl>
                                          <p:spTgt spid="4"/>
                                        </p:tgtEl>
                                        <p:attrNameLst>
                                          <p:attrName>ppt_h</p:attrName>
                                        </p:attrNameLst>
                                      </p:cBhvr>
                                      <p:tavLst>
                                        <p:tav tm="0">
                                          <p:val>
                                            <p:fltVal val="0"/>
                                          </p:val>
                                        </p:tav>
                                        <p:tav tm="100000">
                                          <p:val>
                                            <p:strVal val="#ppt_h"/>
                                          </p:val>
                                        </p:tav>
                                      </p:tavLst>
                                    </p:anim>
                                    <p:animEffect transition="in" filter="fade">
                                      <p:cBhvr>
                                        <p:cTn id="19" dur="1500"/>
                                        <p:tgtEl>
                                          <p:spTgt spid="4"/>
                                        </p:tgtEl>
                                      </p:cBhvr>
                                    </p:animEffect>
                                  </p:childTnLst>
                                </p:cTn>
                              </p:par>
                              <p:par>
                                <p:cTn id="20" presetID="1" presetClass="path" presetSubtype="0" repeatCount="indefinite" fill="hold" nodeType="withEffect">
                                  <p:stCondLst>
                                    <p:cond delay="4000"/>
                                  </p:stCondLst>
                                  <p:childTnLst>
                                    <p:animMotion origin="layout" path="M 0.11172 -0.05694 C 0.18346 -0.05694 0.24193 -0.01458 0.24193 0.03797 C 0.24193 0.09051 0.18346 0.1331 0.11172 0.1331 C 0.03984 0.1331 -0.01836 0.09051 -0.01836 0.03797 C -0.01836 -0.01458 0.03984 -0.05694 0.11172 -0.05694 Z " pathEditMode="relative" rAng="0" ptsTypes="AAAAA">
                                      <p:cBhvr>
                                        <p:cTn id="21" dur="3500" fill="hold"/>
                                        <p:tgtEl>
                                          <p:spTgt spid="4"/>
                                        </p:tgtEl>
                                        <p:attrNameLst>
                                          <p:attrName>ppt_x</p:attrName>
                                          <p:attrName>ppt_y</p:attrName>
                                        </p:attrNameLst>
                                      </p:cBhvr>
                                      <p:rCtr x="0" y="9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EE7C3-5EF5-FF8C-46FD-C6CCB42CE676}"/>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E0619D91-D98C-A3D5-2641-8C28DF3E48D7}"/>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19B88D21-FE4F-0C3F-42BA-625F8E6F4669}"/>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A7D12C62-CD36-6450-A4B1-C0DB90A4CC59}"/>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DAACFDD1-8E52-3943-13D6-08BA0D373B9A}"/>
                </a:ext>
              </a:extLst>
            </p:cNvPr>
            <p:cNvSpPr txBox="1"/>
            <p:nvPr/>
          </p:nvSpPr>
          <p:spPr>
            <a:xfrm>
              <a:off x="147426" y="2354800"/>
              <a:ext cx="2297018" cy="2092764"/>
            </a:xfrm>
            <a:prstGeom prst="rect">
              <a:avLst/>
            </a:prstGeom>
            <a:noFill/>
          </p:spPr>
          <p:txBody>
            <a:bodyPr wrap="none" rtlCol="0">
              <a:spAutoFit/>
            </a:bodyPr>
            <a:lstStyle/>
            <a:p>
              <a:pPr algn="ctr"/>
              <a:r>
                <a:rPr lang="en-US" sz="4000" b="1" dirty="0" err="1">
                  <a:solidFill>
                    <a:schemeClr val="bg1"/>
                  </a:solidFill>
                  <a:latin typeface="Kalpurush" panose="02000600000000000000" pitchFamily="2" charset="0"/>
                  <a:cs typeface="Kalpurush" panose="02000600000000000000" pitchFamily="2" charset="0"/>
                </a:rPr>
                <a:t>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6" name="Group 5">
            <a:extLst>
              <a:ext uri="{FF2B5EF4-FFF2-40B4-BE49-F238E27FC236}">
                <a16:creationId xmlns:a16="http://schemas.microsoft.com/office/drawing/2014/main" id="{D8CDF75F-F9F7-FE3C-EDBA-A0F526F2A4FE}"/>
              </a:ext>
            </a:extLst>
          </p:cNvPr>
          <p:cNvGrpSpPr/>
          <p:nvPr/>
        </p:nvGrpSpPr>
        <p:grpSpPr>
          <a:xfrm>
            <a:off x="2450902" y="654503"/>
            <a:ext cx="8462057" cy="1415559"/>
            <a:chOff x="2166244" y="77518"/>
            <a:chExt cx="8462058" cy="1415559"/>
          </a:xfrm>
          <a:solidFill>
            <a:srgbClr val="6685C3"/>
          </a:solidFill>
        </p:grpSpPr>
        <p:grpSp>
          <p:nvGrpSpPr>
            <p:cNvPr id="7" name="Group 6">
              <a:extLst>
                <a:ext uri="{FF2B5EF4-FFF2-40B4-BE49-F238E27FC236}">
                  <a16:creationId xmlns:a16="http://schemas.microsoft.com/office/drawing/2014/main" id="{E0915475-7A7B-EE94-3D45-FCE260F046B3}"/>
                </a:ext>
              </a:extLst>
            </p:cNvPr>
            <p:cNvGrpSpPr/>
            <p:nvPr/>
          </p:nvGrpSpPr>
          <p:grpSpPr>
            <a:xfrm>
              <a:off x="3252426" y="284561"/>
              <a:ext cx="7375876" cy="1001473"/>
              <a:chOff x="4368801" y="507999"/>
              <a:chExt cx="7375877" cy="1269868"/>
            </a:xfrm>
            <a:grpFill/>
          </p:grpSpPr>
          <p:sp>
            <p:nvSpPr>
              <p:cNvPr id="9" name="Rounded Rectangle 5">
                <a:extLst>
                  <a:ext uri="{FF2B5EF4-FFF2-40B4-BE49-F238E27FC236}">
                    <a16:creationId xmlns:a16="http://schemas.microsoft.com/office/drawing/2014/main" id="{62909B81-10DE-1748-5C40-766961D1141E}"/>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B373C76F-C69B-021C-8C6F-9AB95FA0743A}"/>
                  </a:ext>
                </a:extLst>
              </p:cNvPr>
              <p:cNvSpPr txBox="1"/>
              <p:nvPr/>
            </p:nvSpPr>
            <p:spPr>
              <a:xfrm>
                <a:off x="4756308" y="733804"/>
                <a:ext cx="6988370" cy="819548"/>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প্রতিটি কম্পিউটার নেটওয়ার্কে সমান অ্যাকসেস পায়</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কারণ ডেটা/সিগনাল প্রত্যেক কম্পিউটারের কাছে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8" name="Rounded Rectangle 8">
              <a:extLst>
                <a:ext uri="{FF2B5EF4-FFF2-40B4-BE49-F238E27FC236}">
                  <a16:creationId xmlns:a16="http://schemas.microsoft.com/office/drawing/2014/main" id="{A6039993-1E60-C2F5-A8AE-0746FA82487A}"/>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75171818-771C-EAE0-6D84-ECEE4A4A2AB4}"/>
              </a:ext>
            </a:extLst>
          </p:cNvPr>
          <p:cNvGrpSpPr/>
          <p:nvPr/>
        </p:nvGrpSpPr>
        <p:grpSpPr>
          <a:xfrm>
            <a:off x="2450902" y="4297347"/>
            <a:ext cx="8402602" cy="1415559"/>
            <a:chOff x="2166244" y="77518"/>
            <a:chExt cx="8402602" cy="1415559"/>
          </a:xfrm>
        </p:grpSpPr>
        <p:grpSp>
          <p:nvGrpSpPr>
            <p:cNvPr id="28" name="Group 27">
              <a:extLst>
                <a:ext uri="{FF2B5EF4-FFF2-40B4-BE49-F238E27FC236}">
                  <a16:creationId xmlns:a16="http://schemas.microsoft.com/office/drawing/2014/main" id="{A4989218-FA0E-EE5E-757F-DF1D958804DC}"/>
                </a:ext>
              </a:extLst>
            </p:cNvPr>
            <p:cNvGrpSpPr/>
            <p:nvPr/>
          </p:nvGrpSpPr>
          <p:grpSpPr>
            <a:xfrm>
              <a:off x="3252426" y="284561"/>
              <a:ext cx="7316420" cy="1001473"/>
              <a:chOff x="4368801" y="507999"/>
              <a:chExt cx="7316421" cy="1269868"/>
            </a:xfrm>
          </p:grpSpPr>
          <p:sp>
            <p:nvSpPr>
              <p:cNvPr id="30" name="Rounded Rectangle 5">
                <a:extLst>
                  <a:ext uri="{FF2B5EF4-FFF2-40B4-BE49-F238E27FC236}">
                    <a16:creationId xmlns:a16="http://schemas.microsoft.com/office/drawing/2014/main" id="{F79A2515-AFFD-B497-E046-475C9E7418AF}"/>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4668288D-B52D-C0D1-7367-578EEB4E4D70}"/>
                  </a:ext>
                </a:extLst>
              </p:cNvPr>
              <p:cNvSpPr txBox="1"/>
              <p:nvPr/>
            </p:nvSpPr>
            <p:spPr>
              <a:xfrm>
                <a:off x="4806779" y="906843"/>
                <a:ext cx="6878443"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 পদ্ধতিতে কেন্দ্রীয় ডিভাইস বা সার্ভার কম্পিউটারের প্রয়োজন হয় না।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97CB5396-2438-22C9-A280-9C74CC255B99}"/>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6" name="Group 35">
            <a:extLst>
              <a:ext uri="{FF2B5EF4-FFF2-40B4-BE49-F238E27FC236}">
                <a16:creationId xmlns:a16="http://schemas.microsoft.com/office/drawing/2014/main" id="{3A3FD55E-CFF9-BBAE-C4E0-C493FEA86B66}"/>
              </a:ext>
            </a:extLst>
          </p:cNvPr>
          <p:cNvGrpSpPr/>
          <p:nvPr/>
        </p:nvGrpSpPr>
        <p:grpSpPr>
          <a:xfrm>
            <a:off x="2993993" y="2475925"/>
            <a:ext cx="7859512" cy="1415559"/>
            <a:chOff x="2166244" y="77518"/>
            <a:chExt cx="7859512" cy="1415559"/>
          </a:xfrm>
          <a:solidFill>
            <a:srgbClr val="8FAF52"/>
          </a:solidFill>
        </p:grpSpPr>
        <p:grpSp>
          <p:nvGrpSpPr>
            <p:cNvPr id="37" name="Group 36">
              <a:extLst>
                <a:ext uri="{FF2B5EF4-FFF2-40B4-BE49-F238E27FC236}">
                  <a16:creationId xmlns:a16="http://schemas.microsoft.com/office/drawing/2014/main" id="{CC6A128D-9C81-F01E-4921-B11A80946A5C}"/>
                </a:ext>
              </a:extLst>
            </p:cNvPr>
            <p:cNvGrpSpPr/>
            <p:nvPr/>
          </p:nvGrpSpPr>
          <p:grpSpPr>
            <a:xfrm>
              <a:off x="3252426" y="284561"/>
              <a:ext cx="6773330" cy="1001472"/>
              <a:chOff x="4368801" y="507999"/>
              <a:chExt cx="6773331" cy="1269868"/>
            </a:xfrm>
            <a:grpFill/>
          </p:grpSpPr>
          <p:sp>
            <p:nvSpPr>
              <p:cNvPr id="39" name="Rounded Rectangle 5">
                <a:extLst>
                  <a:ext uri="{FF2B5EF4-FFF2-40B4-BE49-F238E27FC236}">
                    <a16:creationId xmlns:a16="http://schemas.microsoft.com/office/drawing/2014/main" id="{C91D3789-AB35-4255-8888-5500CF515A59}"/>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8A92108B-44F7-96D1-7E9E-69424C4E4A28}"/>
                  </a:ext>
                </a:extLst>
              </p:cNvPr>
              <p:cNvSpPr txBox="1"/>
              <p:nvPr/>
            </p:nvSpPr>
            <p:spPr>
              <a:xfrm>
                <a:off x="4754054" y="915661"/>
                <a:ext cx="638807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নেটওয়ার্কে কম্পিউটার সংখ্যা বাড়লেও এর দক্ষতা খুব বেশি প্রভাবিত হয় না।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D08065D7-AFD6-FC2B-FC75-07E8FEF82DA1}"/>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11133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BEA9B-7161-BE95-E387-B197A2071EE4}"/>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701CB49E-7B96-A858-A005-E839C38D4F55}"/>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863863C1-BFAB-89D1-1097-E6F19248D76A}"/>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5A9F4DBB-7F15-3313-54C4-9C4D932DB6B3}"/>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3A37C1B6-4F49-8F73-2028-4277D92C78CC}"/>
                </a:ext>
              </a:extLst>
            </p:cNvPr>
            <p:cNvSpPr txBox="1"/>
            <p:nvPr/>
          </p:nvSpPr>
          <p:spPr>
            <a:xfrm>
              <a:off x="147426" y="2354800"/>
              <a:ext cx="2297018" cy="2092764"/>
            </a:xfrm>
            <a:prstGeom prst="rect">
              <a:avLst/>
            </a:prstGeom>
            <a:noFill/>
          </p:spPr>
          <p:txBody>
            <a:bodyPr wrap="none" rtlCol="0">
              <a:spAutoFit/>
            </a:bodyPr>
            <a:lstStyle/>
            <a:p>
              <a:pPr algn="ctr"/>
              <a:r>
                <a:rPr lang="en-US" sz="4000" b="1" dirty="0" err="1">
                  <a:solidFill>
                    <a:schemeClr val="bg1"/>
                  </a:solidFill>
                  <a:latin typeface="Kalpurush" panose="02000600000000000000" pitchFamily="2" charset="0"/>
                  <a:cs typeface="Kalpurush" panose="02000600000000000000" pitchFamily="2" charset="0"/>
                </a:rPr>
                <a:t>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অসুবিধা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2" name="Group 1">
            <a:extLst>
              <a:ext uri="{FF2B5EF4-FFF2-40B4-BE49-F238E27FC236}">
                <a16:creationId xmlns:a16="http://schemas.microsoft.com/office/drawing/2014/main" id="{65C89488-957F-5BCC-50F3-0CB4318AB221}"/>
              </a:ext>
            </a:extLst>
          </p:cNvPr>
          <p:cNvGrpSpPr/>
          <p:nvPr/>
        </p:nvGrpSpPr>
        <p:grpSpPr>
          <a:xfrm>
            <a:off x="2450902" y="4728448"/>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BA228CA1-5FBF-F305-1552-A9B1C2D839E9}"/>
                </a:ext>
              </a:extLst>
            </p:cNvPr>
            <p:cNvGrpSpPr/>
            <p:nvPr/>
          </p:nvGrpSpPr>
          <p:grpSpPr>
            <a:xfrm>
              <a:off x="3252426" y="284561"/>
              <a:ext cx="7471702" cy="1001473"/>
              <a:chOff x="4368801" y="507999"/>
              <a:chExt cx="7471703" cy="1269868"/>
            </a:xfrm>
            <a:grpFill/>
          </p:grpSpPr>
          <p:sp>
            <p:nvSpPr>
              <p:cNvPr id="10" name="Rounded Rectangle 5">
                <a:extLst>
                  <a:ext uri="{FF2B5EF4-FFF2-40B4-BE49-F238E27FC236}">
                    <a16:creationId xmlns:a16="http://schemas.microsoft.com/office/drawing/2014/main" id="{B585A7EC-3CF5-7532-DC6D-691C30460628}"/>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01BA495A-1A11-9148-71C4-24AC3D184153}"/>
                  </a:ext>
                </a:extLst>
              </p:cNvPr>
              <p:cNvSpPr txBox="1"/>
              <p:nvPr/>
            </p:nvSpPr>
            <p:spPr>
              <a:xfrm>
                <a:off x="4875335" y="898793"/>
                <a:ext cx="678608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 নেটওয়ার্কে কম্পিউটারের সংখ্যা বাড়লে ডেটা ট্রান্সমিশনের সময়ও বেড়ে যায়</a:t>
                </a:r>
                <a:r>
                  <a:rPr lang="hi-IN" dirty="0">
                    <a:solidFill>
                      <a:schemeClr val="bg1"/>
                    </a:solidFill>
                    <a:latin typeface="Kalpurush" panose="02000600000000000000" pitchFamily="2" charset="0"/>
                  </a:rPr>
                  <a:t>।</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4BDB9989-C5BA-F555-E4A4-94DD2F403B3A}"/>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grpSp>
        <p:nvGrpSpPr>
          <p:cNvPr id="13" name="Group 12">
            <a:extLst>
              <a:ext uri="{FF2B5EF4-FFF2-40B4-BE49-F238E27FC236}">
                <a16:creationId xmlns:a16="http://schemas.microsoft.com/office/drawing/2014/main" id="{B8CDF28A-6F8A-E683-4EC5-1E8644FA6495}"/>
              </a:ext>
            </a:extLst>
          </p:cNvPr>
          <p:cNvGrpSpPr/>
          <p:nvPr/>
        </p:nvGrpSpPr>
        <p:grpSpPr>
          <a:xfrm>
            <a:off x="2450901" y="219817"/>
            <a:ext cx="8557884" cy="1415559"/>
            <a:chOff x="2166244" y="77518"/>
            <a:chExt cx="8557884" cy="1415559"/>
          </a:xfrm>
          <a:solidFill>
            <a:srgbClr val="6685C3"/>
          </a:solidFill>
        </p:grpSpPr>
        <p:grpSp>
          <p:nvGrpSpPr>
            <p:cNvPr id="14" name="Group 13">
              <a:extLst>
                <a:ext uri="{FF2B5EF4-FFF2-40B4-BE49-F238E27FC236}">
                  <a16:creationId xmlns:a16="http://schemas.microsoft.com/office/drawing/2014/main" id="{31DC4A2F-0E52-C618-D88E-C07548F2D4C3}"/>
                </a:ext>
              </a:extLst>
            </p:cNvPr>
            <p:cNvGrpSpPr/>
            <p:nvPr/>
          </p:nvGrpSpPr>
          <p:grpSpPr>
            <a:xfrm>
              <a:off x="3252426" y="284561"/>
              <a:ext cx="7471702" cy="1001472"/>
              <a:chOff x="4368801" y="507999"/>
              <a:chExt cx="7471703" cy="1269868"/>
            </a:xfrm>
            <a:grpFill/>
          </p:grpSpPr>
          <p:sp>
            <p:nvSpPr>
              <p:cNvPr id="16" name="Rounded Rectangle 5">
                <a:extLst>
                  <a:ext uri="{FF2B5EF4-FFF2-40B4-BE49-F238E27FC236}">
                    <a16:creationId xmlns:a16="http://schemas.microsoft.com/office/drawing/2014/main" id="{3801CC0A-4AC8-BB63-15F9-A64524BD9117}"/>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530A896F-8AD8-517F-8D29-F95389586A71}"/>
                  </a:ext>
                </a:extLst>
              </p:cNvPr>
              <p:cNvSpPr txBox="1"/>
              <p:nvPr/>
            </p:nvSpPr>
            <p:spPr>
              <a:xfrm>
                <a:off x="4875336" y="895087"/>
                <a:ext cx="6965168"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কোনো একটি কম্পিউটার অকেজো হলে পুরো নেটওয়ার্ক অকেজো হয়ে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15" name="Rounded Rectangle 8">
              <a:extLst>
                <a:ext uri="{FF2B5EF4-FFF2-40B4-BE49-F238E27FC236}">
                  <a16:creationId xmlns:a16="http://schemas.microsoft.com/office/drawing/2014/main" id="{0755602C-18C5-A937-BC12-5023F4287C0B}"/>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18" name="Group 17">
            <a:extLst>
              <a:ext uri="{FF2B5EF4-FFF2-40B4-BE49-F238E27FC236}">
                <a16:creationId xmlns:a16="http://schemas.microsoft.com/office/drawing/2014/main" id="{10CB7072-F4B2-FB6A-F232-8A80849EA118}"/>
              </a:ext>
            </a:extLst>
          </p:cNvPr>
          <p:cNvGrpSpPr/>
          <p:nvPr/>
        </p:nvGrpSpPr>
        <p:grpSpPr>
          <a:xfrm>
            <a:off x="3149273" y="3225571"/>
            <a:ext cx="7859512" cy="1415559"/>
            <a:chOff x="2166244" y="77518"/>
            <a:chExt cx="7859512" cy="1415559"/>
          </a:xfrm>
        </p:grpSpPr>
        <p:grpSp>
          <p:nvGrpSpPr>
            <p:cNvPr id="19" name="Group 18">
              <a:extLst>
                <a:ext uri="{FF2B5EF4-FFF2-40B4-BE49-F238E27FC236}">
                  <a16:creationId xmlns:a16="http://schemas.microsoft.com/office/drawing/2014/main" id="{A08587C5-B1E7-9E75-D00B-C72BFDFCA20D}"/>
                </a:ext>
              </a:extLst>
            </p:cNvPr>
            <p:cNvGrpSpPr/>
            <p:nvPr/>
          </p:nvGrpSpPr>
          <p:grpSpPr>
            <a:xfrm>
              <a:off x="3252426" y="284561"/>
              <a:ext cx="6773330" cy="1001473"/>
              <a:chOff x="4368801" y="507999"/>
              <a:chExt cx="6773331" cy="1269868"/>
            </a:xfrm>
          </p:grpSpPr>
          <p:sp>
            <p:nvSpPr>
              <p:cNvPr id="22" name="Rounded Rectangle 5">
                <a:extLst>
                  <a:ext uri="{FF2B5EF4-FFF2-40B4-BE49-F238E27FC236}">
                    <a16:creationId xmlns:a16="http://schemas.microsoft.com/office/drawing/2014/main" id="{D1BCCD0D-4A24-71B0-E45E-038ECE37E216}"/>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8965A2AC-7A43-8C51-9C66-E0B7D9B2169C}"/>
                  </a:ext>
                </a:extLst>
              </p:cNvPr>
              <p:cNvSpPr txBox="1"/>
              <p:nvPr/>
            </p:nvSpPr>
            <p:spPr>
              <a:xfrm>
                <a:off x="4886934" y="732869"/>
                <a:ext cx="6122317" cy="819548"/>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নেটওয়ার্কে কোনো কম্পিউটার সরিয়ে নিলে কিংবা কম্পিউটার যোগ করলে নেটওয়ার্কের কাজ বিঘ্নিত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DAD55E5F-A07B-5072-FC00-357710D91F4D}"/>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24" name="Group 23">
            <a:extLst>
              <a:ext uri="{FF2B5EF4-FFF2-40B4-BE49-F238E27FC236}">
                <a16:creationId xmlns:a16="http://schemas.microsoft.com/office/drawing/2014/main" id="{6AAE2C0A-8383-C669-1BCA-2472018BF0A8}"/>
              </a:ext>
            </a:extLst>
          </p:cNvPr>
          <p:cNvGrpSpPr/>
          <p:nvPr/>
        </p:nvGrpSpPr>
        <p:grpSpPr>
          <a:xfrm>
            <a:off x="3149273" y="1722694"/>
            <a:ext cx="7903737" cy="1415559"/>
            <a:chOff x="2166244" y="77518"/>
            <a:chExt cx="7903737" cy="1415559"/>
          </a:xfrm>
          <a:solidFill>
            <a:srgbClr val="8FAF52"/>
          </a:solidFill>
        </p:grpSpPr>
        <p:grpSp>
          <p:nvGrpSpPr>
            <p:cNvPr id="32" name="Group 31">
              <a:extLst>
                <a:ext uri="{FF2B5EF4-FFF2-40B4-BE49-F238E27FC236}">
                  <a16:creationId xmlns:a16="http://schemas.microsoft.com/office/drawing/2014/main" id="{DFA6B266-7C81-EFAA-9169-68E423D1EF88}"/>
                </a:ext>
              </a:extLst>
            </p:cNvPr>
            <p:cNvGrpSpPr/>
            <p:nvPr/>
          </p:nvGrpSpPr>
          <p:grpSpPr>
            <a:xfrm>
              <a:off x="3252426" y="284561"/>
              <a:ext cx="6817555" cy="1001472"/>
              <a:chOff x="4368801" y="507999"/>
              <a:chExt cx="6817556" cy="1269868"/>
            </a:xfrm>
            <a:grpFill/>
          </p:grpSpPr>
          <p:sp>
            <p:nvSpPr>
              <p:cNvPr id="34" name="Rounded Rectangle 5">
                <a:extLst>
                  <a:ext uri="{FF2B5EF4-FFF2-40B4-BE49-F238E27FC236}">
                    <a16:creationId xmlns:a16="http://schemas.microsoft.com/office/drawing/2014/main" id="{03305AA2-A664-3CFC-7A28-5CDD1DA8772C}"/>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D2AB0C24-C228-D3C8-FA8F-CF007809F954}"/>
                  </a:ext>
                </a:extLst>
              </p:cNvPr>
              <p:cNvSpPr txBox="1"/>
              <p:nvPr/>
            </p:nvSpPr>
            <p:spPr>
              <a:xfrm>
                <a:off x="4790681" y="887466"/>
                <a:ext cx="6395676"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রিং নেটওয়ার্কে কোনো সমস্যা হলে ত্রুটি খুঁজে বের করা কঠিন হয়ে দাঁড়ায়।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425AF8A5-6CC3-0A88-B8BD-ABD528462E54}"/>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79863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1+#ppt_w/2"/>
                                          </p:val>
                                        </p:tav>
                                        <p:tav tm="100000">
                                          <p:val>
                                            <p:strVal val="#ppt_x"/>
                                          </p:val>
                                        </p:tav>
                                      </p:tavLst>
                                    </p:anim>
                                    <p:anim calcmode="lin" valueType="num">
                                      <p:cBhvr additive="base">
                                        <p:cTn id="20"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500" fill="hold"/>
                                        <p:tgtEl>
                                          <p:spTgt spid="18"/>
                                        </p:tgtEl>
                                        <p:attrNameLst>
                                          <p:attrName>ppt_x</p:attrName>
                                        </p:attrNameLst>
                                      </p:cBhvr>
                                      <p:tavLst>
                                        <p:tav tm="0">
                                          <p:val>
                                            <p:strVal val="1+#ppt_w/2"/>
                                          </p:val>
                                        </p:tav>
                                        <p:tav tm="100000">
                                          <p:val>
                                            <p:strVal val="#ppt_x"/>
                                          </p:val>
                                        </p:tav>
                                      </p:tavLst>
                                    </p:anim>
                                    <p:anim calcmode="lin" valueType="num">
                                      <p:cBhvr additive="base">
                                        <p:cTn id="26"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500" fill="hold"/>
                                        <p:tgtEl>
                                          <p:spTgt spid="2"/>
                                        </p:tgtEl>
                                        <p:attrNameLst>
                                          <p:attrName>ppt_x</p:attrName>
                                        </p:attrNameLst>
                                      </p:cBhvr>
                                      <p:tavLst>
                                        <p:tav tm="0">
                                          <p:val>
                                            <p:strVal val="1+#ppt_w/2"/>
                                          </p:val>
                                        </p:tav>
                                        <p:tav tm="100000">
                                          <p:val>
                                            <p:strVal val="#ppt_x"/>
                                          </p:val>
                                        </p:tav>
                                      </p:tavLst>
                                    </p:anim>
                                    <p:anim calcmode="lin" valueType="num">
                                      <p:cBhvr additive="base">
                                        <p:cTn id="3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A1E9-585E-1E1A-2BDD-B20BA8BFDD6D}"/>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522F31B0-D71D-00C5-5CCE-7145E350B843}"/>
              </a:ext>
            </a:extLst>
          </p:cNvPr>
          <p:cNvSpPr/>
          <p:nvPr/>
        </p:nvSpPr>
        <p:spPr>
          <a:xfrm>
            <a:off x="781406" y="1138575"/>
            <a:ext cx="10626487" cy="1541895"/>
          </a:xfrm>
          <a:prstGeom prst="round2DiagRect">
            <a:avLst>
              <a:gd name="adj1" fmla="val 0"/>
              <a:gd name="adj2" fmla="val 0"/>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as-IN" dirty="0">
                <a:latin typeface="Kalpurush" panose="02000600000000000000" pitchFamily="2" charset="0"/>
                <a:cs typeface="Kalpurush" panose="02000600000000000000" pitchFamily="2" charset="0"/>
              </a:rPr>
              <a:t>যে নেটওয়ার্কের প্রত্যেকটি কম্পিউটার একটি কেন্দ্রীয় ডিভাইসের মাধ্যমে সংযুক্ত হয়ে নেটওয়ার্ক কাঠামো তৈরি করে তাকে স্টার টপোলজি বলে। স্টার টপোলজিতে নেটওয়ার্কভুক্ত সকল কম্পিউটার ভিন্ন ভিন্ন ক্যাবল দ্বারা একটি কেন্দ্রীয় ডিভাইসের সাথে যুক্ত হয় যাকে কনসেনট্রেটর বলে। এ কনসেনট্রেটর হাব বা সুইচ হতে পারে। কোনো কম্পিউটার ডেটা ট্রান্সফার করতে চাইলে তা প্রথমে সেই হাব অথবা সুইচে পাঠিয়ে দেয়। এরপর হাব বা সুইচ ডেটা সিগনালকে লক্ষ্যস্থলে পাঠিয়ে দেয়।</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B2E6A110-D50B-CC4C-3CA2-E280CF4CAED0}"/>
              </a:ext>
            </a:extLst>
          </p:cNvPr>
          <p:cNvSpPr/>
          <p:nvPr/>
        </p:nvSpPr>
        <p:spPr>
          <a:xfrm>
            <a:off x="781406" y="275580"/>
            <a:ext cx="10626488" cy="574209"/>
          </a:xfrm>
          <a:prstGeom prst="homePlate">
            <a:avLst>
              <a:gd name="adj" fmla="val 0"/>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Kalpurush" panose="02000600000000000000" pitchFamily="2" charset="0"/>
                <a:cs typeface="Kalpurush" panose="02000600000000000000" pitchFamily="2" charset="0"/>
              </a:rPr>
              <a:t>স্টার</a:t>
            </a:r>
            <a:r>
              <a:rPr lang="as-IN" sz="2800" b="1" dirty="0">
                <a:latin typeface="Kalpurush" panose="02000600000000000000" pitchFamily="2" charset="0"/>
                <a:cs typeface="Kalpurush" panose="02000600000000000000" pitchFamily="2" charset="0"/>
              </a:rPr>
              <a:t> টপোলজি</a:t>
            </a:r>
            <a:endParaRPr lang="en-US" sz="2800" b="1"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8FA64582-8759-7061-71C8-072D8F397CF7}"/>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0F607D7A-A7E9-408E-DB88-B5E61F5A508F}"/>
              </a:ext>
            </a:extLst>
          </p:cNvPr>
          <p:cNvSpPr txBox="1"/>
          <p:nvPr/>
        </p:nvSpPr>
        <p:spPr>
          <a:xfrm>
            <a:off x="32084" y="6375211"/>
            <a:ext cx="12125132" cy="461665"/>
          </a:xfrm>
          <a:prstGeom prst="rect">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25" name="Group 24">
            <a:extLst>
              <a:ext uri="{FF2B5EF4-FFF2-40B4-BE49-F238E27FC236}">
                <a16:creationId xmlns:a16="http://schemas.microsoft.com/office/drawing/2014/main" id="{E81E5BA5-A7FC-1262-DB94-6240A786F9E8}"/>
              </a:ext>
            </a:extLst>
          </p:cNvPr>
          <p:cNvGrpSpPr/>
          <p:nvPr/>
        </p:nvGrpSpPr>
        <p:grpSpPr>
          <a:xfrm>
            <a:off x="2846125" y="3084993"/>
            <a:ext cx="6497049" cy="2903656"/>
            <a:chOff x="2846125" y="3210177"/>
            <a:chExt cx="6497049" cy="2903656"/>
          </a:xfrm>
        </p:grpSpPr>
        <p:grpSp>
          <p:nvGrpSpPr>
            <p:cNvPr id="11" name="Group 10">
              <a:extLst>
                <a:ext uri="{FF2B5EF4-FFF2-40B4-BE49-F238E27FC236}">
                  <a16:creationId xmlns:a16="http://schemas.microsoft.com/office/drawing/2014/main" id="{65E40A86-4FF8-4B13-0C7E-7471F9309AD0}"/>
                </a:ext>
              </a:extLst>
            </p:cNvPr>
            <p:cNvGrpSpPr/>
            <p:nvPr/>
          </p:nvGrpSpPr>
          <p:grpSpPr>
            <a:xfrm>
              <a:off x="2846125" y="3210177"/>
              <a:ext cx="6497049" cy="2903656"/>
              <a:chOff x="2846125" y="2619327"/>
              <a:chExt cx="6497049" cy="2903656"/>
            </a:xfrm>
          </p:grpSpPr>
          <p:grpSp>
            <p:nvGrpSpPr>
              <p:cNvPr id="12" name="Group 11">
                <a:extLst>
                  <a:ext uri="{FF2B5EF4-FFF2-40B4-BE49-F238E27FC236}">
                    <a16:creationId xmlns:a16="http://schemas.microsoft.com/office/drawing/2014/main" id="{40F367A1-8161-AAA8-863D-04EDD131F256}"/>
                  </a:ext>
                </a:extLst>
              </p:cNvPr>
              <p:cNvGrpSpPr/>
              <p:nvPr/>
            </p:nvGrpSpPr>
            <p:grpSpPr>
              <a:xfrm>
                <a:off x="2846125" y="2619327"/>
                <a:ext cx="6497049" cy="2855921"/>
                <a:chOff x="2847475" y="3322735"/>
                <a:chExt cx="6497049" cy="2855921"/>
              </a:xfrm>
            </p:grpSpPr>
            <p:pic>
              <p:nvPicPr>
                <p:cNvPr id="16" name="Picture 15">
                  <a:extLst>
                    <a:ext uri="{FF2B5EF4-FFF2-40B4-BE49-F238E27FC236}">
                      <a16:creationId xmlns:a16="http://schemas.microsoft.com/office/drawing/2014/main" id="{9E0FA964-2941-0D0F-350B-00AC8F614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47475" y="4999328"/>
                  <a:ext cx="1652741" cy="1179328"/>
                </a:xfrm>
                <a:prstGeom prst="rect">
                  <a:avLst/>
                </a:prstGeom>
              </p:spPr>
            </p:pic>
            <p:pic>
              <p:nvPicPr>
                <p:cNvPr id="17" name="Picture 16">
                  <a:extLst>
                    <a:ext uri="{FF2B5EF4-FFF2-40B4-BE49-F238E27FC236}">
                      <a16:creationId xmlns:a16="http://schemas.microsoft.com/office/drawing/2014/main" id="{205A4E7C-04F8-56A7-B8E9-189F23E2A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47476" y="3351769"/>
                  <a:ext cx="1652740" cy="1179328"/>
                </a:xfrm>
                <a:prstGeom prst="rect">
                  <a:avLst/>
                </a:prstGeom>
              </p:spPr>
            </p:pic>
            <p:pic>
              <p:nvPicPr>
                <p:cNvPr id="18" name="Picture 17">
                  <a:extLst>
                    <a:ext uri="{FF2B5EF4-FFF2-40B4-BE49-F238E27FC236}">
                      <a16:creationId xmlns:a16="http://schemas.microsoft.com/office/drawing/2014/main" id="{B5FE8E57-01C5-EE51-AB47-5DD2F3E80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783" y="3322735"/>
                  <a:ext cx="1652741" cy="1179328"/>
                </a:xfrm>
                <a:prstGeom prst="rect">
                  <a:avLst/>
                </a:prstGeom>
              </p:spPr>
            </p:pic>
            <p:pic>
              <p:nvPicPr>
                <p:cNvPr id="19" name="Picture 18">
                  <a:extLst>
                    <a:ext uri="{FF2B5EF4-FFF2-40B4-BE49-F238E27FC236}">
                      <a16:creationId xmlns:a16="http://schemas.microsoft.com/office/drawing/2014/main" id="{562B42BD-D58A-5944-E99E-F0F352A8A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783" y="4950630"/>
                  <a:ext cx="1652741" cy="1179328"/>
                </a:xfrm>
                <a:prstGeom prst="rect">
                  <a:avLst/>
                </a:prstGeom>
              </p:spPr>
            </p:pic>
            <p:pic>
              <p:nvPicPr>
                <p:cNvPr id="14" name="Picture 13">
                  <a:extLst>
                    <a:ext uri="{FF2B5EF4-FFF2-40B4-BE49-F238E27FC236}">
                      <a16:creationId xmlns:a16="http://schemas.microsoft.com/office/drawing/2014/main" id="{C7851429-EDC3-7B07-80D0-CFF68678A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752" y="4469236"/>
                  <a:ext cx="1923948" cy="523220"/>
                </a:xfrm>
                <a:prstGeom prst="rect">
                  <a:avLst/>
                </a:prstGeom>
              </p:spPr>
            </p:pic>
            <p:grpSp>
              <p:nvGrpSpPr>
                <p:cNvPr id="15" name="Group 14">
                  <a:extLst>
                    <a:ext uri="{FF2B5EF4-FFF2-40B4-BE49-F238E27FC236}">
                      <a16:creationId xmlns:a16="http://schemas.microsoft.com/office/drawing/2014/main" id="{4F487F00-15B4-383B-46BD-45618CDFB1BA}"/>
                    </a:ext>
                  </a:extLst>
                </p:cNvPr>
                <p:cNvGrpSpPr/>
                <p:nvPr/>
              </p:nvGrpSpPr>
              <p:grpSpPr>
                <a:xfrm>
                  <a:off x="4323151" y="4373528"/>
                  <a:ext cx="3564258" cy="846033"/>
                  <a:chOff x="4021333" y="4504785"/>
                  <a:chExt cx="4192133" cy="995068"/>
                </a:xfrm>
              </p:grpSpPr>
              <p:sp>
                <p:nvSpPr>
                  <p:cNvPr id="20" name="Rectangle: Rounded Corners 19">
                    <a:extLst>
                      <a:ext uri="{FF2B5EF4-FFF2-40B4-BE49-F238E27FC236}">
                        <a16:creationId xmlns:a16="http://schemas.microsoft.com/office/drawing/2014/main" id="{3B07F146-E119-8B47-1BB8-06B4E15CEED7}"/>
                      </a:ext>
                    </a:extLst>
                  </p:cNvPr>
                  <p:cNvSpPr/>
                  <p:nvPr/>
                </p:nvSpPr>
                <p:spPr>
                  <a:xfrm rot="1916788" flipV="1">
                    <a:off x="4021333" y="4596728"/>
                    <a:ext cx="1394596" cy="67347"/>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B7516B8E-0C28-6B51-5CFC-DC6786A7333F}"/>
                      </a:ext>
                    </a:extLst>
                  </p:cNvPr>
                  <p:cNvSpPr/>
                  <p:nvPr/>
                </p:nvSpPr>
                <p:spPr>
                  <a:xfrm rot="1728360">
                    <a:off x="6309248" y="5443367"/>
                    <a:ext cx="1880280" cy="56486"/>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EF9B75B1-B14D-56C1-CAE6-88716465D07E}"/>
                      </a:ext>
                    </a:extLst>
                  </p:cNvPr>
                  <p:cNvSpPr/>
                  <p:nvPr/>
                </p:nvSpPr>
                <p:spPr>
                  <a:xfrm rot="19871640" flipH="1" flipV="1">
                    <a:off x="4051858" y="5416940"/>
                    <a:ext cx="1564457"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3B94163-2C02-13C2-F44A-8B4E32C40C5A}"/>
                      </a:ext>
                    </a:extLst>
                  </p:cNvPr>
                  <p:cNvSpPr/>
                  <p:nvPr/>
                </p:nvSpPr>
                <p:spPr>
                  <a:xfrm rot="19683212" flipH="1" flipV="1">
                    <a:off x="6423931" y="4504785"/>
                    <a:ext cx="1789535"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TextBox 12">
                <a:extLst>
                  <a:ext uri="{FF2B5EF4-FFF2-40B4-BE49-F238E27FC236}">
                    <a16:creationId xmlns:a16="http://schemas.microsoft.com/office/drawing/2014/main" id="{7E505061-0C69-B117-D1A7-B0B9C01EE5EA}"/>
                  </a:ext>
                </a:extLst>
              </p:cNvPr>
              <p:cNvSpPr txBox="1"/>
              <p:nvPr/>
            </p:nvSpPr>
            <p:spPr>
              <a:xfrm>
                <a:off x="4965790" y="5122873"/>
                <a:ext cx="2257720" cy="400110"/>
              </a:xfrm>
              <a:prstGeom prst="rect">
                <a:avLst/>
              </a:prstGeom>
              <a:noFill/>
            </p:spPr>
            <p:txBody>
              <a:bodyPr wrap="square">
                <a:spAutoFit/>
              </a:bodyPr>
              <a:lstStyle/>
              <a:p>
                <a:pPr algn="ct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চিত্র</a:t>
                </a:r>
                <a:r>
                  <a:rPr lang="en-US" sz="2000" b="1" dirty="0">
                    <a:solidFill>
                      <a:schemeClr val="tx1">
                        <a:lumMod val="75000"/>
                        <a:lumOff val="25000"/>
                      </a:schemeClr>
                    </a:solidFill>
                    <a:latin typeface="Kalpurush" panose="02000600000000000000" pitchFamily="2" charset="0"/>
                    <a:cs typeface="Kalpurush" panose="02000600000000000000" pitchFamily="2" charset="0"/>
                  </a:rPr>
                  <a:t>: </a:t>
                </a: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স্টার</a:t>
                </a:r>
                <a:r>
                  <a:rPr lang="en-US" sz="2000" b="1" dirty="0">
                    <a:solidFill>
                      <a:schemeClr val="tx1">
                        <a:lumMod val="75000"/>
                        <a:lumOff val="25000"/>
                      </a:schemeClr>
                    </a:solidFill>
                    <a:latin typeface="Kalpurush" panose="02000600000000000000" pitchFamily="2" charset="0"/>
                    <a:cs typeface="Kalpurush" panose="02000600000000000000" pitchFamily="2" charset="0"/>
                  </a:rPr>
                  <a:t> </a:t>
                </a: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টপোলজি</a:t>
                </a:r>
                <a:endParaRPr lang="en-US" sz="2000" dirty="0">
                  <a:solidFill>
                    <a:schemeClr val="tx1">
                      <a:lumMod val="75000"/>
                      <a:lumOff val="25000"/>
                    </a:schemeClr>
                  </a:solidFill>
                </a:endParaRPr>
              </a:p>
            </p:txBody>
          </p:sp>
        </p:grpSp>
        <p:sp>
          <p:nvSpPr>
            <p:cNvPr id="24" name="TextBox 23">
              <a:extLst>
                <a:ext uri="{FF2B5EF4-FFF2-40B4-BE49-F238E27FC236}">
                  <a16:creationId xmlns:a16="http://schemas.microsoft.com/office/drawing/2014/main" id="{823408CA-FEB8-5566-32FC-D587735FE978}"/>
                </a:ext>
              </a:extLst>
            </p:cNvPr>
            <p:cNvSpPr txBox="1"/>
            <p:nvPr/>
          </p:nvSpPr>
          <p:spPr>
            <a:xfrm>
              <a:off x="5673341" y="4339695"/>
              <a:ext cx="813116" cy="276999"/>
            </a:xfrm>
            <a:prstGeom prst="rect">
              <a:avLst/>
            </a:prstGeom>
            <a:noFill/>
          </p:spPr>
          <p:txBody>
            <a:bodyPr wrap="square">
              <a:spAutoFit/>
            </a:bodyPr>
            <a:lstStyle/>
            <a:p>
              <a:pPr algn="ctr"/>
              <a:r>
                <a:rPr lang="en-US" sz="1200" b="1" dirty="0">
                  <a:solidFill>
                    <a:schemeClr val="bg1"/>
                  </a:solidFill>
                  <a:cs typeface="Kalpurush" panose="02000600000000000000" pitchFamily="2" charset="0"/>
                </a:rPr>
                <a:t>SWITCH</a:t>
              </a:r>
              <a:endParaRPr lang="en-US" sz="1200" dirty="0">
                <a:solidFill>
                  <a:schemeClr val="bg1"/>
                </a:solidFill>
              </a:endParaRPr>
            </a:p>
          </p:txBody>
        </p:sp>
      </p:grpSp>
      <p:pic>
        <p:nvPicPr>
          <p:cNvPr id="2" name="Picture 1">
            <a:extLst>
              <a:ext uri="{FF2B5EF4-FFF2-40B4-BE49-F238E27FC236}">
                <a16:creationId xmlns:a16="http://schemas.microsoft.com/office/drawing/2014/main" id="{BBDCB0C6-2807-6BCC-1753-7D9DD1E848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04590" y="4169517"/>
            <a:ext cx="714197" cy="714197"/>
          </a:xfrm>
          <a:prstGeom prst="rect">
            <a:avLst/>
          </a:prstGeom>
        </p:spPr>
      </p:pic>
      <p:pic>
        <p:nvPicPr>
          <p:cNvPr id="6" name="Picture 5">
            <a:extLst>
              <a:ext uri="{FF2B5EF4-FFF2-40B4-BE49-F238E27FC236}">
                <a16:creationId xmlns:a16="http://schemas.microsoft.com/office/drawing/2014/main" id="{4D7059B4-0AA4-30A6-8146-26926AEF97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56990" y="4321917"/>
            <a:ext cx="714197" cy="714197"/>
          </a:xfrm>
          <a:prstGeom prst="rect">
            <a:avLst/>
          </a:prstGeom>
        </p:spPr>
      </p:pic>
      <p:pic>
        <p:nvPicPr>
          <p:cNvPr id="7" name="Picture 6">
            <a:extLst>
              <a:ext uri="{FF2B5EF4-FFF2-40B4-BE49-F238E27FC236}">
                <a16:creationId xmlns:a16="http://schemas.microsoft.com/office/drawing/2014/main" id="{1ACD27FE-F1F4-9EB5-5B04-8F17C4741A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23264" y="4252618"/>
            <a:ext cx="714197" cy="714197"/>
          </a:xfrm>
          <a:prstGeom prst="rect">
            <a:avLst/>
          </a:prstGeom>
        </p:spPr>
      </p:pic>
      <p:pic>
        <p:nvPicPr>
          <p:cNvPr id="8" name="Picture 7">
            <a:extLst>
              <a:ext uri="{FF2B5EF4-FFF2-40B4-BE49-F238E27FC236}">
                <a16:creationId xmlns:a16="http://schemas.microsoft.com/office/drawing/2014/main" id="{76E09B7B-6AFC-F57F-1833-AF4889A4F2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05086" y="4165696"/>
            <a:ext cx="714197" cy="714197"/>
          </a:xfrm>
          <a:prstGeom prst="rect">
            <a:avLst/>
          </a:prstGeom>
        </p:spPr>
      </p:pic>
    </p:spTree>
    <p:extLst>
      <p:ext uri="{BB962C8B-B14F-4D97-AF65-F5344CB8AC3E}">
        <p14:creationId xmlns:p14="http://schemas.microsoft.com/office/powerpoint/2010/main" val="23055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500"/>
                                        <p:tgtEl>
                                          <p:spTgt spid="3"/>
                                        </p:tgtEl>
                                      </p:cBhvr>
                                    </p:animEffect>
                                  </p:childTnLst>
                                </p:cTn>
                              </p:par>
                              <p:par>
                                <p:cTn id="12" presetID="14" presetClass="entr" presetSubtype="10" fill="hold" nodeType="withEffect">
                                  <p:stCondLst>
                                    <p:cond delay="200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1500"/>
                                        <p:tgtEl>
                                          <p:spTgt spid="25"/>
                                        </p:tgtEl>
                                      </p:cBhvr>
                                    </p:animEffect>
                                  </p:childTnLst>
                                </p:cTn>
                              </p:par>
                              <p:par>
                                <p:cTn id="15" presetID="53" presetClass="entr" presetSubtype="16" fill="hold" nodeType="withEffect">
                                  <p:stCondLst>
                                    <p:cond delay="25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par>
                                <p:cTn id="20" presetID="53" presetClass="entr" presetSubtype="16" fill="hold" nodeType="withEffect">
                                  <p:stCondLst>
                                    <p:cond delay="250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53" presetClass="entr" presetSubtype="16" fill="hold" nodeType="withEffect">
                                  <p:stCondLst>
                                    <p:cond delay="250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par>
                                <p:cTn id="30" presetID="53" presetClass="entr" presetSubtype="16" fill="hold" nodeType="withEffect">
                                  <p:stCondLst>
                                    <p:cond delay="250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Effect transition="in" filter="fade">
                                      <p:cBhvr>
                                        <p:cTn id="34" dur="1000"/>
                                        <p:tgtEl>
                                          <p:spTgt spid="8"/>
                                        </p:tgtEl>
                                      </p:cBhvr>
                                    </p:animEffect>
                                  </p:childTnLst>
                                </p:cTn>
                              </p:par>
                              <p:par>
                                <p:cTn id="35" presetID="42" presetClass="path" presetSubtype="0" repeatCount="indefinite" decel="100000" fill="hold" nodeType="withEffect">
                                  <p:stCondLst>
                                    <p:cond delay="3500"/>
                                  </p:stCondLst>
                                  <p:childTnLst>
                                    <p:animMotion origin="layout" path="M -3.54167E-6 -3.7037E-6 L -0.0763 -0.08865 " pathEditMode="relative" rAng="0" ptsTypes="AA">
                                      <p:cBhvr>
                                        <p:cTn id="36" dur="2000" fill="hold"/>
                                        <p:tgtEl>
                                          <p:spTgt spid="2"/>
                                        </p:tgtEl>
                                        <p:attrNameLst>
                                          <p:attrName>ppt_x</p:attrName>
                                          <p:attrName>ppt_y</p:attrName>
                                        </p:attrNameLst>
                                      </p:cBhvr>
                                      <p:rCtr x="-3815" y="-4444"/>
                                    </p:animMotion>
                                  </p:childTnLst>
                                </p:cTn>
                              </p:par>
                              <p:par>
                                <p:cTn id="37" presetID="42" presetClass="path" presetSubtype="0" repeatCount="indefinite" decel="100000" fill="hold" nodeType="withEffect">
                                  <p:stCondLst>
                                    <p:cond delay="3500"/>
                                  </p:stCondLst>
                                  <p:childTnLst>
                                    <p:animMotion origin="layout" path="M 0.00391 -0.01436 L -0.08724 0.08426 " pathEditMode="relative" rAng="0" ptsTypes="AA">
                                      <p:cBhvr>
                                        <p:cTn id="38" dur="2000" fill="hold"/>
                                        <p:tgtEl>
                                          <p:spTgt spid="6"/>
                                        </p:tgtEl>
                                        <p:attrNameLst>
                                          <p:attrName>ppt_x</p:attrName>
                                          <p:attrName>ppt_y</p:attrName>
                                        </p:attrNameLst>
                                      </p:cBhvr>
                                      <p:rCtr x="-4557" y="4931"/>
                                    </p:animMotion>
                                  </p:childTnLst>
                                </p:cTn>
                              </p:par>
                              <p:par>
                                <p:cTn id="39" presetID="42" presetClass="path" presetSubtype="0" repeatCount="indefinite" decel="100000" fill="hold" nodeType="withEffect">
                                  <p:stCondLst>
                                    <p:cond delay="3500"/>
                                  </p:stCondLst>
                                  <p:childTnLst>
                                    <p:animMotion origin="layout" path="M 2.70833E-6 -2.22222E-6 L 0.11679 0.10972 " pathEditMode="relative" rAng="0" ptsTypes="AA">
                                      <p:cBhvr>
                                        <p:cTn id="40" dur="2000" fill="hold"/>
                                        <p:tgtEl>
                                          <p:spTgt spid="7"/>
                                        </p:tgtEl>
                                        <p:attrNameLst>
                                          <p:attrName>ppt_x</p:attrName>
                                          <p:attrName>ppt_y</p:attrName>
                                        </p:attrNameLst>
                                      </p:cBhvr>
                                      <p:rCtr x="5833" y="5486"/>
                                    </p:animMotion>
                                  </p:childTnLst>
                                </p:cTn>
                              </p:par>
                              <p:par>
                                <p:cTn id="41" presetID="42" presetClass="path" presetSubtype="0" repeatCount="indefinite" decel="100000" fill="hold" nodeType="withEffect">
                                  <p:stCondLst>
                                    <p:cond delay="3500"/>
                                  </p:stCondLst>
                                  <p:childTnLst>
                                    <p:animMotion origin="layout" path="M -1.25E-6 -7.40741E-7 L 0.09974 -0.11273 " pathEditMode="relative" rAng="0" ptsTypes="AA">
                                      <p:cBhvr>
                                        <p:cTn id="42" dur="2000" fill="hold"/>
                                        <p:tgtEl>
                                          <p:spTgt spid="8"/>
                                        </p:tgtEl>
                                        <p:attrNameLst>
                                          <p:attrName>ppt_x</p:attrName>
                                          <p:attrName>ppt_y</p:attrName>
                                        </p:attrNameLst>
                                      </p:cBhvr>
                                      <p:rCtr x="4987"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06419-AC8A-72BF-6881-666E8A057F45}"/>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56F65694-1F4C-A3D1-2FFA-381E33F6C191}"/>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BB9D86C1-3279-EC43-51FB-E944A567C4DB}"/>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B2D0A459-8EF2-B2EA-2150-BCCC5511BF20}"/>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D4F4B31B-486E-C4FD-20B1-8A748B8D09A3}"/>
                </a:ext>
              </a:extLst>
            </p:cNvPr>
            <p:cNvSpPr txBox="1"/>
            <p:nvPr/>
          </p:nvSpPr>
          <p:spPr>
            <a:xfrm>
              <a:off x="147426" y="2354800"/>
              <a:ext cx="2297018" cy="2092764"/>
            </a:xfrm>
            <a:prstGeom prst="rect">
              <a:avLst/>
            </a:prstGeom>
            <a:noFill/>
          </p:spPr>
          <p:txBody>
            <a:bodyPr wrap="none" rtlCol="0">
              <a:spAutoFit/>
            </a:bodyPr>
            <a:lstStyle/>
            <a:p>
              <a:pPr algn="ctr"/>
              <a:r>
                <a:rPr lang="en-US" sz="4000" b="1" dirty="0" err="1">
                  <a:solidFill>
                    <a:schemeClr val="bg1"/>
                  </a:solidFill>
                  <a:latin typeface="Kalpurush" panose="02000600000000000000" pitchFamily="2" charset="0"/>
                  <a:cs typeface="Kalpurush" panose="02000600000000000000" pitchFamily="2" charset="0"/>
                </a:rPr>
                <a:t>স্টার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6" name="Group 5">
            <a:extLst>
              <a:ext uri="{FF2B5EF4-FFF2-40B4-BE49-F238E27FC236}">
                <a16:creationId xmlns:a16="http://schemas.microsoft.com/office/drawing/2014/main" id="{F6ADB363-DA9B-B2CA-6E9A-5F79157A5461}"/>
              </a:ext>
            </a:extLst>
          </p:cNvPr>
          <p:cNvGrpSpPr/>
          <p:nvPr/>
        </p:nvGrpSpPr>
        <p:grpSpPr>
          <a:xfrm>
            <a:off x="2450902" y="654503"/>
            <a:ext cx="8617641" cy="1415559"/>
            <a:chOff x="2166244" y="77518"/>
            <a:chExt cx="8617642" cy="1415559"/>
          </a:xfrm>
          <a:solidFill>
            <a:srgbClr val="6685C3"/>
          </a:solidFill>
        </p:grpSpPr>
        <p:grpSp>
          <p:nvGrpSpPr>
            <p:cNvPr id="7" name="Group 6">
              <a:extLst>
                <a:ext uri="{FF2B5EF4-FFF2-40B4-BE49-F238E27FC236}">
                  <a16:creationId xmlns:a16="http://schemas.microsoft.com/office/drawing/2014/main" id="{7AC057EA-517D-390F-9BC2-3797676F98FB}"/>
                </a:ext>
              </a:extLst>
            </p:cNvPr>
            <p:cNvGrpSpPr/>
            <p:nvPr/>
          </p:nvGrpSpPr>
          <p:grpSpPr>
            <a:xfrm>
              <a:off x="3252426" y="284561"/>
              <a:ext cx="7531460" cy="1001473"/>
              <a:chOff x="4368801" y="507999"/>
              <a:chExt cx="7531461" cy="1269868"/>
            </a:xfrm>
            <a:grpFill/>
          </p:grpSpPr>
          <p:sp>
            <p:nvSpPr>
              <p:cNvPr id="9" name="Rounded Rectangle 5">
                <a:extLst>
                  <a:ext uri="{FF2B5EF4-FFF2-40B4-BE49-F238E27FC236}">
                    <a16:creationId xmlns:a16="http://schemas.microsoft.com/office/drawing/2014/main" id="{1188A966-E683-C01B-0931-473988CED6F1}"/>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56D650BF-1A3C-8947-88F1-B31F37DFE65F}"/>
                  </a:ext>
                </a:extLst>
              </p:cNvPr>
              <p:cNvSpPr txBox="1"/>
              <p:nvPr/>
            </p:nvSpPr>
            <p:spPr>
              <a:xfrm>
                <a:off x="4911892" y="895912"/>
                <a:ext cx="698837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সহজে নেটওয়ার্কে অধিক সংখ্যক কম্পিউটার সংযুক্ত করা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8" name="Rounded Rectangle 8">
              <a:extLst>
                <a:ext uri="{FF2B5EF4-FFF2-40B4-BE49-F238E27FC236}">
                  <a16:creationId xmlns:a16="http://schemas.microsoft.com/office/drawing/2014/main" id="{4BD7635A-C9D4-EF4E-5EAB-7A2F3BC3AD0E}"/>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E3F9AE27-3CD1-4C33-355F-66E823230EDE}"/>
              </a:ext>
            </a:extLst>
          </p:cNvPr>
          <p:cNvGrpSpPr/>
          <p:nvPr/>
        </p:nvGrpSpPr>
        <p:grpSpPr>
          <a:xfrm>
            <a:off x="2450902" y="4297347"/>
            <a:ext cx="8402602" cy="1415559"/>
            <a:chOff x="2166244" y="77518"/>
            <a:chExt cx="8402602" cy="1415559"/>
          </a:xfrm>
        </p:grpSpPr>
        <p:grpSp>
          <p:nvGrpSpPr>
            <p:cNvPr id="28" name="Group 27">
              <a:extLst>
                <a:ext uri="{FF2B5EF4-FFF2-40B4-BE49-F238E27FC236}">
                  <a16:creationId xmlns:a16="http://schemas.microsoft.com/office/drawing/2014/main" id="{6A74F051-EE46-F28B-9127-AB526AA45E4A}"/>
                </a:ext>
              </a:extLst>
            </p:cNvPr>
            <p:cNvGrpSpPr/>
            <p:nvPr/>
          </p:nvGrpSpPr>
          <p:grpSpPr>
            <a:xfrm>
              <a:off x="3252426" y="284561"/>
              <a:ext cx="7316420" cy="1001473"/>
              <a:chOff x="4368801" y="507999"/>
              <a:chExt cx="7316421" cy="1269868"/>
            </a:xfrm>
          </p:grpSpPr>
          <p:sp>
            <p:nvSpPr>
              <p:cNvPr id="30" name="Rounded Rectangle 5">
                <a:extLst>
                  <a:ext uri="{FF2B5EF4-FFF2-40B4-BE49-F238E27FC236}">
                    <a16:creationId xmlns:a16="http://schemas.microsoft.com/office/drawing/2014/main" id="{70D32380-5A12-4A4C-7233-AC54EB3C2792}"/>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9488B406-0874-0841-CFF0-939821125EFD}"/>
                  </a:ext>
                </a:extLst>
              </p:cNvPr>
              <p:cNvSpPr txBox="1"/>
              <p:nvPr/>
            </p:nvSpPr>
            <p:spPr>
              <a:xfrm>
                <a:off x="4806779" y="727716"/>
                <a:ext cx="6878443" cy="819548"/>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হাব বিভিন্ন ধরনের ক্যাবল সাপোর্ট করলে একইসাথে কয়েক ধরনের ক্যাবল ব্যবহারের সুবিধা পাওয়া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DD64C736-6B8F-A502-EB4C-9254E2C78980}"/>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6" name="Group 35">
            <a:extLst>
              <a:ext uri="{FF2B5EF4-FFF2-40B4-BE49-F238E27FC236}">
                <a16:creationId xmlns:a16="http://schemas.microsoft.com/office/drawing/2014/main" id="{9AB31049-9635-C465-A849-7AF1656F566D}"/>
              </a:ext>
            </a:extLst>
          </p:cNvPr>
          <p:cNvGrpSpPr/>
          <p:nvPr/>
        </p:nvGrpSpPr>
        <p:grpSpPr>
          <a:xfrm>
            <a:off x="2993993" y="2475925"/>
            <a:ext cx="7868563" cy="1415559"/>
            <a:chOff x="2166244" y="77518"/>
            <a:chExt cx="7868563" cy="1415559"/>
          </a:xfrm>
          <a:solidFill>
            <a:srgbClr val="8FAF52"/>
          </a:solidFill>
        </p:grpSpPr>
        <p:grpSp>
          <p:nvGrpSpPr>
            <p:cNvPr id="37" name="Group 36">
              <a:extLst>
                <a:ext uri="{FF2B5EF4-FFF2-40B4-BE49-F238E27FC236}">
                  <a16:creationId xmlns:a16="http://schemas.microsoft.com/office/drawing/2014/main" id="{323E31C3-AA97-5B3A-158B-A1E8E892D964}"/>
                </a:ext>
              </a:extLst>
            </p:cNvPr>
            <p:cNvGrpSpPr/>
            <p:nvPr/>
          </p:nvGrpSpPr>
          <p:grpSpPr>
            <a:xfrm>
              <a:off x="3252426" y="284561"/>
              <a:ext cx="6782381" cy="1001472"/>
              <a:chOff x="4368801" y="507999"/>
              <a:chExt cx="6782382" cy="1269868"/>
            </a:xfrm>
            <a:grpFill/>
          </p:grpSpPr>
          <p:sp>
            <p:nvSpPr>
              <p:cNvPr id="39" name="Rounded Rectangle 5">
                <a:extLst>
                  <a:ext uri="{FF2B5EF4-FFF2-40B4-BE49-F238E27FC236}">
                    <a16:creationId xmlns:a16="http://schemas.microsoft.com/office/drawing/2014/main" id="{198BDEC1-E607-1C76-F817-12BE4D772138}"/>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BDEC30EA-9AA3-2AC0-F175-82B876B7C0E3}"/>
                  </a:ext>
                </a:extLst>
              </p:cNvPr>
              <p:cNvSpPr txBox="1"/>
              <p:nvPr/>
            </p:nvSpPr>
            <p:spPr>
              <a:xfrm>
                <a:off x="4763106" y="727717"/>
                <a:ext cx="6388077" cy="819549"/>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নেটওয়ার্কের কোনো একটি কম্পিউটার বিকল হয়ে গেলে তা নেটওয়ার্কের উপর কোনো প্রভাব ফেলে না।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761A946B-F8C2-1A23-E45F-6D060AEA474A}"/>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27282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8CA5-F7E5-86AB-378F-203EC555A933}"/>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A7C01720-4226-CFB9-06A5-966E8ED1EE23}"/>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FFACED1F-BB13-F8BD-B0C3-365BB752FC01}"/>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C65EDB4D-0E8D-72DE-78BB-C59822330890}"/>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7556A791-B381-517A-F566-EDDF2BEF0F76}"/>
                </a:ext>
              </a:extLst>
            </p:cNvPr>
            <p:cNvSpPr txBox="1"/>
            <p:nvPr/>
          </p:nvSpPr>
          <p:spPr>
            <a:xfrm>
              <a:off x="147426" y="2354800"/>
              <a:ext cx="2297018" cy="2092764"/>
            </a:xfrm>
            <a:prstGeom prst="rect">
              <a:avLst/>
            </a:prstGeom>
            <a:noFill/>
          </p:spPr>
          <p:txBody>
            <a:bodyPr wrap="none" rtlCol="0">
              <a:spAutoFit/>
            </a:bodyPr>
            <a:lstStyle/>
            <a:p>
              <a:pPr algn="ctr"/>
              <a:r>
                <a:rPr lang="en-US" sz="4000" b="1" dirty="0" err="1">
                  <a:solidFill>
                    <a:schemeClr val="bg1"/>
                  </a:solidFill>
                  <a:latin typeface="Kalpurush" panose="02000600000000000000" pitchFamily="2" charset="0"/>
                  <a:cs typeface="Kalpurush" panose="02000600000000000000" pitchFamily="2" charset="0"/>
                </a:rPr>
                <a:t>স্টার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অসুবিধা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6" name="Group 5">
            <a:extLst>
              <a:ext uri="{FF2B5EF4-FFF2-40B4-BE49-F238E27FC236}">
                <a16:creationId xmlns:a16="http://schemas.microsoft.com/office/drawing/2014/main" id="{2406A545-14F1-95DF-7C10-0E6BCC0BF983}"/>
              </a:ext>
            </a:extLst>
          </p:cNvPr>
          <p:cNvGrpSpPr/>
          <p:nvPr/>
        </p:nvGrpSpPr>
        <p:grpSpPr>
          <a:xfrm>
            <a:off x="2450902" y="654503"/>
            <a:ext cx="8462057" cy="1415559"/>
            <a:chOff x="2166244" y="77518"/>
            <a:chExt cx="8462058" cy="1415559"/>
          </a:xfrm>
          <a:solidFill>
            <a:srgbClr val="6685C3"/>
          </a:solidFill>
        </p:grpSpPr>
        <p:grpSp>
          <p:nvGrpSpPr>
            <p:cNvPr id="7" name="Group 6">
              <a:extLst>
                <a:ext uri="{FF2B5EF4-FFF2-40B4-BE49-F238E27FC236}">
                  <a16:creationId xmlns:a16="http://schemas.microsoft.com/office/drawing/2014/main" id="{EA9F8CFD-D606-DCC6-D9FA-83E1A35F32EF}"/>
                </a:ext>
              </a:extLst>
            </p:cNvPr>
            <p:cNvGrpSpPr/>
            <p:nvPr/>
          </p:nvGrpSpPr>
          <p:grpSpPr>
            <a:xfrm>
              <a:off x="3252426" y="284561"/>
              <a:ext cx="7375876" cy="1001473"/>
              <a:chOff x="4368801" y="507999"/>
              <a:chExt cx="7375877" cy="1269868"/>
            </a:xfrm>
            <a:grpFill/>
          </p:grpSpPr>
          <p:sp>
            <p:nvSpPr>
              <p:cNvPr id="9" name="Rounded Rectangle 5">
                <a:extLst>
                  <a:ext uri="{FF2B5EF4-FFF2-40B4-BE49-F238E27FC236}">
                    <a16:creationId xmlns:a16="http://schemas.microsoft.com/office/drawing/2014/main" id="{0C46BE73-A83A-878C-E1F8-3A91F181C37B}"/>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F460DCE3-2DD9-9953-E1A0-D8399A56FF54}"/>
                  </a:ext>
                </a:extLst>
              </p:cNvPr>
              <p:cNvSpPr txBox="1"/>
              <p:nvPr/>
            </p:nvSpPr>
            <p:spPr>
              <a:xfrm>
                <a:off x="4756308" y="899438"/>
                <a:ext cx="698837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কেন্দ্রের ডিভাইস হাব/সুইচ অকেজো হয়ে গেলে পুরো নেটওয়ার্কই বিকল হয়ে পড়ে। </a:t>
                </a:r>
                <a:endParaRPr lang="en-US" dirty="0">
                  <a:solidFill>
                    <a:schemeClr val="bg1"/>
                  </a:solidFill>
                  <a:latin typeface="Kalpurush" panose="02000600000000000000" pitchFamily="2" charset="0"/>
                  <a:cs typeface="Kalpurush" panose="02000600000000000000" pitchFamily="2" charset="0"/>
                </a:endParaRPr>
              </a:p>
            </p:txBody>
          </p:sp>
        </p:grpSp>
        <p:sp>
          <p:nvSpPr>
            <p:cNvPr id="8" name="Rounded Rectangle 8">
              <a:extLst>
                <a:ext uri="{FF2B5EF4-FFF2-40B4-BE49-F238E27FC236}">
                  <a16:creationId xmlns:a16="http://schemas.microsoft.com/office/drawing/2014/main" id="{1503F190-C4DF-D8A9-8CA8-A38D47FCEF41}"/>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17BA148B-F80B-27C3-B9E9-83A4EBAE6DA3}"/>
              </a:ext>
            </a:extLst>
          </p:cNvPr>
          <p:cNvGrpSpPr/>
          <p:nvPr/>
        </p:nvGrpSpPr>
        <p:grpSpPr>
          <a:xfrm>
            <a:off x="2450902" y="4297347"/>
            <a:ext cx="8402602" cy="1415559"/>
            <a:chOff x="2166244" y="77518"/>
            <a:chExt cx="8402602" cy="1415559"/>
          </a:xfrm>
        </p:grpSpPr>
        <p:grpSp>
          <p:nvGrpSpPr>
            <p:cNvPr id="28" name="Group 27">
              <a:extLst>
                <a:ext uri="{FF2B5EF4-FFF2-40B4-BE49-F238E27FC236}">
                  <a16:creationId xmlns:a16="http://schemas.microsoft.com/office/drawing/2014/main" id="{8EC4F1EA-A7A4-5B23-24F1-A25269E77992}"/>
                </a:ext>
              </a:extLst>
            </p:cNvPr>
            <p:cNvGrpSpPr/>
            <p:nvPr/>
          </p:nvGrpSpPr>
          <p:grpSpPr>
            <a:xfrm>
              <a:off x="3252426" y="284561"/>
              <a:ext cx="7316420" cy="1001473"/>
              <a:chOff x="4368801" y="507999"/>
              <a:chExt cx="7316421" cy="1269868"/>
            </a:xfrm>
          </p:grpSpPr>
          <p:sp>
            <p:nvSpPr>
              <p:cNvPr id="30" name="Rounded Rectangle 5">
                <a:extLst>
                  <a:ext uri="{FF2B5EF4-FFF2-40B4-BE49-F238E27FC236}">
                    <a16:creationId xmlns:a16="http://schemas.microsoft.com/office/drawing/2014/main" id="{FF4BF8F1-0C82-3FA5-68D5-7206378D392D}"/>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6FC3F9DB-8D55-A64D-8FED-70771BD6C056}"/>
                  </a:ext>
                </a:extLst>
              </p:cNvPr>
              <p:cNvSpPr txBox="1"/>
              <p:nvPr/>
            </p:nvSpPr>
            <p:spPr>
              <a:xfrm>
                <a:off x="4806779" y="906843"/>
                <a:ext cx="6878443"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খরচ বেশি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6BE731D2-6DC7-B519-4C66-25FE8A80B0A9}"/>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6" name="Group 35">
            <a:extLst>
              <a:ext uri="{FF2B5EF4-FFF2-40B4-BE49-F238E27FC236}">
                <a16:creationId xmlns:a16="http://schemas.microsoft.com/office/drawing/2014/main" id="{7F93F9EB-0E13-09F4-9C84-6B11EDC3720B}"/>
              </a:ext>
            </a:extLst>
          </p:cNvPr>
          <p:cNvGrpSpPr/>
          <p:nvPr/>
        </p:nvGrpSpPr>
        <p:grpSpPr>
          <a:xfrm>
            <a:off x="2993993" y="2475925"/>
            <a:ext cx="7859512" cy="1415559"/>
            <a:chOff x="2166244" y="77518"/>
            <a:chExt cx="7859512" cy="1415559"/>
          </a:xfrm>
          <a:solidFill>
            <a:srgbClr val="8FAF52"/>
          </a:solidFill>
        </p:grpSpPr>
        <p:grpSp>
          <p:nvGrpSpPr>
            <p:cNvPr id="37" name="Group 36">
              <a:extLst>
                <a:ext uri="{FF2B5EF4-FFF2-40B4-BE49-F238E27FC236}">
                  <a16:creationId xmlns:a16="http://schemas.microsoft.com/office/drawing/2014/main" id="{7EEF1121-435A-6F9B-DEAC-203F1D177D4C}"/>
                </a:ext>
              </a:extLst>
            </p:cNvPr>
            <p:cNvGrpSpPr/>
            <p:nvPr/>
          </p:nvGrpSpPr>
          <p:grpSpPr>
            <a:xfrm>
              <a:off x="3252426" y="284561"/>
              <a:ext cx="6773330" cy="1001472"/>
              <a:chOff x="4368801" y="507999"/>
              <a:chExt cx="6773331" cy="1269868"/>
            </a:xfrm>
            <a:grpFill/>
          </p:grpSpPr>
          <p:sp>
            <p:nvSpPr>
              <p:cNvPr id="39" name="Rounded Rectangle 5">
                <a:extLst>
                  <a:ext uri="{FF2B5EF4-FFF2-40B4-BE49-F238E27FC236}">
                    <a16:creationId xmlns:a16="http://schemas.microsoft.com/office/drawing/2014/main" id="{D7CFD7B5-F936-782D-5FD6-41FFF32C9AC9}"/>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59F6AEE5-BC6E-B8DB-3076-2949C06E549A}"/>
                  </a:ext>
                </a:extLst>
              </p:cNvPr>
              <p:cNvSpPr txBox="1"/>
              <p:nvPr/>
            </p:nvSpPr>
            <p:spPr>
              <a:xfrm>
                <a:off x="4754054" y="915661"/>
                <a:ext cx="638807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এই টপোলজিতে অধিক ক্যাবল লাগে।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1CBF6541-F7A9-45DA-6BC7-24265500AF33}"/>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340457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D6959-082B-6E82-2F5E-768CFCB122F2}"/>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6F7AAB91-DDF3-DDF6-DBE8-E7389C714141}"/>
              </a:ext>
            </a:extLst>
          </p:cNvPr>
          <p:cNvSpPr/>
          <p:nvPr/>
        </p:nvSpPr>
        <p:spPr>
          <a:xfrm>
            <a:off x="781406" y="1082304"/>
            <a:ext cx="10626487" cy="1277614"/>
          </a:xfrm>
          <a:prstGeom prst="round2DiagRect">
            <a:avLst>
              <a:gd name="adj1" fmla="val 0"/>
              <a:gd name="adj2" fmla="val 0"/>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as-IN" dirty="0">
                <a:latin typeface="Kalpurush" panose="02000600000000000000" pitchFamily="2" charset="0"/>
                <a:cs typeface="Kalpurush" panose="02000600000000000000" pitchFamily="2" charset="0"/>
              </a:rPr>
              <a:t>যে ব্যবস্থায় কম্পিউটারগুলো পরস্পরের সাথে গাছের শাখা প্রশাখার মতো বিন্যস্ত থাকে তাকে ট্রি টপোলজি বলা হয়। মূলত স্টার টপোলজির সম্প্রসারিত রূপই হলো ট্রি টপোলজি। এ টপোলজিতে একাধিক স্তরের কম্পিউটারকে একটি কেন্দ্রিয় হোস্ট বা সার্ভার কম্পিউটারের সাথে যুক্ত করা হয়। এতে প্রতিটি স্তরের কম্পিউটার তার পরবর্তী স্তরের কম্পিউটারের জন্য অন্তর্বর্তী হোস্ট কম্পিউটার হিসেবে কাজ করে। এভাবে ট্রি সংগঠনটি চলমান থাকে। </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F2224F80-7145-98ED-72BC-BEBCDFF368A1}"/>
              </a:ext>
            </a:extLst>
          </p:cNvPr>
          <p:cNvSpPr/>
          <p:nvPr/>
        </p:nvSpPr>
        <p:spPr>
          <a:xfrm>
            <a:off x="781406" y="247444"/>
            <a:ext cx="10626488" cy="574209"/>
          </a:xfrm>
          <a:prstGeom prst="homePlate">
            <a:avLst>
              <a:gd name="adj" fmla="val 0"/>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2800" b="1" dirty="0">
                <a:latin typeface="Kalpurush" panose="02000600000000000000" pitchFamily="2" charset="0"/>
                <a:cs typeface="Kalpurush" panose="02000600000000000000" pitchFamily="2" charset="0"/>
              </a:rPr>
              <a:t>ট্রি টপোলজি</a:t>
            </a:r>
            <a:endParaRPr lang="en-US" sz="2800" b="1"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4F38FF41-24D1-7776-062B-C99A2A0A8F21}"/>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583AA784-649B-C077-6915-FDB39092DF0E}"/>
              </a:ext>
            </a:extLst>
          </p:cNvPr>
          <p:cNvSpPr txBox="1"/>
          <p:nvPr/>
        </p:nvSpPr>
        <p:spPr>
          <a:xfrm>
            <a:off x="32084" y="6375211"/>
            <a:ext cx="12125132" cy="461665"/>
          </a:xfrm>
          <a:prstGeom prst="rect">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30" name="Group 29">
            <a:extLst>
              <a:ext uri="{FF2B5EF4-FFF2-40B4-BE49-F238E27FC236}">
                <a16:creationId xmlns:a16="http://schemas.microsoft.com/office/drawing/2014/main" id="{F1CF386F-082D-D9EA-411B-A9A53622C0CB}"/>
              </a:ext>
            </a:extLst>
          </p:cNvPr>
          <p:cNvGrpSpPr/>
          <p:nvPr/>
        </p:nvGrpSpPr>
        <p:grpSpPr>
          <a:xfrm>
            <a:off x="1628003" y="2754621"/>
            <a:ext cx="8893767" cy="3547501"/>
            <a:chOff x="1584461" y="2881233"/>
            <a:chExt cx="8893767" cy="3547501"/>
          </a:xfrm>
        </p:grpSpPr>
        <p:grpSp>
          <p:nvGrpSpPr>
            <p:cNvPr id="31" name="Group 30">
              <a:extLst>
                <a:ext uri="{FF2B5EF4-FFF2-40B4-BE49-F238E27FC236}">
                  <a16:creationId xmlns:a16="http://schemas.microsoft.com/office/drawing/2014/main" id="{052A6CEC-D9DB-4772-65B6-75868E4F910F}"/>
                </a:ext>
              </a:extLst>
            </p:cNvPr>
            <p:cNvGrpSpPr/>
            <p:nvPr/>
          </p:nvGrpSpPr>
          <p:grpSpPr>
            <a:xfrm>
              <a:off x="1584461" y="2881233"/>
              <a:ext cx="8893767" cy="3142285"/>
              <a:chOff x="1997056" y="2614533"/>
              <a:chExt cx="8893767" cy="3142285"/>
            </a:xfrm>
          </p:grpSpPr>
          <p:sp>
            <p:nvSpPr>
              <p:cNvPr id="33" name="Rectangle: Rounded Corners 32">
                <a:extLst>
                  <a:ext uri="{FF2B5EF4-FFF2-40B4-BE49-F238E27FC236}">
                    <a16:creationId xmlns:a16="http://schemas.microsoft.com/office/drawing/2014/main" id="{C9E10795-CAD1-64D5-201C-44D3769E2F1D}"/>
                  </a:ext>
                </a:extLst>
              </p:cNvPr>
              <p:cNvSpPr/>
              <p:nvPr/>
            </p:nvSpPr>
            <p:spPr>
              <a:xfrm rot="1916788" flipV="1">
                <a:off x="6375738" y="4007310"/>
                <a:ext cx="1514359" cy="45719"/>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1218C0BB-1695-949E-359A-77339D8F75F8}"/>
                  </a:ext>
                </a:extLst>
              </p:cNvPr>
              <p:cNvSpPr/>
              <p:nvPr/>
            </p:nvSpPr>
            <p:spPr>
              <a:xfrm rot="19683212" flipH="1" flipV="1">
                <a:off x="4854649" y="4020563"/>
                <a:ext cx="1514359" cy="45719"/>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8BD07C2A-4CEE-549B-9A20-1B0509D39E17}"/>
                  </a:ext>
                </a:extLst>
              </p:cNvPr>
              <p:cNvSpPr/>
              <p:nvPr/>
            </p:nvSpPr>
            <p:spPr>
              <a:xfrm rot="1916788" flipV="1">
                <a:off x="4657901" y="4985451"/>
                <a:ext cx="1514359" cy="45719"/>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2DE97477-311D-D1A1-AB8B-FB33F640715D}"/>
                  </a:ext>
                </a:extLst>
              </p:cNvPr>
              <p:cNvSpPr/>
              <p:nvPr/>
            </p:nvSpPr>
            <p:spPr>
              <a:xfrm rot="19683212" flipH="1" flipV="1">
                <a:off x="3236166" y="4974672"/>
                <a:ext cx="1514359" cy="45719"/>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7FB312F0-FF4A-9767-6CF0-E5B8B65C1B3D}"/>
                  </a:ext>
                </a:extLst>
              </p:cNvPr>
              <p:cNvSpPr/>
              <p:nvPr/>
            </p:nvSpPr>
            <p:spPr>
              <a:xfrm rot="1916788" flipV="1">
                <a:off x="7984473" y="4974672"/>
                <a:ext cx="1514359" cy="45719"/>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7AF0174C-E6A5-F624-315F-48E60F94D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68280" y="2614533"/>
                <a:ext cx="1652740" cy="1179328"/>
              </a:xfrm>
              <a:prstGeom prst="rect">
                <a:avLst/>
              </a:prstGeom>
            </p:spPr>
          </p:pic>
          <p:pic>
            <p:nvPicPr>
              <p:cNvPr id="39" name="Picture 38">
                <a:extLst>
                  <a:ext uri="{FF2B5EF4-FFF2-40B4-BE49-F238E27FC236}">
                    <a16:creationId xmlns:a16="http://schemas.microsoft.com/office/drawing/2014/main" id="{016A61BE-4828-7F19-E581-CCF4F0FC4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264" y="3577888"/>
                <a:ext cx="1652741" cy="1179328"/>
              </a:xfrm>
              <a:prstGeom prst="rect">
                <a:avLst/>
              </a:prstGeom>
            </p:spPr>
          </p:pic>
          <p:pic>
            <p:nvPicPr>
              <p:cNvPr id="40" name="Picture 39">
                <a:extLst>
                  <a:ext uri="{FF2B5EF4-FFF2-40B4-BE49-F238E27FC236}">
                    <a16:creationId xmlns:a16="http://schemas.microsoft.com/office/drawing/2014/main" id="{029D0170-BCB1-4756-7FAC-1938825E0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615539" y="3563820"/>
                <a:ext cx="1652741" cy="1179328"/>
              </a:xfrm>
              <a:prstGeom prst="rect">
                <a:avLst/>
              </a:prstGeom>
            </p:spPr>
          </p:pic>
          <p:pic>
            <p:nvPicPr>
              <p:cNvPr id="41" name="Picture 40">
                <a:extLst>
                  <a:ext uri="{FF2B5EF4-FFF2-40B4-BE49-F238E27FC236}">
                    <a16:creationId xmlns:a16="http://schemas.microsoft.com/office/drawing/2014/main" id="{E9B30CE3-CBC4-2045-7BD2-C0207F8D2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577" y="4517929"/>
                <a:ext cx="1652741" cy="1179328"/>
              </a:xfrm>
              <a:prstGeom prst="rect">
                <a:avLst/>
              </a:prstGeom>
            </p:spPr>
          </p:pic>
          <p:pic>
            <p:nvPicPr>
              <p:cNvPr id="42" name="Picture 41">
                <a:extLst>
                  <a:ext uri="{FF2B5EF4-FFF2-40B4-BE49-F238E27FC236}">
                    <a16:creationId xmlns:a16="http://schemas.microsoft.com/office/drawing/2014/main" id="{3843DD1F-8CD2-DA15-CF67-47A5875FA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97056" y="4517929"/>
                <a:ext cx="1652741" cy="1179328"/>
              </a:xfrm>
              <a:prstGeom prst="rect">
                <a:avLst/>
              </a:prstGeom>
            </p:spPr>
          </p:pic>
          <p:pic>
            <p:nvPicPr>
              <p:cNvPr id="43" name="Picture 42">
                <a:extLst>
                  <a:ext uri="{FF2B5EF4-FFF2-40B4-BE49-F238E27FC236}">
                    <a16:creationId xmlns:a16="http://schemas.microsoft.com/office/drawing/2014/main" id="{76E6655B-1F86-3C22-BF7A-B0973F180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082" y="4577490"/>
                <a:ext cx="1652741" cy="1179328"/>
              </a:xfrm>
              <a:prstGeom prst="rect">
                <a:avLst/>
              </a:prstGeom>
            </p:spPr>
          </p:pic>
        </p:grpSp>
        <p:sp>
          <p:nvSpPr>
            <p:cNvPr id="32" name="TextBox 31">
              <a:extLst>
                <a:ext uri="{FF2B5EF4-FFF2-40B4-BE49-F238E27FC236}">
                  <a16:creationId xmlns:a16="http://schemas.microsoft.com/office/drawing/2014/main" id="{30543A0C-9473-5A5A-96D8-D730359A29A7}"/>
                </a:ext>
              </a:extLst>
            </p:cNvPr>
            <p:cNvSpPr txBox="1"/>
            <p:nvPr/>
          </p:nvSpPr>
          <p:spPr>
            <a:xfrm>
              <a:off x="4895450" y="6028624"/>
              <a:ext cx="2257720" cy="400110"/>
            </a:xfrm>
            <a:prstGeom prst="rect">
              <a:avLst/>
            </a:prstGeom>
            <a:noFill/>
          </p:spPr>
          <p:txBody>
            <a:bodyPr wrap="square">
              <a:spAutoFit/>
            </a:bodyPr>
            <a:lstStyle/>
            <a:p>
              <a:pPr algn="ct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চিত্র</a:t>
              </a:r>
              <a:r>
                <a:rPr lang="en-US" sz="2000" b="1" dirty="0">
                  <a:solidFill>
                    <a:schemeClr val="tx1">
                      <a:lumMod val="75000"/>
                      <a:lumOff val="25000"/>
                    </a:schemeClr>
                  </a:solidFill>
                  <a:latin typeface="Kalpurush" panose="02000600000000000000" pitchFamily="2" charset="0"/>
                  <a:cs typeface="Kalpurush" panose="02000600000000000000" pitchFamily="2" charset="0"/>
                </a:rPr>
                <a:t>: </a:t>
              </a: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ট্রি</a:t>
              </a:r>
              <a:r>
                <a:rPr lang="en-US" sz="2000" b="1" dirty="0">
                  <a:solidFill>
                    <a:schemeClr val="tx1">
                      <a:lumMod val="75000"/>
                      <a:lumOff val="25000"/>
                    </a:schemeClr>
                  </a:solidFill>
                  <a:latin typeface="Kalpurush" panose="02000600000000000000" pitchFamily="2" charset="0"/>
                  <a:cs typeface="Kalpurush" panose="02000600000000000000" pitchFamily="2" charset="0"/>
                </a:rPr>
                <a:t> </a:t>
              </a: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টপোলজি</a:t>
              </a:r>
              <a:endParaRPr lang="en-US" sz="2000" dirty="0">
                <a:solidFill>
                  <a:schemeClr val="tx1">
                    <a:lumMod val="75000"/>
                    <a:lumOff val="25000"/>
                  </a:schemeClr>
                </a:solidFill>
              </a:endParaRPr>
            </a:p>
          </p:txBody>
        </p:sp>
        <p:sp>
          <p:nvSpPr>
            <p:cNvPr id="44" name="TextBox 43">
              <a:extLst>
                <a:ext uri="{FF2B5EF4-FFF2-40B4-BE49-F238E27FC236}">
                  <a16:creationId xmlns:a16="http://schemas.microsoft.com/office/drawing/2014/main" id="{66B72DE1-4543-9997-9F4B-52FE566C8971}"/>
                </a:ext>
              </a:extLst>
            </p:cNvPr>
            <p:cNvSpPr txBox="1"/>
            <p:nvPr/>
          </p:nvSpPr>
          <p:spPr>
            <a:xfrm>
              <a:off x="5978035" y="2933212"/>
              <a:ext cx="1696427" cy="369332"/>
            </a:xfrm>
            <a:prstGeom prst="rect">
              <a:avLst/>
            </a:prstGeom>
            <a:noFill/>
          </p:spPr>
          <p:txBody>
            <a:bodyPr wrap="square">
              <a:spAutoFit/>
            </a:bodyPr>
            <a:lstStyle/>
            <a:p>
              <a:pPr algn="ctr"/>
              <a:r>
                <a:rPr lang="en-US" b="1" dirty="0" err="1">
                  <a:solidFill>
                    <a:srgbClr val="4E83BB"/>
                  </a:solidFill>
                  <a:latin typeface="Kalpurush" panose="02000600000000000000" pitchFamily="2" charset="0"/>
                  <a:cs typeface="Kalpurush" panose="02000600000000000000" pitchFamily="2" charset="0"/>
                </a:rPr>
                <a:t>সার্ভার</a:t>
              </a:r>
              <a:endParaRPr lang="en-US" dirty="0">
                <a:solidFill>
                  <a:srgbClr val="4E83BB"/>
                </a:solidFill>
              </a:endParaRPr>
            </a:p>
          </p:txBody>
        </p:sp>
        <p:sp>
          <p:nvSpPr>
            <p:cNvPr id="45" name="TextBox 44">
              <a:extLst>
                <a:ext uri="{FF2B5EF4-FFF2-40B4-BE49-F238E27FC236}">
                  <a16:creationId xmlns:a16="http://schemas.microsoft.com/office/drawing/2014/main" id="{BAD0369D-EFE5-1472-E2A5-8E715930DFA0}"/>
                </a:ext>
              </a:extLst>
            </p:cNvPr>
            <p:cNvSpPr txBox="1"/>
            <p:nvPr/>
          </p:nvSpPr>
          <p:spPr>
            <a:xfrm>
              <a:off x="8000039" y="4085360"/>
              <a:ext cx="1696427" cy="369332"/>
            </a:xfrm>
            <a:prstGeom prst="rect">
              <a:avLst/>
            </a:prstGeom>
            <a:noFill/>
          </p:spPr>
          <p:txBody>
            <a:bodyPr wrap="square">
              <a:spAutoFit/>
            </a:bodyPr>
            <a:lstStyle/>
            <a:p>
              <a:pPr algn="ctr"/>
              <a:r>
                <a:rPr lang="en-US" b="1" dirty="0" err="1">
                  <a:solidFill>
                    <a:srgbClr val="4E83BB"/>
                  </a:solidFill>
                  <a:latin typeface="Kalpurush" panose="02000600000000000000" pitchFamily="2" charset="0"/>
                  <a:cs typeface="Kalpurush" panose="02000600000000000000" pitchFamily="2" charset="0"/>
                </a:rPr>
                <a:t>ক্লায়েন্ট</a:t>
              </a:r>
              <a:endParaRPr lang="en-US" dirty="0">
                <a:solidFill>
                  <a:srgbClr val="4E83BB"/>
                </a:solidFill>
              </a:endParaRPr>
            </a:p>
          </p:txBody>
        </p:sp>
      </p:grpSp>
      <p:pic>
        <p:nvPicPr>
          <p:cNvPr id="4" name="Picture 3">
            <a:extLst>
              <a:ext uri="{FF2B5EF4-FFF2-40B4-BE49-F238E27FC236}">
                <a16:creationId xmlns:a16="http://schemas.microsoft.com/office/drawing/2014/main" id="{F13D04BF-861C-C747-73EC-F3DCC20647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39337" y="3478776"/>
            <a:ext cx="714197" cy="714197"/>
          </a:xfrm>
          <a:prstGeom prst="rect">
            <a:avLst/>
          </a:prstGeom>
        </p:spPr>
      </p:pic>
      <p:pic>
        <p:nvPicPr>
          <p:cNvPr id="26" name="Picture 25">
            <a:extLst>
              <a:ext uri="{FF2B5EF4-FFF2-40B4-BE49-F238E27FC236}">
                <a16:creationId xmlns:a16="http://schemas.microsoft.com/office/drawing/2014/main" id="{54195D61-D421-FA4E-DCEF-BA569E7347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5991" y="3451056"/>
            <a:ext cx="714197" cy="714197"/>
          </a:xfrm>
          <a:prstGeom prst="rect">
            <a:avLst/>
          </a:prstGeom>
        </p:spPr>
      </p:pic>
      <p:pic>
        <p:nvPicPr>
          <p:cNvPr id="28" name="Picture 27">
            <a:extLst>
              <a:ext uri="{FF2B5EF4-FFF2-40B4-BE49-F238E27FC236}">
                <a16:creationId xmlns:a16="http://schemas.microsoft.com/office/drawing/2014/main" id="{CBB27734-CDD2-C5B3-CA49-D16A50EEA5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42953" y="4444264"/>
            <a:ext cx="714197" cy="714197"/>
          </a:xfrm>
          <a:prstGeom prst="rect">
            <a:avLst/>
          </a:prstGeom>
        </p:spPr>
      </p:pic>
      <p:pic>
        <p:nvPicPr>
          <p:cNvPr id="27" name="Picture 26">
            <a:extLst>
              <a:ext uri="{FF2B5EF4-FFF2-40B4-BE49-F238E27FC236}">
                <a16:creationId xmlns:a16="http://schemas.microsoft.com/office/drawing/2014/main" id="{A3D51105-3939-9D42-6AB9-230C0C7E55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2231" y="4486052"/>
            <a:ext cx="714197" cy="714197"/>
          </a:xfrm>
          <a:prstGeom prst="rect">
            <a:avLst/>
          </a:prstGeom>
        </p:spPr>
      </p:pic>
      <p:pic>
        <p:nvPicPr>
          <p:cNvPr id="29" name="Picture 28">
            <a:extLst>
              <a:ext uri="{FF2B5EF4-FFF2-40B4-BE49-F238E27FC236}">
                <a16:creationId xmlns:a16="http://schemas.microsoft.com/office/drawing/2014/main" id="{01FFD071-53CA-19E6-2DEF-2F9776C029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65100" y="4482659"/>
            <a:ext cx="714197" cy="714197"/>
          </a:xfrm>
          <a:prstGeom prst="rect">
            <a:avLst/>
          </a:prstGeom>
        </p:spPr>
      </p:pic>
    </p:spTree>
    <p:extLst>
      <p:ext uri="{BB962C8B-B14F-4D97-AF65-F5344CB8AC3E}">
        <p14:creationId xmlns:p14="http://schemas.microsoft.com/office/powerpoint/2010/main" val="181871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500"/>
                                        <p:tgtEl>
                                          <p:spTgt spid="3"/>
                                        </p:tgtEl>
                                      </p:cBhvr>
                                    </p:animEffect>
                                  </p:childTnLst>
                                </p:cTn>
                              </p:par>
                              <p:par>
                                <p:cTn id="12" presetID="14" presetClass="entr" presetSubtype="10" fill="hold" nodeType="withEffect">
                                  <p:stCondLst>
                                    <p:cond delay="200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1500"/>
                                        <p:tgtEl>
                                          <p:spTgt spid="30"/>
                                        </p:tgtEl>
                                      </p:cBhvr>
                                    </p:animEffect>
                                  </p:childTnLst>
                                </p:cTn>
                              </p:par>
                              <p:par>
                                <p:cTn id="15" presetID="53" presetClass="entr" presetSubtype="16" fill="hold" nodeType="withEffect">
                                  <p:stCondLst>
                                    <p:cond delay="2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250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ppt_w</p:attrName>
                                        </p:attrNameLst>
                                      </p:cBhvr>
                                      <p:tavLst>
                                        <p:tav tm="0">
                                          <p:val>
                                            <p:fltVal val="0"/>
                                          </p:val>
                                        </p:tav>
                                        <p:tav tm="100000">
                                          <p:val>
                                            <p:strVal val="#ppt_w"/>
                                          </p:val>
                                        </p:tav>
                                      </p:tavLst>
                                    </p:anim>
                                    <p:anim calcmode="lin" valueType="num">
                                      <p:cBhvr>
                                        <p:cTn id="23" dur="1000" fill="hold"/>
                                        <p:tgtEl>
                                          <p:spTgt spid="26"/>
                                        </p:tgtEl>
                                        <p:attrNameLst>
                                          <p:attrName>ppt_h</p:attrName>
                                        </p:attrNameLst>
                                      </p:cBhvr>
                                      <p:tavLst>
                                        <p:tav tm="0">
                                          <p:val>
                                            <p:fltVal val="0"/>
                                          </p:val>
                                        </p:tav>
                                        <p:tav tm="100000">
                                          <p:val>
                                            <p:strVal val="#ppt_h"/>
                                          </p:val>
                                        </p:tav>
                                      </p:tavLst>
                                    </p:anim>
                                    <p:animEffect transition="in" filter="fade">
                                      <p:cBhvr>
                                        <p:cTn id="24" dur="1000"/>
                                        <p:tgtEl>
                                          <p:spTgt spid="26"/>
                                        </p:tgtEl>
                                      </p:cBhvr>
                                    </p:animEffect>
                                  </p:childTnLst>
                                </p:cTn>
                              </p:par>
                              <p:par>
                                <p:cTn id="25" presetID="53" presetClass="entr" presetSubtype="16" fill="hold" nodeType="withEffect">
                                  <p:stCondLst>
                                    <p:cond delay="25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Effect transition="in" filter="fade">
                                      <p:cBhvr>
                                        <p:cTn id="29" dur="1000"/>
                                        <p:tgtEl>
                                          <p:spTgt spid="27"/>
                                        </p:tgtEl>
                                      </p:cBhvr>
                                    </p:animEffect>
                                  </p:childTnLst>
                                </p:cTn>
                              </p:par>
                              <p:par>
                                <p:cTn id="30" presetID="53" presetClass="entr" presetSubtype="16" fill="hold" nodeType="withEffect">
                                  <p:stCondLst>
                                    <p:cond delay="25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ppt_w</p:attrName>
                                        </p:attrNameLst>
                                      </p:cBhvr>
                                      <p:tavLst>
                                        <p:tav tm="0">
                                          <p:val>
                                            <p:fltVal val="0"/>
                                          </p:val>
                                        </p:tav>
                                        <p:tav tm="100000">
                                          <p:val>
                                            <p:strVal val="#ppt_w"/>
                                          </p:val>
                                        </p:tav>
                                      </p:tavLst>
                                    </p:anim>
                                    <p:anim calcmode="lin" valueType="num">
                                      <p:cBhvr>
                                        <p:cTn id="33" dur="1000" fill="hold"/>
                                        <p:tgtEl>
                                          <p:spTgt spid="28"/>
                                        </p:tgtEl>
                                        <p:attrNameLst>
                                          <p:attrName>ppt_h</p:attrName>
                                        </p:attrNameLst>
                                      </p:cBhvr>
                                      <p:tavLst>
                                        <p:tav tm="0">
                                          <p:val>
                                            <p:fltVal val="0"/>
                                          </p:val>
                                        </p:tav>
                                        <p:tav tm="100000">
                                          <p:val>
                                            <p:strVal val="#ppt_h"/>
                                          </p:val>
                                        </p:tav>
                                      </p:tavLst>
                                    </p:anim>
                                    <p:animEffect transition="in" filter="fade">
                                      <p:cBhvr>
                                        <p:cTn id="34" dur="1000"/>
                                        <p:tgtEl>
                                          <p:spTgt spid="28"/>
                                        </p:tgtEl>
                                      </p:cBhvr>
                                    </p:animEffect>
                                  </p:childTnLst>
                                </p:cTn>
                              </p:par>
                              <p:par>
                                <p:cTn id="35" presetID="53" presetClass="entr" presetSubtype="16" fill="hold" nodeType="withEffect">
                                  <p:stCondLst>
                                    <p:cond delay="25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Effect transition="in" filter="fade">
                                      <p:cBhvr>
                                        <p:cTn id="39" dur="1000"/>
                                        <p:tgtEl>
                                          <p:spTgt spid="29"/>
                                        </p:tgtEl>
                                      </p:cBhvr>
                                    </p:animEffect>
                                  </p:childTnLst>
                                </p:cTn>
                              </p:par>
                              <p:par>
                                <p:cTn id="40" presetID="42" presetClass="path" presetSubtype="0" repeatCount="indefinite" decel="100000" fill="hold" nodeType="withEffect">
                                  <p:stCondLst>
                                    <p:cond delay="3500"/>
                                  </p:stCondLst>
                                  <p:childTnLst>
                                    <p:animMotion origin="layout" path="M 0.00391 -0.01435 L -0.0944 0.09977 " pathEditMode="relative" rAng="0" ptsTypes="AA">
                                      <p:cBhvr>
                                        <p:cTn id="41" dur="2000" fill="hold"/>
                                        <p:tgtEl>
                                          <p:spTgt spid="4"/>
                                        </p:tgtEl>
                                        <p:attrNameLst>
                                          <p:attrName>ppt_x</p:attrName>
                                          <p:attrName>ppt_y</p:attrName>
                                        </p:attrNameLst>
                                      </p:cBhvr>
                                      <p:rCtr x="-4922" y="5694"/>
                                    </p:animMotion>
                                  </p:childTnLst>
                                </p:cTn>
                              </p:par>
                              <p:par>
                                <p:cTn id="42" presetID="42" presetClass="path" presetSubtype="0" repeatCount="indefinite" decel="100000" fill="hold" nodeType="withEffect">
                                  <p:stCondLst>
                                    <p:cond delay="3500"/>
                                  </p:stCondLst>
                                  <p:childTnLst>
                                    <p:animMotion origin="layout" path="M -2.70833E-6 -4.07407E-6 L 0.08776 0.10162 " pathEditMode="relative" rAng="0" ptsTypes="AA">
                                      <p:cBhvr>
                                        <p:cTn id="43" dur="2000" fill="hold"/>
                                        <p:tgtEl>
                                          <p:spTgt spid="26"/>
                                        </p:tgtEl>
                                        <p:attrNameLst>
                                          <p:attrName>ppt_x</p:attrName>
                                          <p:attrName>ppt_y</p:attrName>
                                        </p:attrNameLst>
                                      </p:cBhvr>
                                      <p:rCtr x="4388" y="5069"/>
                                    </p:animMotion>
                                  </p:childTnLst>
                                </p:cTn>
                              </p:par>
                              <p:par>
                                <p:cTn id="44" presetID="42" presetClass="path" presetSubtype="0" repeatCount="indefinite" decel="100000" fill="hold" nodeType="withEffect">
                                  <p:stCondLst>
                                    <p:cond delay="3500"/>
                                  </p:stCondLst>
                                  <p:childTnLst>
                                    <p:animMotion origin="layout" path="M 0.00391 -0.01435 L -0.0944 0.09977 " pathEditMode="relative" rAng="0" ptsTypes="AA">
                                      <p:cBhvr>
                                        <p:cTn id="45" dur="2000" fill="hold"/>
                                        <p:tgtEl>
                                          <p:spTgt spid="27"/>
                                        </p:tgtEl>
                                        <p:attrNameLst>
                                          <p:attrName>ppt_x</p:attrName>
                                          <p:attrName>ppt_y</p:attrName>
                                        </p:attrNameLst>
                                      </p:cBhvr>
                                      <p:rCtr x="-4922" y="5694"/>
                                    </p:animMotion>
                                  </p:childTnLst>
                                </p:cTn>
                              </p:par>
                              <p:par>
                                <p:cTn id="46" presetID="42" presetClass="path" presetSubtype="0" repeatCount="indefinite" decel="100000" fill="hold" nodeType="withEffect">
                                  <p:stCondLst>
                                    <p:cond delay="3500"/>
                                  </p:stCondLst>
                                  <p:childTnLst>
                                    <p:animMotion origin="layout" path="M -6.25E-7 0 L 0.08776 0.10162 " pathEditMode="relative" rAng="0" ptsTypes="AA">
                                      <p:cBhvr>
                                        <p:cTn id="47" dur="2000" fill="hold"/>
                                        <p:tgtEl>
                                          <p:spTgt spid="28"/>
                                        </p:tgtEl>
                                        <p:attrNameLst>
                                          <p:attrName>ppt_x</p:attrName>
                                          <p:attrName>ppt_y</p:attrName>
                                        </p:attrNameLst>
                                      </p:cBhvr>
                                      <p:rCtr x="4388" y="5069"/>
                                    </p:animMotion>
                                  </p:childTnLst>
                                </p:cTn>
                              </p:par>
                              <p:par>
                                <p:cTn id="48" presetID="42" presetClass="path" presetSubtype="0" repeatCount="indefinite" decel="100000" fill="hold" nodeType="withEffect">
                                  <p:stCondLst>
                                    <p:cond delay="3500"/>
                                  </p:stCondLst>
                                  <p:childTnLst>
                                    <p:animMotion origin="layout" path="M 4.16667E-7 2.96296E-6 L 0.08776 0.10162 " pathEditMode="relative" rAng="0" ptsTypes="AA">
                                      <p:cBhvr>
                                        <p:cTn id="49" dur="2000" fill="hold"/>
                                        <p:tgtEl>
                                          <p:spTgt spid="29"/>
                                        </p:tgtEl>
                                        <p:attrNameLst>
                                          <p:attrName>ppt_x</p:attrName>
                                          <p:attrName>ppt_y</p:attrName>
                                        </p:attrNameLst>
                                      </p:cBhvr>
                                      <p:rCtr x="4388" y="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442EA-8D01-08CE-4E42-767902994C0F}"/>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036EDD22-A0CB-3575-663D-D7CC98EA3289}"/>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54D354C1-7B2F-2FA5-6CB1-197939CED9C5}"/>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9C7191F9-EC35-2803-07F4-297BF3D168D6}"/>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1E671E37-439E-61ED-D0A4-E81B52E92D00}"/>
                </a:ext>
              </a:extLst>
            </p:cNvPr>
            <p:cNvSpPr txBox="1"/>
            <p:nvPr/>
          </p:nvSpPr>
          <p:spPr>
            <a:xfrm>
              <a:off x="147426" y="2354800"/>
              <a:ext cx="2297018" cy="2092764"/>
            </a:xfrm>
            <a:prstGeom prst="rect">
              <a:avLst/>
            </a:prstGeom>
            <a:noFill/>
          </p:spPr>
          <p:txBody>
            <a:bodyPr wrap="none" rtlCol="0">
              <a:spAutoFit/>
            </a:bodyPr>
            <a:lstStyle/>
            <a:p>
              <a:pPr algn="ctr"/>
              <a:r>
                <a:rPr lang="en-US" sz="4000" b="1" dirty="0" err="1">
                  <a:solidFill>
                    <a:schemeClr val="bg1"/>
                  </a:solidFill>
                  <a:latin typeface="Kalpurush" panose="02000600000000000000" pitchFamily="2" charset="0"/>
                  <a:cs typeface="Kalpurush" panose="02000600000000000000" pitchFamily="2" charset="0"/>
                </a:rPr>
                <a:t>ট্রি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6" name="Group 5">
            <a:extLst>
              <a:ext uri="{FF2B5EF4-FFF2-40B4-BE49-F238E27FC236}">
                <a16:creationId xmlns:a16="http://schemas.microsoft.com/office/drawing/2014/main" id="{EA56A7E3-8AC8-79A2-8EC5-B867FA64CC54}"/>
              </a:ext>
            </a:extLst>
          </p:cNvPr>
          <p:cNvGrpSpPr/>
          <p:nvPr/>
        </p:nvGrpSpPr>
        <p:grpSpPr>
          <a:xfrm>
            <a:off x="2450902" y="654503"/>
            <a:ext cx="8402602" cy="1415559"/>
            <a:chOff x="2166244" y="77518"/>
            <a:chExt cx="8402603" cy="1415559"/>
          </a:xfrm>
          <a:solidFill>
            <a:srgbClr val="6685C3"/>
          </a:solidFill>
        </p:grpSpPr>
        <p:grpSp>
          <p:nvGrpSpPr>
            <p:cNvPr id="7" name="Group 6">
              <a:extLst>
                <a:ext uri="{FF2B5EF4-FFF2-40B4-BE49-F238E27FC236}">
                  <a16:creationId xmlns:a16="http://schemas.microsoft.com/office/drawing/2014/main" id="{A51D1FB3-8EBE-5186-5726-C2156485FA69}"/>
                </a:ext>
              </a:extLst>
            </p:cNvPr>
            <p:cNvGrpSpPr/>
            <p:nvPr/>
          </p:nvGrpSpPr>
          <p:grpSpPr>
            <a:xfrm>
              <a:off x="3252426" y="284561"/>
              <a:ext cx="7316421" cy="1001473"/>
              <a:chOff x="4368801" y="507999"/>
              <a:chExt cx="7316422" cy="1269868"/>
            </a:xfrm>
            <a:grpFill/>
          </p:grpSpPr>
          <p:sp>
            <p:nvSpPr>
              <p:cNvPr id="9" name="Rounded Rectangle 5">
                <a:extLst>
                  <a:ext uri="{FF2B5EF4-FFF2-40B4-BE49-F238E27FC236}">
                    <a16:creationId xmlns:a16="http://schemas.microsoft.com/office/drawing/2014/main" id="{E5C76107-7BA2-2DC0-06BD-1EA965746D26}"/>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FFFA8744-67C3-C31C-1AA6-B241888EAD53}"/>
                  </a:ext>
                </a:extLst>
              </p:cNvPr>
              <p:cNvSpPr txBox="1"/>
              <p:nvPr/>
            </p:nvSpPr>
            <p:spPr>
              <a:xfrm>
                <a:off x="4911892" y="733182"/>
                <a:ext cx="6651995" cy="819548"/>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নতুন শাখা-প্রশাখা সৃষ্টির মাধ্যমে ট্রি টপোলজির নেটওয়ার্ক সম্প্রসারণ বেশ সুবিধা</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জনক।</a:t>
                </a:r>
                <a:endParaRPr lang="en-US" dirty="0">
                  <a:solidFill>
                    <a:schemeClr val="bg1"/>
                  </a:solidFill>
                  <a:latin typeface="Kalpurush" panose="02000600000000000000" pitchFamily="2" charset="0"/>
                  <a:cs typeface="Kalpurush" panose="02000600000000000000" pitchFamily="2" charset="0"/>
                </a:endParaRPr>
              </a:p>
            </p:txBody>
          </p:sp>
        </p:grpSp>
        <p:sp>
          <p:nvSpPr>
            <p:cNvPr id="8" name="Rounded Rectangle 8">
              <a:extLst>
                <a:ext uri="{FF2B5EF4-FFF2-40B4-BE49-F238E27FC236}">
                  <a16:creationId xmlns:a16="http://schemas.microsoft.com/office/drawing/2014/main" id="{46C369C7-31FF-720D-0F14-C212339E5B80}"/>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1F133A04-56BC-5528-0D70-51357D529079}"/>
              </a:ext>
            </a:extLst>
          </p:cNvPr>
          <p:cNvGrpSpPr/>
          <p:nvPr/>
        </p:nvGrpSpPr>
        <p:grpSpPr>
          <a:xfrm>
            <a:off x="2450902" y="4297347"/>
            <a:ext cx="8469710" cy="1415559"/>
            <a:chOff x="2166244" y="77518"/>
            <a:chExt cx="8469710" cy="1415559"/>
          </a:xfrm>
        </p:grpSpPr>
        <p:grpSp>
          <p:nvGrpSpPr>
            <p:cNvPr id="28" name="Group 27">
              <a:extLst>
                <a:ext uri="{FF2B5EF4-FFF2-40B4-BE49-F238E27FC236}">
                  <a16:creationId xmlns:a16="http://schemas.microsoft.com/office/drawing/2014/main" id="{531277F4-DC9E-7201-0923-0B363D3148DC}"/>
                </a:ext>
              </a:extLst>
            </p:cNvPr>
            <p:cNvGrpSpPr/>
            <p:nvPr/>
          </p:nvGrpSpPr>
          <p:grpSpPr>
            <a:xfrm>
              <a:off x="3252426" y="284561"/>
              <a:ext cx="7383528" cy="1001473"/>
              <a:chOff x="4368801" y="507999"/>
              <a:chExt cx="7383529" cy="1269868"/>
            </a:xfrm>
          </p:grpSpPr>
          <p:sp>
            <p:nvSpPr>
              <p:cNvPr id="30" name="Rounded Rectangle 5">
                <a:extLst>
                  <a:ext uri="{FF2B5EF4-FFF2-40B4-BE49-F238E27FC236}">
                    <a16:creationId xmlns:a16="http://schemas.microsoft.com/office/drawing/2014/main" id="{F8A4349A-3337-BD5D-F8AB-A6C336662B5B}"/>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2D2257E8-56BB-7618-AE9F-2210D51DE275}"/>
                  </a:ext>
                </a:extLst>
              </p:cNvPr>
              <p:cNvSpPr txBox="1"/>
              <p:nvPr/>
            </p:nvSpPr>
            <p:spPr>
              <a:xfrm>
                <a:off x="4873887" y="906996"/>
                <a:ext cx="6878443"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নতুন কোনো নোড সংযোগ করা বা বাদ দেওয়া সহজ।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580A11F6-4B46-DDA6-FC95-99CB731C35CD}"/>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6" name="Group 35">
            <a:extLst>
              <a:ext uri="{FF2B5EF4-FFF2-40B4-BE49-F238E27FC236}">
                <a16:creationId xmlns:a16="http://schemas.microsoft.com/office/drawing/2014/main" id="{AAEFDDCF-F6A2-1605-6301-A0AD9AD0B69B}"/>
              </a:ext>
            </a:extLst>
          </p:cNvPr>
          <p:cNvGrpSpPr/>
          <p:nvPr/>
        </p:nvGrpSpPr>
        <p:grpSpPr>
          <a:xfrm>
            <a:off x="2993993" y="2475925"/>
            <a:ext cx="7926619" cy="1415559"/>
            <a:chOff x="2166244" y="77518"/>
            <a:chExt cx="7926619" cy="1415559"/>
          </a:xfrm>
          <a:solidFill>
            <a:srgbClr val="8FAF52"/>
          </a:solidFill>
        </p:grpSpPr>
        <p:grpSp>
          <p:nvGrpSpPr>
            <p:cNvPr id="37" name="Group 36">
              <a:extLst>
                <a:ext uri="{FF2B5EF4-FFF2-40B4-BE49-F238E27FC236}">
                  <a16:creationId xmlns:a16="http://schemas.microsoft.com/office/drawing/2014/main" id="{D3FF0877-2451-A96F-E111-C53E71A713E3}"/>
                </a:ext>
              </a:extLst>
            </p:cNvPr>
            <p:cNvGrpSpPr/>
            <p:nvPr/>
          </p:nvGrpSpPr>
          <p:grpSpPr>
            <a:xfrm>
              <a:off x="3252426" y="284561"/>
              <a:ext cx="6840437" cy="1001472"/>
              <a:chOff x="4368801" y="507999"/>
              <a:chExt cx="6840438" cy="1269868"/>
            </a:xfrm>
            <a:grpFill/>
          </p:grpSpPr>
          <p:sp>
            <p:nvSpPr>
              <p:cNvPr id="39" name="Rounded Rectangle 5">
                <a:extLst>
                  <a:ext uri="{FF2B5EF4-FFF2-40B4-BE49-F238E27FC236}">
                    <a16:creationId xmlns:a16="http://schemas.microsoft.com/office/drawing/2014/main" id="{0BF841FA-6802-2A5B-CED5-D671837DD370}"/>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A08B2F86-AFBB-829F-14B4-BED7E80CA13E}"/>
                  </a:ext>
                </a:extLst>
              </p:cNvPr>
              <p:cNvSpPr txBox="1"/>
              <p:nvPr/>
            </p:nvSpPr>
            <p:spPr>
              <a:xfrm>
                <a:off x="4821162" y="927339"/>
                <a:ext cx="638807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অফিস ব্যবস্থাপনার কাজে এ নেটওয়ার্কের গঠন বেশি উপযোগী।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F6F7704F-69E7-CEB6-6A9A-A1AD9386339E}"/>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76984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F97BB-CF7C-9F75-2A78-E545687BBBC0}"/>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47DEB72E-D2DE-F55D-AEE3-91618F5D85C6}"/>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4547D039-6DC5-BE56-8570-52EFBB2C5B52}"/>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DA3C1769-48E9-BFC3-E2E9-B9720B8A3322}"/>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464E2282-D40C-B6CB-A3EF-9CAC0187EE34}"/>
                </a:ext>
              </a:extLst>
            </p:cNvPr>
            <p:cNvSpPr txBox="1"/>
            <p:nvPr/>
          </p:nvSpPr>
          <p:spPr>
            <a:xfrm>
              <a:off x="147426" y="2354800"/>
              <a:ext cx="2297018" cy="2092764"/>
            </a:xfrm>
            <a:prstGeom prst="rect">
              <a:avLst/>
            </a:prstGeom>
            <a:noFill/>
          </p:spPr>
          <p:txBody>
            <a:bodyPr wrap="none" rtlCol="0">
              <a:spAutoFit/>
            </a:bodyPr>
            <a:lstStyle/>
            <a:p>
              <a:pPr algn="ctr"/>
              <a:r>
                <a:rPr lang="en-US" sz="4000" b="1" dirty="0" err="1">
                  <a:solidFill>
                    <a:schemeClr val="bg1"/>
                  </a:solidFill>
                  <a:latin typeface="Kalpurush" panose="02000600000000000000" pitchFamily="2" charset="0"/>
                  <a:cs typeface="Kalpurush" panose="02000600000000000000" pitchFamily="2" charset="0"/>
                </a:rPr>
                <a:t>ট্রি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অসুবিধা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18" name="Group 17">
            <a:extLst>
              <a:ext uri="{FF2B5EF4-FFF2-40B4-BE49-F238E27FC236}">
                <a16:creationId xmlns:a16="http://schemas.microsoft.com/office/drawing/2014/main" id="{5636BA0B-50E6-08DE-D871-2B1B2CC07198}"/>
              </a:ext>
            </a:extLst>
          </p:cNvPr>
          <p:cNvGrpSpPr/>
          <p:nvPr/>
        </p:nvGrpSpPr>
        <p:grpSpPr>
          <a:xfrm>
            <a:off x="3149273" y="3774340"/>
            <a:ext cx="7859512" cy="1415559"/>
            <a:chOff x="2166244" y="77518"/>
            <a:chExt cx="7859512" cy="1415559"/>
          </a:xfrm>
        </p:grpSpPr>
        <p:grpSp>
          <p:nvGrpSpPr>
            <p:cNvPr id="19" name="Group 18">
              <a:extLst>
                <a:ext uri="{FF2B5EF4-FFF2-40B4-BE49-F238E27FC236}">
                  <a16:creationId xmlns:a16="http://schemas.microsoft.com/office/drawing/2014/main" id="{2A214333-3808-5AEB-144D-8C007B17D971}"/>
                </a:ext>
              </a:extLst>
            </p:cNvPr>
            <p:cNvGrpSpPr/>
            <p:nvPr/>
          </p:nvGrpSpPr>
          <p:grpSpPr>
            <a:xfrm>
              <a:off x="3252426" y="284561"/>
              <a:ext cx="6773330" cy="1001473"/>
              <a:chOff x="4368801" y="507999"/>
              <a:chExt cx="6773331" cy="1269868"/>
            </a:xfrm>
          </p:grpSpPr>
          <p:sp>
            <p:nvSpPr>
              <p:cNvPr id="22" name="Rounded Rectangle 5">
                <a:extLst>
                  <a:ext uri="{FF2B5EF4-FFF2-40B4-BE49-F238E27FC236}">
                    <a16:creationId xmlns:a16="http://schemas.microsoft.com/office/drawing/2014/main" id="{104BC4E4-F5C2-4D3A-99A1-78C68247577A}"/>
                  </a:ext>
                </a:extLst>
              </p:cNvPr>
              <p:cNvSpPr/>
              <p:nvPr/>
            </p:nvSpPr>
            <p:spPr>
              <a:xfrm>
                <a:off x="4368801" y="507999"/>
                <a:ext cx="6773331" cy="1269868"/>
              </a:xfrm>
              <a:prstGeom prst="roundRect">
                <a:avLst/>
              </a:prstGeom>
              <a:solidFill>
                <a:srgbClr val="8BAA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85B904B3-A146-8E81-B53A-4AFD05341E85}"/>
                  </a:ext>
                </a:extLst>
              </p:cNvPr>
              <p:cNvSpPr txBox="1"/>
              <p:nvPr/>
            </p:nvSpPr>
            <p:spPr>
              <a:xfrm>
                <a:off x="4886934" y="909501"/>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অন্যান্য টপোলজির তুলনায় অপেক্ষাকৃত জটিল।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67C99768-08E0-E4A3-F6FB-77628CD22AFA}"/>
                </a:ext>
              </a:extLst>
            </p:cNvPr>
            <p:cNvSpPr/>
            <p:nvPr/>
          </p:nvSpPr>
          <p:spPr>
            <a:xfrm>
              <a:off x="2166244" y="77518"/>
              <a:ext cx="1471435" cy="1415559"/>
            </a:xfrm>
            <a:prstGeom prst="roundRect">
              <a:avLst>
                <a:gd name="adj" fmla="val 50000"/>
              </a:avLst>
            </a:prstGeom>
            <a:solidFill>
              <a:srgbClr val="8BAA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grpSp>
        <p:nvGrpSpPr>
          <p:cNvPr id="24" name="Group 23">
            <a:extLst>
              <a:ext uri="{FF2B5EF4-FFF2-40B4-BE49-F238E27FC236}">
                <a16:creationId xmlns:a16="http://schemas.microsoft.com/office/drawing/2014/main" id="{22C08C9B-4254-310B-92FC-16DEAD609A1D}"/>
              </a:ext>
            </a:extLst>
          </p:cNvPr>
          <p:cNvGrpSpPr/>
          <p:nvPr/>
        </p:nvGrpSpPr>
        <p:grpSpPr>
          <a:xfrm>
            <a:off x="3149273" y="1161867"/>
            <a:ext cx="7859512" cy="1415559"/>
            <a:chOff x="2166244" y="77518"/>
            <a:chExt cx="7859512" cy="1415559"/>
          </a:xfrm>
          <a:solidFill>
            <a:srgbClr val="8FAF52"/>
          </a:solidFill>
        </p:grpSpPr>
        <p:grpSp>
          <p:nvGrpSpPr>
            <p:cNvPr id="32" name="Group 31">
              <a:extLst>
                <a:ext uri="{FF2B5EF4-FFF2-40B4-BE49-F238E27FC236}">
                  <a16:creationId xmlns:a16="http://schemas.microsoft.com/office/drawing/2014/main" id="{67B1A32D-56C7-B9B1-9620-1414FC9159EA}"/>
                </a:ext>
              </a:extLst>
            </p:cNvPr>
            <p:cNvGrpSpPr/>
            <p:nvPr/>
          </p:nvGrpSpPr>
          <p:grpSpPr>
            <a:xfrm>
              <a:off x="3252426" y="284561"/>
              <a:ext cx="6773330" cy="1001472"/>
              <a:chOff x="4368801" y="507999"/>
              <a:chExt cx="6773331" cy="1269868"/>
            </a:xfrm>
            <a:grpFill/>
          </p:grpSpPr>
          <p:sp>
            <p:nvSpPr>
              <p:cNvPr id="34" name="Rounded Rectangle 5">
                <a:extLst>
                  <a:ext uri="{FF2B5EF4-FFF2-40B4-BE49-F238E27FC236}">
                    <a16:creationId xmlns:a16="http://schemas.microsoft.com/office/drawing/2014/main" id="{17F39BA3-F886-948C-B003-3DDEEE11E169}"/>
                  </a:ext>
                </a:extLst>
              </p:cNvPr>
              <p:cNvSpPr/>
              <p:nvPr/>
            </p:nvSpPr>
            <p:spPr>
              <a:xfrm>
                <a:off x="4368801" y="507999"/>
                <a:ext cx="6773331" cy="1269868"/>
              </a:xfrm>
              <a:prstGeom prst="roundRect">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A432C2BF-E06C-F238-23FF-EACE4742EB21}"/>
                  </a:ext>
                </a:extLst>
              </p:cNvPr>
              <p:cNvSpPr txBox="1"/>
              <p:nvPr/>
            </p:nvSpPr>
            <p:spPr>
              <a:xfrm>
                <a:off x="4790681" y="724736"/>
                <a:ext cx="6218570" cy="819549"/>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বুট বা সার্ভার কম্পিউটারে কোনো ত্রুটি দেখা দিলে ট্রি নেটওয়ার্ক অচল হয়ে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87F792EB-C8B2-DFAC-E9CE-6B6BDB8DB7B6}"/>
                </a:ext>
              </a:extLst>
            </p:cNvPr>
            <p:cNvSpPr/>
            <p:nvPr/>
          </p:nvSpPr>
          <p:spPr>
            <a:xfrm>
              <a:off x="2166244" y="77518"/>
              <a:ext cx="1471435" cy="1415559"/>
            </a:xfrm>
            <a:prstGeom prst="roundRect">
              <a:avLst>
                <a:gd name="adj" fmla="val 50000"/>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spTree>
    <p:extLst>
      <p:ext uri="{BB962C8B-B14F-4D97-AF65-F5344CB8AC3E}">
        <p14:creationId xmlns:p14="http://schemas.microsoft.com/office/powerpoint/2010/main" val="180374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500" fill="hold"/>
                                        <p:tgtEl>
                                          <p:spTgt spid="24"/>
                                        </p:tgtEl>
                                        <p:attrNameLst>
                                          <p:attrName>ppt_x</p:attrName>
                                        </p:attrNameLst>
                                      </p:cBhvr>
                                      <p:tavLst>
                                        <p:tav tm="0">
                                          <p:val>
                                            <p:strVal val="1+#ppt_w/2"/>
                                          </p:val>
                                        </p:tav>
                                        <p:tav tm="100000">
                                          <p:val>
                                            <p:strVal val="#ppt_x"/>
                                          </p:val>
                                        </p:tav>
                                      </p:tavLst>
                                    </p:anim>
                                    <p:anim calcmode="lin" valueType="num">
                                      <p:cBhvr additive="base">
                                        <p:cTn id="14"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1+#ppt_w/2"/>
                                          </p:val>
                                        </p:tav>
                                        <p:tav tm="100000">
                                          <p:val>
                                            <p:strVal val="#ppt_x"/>
                                          </p:val>
                                        </p:tav>
                                      </p:tavLst>
                                    </p:anim>
                                    <p:anim calcmode="lin" valueType="num">
                                      <p:cBhvr additive="base">
                                        <p:cTn id="20"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A6AAA-71AF-EA9D-B536-68ED8891ABB3}"/>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EE5F5D34-4CAD-A304-1FDE-6CE6F75C99B9}"/>
              </a:ext>
            </a:extLst>
          </p:cNvPr>
          <p:cNvSpPr/>
          <p:nvPr/>
        </p:nvSpPr>
        <p:spPr>
          <a:xfrm>
            <a:off x="781406" y="1138575"/>
            <a:ext cx="10626487" cy="1541895"/>
          </a:xfrm>
          <a:prstGeom prst="round2DiagRect">
            <a:avLst>
              <a:gd name="adj1" fmla="val 0"/>
              <a:gd name="adj2" fmla="val 0"/>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as-IN" dirty="0">
                <a:latin typeface="Kalpurush" panose="02000600000000000000" pitchFamily="2" charset="0"/>
                <a:cs typeface="Kalpurush" panose="02000600000000000000" pitchFamily="2" charset="0"/>
              </a:rPr>
              <a:t>একটিমাত্র মূল ক্যাবল এর মাধ্যমে যে নেটওয়ার্কের সবকটি কম্পিউটার সংযুক্ত থাকে</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তাকে বাস টপোলজি বলে। এর মূল ক্যাবলকে ব্যাকবোন বলে। কেননা প্রতিটি কম্পিউটার মূল ক্যাবলের সাথে যুক্ত থাকে।</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এক্ষেত্রে</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যখন একটি কম্পিউটার অন্য কোনো কম্পিউটারের উদ্দেশ্যে মেসেজ পাঠায় তখন সেই মেসেজ সিগনাল ক্যাবলের মাধ্যমে পরিবাহিত হয়ে সব কটি কম্পিউটারের নিকট পৌঁছে। যে কম্পিউটারের উদ্দেশ্যে সেটি পাঠানো হয় কেবল সেটিই সে মেসেজ গ্রহণ করে আর অন্যরা সে</a:t>
            </a:r>
            <a:r>
              <a:rPr lang="en-US" dirty="0" err="1">
                <a:latin typeface="Kalpurush" panose="02000600000000000000" pitchFamily="2" charset="0"/>
                <a:cs typeface="Kalpurush" panose="02000600000000000000" pitchFamily="2" charset="0"/>
              </a:rPr>
              <a:t>টি</a:t>
            </a:r>
            <a:r>
              <a:rPr lang="as-IN" dirty="0">
                <a:latin typeface="Kalpurush" panose="02000600000000000000" pitchFamily="2" charset="0"/>
                <a:cs typeface="Kalpurush" panose="02000600000000000000" pitchFamily="2" charset="0"/>
              </a:rPr>
              <a:t> বাতিল করে দেয়। </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2FFD4ED2-0CE1-E726-09EC-E6D42F478EF5}"/>
              </a:ext>
            </a:extLst>
          </p:cNvPr>
          <p:cNvSpPr/>
          <p:nvPr/>
        </p:nvSpPr>
        <p:spPr>
          <a:xfrm>
            <a:off x="781406" y="275580"/>
            <a:ext cx="10626488" cy="574209"/>
          </a:xfrm>
          <a:prstGeom prst="homePlate">
            <a:avLst>
              <a:gd name="adj" fmla="val 0"/>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Kalpurush" panose="02000600000000000000" pitchFamily="2" charset="0"/>
                <a:cs typeface="Kalpurush" panose="02000600000000000000" pitchFamily="2" charset="0"/>
              </a:rPr>
              <a:t>মেশ</a:t>
            </a:r>
            <a:r>
              <a:rPr lang="as-IN" sz="2800" b="1" dirty="0">
                <a:latin typeface="Kalpurush" panose="02000600000000000000" pitchFamily="2" charset="0"/>
                <a:cs typeface="Kalpurush" panose="02000600000000000000" pitchFamily="2" charset="0"/>
              </a:rPr>
              <a:t> টপোলজি</a:t>
            </a:r>
            <a:endParaRPr lang="en-US" sz="2800" b="1"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29D1202B-F9C8-9294-6DBC-228DE518F43B}"/>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B3DA4D28-03D6-48EC-B2F7-D9BAD8125DA3}"/>
              </a:ext>
            </a:extLst>
          </p:cNvPr>
          <p:cNvSpPr txBox="1"/>
          <p:nvPr/>
        </p:nvSpPr>
        <p:spPr>
          <a:xfrm>
            <a:off x="32084" y="6375211"/>
            <a:ext cx="12125132" cy="461665"/>
          </a:xfrm>
          <a:prstGeom prst="rect">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31" name="Group 30">
            <a:extLst>
              <a:ext uri="{FF2B5EF4-FFF2-40B4-BE49-F238E27FC236}">
                <a16:creationId xmlns:a16="http://schemas.microsoft.com/office/drawing/2014/main" id="{D148DD57-AE70-4477-0E91-E7BAE994F486}"/>
              </a:ext>
            </a:extLst>
          </p:cNvPr>
          <p:cNvGrpSpPr/>
          <p:nvPr/>
        </p:nvGrpSpPr>
        <p:grpSpPr>
          <a:xfrm>
            <a:off x="2820726" y="2994191"/>
            <a:ext cx="6547848" cy="3188405"/>
            <a:chOff x="2820726" y="3138569"/>
            <a:chExt cx="6547848" cy="3188405"/>
          </a:xfrm>
        </p:grpSpPr>
        <p:grpSp>
          <p:nvGrpSpPr>
            <p:cNvPr id="32" name="Group 31">
              <a:extLst>
                <a:ext uri="{FF2B5EF4-FFF2-40B4-BE49-F238E27FC236}">
                  <a16:creationId xmlns:a16="http://schemas.microsoft.com/office/drawing/2014/main" id="{75261C31-8E38-2757-9752-2884C6C1B021}"/>
                </a:ext>
              </a:extLst>
            </p:cNvPr>
            <p:cNvGrpSpPr/>
            <p:nvPr/>
          </p:nvGrpSpPr>
          <p:grpSpPr>
            <a:xfrm>
              <a:off x="2820726" y="3138569"/>
              <a:ext cx="6547848" cy="3188405"/>
              <a:chOff x="2822076" y="3327882"/>
              <a:chExt cx="6547848" cy="3188405"/>
            </a:xfrm>
          </p:grpSpPr>
          <p:pic>
            <p:nvPicPr>
              <p:cNvPr id="40" name="Picture 39">
                <a:extLst>
                  <a:ext uri="{FF2B5EF4-FFF2-40B4-BE49-F238E27FC236}">
                    <a16:creationId xmlns:a16="http://schemas.microsoft.com/office/drawing/2014/main" id="{4654DF81-3141-182D-DC2B-04C621FBC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47475" y="5336959"/>
                <a:ext cx="1652741" cy="1179328"/>
              </a:xfrm>
              <a:prstGeom prst="rect">
                <a:avLst/>
              </a:prstGeom>
            </p:spPr>
          </p:pic>
          <p:sp>
            <p:nvSpPr>
              <p:cNvPr id="34" name="Rectangle: Rounded Corners 33">
                <a:extLst>
                  <a:ext uri="{FF2B5EF4-FFF2-40B4-BE49-F238E27FC236}">
                    <a16:creationId xmlns:a16="http://schemas.microsoft.com/office/drawing/2014/main" id="{0A085C51-ADCD-A3F3-6C52-C2AB10127A63}"/>
                  </a:ext>
                </a:extLst>
              </p:cNvPr>
              <p:cNvSpPr/>
              <p:nvPr/>
            </p:nvSpPr>
            <p:spPr>
              <a:xfrm flipH="1">
                <a:off x="4439998" y="5850633"/>
                <a:ext cx="3409951" cy="45719"/>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2181C4F-BDD8-2CF1-CE13-F9F3467821BF}"/>
                  </a:ext>
                </a:extLst>
              </p:cNvPr>
              <p:cNvSpPr/>
              <p:nvPr/>
            </p:nvSpPr>
            <p:spPr>
              <a:xfrm flipH="1">
                <a:off x="4338774" y="3896336"/>
                <a:ext cx="3511176" cy="45719"/>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3C2B25A3-ECAC-99CF-8EB9-0E3FF687D512}"/>
                  </a:ext>
                </a:extLst>
              </p:cNvPr>
              <p:cNvSpPr/>
              <p:nvPr/>
            </p:nvSpPr>
            <p:spPr>
              <a:xfrm rot="1800000" flipH="1">
                <a:off x="4172780" y="4862790"/>
                <a:ext cx="3851461" cy="57534"/>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2FAE03E-57D1-0163-8622-3F08D7421986}"/>
                  </a:ext>
                </a:extLst>
              </p:cNvPr>
              <p:cNvSpPr/>
              <p:nvPr/>
            </p:nvSpPr>
            <p:spPr>
              <a:xfrm rot="19800000">
                <a:off x="4196384" y="4855346"/>
                <a:ext cx="3851461" cy="57534"/>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4754EA8A-89FA-8B06-E1EC-7DFA49534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22076" y="3327882"/>
                <a:ext cx="1652740" cy="1179328"/>
              </a:xfrm>
              <a:prstGeom prst="rect">
                <a:avLst/>
              </a:prstGeom>
            </p:spPr>
          </p:pic>
          <p:pic>
            <p:nvPicPr>
              <p:cNvPr id="42" name="Picture 41">
                <a:extLst>
                  <a:ext uri="{FF2B5EF4-FFF2-40B4-BE49-F238E27FC236}">
                    <a16:creationId xmlns:a16="http://schemas.microsoft.com/office/drawing/2014/main" id="{92EA9E0B-1B71-FA89-251C-1170847B0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183" y="3327882"/>
                <a:ext cx="1652741" cy="1179328"/>
              </a:xfrm>
              <a:prstGeom prst="rect">
                <a:avLst/>
              </a:prstGeom>
            </p:spPr>
          </p:pic>
          <p:pic>
            <p:nvPicPr>
              <p:cNvPr id="43" name="Picture 42">
                <a:extLst>
                  <a:ext uri="{FF2B5EF4-FFF2-40B4-BE49-F238E27FC236}">
                    <a16:creationId xmlns:a16="http://schemas.microsoft.com/office/drawing/2014/main" id="{684AFB36-85EE-C5A2-D98B-53DA24E09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183" y="5288261"/>
                <a:ext cx="1652741" cy="1179328"/>
              </a:xfrm>
              <a:prstGeom prst="rect">
                <a:avLst/>
              </a:prstGeom>
            </p:spPr>
          </p:pic>
          <p:sp>
            <p:nvSpPr>
              <p:cNvPr id="36" name="Rectangle: Rounded Corners 35">
                <a:extLst>
                  <a:ext uri="{FF2B5EF4-FFF2-40B4-BE49-F238E27FC236}">
                    <a16:creationId xmlns:a16="http://schemas.microsoft.com/office/drawing/2014/main" id="{8C5E799D-6C6B-EE7D-900B-8C27A5C62D80}"/>
                  </a:ext>
                </a:extLst>
              </p:cNvPr>
              <p:cNvSpPr/>
              <p:nvPr/>
            </p:nvSpPr>
            <p:spPr>
              <a:xfrm rot="5400000" flipH="1">
                <a:off x="3473537" y="4862054"/>
                <a:ext cx="1931438" cy="45719"/>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62C74A26-2F80-6BAA-009D-447400F14961}"/>
                  </a:ext>
                </a:extLst>
              </p:cNvPr>
              <p:cNvSpPr/>
              <p:nvPr/>
            </p:nvSpPr>
            <p:spPr>
              <a:xfrm rot="5400000" flipH="1">
                <a:off x="6792047" y="4862056"/>
                <a:ext cx="1931438" cy="45719"/>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1BEF55B3-3C13-89F7-7544-5211613EFBB9}"/>
                </a:ext>
              </a:extLst>
            </p:cNvPr>
            <p:cNvSpPr txBox="1"/>
            <p:nvPr/>
          </p:nvSpPr>
          <p:spPr>
            <a:xfrm>
              <a:off x="4965789" y="5863842"/>
              <a:ext cx="2257720" cy="400110"/>
            </a:xfrm>
            <a:prstGeom prst="rect">
              <a:avLst/>
            </a:prstGeom>
            <a:noFill/>
          </p:spPr>
          <p:txBody>
            <a:bodyPr wrap="square">
              <a:spAutoFit/>
            </a:bodyPr>
            <a:lstStyle/>
            <a:p>
              <a:pPr algn="ct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মেশ</a:t>
              </a:r>
              <a:r>
                <a:rPr lang="en-US" sz="2000" b="1" dirty="0">
                  <a:solidFill>
                    <a:schemeClr val="tx1">
                      <a:lumMod val="75000"/>
                      <a:lumOff val="25000"/>
                    </a:schemeClr>
                  </a:solidFill>
                  <a:latin typeface="Kalpurush" panose="02000600000000000000" pitchFamily="2" charset="0"/>
                  <a:cs typeface="Kalpurush" panose="02000600000000000000" pitchFamily="2" charset="0"/>
                </a:rPr>
                <a:t> </a:t>
              </a: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টপোলজি</a:t>
              </a:r>
              <a:endParaRPr lang="en-US" sz="2000" dirty="0">
                <a:solidFill>
                  <a:schemeClr val="tx1">
                    <a:lumMod val="75000"/>
                    <a:lumOff val="25000"/>
                  </a:schemeClr>
                </a:solidFill>
              </a:endParaRPr>
            </a:p>
          </p:txBody>
        </p:sp>
      </p:grpSp>
      <p:pic>
        <p:nvPicPr>
          <p:cNvPr id="29" name="Picture 28">
            <a:extLst>
              <a:ext uri="{FF2B5EF4-FFF2-40B4-BE49-F238E27FC236}">
                <a16:creationId xmlns:a16="http://schemas.microsoft.com/office/drawing/2014/main" id="{15E94050-D0F6-4885-A60E-E2963DFDF1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85359" y="3260011"/>
            <a:ext cx="714197" cy="714197"/>
          </a:xfrm>
          <a:prstGeom prst="rect">
            <a:avLst/>
          </a:prstGeom>
        </p:spPr>
      </p:pic>
      <p:pic>
        <p:nvPicPr>
          <p:cNvPr id="28" name="Picture 27">
            <a:extLst>
              <a:ext uri="{FF2B5EF4-FFF2-40B4-BE49-F238E27FC236}">
                <a16:creationId xmlns:a16="http://schemas.microsoft.com/office/drawing/2014/main" id="{7F616938-9299-9702-797B-AE4287D93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353" y="5102037"/>
            <a:ext cx="714197" cy="714197"/>
          </a:xfrm>
          <a:prstGeom prst="rect">
            <a:avLst/>
          </a:prstGeom>
        </p:spPr>
      </p:pic>
      <p:pic>
        <p:nvPicPr>
          <p:cNvPr id="27" name="Picture 26">
            <a:extLst>
              <a:ext uri="{FF2B5EF4-FFF2-40B4-BE49-F238E27FC236}">
                <a16:creationId xmlns:a16="http://schemas.microsoft.com/office/drawing/2014/main" id="{1B642576-B39B-3EA6-B21B-1B43E3DADB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2585" y="5124572"/>
            <a:ext cx="714197" cy="714197"/>
          </a:xfrm>
          <a:prstGeom prst="rect">
            <a:avLst/>
          </a:prstGeom>
        </p:spPr>
      </p:pic>
      <p:pic>
        <p:nvPicPr>
          <p:cNvPr id="4" name="Picture 3">
            <a:extLst>
              <a:ext uri="{FF2B5EF4-FFF2-40B4-BE49-F238E27FC236}">
                <a16:creationId xmlns:a16="http://schemas.microsoft.com/office/drawing/2014/main" id="{C2E57D34-A15C-F85D-CEE4-1DC83E33DE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1079" y="3281270"/>
            <a:ext cx="714197" cy="714197"/>
          </a:xfrm>
          <a:prstGeom prst="rect">
            <a:avLst/>
          </a:prstGeom>
        </p:spPr>
      </p:pic>
      <p:pic>
        <p:nvPicPr>
          <p:cNvPr id="30" name="Picture 29">
            <a:extLst>
              <a:ext uri="{FF2B5EF4-FFF2-40B4-BE49-F238E27FC236}">
                <a16:creationId xmlns:a16="http://schemas.microsoft.com/office/drawing/2014/main" id="{27022057-726C-AC8F-0F43-3E35C37FA8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6155" y="3333652"/>
            <a:ext cx="714197" cy="714197"/>
          </a:xfrm>
          <a:prstGeom prst="rect">
            <a:avLst/>
          </a:prstGeom>
        </p:spPr>
      </p:pic>
      <p:pic>
        <p:nvPicPr>
          <p:cNvPr id="26" name="Picture 25">
            <a:extLst>
              <a:ext uri="{FF2B5EF4-FFF2-40B4-BE49-F238E27FC236}">
                <a16:creationId xmlns:a16="http://schemas.microsoft.com/office/drawing/2014/main" id="{D10C8428-92BF-D6D0-63E3-5FA14D26FA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61437" y="3237042"/>
            <a:ext cx="714197" cy="714197"/>
          </a:xfrm>
          <a:prstGeom prst="rect">
            <a:avLst/>
          </a:prstGeom>
        </p:spPr>
      </p:pic>
    </p:spTree>
    <p:extLst>
      <p:ext uri="{BB962C8B-B14F-4D97-AF65-F5344CB8AC3E}">
        <p14:creationId xmlns:p14="http://schemas.microsoft.com/office/powerpoint/2010/main" val="380521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500"/>
                                        <p:tgtEl>
                                          <p:spTgt spid="3"/>
                                        </p:tgtEl>
                                      </p:cBhvr>
                                    </p:animEffect>
                                  </p:childTnLst>
                                </p:cTn>
                              </p:par>
                              <p:par>
                                <p:cTn id="12" presetID="14" presetClass="entr" presetSubtype="10" fill="hold" nodeType="withEffect">
                                  <p:stCondLst>
                                    <p:cond delay="200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1500"/>
                                        <p:tgtEl>
                                          <p:spTgt spid="31"/>
                                        </p:tgtEl>
                                      </p:cBhvr>
                                    </p:animEffect>
                                  </p:childTnLst>
                                </p:cTn>
                              </p:par>
                              <p:par>
                                <p:cTn id="15" presetID="53" presetClass="entr" presetSubtype="16" fill="hold" nodeType="withEffect">
                                  <p:stCondLst>
                                    <p:cond delay="2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250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ppt_w</p:attrName>
                                        </p:attrNameLst>
                                      </p:cBhvr>
                                      <p:tavLst>
                                        <p:tav tm="0">
                                          <p:val>
                                            <p:fltVal val="0"/>
                                          </p:val>
                                        </p:tav>
                                        <p:tav tm="100000">
                                          <p:val>
                                            <p:strVal val="#ppt_w"/>
                                          </p:val>
                                        </p:tav>
                                      </p:tavLst>
                                    </p:anim>
                                    <p:anim calcmode="lin" valueType="num">
                                      <p:cBhvr>
                                        <p:cTn id="23" dur="1000" fill="hold"/>
                                        <p:tgtEl>
                                          <p:spTgt spid="26"/>
                                        </p:tgtEl>
                                        <p:attrNameLst>
                                          <p:attrName>ppt_h</p:attrName>
                                        </p:attrNameLst>
                                      </p:cBhvr>
                                      <p:tavLst>
                                        <p:tav tm="0">
                                          <p:val>
                                            <p:fltVal val="0"/>
                                          </p:val>
                                        </p:tav>
                                        <p:tav tm="100000">
                                          <p:val>
                                            <p:strVal val="#ppt_h"/>
                                          </p:val>
                                        </p:tav>
                                      </p:tavLst>
                                    </p:anim>
                                    <p:animEffect transition="in" filter="fade">
                                      <p:cBhvr>
                                        <p:cTn id="24" dur="1000"/>
                                        <p:tgtEl>
                                          <p:spTgt spid="26"/>
                                        </p:tgtEl>
                                      </p:cBhvr>
                                    </p:animEffect>
                                  </p:childTnLst>
                                </p:cTn>
                              </p:par>
                              <p:par>
                                <p:cTn id="25" presetID="53" presetClass="entr" presetSubtype="16" fill="hold" nodeType="withEffect">
                                  <p:stCondLst>
                                    <p:cond delay="25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Effect transition="in" filter="fade">
                                      <p:cBhvr>
                                        <p:cTn id="29" dur="1000"/>
                                        <p:tgtEl>
                                          <p:spTgt spid="27"/>
                                        </p:tgtEl>
                                      </p:cBhvr>
                                    </p:animEffect>
                                  </p:childTnLst>
                                </p:cTn>
                              </p:par>
                              <p:par>
                                <p:cTn id="30" presetID="53" presetClass="entr" presetSubtype="16" fill="hold" nodeType="withEffect">
                                  <p:stCondLst>
                                    <p:cond delay="25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ppt_w</p:attrName>
                                        </p:attrNameLst>
                                      </p:cBhvr>
                                      <p:tavLst>
                                        <p:tav tm="0">
                                          <p:val>
                                            <p:fltVal val="0"/>
                                          </p:val>
                                        </p:tav>
                                        <p:tav tm="100000">
                                          <p:val>
                                            <p:strVal val="#ppt_w"/>
                                          </p:val>
                                        </p:tav>
                                      </p:tavLst>
                                    </p:anim>
                                    <p:anim calcmode="lin" valueType="num">
                                      <p:cBhvr>
                                        <p:cTn id="33" dur="1000" fill="hold"/>
                                        <p:tgtEl>
                                          <p:spTgt spid="28"/>
                                        </p:tgtEl>
                                        <p:attrNameLst>
                                          <p:attrName>ppt_h</p:attrName>
                                        </p:attrNameLst>
                                      </p:cBhvr>
                                      <p:tavLst>
                                        <p:tav tm="0">
                                          <p:val>
                                            <p:fltVal val="0"/>
                                          </p:val>
                                        </p:tav>
                                        <p:tav tm="100000">
                                          <p:val>
                                            <p:strVal val="#ppt_h"/>
                                          </p:val>
                                        </p:tav>
                                      </p:tavLst>
                                    </p:anim>
                                    <p:animEffect transition="in" filter="fade">
                                      <p:cBhvr>
                                        <p:cTn id="34" dur="1000"/>
                                        <p:tgtEl>
                                          <p:spTgt spid="28"/>
                                        </p:tgtEl>
                                      </p:cBhvr>
                                    </p:animEffect>
                                  </p:childTnLst>
                                </p:cTn>
                              </p:par>
                              <p:par>
                                <p:cTn id="35" presetID="53" presetClass="entr" presetSubtype="16" fill="hold" nodeType="withEffect">
                                  <p:stCondLst>
                                    <p:cond delay="25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Effect transition="in" filter="fade">
                                      <p:cBhvr>
                                        <p:cTn id="39" dur="1000"/>
                                        <p:tgtEl>
                                          <p:spTgt spid="29"/>
                                        </p:tgtEl>
                                      </p:cBhvr>
                                    </p:animEffect>
                                  </p:childTnLst>
                                </p:cTn>
                              </p:par>
                              <p:par>
                                <p:cTn id="40" presetID="53" presetClass="entr" presetSubtype="16" fill="hold" nodeType="withEffect">
                                  <p:stCondLst>
                                    <p:cond delay="250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fltVal val="0"/>
                                          </p:val>
                                        </p:tav>
                                        <p:tav tm="100000">
                                          <p:val>
                                            <p:strVal val="#ppt_w"/>
                                          </p:val>
                                        </p:tav>
                                      </p:tavLst>
                                    </p:anim>
                                    <p:anim calcmode="lin" valueType="num">
                                      <p:cBhvr>
                                        <p:cTn id="43" dur="1000" fill="hold"/>
                                        <p:tgtEl>
                                          <p:spTgt spid="30"/>
                                        </p:tgtEl>
                                        <p:attrNameLst>
                                          <p:attrName>ppt_h</p:attrName>
                                        </p:attrNameLst>
                                      </p:cBhvr>
                                      <p:tavLst>
                                        <p:tav tm="0">
                                          <p:val>
                                            <p:fltVal val="0"/>
                                          </p:val>
                                        </p:tav>
                                        <p:tav tm="100000">
                                          <p:val>
                                            <p:strVal val="#ppt_h"/>
                                          </p:val>
                                        </p:tav>
                                      </p:tavLst>
                                    </p:anim>
                                    <p:animEffect transition="in" filter="fade">
                                      <p:cBhvr>
                                        <p:cTn id="44" dur="1000"/>
                                        <p:tgtEl>
                                          <p:spTgt spid="30"/>
                                        </p:tgtEl>
                                      </p:cBhvr>
                                    </p:animEffect>
                                  </p:childTnLst>
                                </p:cTn>
                              </p:par>
                              <p:par>
                                <p:cTn id="45" presetID="42" presetClass="path" presetSubtype="0" repeatCount="indefinite" fill="hold" nodeType="withEffect">
                                  <p:stCondLst>
                                    <p:cond delay="3500"/>
                                  </p:stCondLst>
                                  <p:childTnLst>
                                    <p:animMotion origin="layout" path="M 0.00091 -0.00834 L 0.26601 -0.00278 " pathEditMode="relative" rAng="0" ptsTypes="AA">
                                      <p:cBhvr>
                                        <p:cTn id="46" dur="2000" fill="hold"/>
                                        <p:tgtEl>
                                          <p:spTgt spid="4"/>
                                        </p:tgtEl>
                                        <p:attrNameLst>
                                          <p:attrName>ppt_x</p:attrName>
                                          <p:attrName>ppt_y</p:attrName>
                                        </p:attrNameLst>
                                      </p:cBhvr>
                                      <p:rCtr x="13255" y="278"/>
                                    </p:animMotion>
                                  </p:childTnLst>
                                </p:cTn>
                              </p:par>
                              <p:par>
                                <p:cTn id="47" presetID="42" presetClass="path" presetSubtype="0" repeatCount="indefinite" fill="hold" nodeType="withEffect">
                                  <p:stCondLst>
                                    <p:cond delay="3500"/>
                                  </p:stCondLst>
                                  <p:childTnLst>
                                    <p:animMotion origin="layout" path="M -0.00364 0.00024 L -0.00169 0.26922 " pathEditMode="relative" rAng="0" ptsTypes="AA">
                                      <p:cBhvr>
                                        <p:cTn id="48" dur="2000" fill="hold"/>
                                        <p:tgtEl>
                                          <p:spTgt spid="26"/>
                                        </p:tgtEl>
                                        <p:attrNameLst>
                                          <p:attrName>ppt_x</p:attrName>
                                          <p:attrName>ppt_y</p:attrName>
                                        </p:attrNameLst>
                                      </p:cBhvr>
                                      <p:rCtr x="91" y="13449"/>
                                    </p:animMotion>
                                  </p:childTnLst>
                                </p:cTn>
                              </p:par>
                              <p:par>
                                <p:cTn id="49" presetID="42" presetClass="path" presetSubtype="0" repeatCount="indefinite" fill="hold" nodeType="withEffect">
                                  <p:stCondLst>
                                    <p:cond delay="3500"/>
                                  </p:stCondLst>
                                  <p:childTnLst>
                                    <p:animMotion origin="layout" path="M -1.66667E-6 4.44444E-6 L -0.26992 0.01111 " pathEditMode="relative" rAng="0" ptsTypes="AA">
                                      <p:cBhvr>
                                        <p:cTn id="50" dur="2000" fill="hold"/>
                                        <p:tgtEl>
                                          <p:spTgt spid="27"/>
                                        </p:tgtEl>
                                        <p:attrNameLst>
                                          <p:attrName>ppt_x</p:attrName>
                                          <p:attrName>ppt_y</p:attrName>
                                        </p:attrNameLst>
                                      </p:cBhvr>
                                      <p:rCtr x="-13503" y="556"/>
                                    </p:animMotion>
                                  </p:childTnLst>
                                </p:cTn>
                              </p:par>
                              <p:par>
                                <p:cTn id="51" presetID="42" presetClass="path" presetSubtype="0" repeatCount="indefinite" fill="hold" nodeType="withEffect">
                                  <p:stCondLst>
                                    <p:cond delay="3500"/>
                                  </p:stCondLst>
                                  <p:childTnLst>
                                    <p:animMotion origin="layout" path="M -0.27044 0.01436 L -0.26849 -0.26875 " pathEditMode="relative" rAng="0" ptsTypes="AA">
                                      <p:cBhvr>
                                        <p:cTn id="52" dur="2000" fill="hold"/>
                                        <p:tgtEl>
                                          <p:spTgt spid="28"/>
                                        </p:tgtEl>
                                        <p:attrNameLst>
                                          <p:attrName>ppt_x</p:attrName>
                                          <p:attrName>ppt_y</p:attrName>
                                        </p:attrNameLst>
                                      </p:cBhvr>
                                      <p:rCtr x="-39" y="-14491"/>
                                    </p:animMotion>
                                  </p:childTnLst>
                                </p:cTn>
                              </p:par>
                              <p:par>
                                <p:cTn id="53" presetID="42" presetClass="path" presetSubtype="0" repeatCount="indefinite" fill="hold" nodeType="withEffect">
                                  <p:stCondLst>
                                    <p:cond delay="3500"/>
                                  </p:stCondLst>
                                  <p:childTnLst>
                                    <p:animMotion origin="layout" path="M 1.875E-6 1.85185E-6 L 0.26875 0.2743 " pathEditMode="relative" rAng="0" ptsTypes="AA">
                                      <p:cBhvr>
                                        <p:cTn id="54" dur="2000" fill="hold"/>
                                        <p:tgtEl>
                                          <p:spTgt spid="29"/>
                                        </p:tgtEl>
                                        <p:attrNameLst>
                                          <p:attrName>ppt_x</p:attrName>
                                          <p:attrName>ppt_y</p:attrName>
                                        </p:attrNameLst>
                                      </p:cBhvr>
                                      <p:rCtr x="13438" y="13704"/>
                                    </p:animMotion>
                                  </p:childTnLst>
                                </p:cTn>
                              </p:par>
                              <p:par>
                                <p:cTn id="55" presetID="42" presetClass="path" presetSubtype="0" repeatCount="indefinite" fill="hold" nodeType="withEffect">
                                  <p:stCondLst>
                                    <p:cond delay="3500"/>
                                  </p:stCondLst>
                                  <p:childTnLst>
                                    <p:animMotion origin="layout" path="M -0.0026 -0.0125 L -0.27565 0.26274 " pathEditMode="relative" rAng="0" ptsTypes="AA">
                                      <p:cBhvr>
                                        <p:cTn id="56" dur="2000" fill="hold"/>
                                        <p:tgtEl>
                                          <p:spTgt spid="30"/>
                                        </p:tgtEl>
                                        <p:attrNameLst>
                                          <p:attrName>ppt_x</p:attrName>
                                          <p:attrName>ppt_y</p:attrName>
                                        </p:attrNameLst>
                                      </p:cBhvr>
                                      <p:rCtr x="-13659" y="1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F0B0161-6081-182E-43D0-6432C32E2070}"/>
              </a:ext>
            </a:extLst>
          </p:cNvPr>
          <p:cNvSpPr txBox="1"/>
          <p:nvPr/>
        </p:nvSpPr>
        <p:spPr>
          <a:xfrm>
            <a:off x="1944915" y="2327954"/>
            <a:ext cx="3722494" cy="2823850"/>
          </a:xfrm>
          <a:prstGeom prst="rect">
            <a:avLst/>
          </a:prstGeom>
          <a:noFill/>
        </p:spPr>
        <p:txBody>
          <a:bodyPr wrap="none" rtlCol="0">
            <a:spAutoFit/>
          </a:bodyPr>
          <a:lstStyle/>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রাজিব</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বাকচি</a:t>
            </a:r>
            <a:endParaRPr lang="en-US" sz="2000" b="1" dirty="0">
              <a:solidFill>
                <a:srgbClr val="896CAD"/>
              </a:solidFill>
              <a:latin typeface="Kalpurush" panose="02000600000000000000" pitchFamily="2" charset="0"/>
              <a:cs typeface="Kalpurush" panose="02000600000000000000" pitchFamily="2" charset="0"/>
            </a:endParaRPr>
          </a:p>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প্রভাষক</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তথ্য</a:t>
            </a:r>
            <a:r>
              <a:rPr lang="en-US" sz="2000" b="1" dirty="0">
                <a:solidFill>
                  <a:srgbClr val="896CAD"/>
                </a:solidFill>
                <a:latin typeface="Kalpurush" panose="02000600000000000000" pitchFamily="2" charset="0"/>
                <a:cs typeface="Kalpurush" panose="02000600000000000000" pitchFamily="2" charset="0"/>
              </a:rPr>
              <a:t> ও </a:t>
            </a:r>
            <a:r>
              <a:rPr lang="en-US" sz="2000" b="1" dirty="0" err="1">
                <a:solidFill>
                  <a:srgbClr val="896CAD"/>
                </a:solidFill>
                <a:latin typeface="Kalpurush" panose="02000600000000000000" pitchFamily="2" charset="0"/>
                <a:cs typeface="Kalpurush" panose="02000600000000000000" pitchFamily="2" charset="0"/>
              </a:rPr>
              <a:t>যোগাযোগ</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প্রযুক্তি</a:t>
            </a:r>
            <a:endParaRPr lang="en-US" sz="2000" b="1" dirty="0">
              <a:solidFill>
                <a:srgbClr val="896CAD"/>
              </a:solidFill>
              <a:latin typeface="Kalpurush" panose="02000600000000000000" pitchFamily="2" charset="0"/>
              <a:cs typeface="Kalpurush" panose="02000600000000000000" pitchFamily="2" charset="0"/>
            </a:endParaRPr>
          </a:p>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কুশলা</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নেছারিয়া</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সিনিয়র</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ফাজিল</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মাদ্রাসা</a:t>
            </a:r>
            <a:endParaRPr lang="en-US" sz="2000" b="1" dirty="0">
              <a:solidFill>
                <a:srgbClr val="896CAD"/>
              </a:solidFill>
              <a:latin typeface="Kalpurush" panose="02000600000000000000" pitchFamily="2" charset="0"/>
              <a:cs typeface="Kalpurush" panose="02000600000000000000" pitchFamily="2" charset="0"/>
            </a:endParaRPr>
          </a:p>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কোটালিপাড়া</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গোপালগঞ্জ</a:t>
            </a:r>
            <a:endParaRPr lang="en-US" sz="2000" b="1" dirty="0">
              <a:solidFill>
                <a:srgbClr val="896CAD"/>
              </a:solidFill>
              <a:latin typeface="Kalpurush" panose="02000600000000000000" pitchFamily="2" charset="0"/>
              <a:cs typeface="Kalpurush" panose="02000600000000000000" pitchFamily="2" charset="0"/>
            </a:endParaRPr>
          </a:p>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মোবাইল</a:t>
            </a:r>
            <a:r>
              <a:rPr lang="en-US" sz="2000" b="1" dirty="0">
                <a:solidFill>
                  <a:srgbClr val="896CAD"/>
                </a:solidFill>
                <a:latin typeface="Kalpurush" panose="02000600000000000000" pitchFamily="2" charset="0"/>
                <a:cs typeface="Kalpurush" panose="02000600000000000000" pitchFamily="2" charset="0"/>
              </a:rPr>
              <a:t>: ০১৭২৫-৯৪৫৪৭৬</a:t>
            </a:r>
          </a:p>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ইমেইল</a:t>
            </a:r>
            <a:r>
              <a:rPr lang="en-US" sz="2000" b="1" dirty="0">
                <a:solidFill>
                  <a:srgbClr val="896CAD"/>
                </a:solidFill>
                <a:latin typeface="Kalpurush" panose="02000600000000000000" pitchFamily="2" charset="0"/>
                <a:cs typeface="Kalpurush" panose="02000600000000000000" pitchFamily="2" charset="0"/>
              </a:rPr>
              <a:t>: rajibbakchi@gmail.com</a:t>
            </a:r>
          </a:p>
        </p:txBody>
      </p:sp>
      <p:sp>
        <p:nvSpPr>
          <p:cNvPr id="2" name="TextBox 1">
            <a:extLst>
              <a:ext uri="{FF2B5EF4-FFF2-40B4-BE49-F238E27FC236}">
                <a16:creationId xmlns:a16="http://schemas.microsoft.com/office/drawing/2014/main" id="{9D269181-06CF-51BB-5FD8-46D7B9D5B6CC}"/>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3" name="TextBox 2">
            <a:extLst>
              <a:ext uri="{FF2B5EF4-FFF2-40B4-BE49-F238E27FC236}">
                <a16:creationId xmlns:a16="http://schemas.microsoft.com/office/drawing/2014/main" id="{BA03EFA9-00CA-6915-8442-4A0E6CB2E21A}"/>
              </a:ext>
            </a:extLst>
          </p:cNvPr>
          <p:cNvSpPr txBox="1"/>
          <p:nvPr/>
        </p:nvSpPr>
        <p:spPr>
          <a:xfrm>
            <a:off x="4573149" y="960312"/>
            <a:ext cx="3043001" cy="523220"/>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800" b="1" dirty="0" err="1">
                <a:solidFill>
                  <a:schemeClr val="bg1"/>
                </a:solidFill>
                <a:latin typeface="Kalpurush" panose="02000600000000000000" pitchFamily="2" charset="0"/>
                <a:cs typeface="Kalpurush" panose="02000600000000000000" pitchFamily="2" charset="0"/>
              </a:rPr>
              <a:t>শিক্ষক</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পরিচিতি</a:t>
            </a:r>
            <a:endParaRPr lang="en-US" sz="2800" b="1" dirty="0">
              <a:solidFill>
                <a:schemeClr val="bg1"/>
              </a:solidFill>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5B23772A-1AFD-89B4-0170-2D158288201C}"/>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4" name="Picture 3">
            <a:extLst>
              <a:ext uri="{FF2B5EF4-FFF2-40B4-BE49-F238E27FC236}">
                <a16:creationId xmlns:a16="http://schemas.microsoft.com/office/drawing/2014/main" id="{5DBF4A58-7B0F-E617-26F2-E55AC3BEE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885" y="2408604"/>
            <a:ext cx="2743200" cy="2743200"/>
          </a:xfrm>
          <a:prstGeom prst="ellipse">
            <a:avLst/>
          </a:prstGeom>
          <a:ln w="762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328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500"/>
                                        <p:tgtEl>
                                          <p:spTgt spid="18"/>
                                        </p:tgtEl>
                                      </p:cBhvr>
                                    </p:animEffect>
                                    <p:anim calcmode="lin" valueType="num">
                                      <p:cBhvr>
                                        <p:cTn id="13" dur="1500" fill="hold"/>
                                        <p:tgtEl>
                                          <p:spTgt spid="18"/>
                                        </p:tgtEl>
                                        <p:attrNameLst>
                                          <p:attrName>ppt_x</p:attrName>
                                        </p:attrNameLst>
                                      </p:cBhvr>
                                      <p:tavLst>
                                        <p:tav tm="0">
                                          <p:val>
                                            <p:strVal val="#ppt_x"/>
                                          </p:val>
                                        </p:tav>
                                        <p:tav tm="100000">
                                          <p:val>
                                            <p:strVal val="#ppt_x"/>
                                          </p:val>
                                        </p:tav>
                                      </p:tavLst>
                                    </p:anim>
                                    <p:anim calcmode="lin" valueType="num">
                                      <p:cBhvr>
                                        <p:cTn id="14" dur="1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D7C2-566F-CEE2-31B9-7580C9A135E5}"/>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9469A538-83A0-1C30-A8D3-3984DF26E7EE}"/>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D5360CE2-E207-A2A3-089D-14962A22A322}"/>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00E75D49-EEAA-4785-8545-5934302EF104}"/>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8B1C2B24-E693-43ED-E1C7-FC30BA8F21D6}"/>
                </a:ext>
              </a:extLst>
            </p:cNvPr>
            <p:cNvSpPr txBox="1"/>
            <p:nvPr/>
          </p:nvSpPr>
          <p:spPr>
            <a:xfrm>
              <a:off x="147426" y="2354800"/>
              <a:ext cx="2297018" cy="2092764"/>
            </a:xfrm>
            <a:prstGeom prst="rect">
              <a:avLst/>
            </a:prstGeom>
            <a:noFill/>
          </p:spPr>
          <p:txBody>
            <a:bodyPr wrap="none" rtlCol="0">
              <a:spAutoFit/>
            </a:bodyPr>
            <a:lstStyle/>
            <a:p>
              <a:pPr algn="ctr"/>
              <a:r>
                <a:rPr lang="en-US" sz="4000" b="1" dirty="0" err="1">
                  <a:solidFill>
                    <a:schemeClr val="bg1"/>
                  </a:solidFill>
                  <a:latin typeface="Kalpurush" panose="02000600000000000000" pitchFamily="2" charset="0"/>
                  <a:cs typeface="Kalpurush" panose="02000600000000000000" pitchFamily="2" charset="0"/>
                </a:rPr>
                <a:t>মেশ</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2" name="Group 1">
            <a:extLst>
              <a:ext uri="{FF2B5EF4-FFF2-40B4-BE49-F238E27FC236}">
                <a16:creationId xmlns:a16="http://schemas.microsoft.com/office/drawing/2014/main" id="{BDCCAB46-030E-3A2A-21CC-3577B521ACB0}"/>
              </a:ext>
            </a:extLst>
          </p:cNvPr>
          <p:cNvGrpSpPr/>
          <p:nvPr/>
        </p:nvGrpSpPr>
        <p:grpSpPr>
          <a:xfrm>
            <a:off x="2450902" y="4728448"/>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190E003D-3796-2BBC-3AF9-1C46696A212A}"/>
                </a:ext>
              </a:extLst>
            </p:cNvPr>
            <p:cNvGrpSpPr/>
            <p:nvPr/>
          </p:nvGrpSpPr>
          <p:grpSpPr>
            <a:xfrm>
              <a:off x="3252426" y="284561"/>
              <a:ext cx="7471702" cy="1001473"/>
              <a:chOff x="4368801" y="507999"/>
              <a:chExt cx="7471703" cy="1269868"/>
            </a:xfrm>
            <a:grpFill/>
          </p:grpSpPr>
          <p:sp>
            <p:nvSpPr>
              <p:cNvPr id="10" name="Rounded Rectangle 5">
                <a:extLst>
                  <a:ext uri="{FF2B5EF4-FFF2-40B4-BE49-F238E27FC236}">
                    <a16:creationId xmlns:a16="http://schemas.microsoft.com/office/drawing/2014/main" id="{4BEB18AD-3230-1249-4227-827DEB55C90D}"/>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20252737-BFF2-0A06-D583-B1C6B07305DA}"/>
                  </a:ext>
                </a:extLst>
              </p:cNvPr>
              <p:cNvSpPr txBox="1"/>
              <p:nvPr/>
            </p:nvSpPr>
            <p:spPr>
              <a:xfrm>
                <a:off x="4875335" y="898795"/>
                <a:ext cx="678608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নেটওয়ার্কের সমস্যা খুব সহজে সমাধান করা যায়</a:t>
                </a:r>
                <a:r>
                  <a:rPr lang="hi-IN" dirty="0">
                    <a:solidFill>
                      <a:schemeClr val="bg1"/>
                    </a:solidFill>
                    <a:latin typeface="Kalpurush" panose="02000600000000000000" pitchFamily="2" charset="0"/>
                  </a:rPr>
                  <a:t>।</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FE9784C6-63E4-8323-0148-F5F79B28B9E4}"/>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grpSp>
        <p:nvGrpSpPr>
          <p:cNvPr id="13" name="Group 12">
            <a:extLst>
              <a:ext uri="{FF2B5EF4-FFF2-40B4-BE49-F238E27FC236}">
                <a16:creationId xmlns:a16="http://schemas.microsoft.com/office/drawing/2014/main" id="{A0E569DA-7045-CE49-5E9B-9F579B5A9DF1}"/>
              </a:ext>
            </a:extLst>
          </p:cNvPr>
          <p:cNvGrpSpPr/>
          <p:nvPr/>
        </p:nvGrpSpPr>
        <p:grpSpPr>
          <a:xfrm>
            <a:off x="2450901" y="219817"/>
            <a:ext cx="8557884" cy="1415559"/>
            <a:chOff x="2166244" y="77518"/>
            <a:chExt cx="8557884" cy="1415559"/>
          </a:xfrm>
          <a:solidFill>
            <a:srgbClr val="6685C3"/>
          </a:solidFill>
        </p:grpSpPr>
        <p:grpSp>
          <p:nvGrpSpPr>
            <p:cNvPr id="14" name="Group 13">
              <a:extLst>
                <a:ext uri="{FF2B5EF4-FFF2-40B4-BE49-F238E27FC236}">
                  <a16:creationId xmlns:a16="http://schemas.microsoft.com/office/drawing/2014/main" id="{10C388BE-6918-99E8-773C-DCA152EDF919}"/>
                </a:ext>
              </a:extLst>
            </p:cNvPr>
            <p:cNvGrpSpPr/>
            <p:nvPr/>
          </p:nvGrpSpPr>
          <p:grpSpPr>
            <a:xfrm>
              <a:off x="3252426" y="284561"/>
              <a:ext cx="7471702" cy="1001472"/>
              <a:chOff x="4368801" y="507999"/>
              <a:chExt cx="7471703" cy="1269868"/>
            </a:xfrm>
            <a:grpFill/>
          </p:grpSpPr>
          <p:sp>
            <p:nvSpPr>
              <p:cNvPr id="16" name="Rounded Rectangle 5">
                <a:extLst>
                  <a:ext uri="{FF2B5EF4-FFF2-40B4-BE49-F238E27FC236}">
                    <a16:creationId xmlns:a16="http://schemas.microsoft.com/office/drawing/2014/main" id="{C2099CC5-8D5E-5EC1-294E-C9AA2D531533}"/>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94A68759-FEF8-DED5-6E88-0BF0084C33E8}"/>
                  </a:ext>
                </a:extLst>
              </p:cNvPr>
              <p:cNvSpPr txBox="1"/>
              <p:nvPr/>
            </p:nvSpPr>
            <p:spPr>
              <a:xfrm>
                <a:off x="4875336" y="895091"/>
                <a:ext cx="6965168"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যেকোনো দুইটি নো</a:t>
                </a:r>
                <a:r>
                  <a:rPr lang="en-US" dirty="0" err="1">
                    <a:solidFill>
                      <a:schemeClr val="bg1"/>
                    </a:solidFill>
                    <a:latin typeface="Kalpurush" panose="02000600000000000000" pitchFamily="2" charset="0"/>
                    <a:cs typeface="Kalpurush" panose="02000600000000000000" pitchFamily="2" charset="0"/>
                  </a:rPr>
                  <a:t>ডে</a:t>
                </a:r>
                <a:r>
                  <a:rPr lang="as-IN" dirty="0">
                    <a:solidFill>
                      <a:schemeClr val="bg1"/>
                    </a:solidFill>
                    <a:latin typeface="Kalpurush" panose="02000600000000000000" pitchFamily="2" charset="0"/>
                    <a:cs typeface="Kalpurush" panose="02000600000000000000" pitchFamily="2" charset="0"/>
                  </a:rPr>
                  <a:t>র মধ্যে অত্যন্ত দ্রুতগতিতে ডেটা আদান-প্রদান করা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15" name="Rounded Rectangle 8">
              <a:extLst>
                <a:ext uri="{FF2B5EF4-FFF2-40B4-BE49-F238E27FC236}">
                  <a16:creationId xmlns:a16="http://schemas.microsoft.com/office/drawing/2014/main" id="{FB0C6FE3-7461-B898-2ED0-848A15D579F3}"/>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18" name="Group 17">
            <a:extLst>
              <a:ext uri="{FF2B5EF4-FFF2-40B4-BE49-F238E27FC236}">
                <a16:creationId xmlns:a16="http://schemas.microsoft.com/office/drawing/2014/main" id="{5288D4C8-C5E2-03AF-54FD-3384735872BA}"/>
              </a:ext>
            </a:extLst>
          </p:cNvPr>
          <p:cNvGrpSpPr/>
          <p:nvPr/>
        </p:nvGrpSpPr>
        <p:grpSpPr>
          <a:xfrm>
            <a:off x="3149273" y="3225571"/>
            <a:ext cx="7859512" cy="1415559"/>
            <a:chOff x="2166244" y="77518"/>
            <a:chExt cx="7859512" cy="1415559"/>
          </a:xfrm>
        </p:grpSpPr>
        <p:grpSp>
          <p:nvGrpSpPr>
            <p:cNvPr id="19" name="Group 18">
              <a:extLst>
                <a:ext uri="{FF2B5EF4-FFF2-40B4-BE49-F238E27FC236}">
                  <a16:creationId xmlns:a16="http://schemas.microsoft.com/office/drawing/2014/main" id="{C18B0482-D822-F374-E199-619D1DD33CBB}"/>
                </a:ext>
              </a:extLst>
            </p:cNvPr>
            <p:cNvGrpSpPr/>
            <p:nvPr/>
          </p:nvGrpSpPr>
          <p:grpSpPr>
            <a:xfrm>
              <a:off x="3252426" y="284561"/>
              <a:ext cx="6773330" cy="1001473"/>
              <a:chOff x="4368801" y="507999"/>
              <a:chExt cx="6773331" cy="1269868"/>
            </a:xfrm>
          </p:grpSpPr>
          <p:sp>
            <p:nvSpPr>
              <p:cNvPr id="22" name="Rounded Rectangle 5">
                <a:extLst>
                  <a:ext uri="{FF2B5EF4-FFF2-40B4-BE49-F238E27FC236}">
                    <a16:creationId xmlns:a16="http://schemas.microsoft.com/office/drawing/2014/main" id="{24BE2D74-8C11-69A9-1FB6-9A15A9CED564}"/>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BB30DBE6-0AB0-4C98-B4E0-E72AB9972E4C}"/>
                  </a:ext>
                </a:extLst>
              </p:cNvPr>
              <p:cNvSpPr txBox="1"/>
              <p:nvPr/>
            </p:nvSpPr>
            <p:spPr>
              <a:xfrm>
                <a:off x="4886934" y="916911"/>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এতে ডেটা কমিউনিকেশনে অনেক বেশি নিশ্চয়তা থাকে।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FEA0F4AE-DB90-59BD-CE30-8D0DBF786009}"/>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24" name="Group 23">
            <a:extLst>
              <a:ext uri="{FF2B5EF4-FFF2-40B4-BE49-F238E27FC236}">
                <a16:creationId xmlns:a16="http://schemas.microsoft.com/office/drawing/2014/main" id="{F5175CD8-A64D-DB0C-BE0A-545A2BBDEE14}"/>
              </a:ext>
            </a:extLst>
          </p:cNvPr>
          <p:cNvGrpSpPr/>
          <p:nvPr/>
        </p:nvGrpSpPr>
        <p:grpSpPr>
          <a:xfrm>
            <a:off x="3149273" y="1722694"/>
            <a:ext cx="7903737" cy="1415559"/>
            <a:chOff x="2166244" y="77518"/>
            <a:chExt cx="7903737" cy="1415559"/>
          </a:xfrm>
          <a:solidFill>
            <a:srgbClr val="8FAF52"/>
          </a:solidFill>
        </p:grpSpPr>
        <p:grpSp>
          <p:nvGrpSpPr>
            <p:cNvPr id="32" name="Group 31">
              <a:extLst>
                <a:ext uri="{FF2B5EF4-FFF2-40B4-BE49-F238E27FC236}">
                  <a16:creationId xmlns:a16="http://schemas.microsoft.com/office/drawing/2014/main" id="{04D76E21-040A-191D-8D4B-F0A8F30F65B6}"/>
                </a:ext>
              </a:extLst>
            </p:cNvPr>
            <p:cNvGrpSpPr/>
            <p:nvPr/>
          </p:nvGrpSpPr>
          <p:grpSpPr>
            <a:xfrm>
              <a:off x="3252426" y="284561"/>
              <a:ext cx="6817555" cy="1001472"/>
              <a:chOff x="4368801" y="507999"/>
              <a:chExt cx="6817556" cy="1269868"/>
            </a:xfrm>
            <a:grpFill/>
          </p:grpSpPr>
          <p:sp>
            <p:nvSpPr>
              <p:cNvPr id="34" name="Rounded Rectangle 5">
                <a:extLst>
                  <a:ext uri="{FF2B5EF4-FFF2-40B4-BE49-F238E27FC236}">
                    <a16:creationId xmlns:a16="http://schemas.microsoft.com/office/drawing/2014/main" id="{E5A53D30-7F58-9FBF-0836-BDBE371D8980}"/>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C7EBA763-F155-0A02-A2AF-D65D8A430170}"/>
                  </a:ext>
                </a:extLst>
              </p:cNvPr>
              <p:cNvSpPr txBox="1"/>
              <p:nvPr/>
            </p:nvSpPr>
            <p:spPr>
              <a:xfrm>
                <a:off x="4790681" y="740236"/>
                <a:ext cx="6395676" cy="819549"/>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কোনো কম্পিউটার বা সংযোগ লাইন নষ্ট হয়ে গেলে তেমন কোনো অসুবিধা হয় না।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D1742548-F646-2732-0B9B-7023FCA60224}"/>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22741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1+#ppt_w/2"/>
                                          </p:val>
                                        </p:tav>
                                        <p:tav tm="100000">
                                          <p:val>
                                            <p:strVal val="#ppt_x"/>
                                          </p:val>
                                        </p:tav>
                                      </p:tavLst>
                                    </p:anim>
                                    <p:anim calcmode="lin" valueType="num">
                                      <p:cBhvr additive="base">
                                        <p:cTn id="20"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500" fill="hold"/>
                                        <p:tgtEl>
                                          <p:spTgt spid="18"/>
                                        </p:tgtEl>
                                        <p:attrNameLst>
                                          <p:attrName>ppt_x</p:attrName>
                                        </p:attrNameLst>
                                      </p:cBhvr>
                                      <p:tavLst>
                                        <p:tav tm="0">
                                          <p:val>
                                            <p:strVal val="1+#ppt_w/2"/>
                                          </p:val>
                                        </p:tav>
                                        <p:tav tm="100000">
                                          <p:val>
                                            <p:strVal val="#ppt_x"/>
                                          </p:val>
                                        </p:tav>
                                      </p:tavLst>
                                    </p:anim>
                                    <p:anim calcmode="lin" valueType="num">
                                      <p:cBhvr additive="base">
                                        <p:cTn id="26"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500" fill="hold"/>
                                        <p:tgtEl>
                                          <p:spTgt spid="2"/>
                                        </p:tgtEl>
                                        <p:attrNameLst>
                                          <p:attrName>ppt_x</p:attrName>
                                        </p:attrNameLst>
                                      </p:cBhvr>
                                      <p:tavLst>
                                        <p:tav tm="0">
                                          <p:val>
                                            <p:strVal val="1+#ppt_w/2"/>
                                          </p:val>
                                        </p:tav>
                                        <p:tav tm="100000">
                                          <p:val>
                                            <p:strVal val="#ppt_x"/>
                                          </p:val>
                                        </p:tav>
                                      </p:tavLst>
                                    </p:anim>
                                    <p:anim calcmode="lin" valueType="num">
                                      <p:cBhvr additive="base">
                                        <p:cTn id="3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88AFB-7484-AAD3-E51A-261E79FEEFB2}"/>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EAE8BB51-1939-7202-6F9F-5E3E97442B16}"/>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63332F59-FFE7-B087-EED4-D77DE1927AFC}"/>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79910562-76DB-BB87-8615-710D933AD35D}"/>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29469D53-A1EC-CADB-23EC-B376916C5856}"/>
                </a:ext>
              </a:extLst>
            </p:cNvPr>
            <p:cNvSpPr txBox="1"/>
            <p:nvPr/>
          </p:nvSpPr>
          <p:spPr>
            <a:xfrm>
              <a:off x="147426" y="2354800"/>
              <a:ext cx="2297018" cy="2092764"/>
            </a:xfrm>
            <a:prstGeom prst="rect">
              <a:avLst/>
            </a:prstGeom>
            <a:noFill/>
          </p:spPr>
          <p:txBody>
            <a:bodyPr wrap="none" rtlCol="0">
              <a:spAutoFit/>
            </a:bodyPr>
            <a:lstStyle/>
            <a:p>
              <a:pPr algn="ctr"/>
              <a:r>
                <a:rPr lang="en-US" sz="4000" b="1" dirty="0" err="1">
                  <a:solidFill>
                    <a:schemeClr val="bg1"/>
                  </a:solidFill>
                  <a:latin typeface="Kalpurush" panose="02000600000000000000" pitchFamily="2" charset="0"/>
                  <a:cs typeface="Kalpurush" panose="02000600000000000000" pitchFamily="2" charset="0"/>
                </a:rPr>
                <a:t>মেশ</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অসুবিধা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6" name="Group 5">
            <a:extLst>
              <a:ext uri="{FF2B5EF4-FFF2-40B4-BE49-F238E27FC236}">
                <a16:creationId xmlns:a16="http://schemas.microsoft.com/office/drawing/2014/main" id="{8C80EDFB-A608-1CC2-0040-B84B597E3307}"/>
              </a:ext>
            </a:extLst>
          </p:cNvPr>
          <p:cNvGrpSpPr/>
          <p:nvPr/>
        </p:nvGrpSpPr>
        <p:grpSpPr>
          <a:xfrm>
            <a:off x="2450902" y="654503"/>
            <a:ext cx="8462057" cy="1415559"/>
            <a:chOff x="2166244" y="77518"/>
            <a:chExt cx="8462058" cy="1415559"/>
          </a:xfrm>
          <a:solidFill>
            <a:srgbClr val="6685C3"/>
          </a:solidFill>
        </p:grpSpPr>
        <p:grpSp>
          <p:nvGrpSpPr>
            <p:cNvPr id="7" name="Group 6">
              <a:extLst>
                <a:ext uri="{FF2B5EF4-FFF2-40B4-BE49-F238E27FC236}">
                  <a16:creationId xmlns:a16="http://schemas.microsoft.com/office/drawing/2014/main" id="{FA20375A-C5A8-AA8C-0AEC-67A0D641E443}"/>
                </a:ext>
              </a:extLst>
            </p:cNvPr>
            <p:cNvGrpSpPr/>
            <p:nvPr/>
          </p:nvGrpSpPr>
          <p:grpSpPr>
            <a:xfrm>
              <a:off x="3252426" y="284561"/>
              <a:ext cx="7375876" cy="1001473"/>
              <a:chOff x="4368801" y="507999"/>
              <a:chExt cx="7375877" cy="1269868"/>
            </a:xfrm>
            <a:grpFill/>
          </p:grpSpPr>
          <p:sp>
            <p:nvSpPr>
              <p:cNvPr id="9" name="Rounded Rectangle 5">
                <a:extLst>
                  <a:ext uri="{FF2B5EF4-FFF2-40B4-BE49-F238E27FC236}">
                    <a16:creationId xmlns:a16="http://schemas.microsoft.com/office/drawing/2014/main" id="{0D7ADC7F-6EA2-1306-5D72-0C03D75091DD}"/>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285D5225-D6AB-ADE4-E27E-F6960C666358}"/>
                  </a:ext>
                </a:extLst>
              </p:cNvPr>
              <p:cNvSpPr txBox="1"/>
              <p:nvPr/>
            </p:nvSpPr>
            <p:spPr>
              <a:xfrm>
                <a:off x="4756308" y="881035"/>
                <a:ext cx="698837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এই টপোলজিতে নেটওয়ার্ক ইনস্টলেশন ও কনফিগারেশন বেশ জটিল। </a:t>
                </a:r>
                <a:endParaRPr lang="en-US" dirty="0">
                  <a:solidFill>
                    <a:schemeClr val="bg1"/>
                  </a:solidFill>
                  <a:latin typeface="Kalpurush" panose="02000600000000000000" pitchFamily="2" charset="0"/>
                  <a:cs typeface="Kalpurush" panose="02000600000000000000" pitchFamily="2" charset="0"/>
                </a:endParaRPr>
              </a:p>
            </p:txBody>
          </p:sp>
        </p:grpSp>
        <p:sp>
          <p:nvSpPr>
            <p:cNvPr id="8" name="Rounded Rectangle 8">
              <a:extLst>
                <a:ext uri="{FF2B5EF4-FFF2-40B4-BE49-F238E27FC236}">
                  <a16:creationId xmlns:a16="http://schemas.microsoft.com/office/drawing/2014/main" id="{02073757-3AFC-A4B0-F51A-BE116909582A}"/>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ABA25DA2-D203-7CF4-BC37-F0D6B0748E54}"/>
              </a:ext>
            </a:extLst>
          </p:cNvPr>
          <p:cNvGrpSpPr/>
          <p:nvPr/>
        </p:nvGrpSpPr>
        <p:grpSpPr>
          <a:xfrm>
            <a:off x="2450902" y="4297347"/>
            <a:ext cx="8402602" cy="1415559"/>
            <a:chOff x="2166244" y="77518"/>
            <a:chExt cx="8402602" cy="1415559"/>
          </a:xfrm>
        </p:grpSpPr>
        <p:grpSp>
          <p:nvGrpSpPr>
            <p:cNvPr id="28" name="Group 27">
              <a:extLst>
                <a:ext uri="{FF2B5EF4-FFF2-40B4-BE49-F238E27FC236}">
                  <a16:creationId xmlns:a16="http://schemas.microsoft.com/office/drawing/2014/main" id="{47F44427-D67C-0B39-B2B1-E26F79BC70FF}"/>
                </a:ext>
              </a:extLst>
            </p:cNvPr>
            <p:cNvGrpSpPr/>
            <p:nvPr/>
          </p:nvGrpSpPr>
          <p:grpSpPr>
            <a:xfrm>
              <a:off x="3252426" y="284561"/>
              <a:ext cx="7316420" cy="1001473"/>
              <a:chOff x="4368801" y="507999"/>
              <a:chExt cx="7316421" cy="1269868"/>
            </a:xfrm>
          </p:grpSpPr>
          <p:sp>
            <p:nvSpPr>
              <p:cNvPr id="30" name="Rounded Rectangle 5">
                <a:extLst>
                  <a:ext uri="{FF2B5EF4-FFF2-40B4-BE49-F238E27FC236}">
                    <a16:creationId xmlns:a16="http://schemas.microsoft.com/office/drawing/2014/main" id="{4D3E6EC7-06C4-554F-1314-DB8278C0AACF}"/>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067C13EB-E73D-8EC7-96A1-335EBA37C28B}"/>
                  </a:ext>
                </a:extLst>
              </p:cNvPr>
              <p:cNvSpPr txBox="1"/>
              <p:nvPr/>
            </p:nvSpPr>
            <p:spPr>
              <a:xfrm>
                <a:off x="4806779" y="906846"/>
                <a:ext cx="6878443"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তাছাড়া নেটওয়ার্কে অতিরিক্ত লিংক স্থাপন করতে খরচ আরও বেড়ে যায়।</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E1807C3A-EF1B-F41F-C8CA-7B15B0D30039}"/>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6" name="Group 35">
            <a:extLst>
              <a:ext uri="{FF2B5EF4-FFF2-40B4-BE49-F238E27FC236}">
                <a16:creationId xmlns:a16="http://schemas.microsoft.com/office/drawing/2014/main" id="{FAC29AC0-E7D4-53E3-C6F3-6A09953FBB9B}"/>
              </a:ext>
            </a:extLst>
          </p:cNvPr>
          <p:cNvGrpSpPr/>
          <p:nvPr/>
        </p:nvGrpSpPr>
        <p:grpSpPr>
          <a:xfrm>
            <a:off x="2993993" y="2475925"/>
            <a:ext cx="7859512" cy="1415559"/>
            <a:chOff x="2166244" y="77518"/>
            <a:chExt cx="7859512" cy="1415559"/>
          </a:xfrm>
          <a:solidFill>
            <a:srgbClr val="8FAF52"/>
          </a:solidFill>
        </p:grpSpPr>
        <p:grpSp>
          <p:nvGrpSpPr>
            <p:cNvPr id="37" name="Group 36">
              <a:extLst>
                <a:ext uri="{FF2B5EF4-FFF2-40B4-BE49-F238E27FC236}">
                  <a16:creationId xmlns:a16="http://schemas.microsoft.com/office/drawing/2014/main" id="{D5B2A898-C170-70A4-394B-9D3221B25356}"/>
                </a:ext>
              </a:extLst>
            </p:cNvPr>
            <p:cNvGrpSpPr/>
            <p:nvPr/>
          </p:nvGrpSpPr>
          <p:grpSpPr>
            <a:xfrm>
              <a:off x="3252426" y="284561"/>
              <a:ext cx="6773330" cy="1001472"/>
              <a:chOff x="4368801" y="507999"/>
              <a:chExt cx="6773331" cy="1269868"/>
            </a:xfrm>
            <a:grpFill/>
          </p:grpSpPr>
          <p:sp>
            <p:nvSpPr>
              <p:cNvPr id="39" name="Rounded Rectangle 5">
                <a:extLst>
                  <a:ext uri="{FF2B5EF4-FFF2-40B4-BE49-F238E27FC236}">
                    <a16:creationId xmlns:a16="http://schemas.microsoft.com/office/drawing/2014/main" id="{B3ABEBC1-2E5D-2BA8-C09C-7D9E3009E744}"/>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FD51953B-ABF5-E1BD-6271-203732414074}"/>
                  </a:ext>
                </a:extLst>
              </p:cNvPr>
              <p:cNvSpPr txBox="1"/>
              <p:nvPr/>
            </p:nvSpPr>
            <p:spPr>
              <a:xfrm>
                <a:off x="4754054" y="915661"/>
                <a:ext cx="638807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সংযোগ লাইনগুলোর দৈর্ঘ্য বেশি হওয়ায় খরচ বেশি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203CDEC3-21BE-750C-92FC-C43FB0527979}"/>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15972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C63BB-0366-26C2-A338-9BAAF14C5FD7}"/>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0711A0B0-71B4-7C24-32EF-C1C6500C56DB}"/>
              </a:ext>
            </a:extLst>
          </p:cNvPr>
          <p:cNvSpPr/>
          <p:nvPr/>
        </p:nvSpPr>
        <p:spPr>
          <a:xfrm>
            <a:off x="781406" y="1082304"/>
            <a:ext cx="10626487" cy="1277614"/>
          </a:xfrm>
          <a:prstGeom prst="round2DiagRect">
            <a:avLst>
              <a:gd name="adj1" fmla="val 0"/>
              <a:gd name="adj2" fmla="val 0"/>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as-IN" dirty="0">
                <a:latin typeface="Kalpurush" panose="02000600000000000000" pitchFamily="2" charset="0"/>
                <a:cs typeface="Kalpurush" panose="02000600000000000000" pitchFamily="2" charset="0"/>
              </a:rPr>
              <a:t>বিভিন্ন টপোলজি যেমন- স্টার</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রিং</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বাস ইত্যাদি নেটওয়ার্কের সমন্বয়ে যে নেটওয়ার্ক গঠিত হয় তাকে হাইব্রিড নেটওয়ার্ক বলে। ইস্টারনেট একটি হাইব্রিড নেটওয়ার্ক</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কেননা এতে প্রায় সব ধরনের নেটওয়ার্ক সংযুক্ত আছে। হাইব্রিড নেটওয়ার্কের সুবিধা ও অসুবিধা নির্ভর করে ঐ নেটওয়ার্কে ব্যবহৃত টপোলজিগুলোর ওপর। </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AEF93ADE-B1D8-F92C-0DCE-6898A3C97A73}"/>
              </a:ext>
            </a:extLst>
          </p:cNvPr>
          <p:cNvSpPr/>
          <p:nvPr/>
        </p:nvSpPr>
        <p:spPr>
          <a:xfrm>
            <a:off x="781406" y="247444"/>
            <a:ext cx="10626488" cy="574209"/>
          </a:xfrm>
          <a:prstGeom prst="homePlate">
            <a:avLst>
              <a:gd name="adj" fmla="val 0"/>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2800" b="1" dirty="0">
                <a:latin typeface="Kalpurush" panose="02000600000000000000" pitchFamily="2" charset="0"/>
                <a:cs typeface="Kalpurush" panose="02000600000000000000" pitchFamily="2" charset="0"/>
              </a:rPr>
              <a:t>হাইব্রিড টপোলজি</a:t>
            </a:r>
            <a:endParaRPr lang="en-US" sz="2800" b="1"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54B997D3-FFF2-5C5F-13F3-261D82546E0B}"/>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FE750834-32C7-788B-68AE-2FDF1FBED087}"/>
              </a:ext>
            </a:extLst>
          </p:cNvPr>
          <p:cNvSpPr txBox="1"/>
          <p:nvPr/>
        </p:nvSpPr>
        <p:spPr>
          <a:xfrm>
            <a:off x="32084" y="6375211"/>
            <a:ext cx="12125132" cy="461665"/>
          </a:xfrm>
          <a:prstGeom prst="rect">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2" name="Group 1">
            <a:extLst>
              <a:ext uri="{FF2B5EF4-FFF2-40B4-BE49-F238E27FC236}">
                <a16:creationId xmlns:a16="http://schemas.microsoft.com/office/drawing/2014/main" id="{73BD5877-D64B-F6A2-9E52-8B665A9C1C14}"/>
              </a:ext>
            </a:extLst>
          </p:cNvPr>
          <p:cNvGrpSpPr/>
          <p:nvPr/>
        </p:nvGrpSpPr>
        <p:grpSpPr>
          <a:xfrm>
            <a:off x="807658" y="2663178"/>
            <a:ext cx="10485687" cy="3622433"/>
            <a:chOff x="807658" y="2891778"/>
            <a:chExt cx="10485687" cy="3622433"/>
          </a:xfrm>
        </p:grpSpPr>
        <p:grpSp>
          <p:nvGrpSpPr>
            <p:cNvPr id="6" name="Group 5">
              <a:extLst>
                <a:ext uri="{FF2B5EF4-FFF2-40B4-BE49-F238E27FC236}">
                  <a16:creationId xmlns:a16="http://schemas.microsoft.com/office/drawing/2014/main" id="{CCA9DB1D-91BE-E4BB-A984-DF6623BB044E}"/>
                </a:ext>
              </a:extLst>
            </p:cNvPr>
            <p:cNvGrpSpPr/>
            <p:nvPr/>
          </p:nvGrpSpPr>
          <p:grpSpPr>
            <a:xfrm>
              <a:off x="807658" y="2891778"/>
              <a:ext cx="10485687" cy="3146201"/>
              <a:chOff x="807658" y="2891778"/>
              <a:chExt cx="10485687" cy="3146201"/>
            </a:xfrm>
          </p:grpSpPr>
          <p:grpSp>
            <p:nvGrpSpPr>
              <p:cNvPr id="8" name="Group 7">
                <a:extLst>
                  <a:ext uri="{FF2B5EF4-FFF2-40B4-BE49-F238E27FC236}">
                    <a16:creationId xmlns:a16="http://schemas.microsoft.com/office/drawing/2014/main" id="{E8932A40-EF84-DD4D-E9A1-9641D368B724}"/>
                  </a:ext>
                </a:extLst>
              </p:cNvPr>
              <p:cNvGrpSpPr/>
              <p:nvPr/>
            </p:nvGrpSpPr>
            <p:grpSpPr>
              <a:xfrm>
                <a:off x="807658" y="2891778"/>
                <a:ext cx="6651797" cy="3146201"/>
                <a:chOff x="2351712" y="2327163"/>
                <a:chExt cx="6651797" cy="3146201"/>
              </a:xfrm>
            </p:grpSpPr>
            <p:grpSp>
              <p:nvGrpSpPr>
                <p:cNvPr id="15" name="Group 14">
                  <a:extLst>
                    <a:ext uri="{FF2B5EF4-FFF2-40B4-BE49-F238E27FC236}">
                      <a16:creationId xmlns:a16="http://schemas.microsoft.com/office/drawing/2014/main" id="{2221EF24-D1FA-699C-AFAA-41C70AFEB0C4}"/>
                    </a:ext>
                  </a:extLst>
                </p:cNvPr>
                <p:cNvGrpSpPr/>
                <p:nvPr/>
              </p:nvGrpSpPr>
              <p:grpSpPr>
                <a:xfrm>
                  <a:off x="3624364" y="3043367"/>
                  <a:ext cx="4021878" cy="1932735"/>
                  <a:chOff x="3699815" y="3769844"/>
                  <a:chExt cx="4730366" cy="2273203"/>
                </a:xfrm>
              </p:grpSpPr>
              <p:sp>
                <p:nvSpPr>
                  <p:cNvPr id="21" name="Rectangle: Rounded Corners 20">
                    <a:extLst>
                      <a:ext uri="{FF2B5EF4-FFF2-40B4-BE49-F238E27FC236}">
                        <a16:creationId xmlns:a16="http://schemas.microsoft.com/office/drawing/2014/main" id="{3BB186E4-E885-AF60-1B5E-A93A01F29B2D}"/>
                      </a:ext>
                    </a:extLst>
                  </p:cNvPr>
                  <p:cNvSpPr/>
                  <p:nvPr/>
                </p:nvSpPr>
                <p:spPr>
                  <a:xfrm rot="2700000">
                    <a:off x="3646685" y="4211838"/>
                    <a:ext cx="937762"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A26921C-5A25-BC20-57BB-A27CAD154F42}"/>
                      </a:ext>
                    </a:extLst>
                  </p:cNvPr>
                  <p:cNvSpPr/>
                  <p:nvPr/>
                </p:nvSpPr>
                <p:spPr>
                  <a:xfrm rot="2700000">
                    <a:off x="7607153" y="5554123"/>
                    <a:ext cx="924074"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FA60BAEC-6B22-D350-77A1-AA8D6B8BBC45}"/>
                      </a:ext>
                    </a:extLst>
                  </p:cNvPr>
                  <p:cNvSpPr/>
                  <p:nvPr/>
                </p:nvSpPr>
                <p:spPr>
                  <a:xfrm rot="8100000">
                    <a:off x="7624122" y="4228758"/>
                    <a:ext cx="806059"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E50EA91-8AD4-D32A-858A-0F1E6344A4B9}"/>
                      </a:ext>
                    </a:extLst>
                  </p:cNvPr>
                  <p:cNvSpPr/>
                  <p:nvPr/>
                </p:nvSpPr>
                <p:spPr>
                  <a:xfrm rot="8100000">
                    <a:off x="3699815" y="5565040"/>
                    <a:ext cx="897184"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C3CD374A-D00B-5B42-78FE-446973DB7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351712" y="4294036"/>
                  <a:ext cx="1652741" cy="1179328"/>
                </a:xfrm>
                <a:prstGeom prst="rect">
                  <a:avLst/>
                </a:prstGeom>
              </p:spPr>
            </p:pic>
            <p:pic>
              <p:nvPicPr>
                <p:cNvPr id="17" name="Picture 16">
                  <a:extLst>
                    <a:ext uri="{FF2B5EF4-FFF2-40B4-BE49-F238E27FC236}">
                      <a16:creationId xmlns:a16="http://schemas.microsoft.com/office/drawing/2014/main" id="{E034B0A9-20B9-4052-057E-FBF71B49A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22053" y="2327163"/>
                  <a:ext cx="1652740" cy="1179328"/>
                </a:xfrm>
                <a:prstGeom prst="rect">
                  <a:avLst/>
                </a:prstGeom>
              </p:spPr>
            </p:pic>
            <p:pic>
              <p:nvPicPr>
                <p:cNvPr id="18" name="Picture 17">
                  <a:extLst>
                    <a:ext uri="{FF2B5EF4-FFF2-40B4-BE49-F238E27FC236}">
                      <a16:creationId xmlns:a16="http://schemas.microsoft.com/office/drawing/2014/main" id="{BEDC3E43-0B72-394F-5E67-082BF01BD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360" y="2327163"/>
                  <a:ext cx="1652741" cy="1179328"/>
                </a:xfrm>
                <a:prstGeom prst="rect">
                  <a:avLst/>
                </a:prstGeom>
              </p:spPr>
            </p:pic>
            <p:pic>
              <p:nvPicPr>
                <p:cNvPr id="19" name="Picture 18">
                  <a:extLst>
                    <a:ext uri="{FF2B5EF4-FFF2-40B4-BE49-F238E27FC236}">
                      <a16:creationId xmlns:a16="http://schemas.microsoft.com/office/drawing/2014/main" id="{C0593EB6-91FB-3A7E-EE03-4CBFC90B8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768" y="4245338"/>
                  <a:ext cx="1652741" cy="1179328"/>
                </a:xfrm>
                <a:prstGeom prst="rect">
                  <a:avLst/>
                </a:prstGeom>
              </p:spPr>
            </p:pic>
            <p:sp>
              <p:nvSpPr>
                <p:cNvPr id="20" name="Oval 19">
                  <a:extLst>
                    <a:ext uri="{FF2B5EF4-FFF2-40B4-BE49-F238E27FC236}">
                      <a16:creationId xmlns:a16="http://schemas.microsoft.com/office/drawing/2014/main" id="{39C474D2-CCA9-1D11-8D3B-F390D46DCCB2}"/>
                    </a:ext>
                  </a:extLst>
                </p:cNvPr>
                <p:cNvSpPr/>
                <p:nvPr/>
              </p:nvSpPr>
              <p:spPr>
                <a:xfrm>
                  <a:off x="4072825" y="3357996"/>
                  <a:ext cx="3204352" cy="1287939"/>
                </a:xfrm>
                <a:prstGeom prst="ellipse">
                  <a:avLst/>
                </a:prstGeom>
                <a:no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02A2A91-B91A-A97B-4020-8A2E152ECED0}"/>
                  </a:ext>
                </a:extLst>
              </p:cNvPr>
              <p:cNvGrpSpPr/>
              <p:nvPr/>
            </p:nvGrpSpPr>
            <p:grpSpPr>
              <a:xfrm>
                <a:off x="5733123" y="2915507"/>
                <a:ext cx="5560222" cy="1664529"/>
                <a:chOff x="927777" y="2231979"/>
                <a:chExt cx="6539704" cy="1957747"/>
              </a:xfrm>
            </p:grpSpPr>
            <p:sp>
              <p:nvSpPr>
                <p:cNvPr id="12" name="Rectangle: Rounded Corners 11">
                  <a:extLst>
                    <a:ext uri="{FF2B5EF4-FFF2-40B4-BE49-F238E27FC236}">
                      <a16:creationId xmlns:a16="http://schemas.microsoft.com/office/drawing/2014/main" id="{975D36B5-326C-5041-21CC-22CA26513DD4}"/>
                    </a:ext>
                  </a:extLst>
                </p:cNvPr>
                <p:cNvSpPr/>
                <p:nvPr/>
              </p:nvSpPr>
              <p:spPr>
                <a:xfrm rot="16200000">
                  <a:off x="5044970" y="3628244"/>
                  <a:ext cx="1071188"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E1F0325-BB21-41B3-BBBA-F687CF8DF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058" y="2231979"/>
                  <a:ext cx="1943885" cy="1387079"/>
                </a:xfrm>
                <a:prstGeom prst="rect">
                  <a:avLst/>
                </a:prstGeom>
              </p:spPr>
            </p:pic>
            <p:sp>
              <p:nvSpPr>
                <p:cNvPr id="14" name="Rectangle: Rounded Corners 13">
                  <a:extLst>
                    <a:ext uri="{FF2B5EF4-FFF2-40B4-BE49-F238E27FC236}">
                      <a16:creationId xmlns:a16="http://schemas.microsoft.com/office/drawing/2014/main" id="{56AA4EA0-C7CB-8D64-5E69-78FD4FD432AC}"/>
                    </a:ext>
                  </a:extLst>
                </p:cNvPr>
                <p:cNvSpPr/>
                <p:nvPr/>
              </p:nvSpPr>
              <p:spPr>
                <a:xfrm flipV="1">
                  <a:off x="927777" y="4126341"/>
                  <a:ext cx="6539704" cy="53773"/>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Box 6">
              <a:extLst>
                <a:ext uri="{FF2B5EF4-FFF2-40B4-BE49-F238E27FC236}">
                  <a16:creationId xmlns:a16="http://schemas.microsoft.com/office/drawing/2014/main" id="{F5688D73-DC66-C1CE-1816-9DEA22E61A57}"/>
                </a:ext>
              </a:extLst>
            </p:cNvPr>
            <p:cNvSpPr txBox="1"/>
            <p:nvPr/>
          </p:nvSpPr>
          <p:spPr>
            <a:xfrm>
              <a:off x="4960346" y="6114101"/>
              <a:ext cx="2257720" cy="400110"/>
            </a:xfrm>
            <a:prstGeom prst="rect">
              <a:avLst/>
            </a:prstGeom>
            <a:noFill/>
          </p:spPr>
          <p:txBody>
            <a:bodyPr wrap="square">
              <a:spAutoFit/>
            </a:bodyPr>
            <a:lstStyle/>
            <a:p>
              <a:pPr algn="ct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হাইব্রীড</a:t>
              </a:r>
              <a:r>
                <a:rPr lang="en-US" sz="2000" b="1" dirty="0">
                  <a:solidFill>
                    <a:schemeClr val="tx1">
                      <a:lumMod val="75000"/>
                      <a:lumOff val="25000"/>
                    </a:schemeClr>
                  </a:solidFill>
                  <a:latin typeface="Kalpurush" panose="02000600000000000000" pitchFamily="2" charset="0"/>
                  <a:cs typeface="Kalpurush" panose="02000600000000000000" pitchFamily="2" charset="0"/>
                </a:rPr>
                <a:t> </a:t>
              </a: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টপোলজি</a:t>
              </a:r>
              <a:endParaRPr lang="en-US" sz="2000" dirty="0">
                <a:solidFill>
                  <a:schemeClr val="tx1">
                    <a:lumMod val="75000"/>
                    <a:lumOff val="25000"/>
                  </a:schemeClr>
                </a:solidFill>
              </a:endParaRPr>
            </a:p>
          </p:txBody>
        </p:sp>
      </p:grpSp>
      <p:pic>
        <p:nvPicPr>
          <p:cNvPr id="25" name="Picture 24">
            <a:extLst>
              <a:ext uri="{FF2B5EF4-FFF2-40B4-BE49-F238E27FC236}">
                <a16:creationId xmlns:a16="http://schemas.microsoft.com/office/drawing/2014/main" id="{20EC47C5-7061-1463-026E-6034795659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02997" y="3995871"/>
            <a:ext cx="714197" cy="714197"/>
          </a:xfrm>
          <a:prstGeom prst="rect">
            <a:avLst/>
          </a:prstGeom>
        </p:spPr>
      </p:pic>
      <p:pic>
        <p:nvPicPr>
          <p:cNvPr id="46" name="Picture 45">
            <a:extLst>
              <a:ext uri="{FF2B5EF4-FFF2-40B4-BE49-F238E27FC236}">
                <a16:creationId xmlns:a16="http://schemas.microsoft.com/office/drawing/2014/main" id="{D86665B5-744A-E121-30E7-A1E96BEC6E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96109" y="3711887"/>
            <a:ext cx="714197" cy="714197"/>
          </a:xfrm>
          <a:prstGeom prst="rect">
            <a:avLst/>
          </a:prstGeom>
        </p:spPr>
      </p:pic>
    </p:spTree>
    <p:extLst>
      <p:ext uri="{BB962C8B-B14F-4D97-AF65-F5344CB8AC3E}">
        <p14:creationId xmlns:p14="http://schemas.microsoft.com/office/powerpoint/2010/main" val="15934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500"/>
                                        <p:tgtEl>
                                          <p:spTgt spid="3"/>
                                        </p:tgtEl>
                                      </p:cBhvr>
                                    </p:animEffect>
                                  </p:childTnLst>
                                </p:cTn>
                              </p:par>
                              <p:par>
                                <p:cTn id="12" presetID="14" presetClass="entr" presetSubtype="10"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1500"/>
                                        <p:tgtEl>
                                          <p:spTgt spid="2"/>
                                        </p:tgtEl>
                                      </p:cBhvr>
                                    </p:animEffect>
                                  </p:childTnLst>
                                </p:cTn>
                              </p:par>
                              <p:par>
                                <p:cTn id="15" presetID="53" presetClass="entr" presetSubtype="16" fill="hold" nodeType="withEffect">
                                  <p:stCondLst>
                                    <p:cond delay="250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fltVal val="0"/>
                                          </p:val>
                                        </p:tav>
                                        <p:tav tm="100000">
                                          <p:val>
                                            <p:strVal val="#ppt_w"/>
                                          </p:val>
                                        </p:tav>
                                      </p:tavLst>
                                    </p:anim>
                                    <p:anim calcmode="lin" valueType="num">
                                      <p:cBhvr>
                                        <p:cTn id="18" dur="1000" fill="hold"/>
                                        <p:tgtEl>
                                          <p:spTgt spid="46"/>
                                        </p:tgtEl>
                                        <p:attrNameLst>
                                          <p:attrName>ppt_h</p:attrName>
                                        </p:attrNameLst>
                                      </p:cBhvr>
                                      <p:tavLst>
                                        <p:tav tm="0">
                                          <p:val>
                                            <p:fltVal val="0"/>
                                          </p:val>
                                        </p:tav>
                                        <p:tav tm="100000">
                                          <p:val>
                                            <p:strVal val="#ppt_h"/>
                                          </p:val>
                                        </p:tav>
                                      </p:tavLst>
                                    </p:anim>
                                    <p:animEffect transition="in" filter="fade">
                                      <p:cBhvr>
                                        <p:cTn id="19" dur="1000"/>
                                        <p:tgtEl>
                                          <p:spTgt spid="46"/>
                                        </p:tgtEl>
                                      </p:cBhvr>
                                    </p:animEffect>
                                  </p:childTnLst>
                                </p:cTn>
                              </p:par>
                              <p:par>
                                <p:cTn id="20" presetID="53" presetClass="entr" presetSubtype="16" fill="hold" nodeType="withEffect">
                                  <p:stCondLst>
                                    <p:cond delay="250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fltVal val="0"/>
                                          </p:val>
                                        </p:tav>
                                        <p:tav tm="100000">
                                          <p:val>
                                            <p:strVal val="#ppt_w"/>
                                          </p:val>
                                        </p:tav>
                                      </p:tavLst>
                                    </p:anim>
                                    <p:anim calcmode="lin" valueType="num">
                                      <p:cBhvr>
                                        <p:cTn id="23" dur="1000" fill="hold"/>
                                        <p:tgtEl>
                                          <p:spTgt spid="25"/>
                                        </p:tgtEl>
                                        <p:attrNameLst>
                                          <p:attrName>ppt_h</p:attrName>
                                        </p:attrNameLst>
                                      </p:cBhvr>
                                      <p:tavLst>
                                        <p:tav tm="0">
                                          <p:val>
                                            <p:fltVal val="0"/>
                                          </p:val>
                                        </p:tav>
                                        <p:tav tm="100000">
                                          <p:val>
                                            <p:strVal val="#ppt_h"/>
                                          </p:val>
                                        </p:tav>
                                      </p:tavLst>
                                    </p:anim>
                                    <p:animEffect transition="in" filter="fade">
                                      <p:cBhvr>
                                        <p:cTn id="24" dur="1000"/>
                                        <p:tgtEl>
                                          <p:spTgt spid="25"/>
                                        </p:tgtEl>
                                      </p:cBhvr>
                                    </p:animEffect>
                                  </p:childTnLst>
                                </p:cTn>
                              </p:par>
                              <p:par>
                                <p:cTn id="25" presetID="1" presetClass="path" presetSubtype="0" repeatCount="indefinite" fill="hold" nodeType="withEffect">
                                  <p:stCondLst>
                                    <p:cond delay="3500"/>
                                  </p:stCondLst>
                                  <p:childTnLst>
                                    <p:animMotion origin="layout" path="M 0.11172 -0.05695 C 0.18346 -0.05695 0.24193 -0.01459 0.24193 0.03796 C 0.24193 0.09051 0.18346 0.1331 0.11172 0.1331 C 0.03985 0.1331 -0.01836 0.09051 -0.01836 0.03796 C -0.01836 -0.01459 0.03985 -0.05695 0.11172 -0.05695 Z " pathEditMode="relative" rAng="0" ptsTypes="AAAAA">
                                      <p:cBhvr>
                                        <p:cTn id="26" dur="3000" fill="hold"/>
                                        <p:tgtEl>
                                          <p:spTgt spid="46"/>
                                        </p:tgtEl>
                                        <p:attrNameLst>
                                          <p:attrName>ppt_x</p:attrName>
                                          <p:attrName>ppt_y</p:attrName>
                                        </p:attrNameLst>
                                      </p:cBhvr>
                                      <p:rCtr x="0" y="9491"/>
                                    </p:animMotion>
                                  </p:childTnLst>
                                </p:cTn>
                              </p:par>
                              <p:par>
                                <p:cTn id="27" presetID="42" presetClass="path" presetSubtype="0" repeatCount="indefinite" decel="100000" fill="hold" nodeType="withEffect">
                                  <p:stCondLst>
                                    <p:cond delay="3500"/>
                                  </p:stCondLst>
                                  <p:childTnLst>
                                    <p:animMotion origin="layout" path="M -0.00222 -0.00486 L 0.32408 -0.00486 " pathEditMode="relative" rAng="0" ptsTypes="AA">
                                      <p:cBhvr>
                                        <p:cTn id="28" dur="2000" fill="hold"/>
                                        <p:tgtEl>
                                          <p:spTgt spid="25"/>
                                        </p:tgtEl>
                                        <p:attrNameLst>
                                          <p:attrName>ppt_x</p:attrName>
                                          <p:attrName>ppt_y</p:attrName>
                                        </p:attrNameLst>
                                      </p:cBhvr>
                                      <p:rCtr x="1631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8CFFE-BAF5-3BE6-2ADF-4409A9D1660A}"/>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BBB8AC54-5096-8AF8-F167-643CBCCB5DAF}"/>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AE73B991-C8F0-B589-294C-29F07083331B}"/>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D4089CF2-8EDA-5CDE-4B12-DC08053F48F2}"/>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8B95E49F-6B50-832A-BEA9-AFE430CAE8E0}"/>
                </a:ext>
              </a:extLst>
            </p:cNvPr>
            <p:cNvSpPr txBox="1"/>
            <p:nvPr/>
          </p:nvSpPr>
          <p:spPr>
            <a:xfrm>
              <a:off x="147426" y="2354800"/>
              <a:ext cx="2297018" cy="2092764"/>
            </a:xfrm>
            <a:prstGeom prst="rect">
              <a:avLst/>
            </a:prstGeom>
            <a:noFill/>
          </p:spPr>
          <p:txBody>
            <a:bodyPr wrap="none" rtlCol="0">
              <a:spAutoFit/>
            </a:bodyPr>
            <a:lstStyle/>
            <a:p>
              <a:pPr algn="ctr"/>
              <a:r>
                <a:rPr lang="as-IN" sz="4000" b="1" dirty="0">
                  <a:solidFill>
                    <a:schemeClr val="bg1"/>
                  </a:solidFill>
                  <a:latin typeface="Kalpurush" panose="02000600000000000000" pitchFamily="2" charset="0"/>
                  <a:cs typeface="Kalpurush" panose="02000600000000000000" pitchFamily="2" charset="0"/>
                </a:rPr>
                <a:t>হাইব্রিড</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6" name="Group 5">
            <a:extLst>
              <a:ext uri="{FF2B5EF4-FFF2-40B4-BE49-F238E27FC236}">
                <a16:creationId xmlns:a16="http://schemas.microsoft.com/office/drawing/2014/main" id="{5555A4C2-4253-5615-852A-B2C83801690A}"/>
              </a:ext>
            </a:extLst>
          </p:cNvPr>
          <p:cNvGrpSpPr/>
          <p:nvPr/>
        </p:nvGrpSpPr>
        <p:grpSpPr>
          <a:xfrm>
            <a:off x="2450902" y="654503"/>
            <a:ext cx="8402602" cy="1415559"/>
            <a:chOff x="2166244" y="77518"/>
            <a:chExt cx="8402603" cy="1415559"/>
          </a:xfrm>
          <a:solidFill>
            <a:srgbClr val="6685C3"/>
          </a:solidFill>
        </p:grpSpPr>
        <p:grpSp>
          <p:nvGrpSpPr>
            <p:cNvPr id="7" name="Group 6">
              <a:extLst>
                <a:ext uri="{FF2B5EF4-FFF2-40B4-BE49-F238E27FC236}">
                  <a16:creationId xmlns:a16="http://schemas.microsoft.com/office/drawing/2014/main" id="{02210F45-6820-7709-0808-7AFEEA3CDE67}"/>
                </a:ext>
              </a:extLst>
            </p:cNvPr>
            <p:cNvGrpSpPr/>
            <p:nvPr/>
          </p:nvGrpSpPr>
          <p:grpSpPr>
            <a:xfrm>
              <a:off x="3252426" y="284561"/>
              <a:ext cx="7316421" cy="1001473"/>
              <a:chOff x="4368801" y="507999"/>
              <a:chExt cx="7316422" cy="1269868"/>
            </a:xfrm>
            <a:grpFill/>
          </p:grpSpPr>
          <p:sp>
            <p:nvSpPr>
              <p:cNvPr id="9" name="Rounded Rectangle 5">
                <a:extLst>
                  <a:ext uri="{FF2B5EF4-FFF2-40B4-BE49-F238E27FC236}">
                    <a16:creationId xmlns:a16="http://schemas.microsoft.com/office/drawing/2014/main" id="{CA1E7763-2794-2C97-1247-36050C962DAF}"/>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9A4BC929-927C-2653-FE7F-59BF38808F02}"/>
                  </a:ext>
                </a:extLst>
              </p:cNvPr>
              <p:cNvSpPr txBox="1"/>
              <p:nvPr/>
            </p:nvSpPr>
            <p:spPr>
              <a:xfrm>
                <a:off x="4911892" y="917219"/>
                <a:ext cx="6651995"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এই টপোলজিতে প্রয়োজন অনুযায়ী নেটওয়ার্ক বৃদ্ধি করার সুযোগ রয়েছে। </a:t>
                </a:r>
                <a:endParaRPr lang="en-US" dirty="0">
                  <a:solidFill>
                    <a:schemeClr val="bg1"/>
                  </a:solidFill>
                  <a:latin typeface="Kalpurush" panose="02000600000000000000" pitchFamily="2" charset="0"/>
                  <a:cs typeface="Kalpurush" panose="02000600000000000000" pitchFamily="2" charset="0"/>
                </a:endParaRPr>
              </a:p>
            </p:txBody>
          </p:sp>
        </p:grpSp>
        <p:sp>
          <p:nvSpPr>
            <p:cNvPr id="8" name="Rounded Rectangle 8">
              <a:extLst>
                <a:ext uri="{FF2B5EF4-FFF2-40B4-BE49-F238E27FC236}">
                  <a16:creationId xmlns:a16="http://schemas.microsoft.com/office/drawing/2014/main" id="{04B97332-77A5-71EF-3ACF-4972990E26D8}"/>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FB6A101E-24E6-C969-445C-148A23F13898}"/>
              </a:ext>
            </a:extLst>
          </p:cNvPr>
          <p:cNvGrpSpPr/>
          <p:nvPr/>
        </p:nvGrpSpPr>
        <p:grpSpPr>
          <a:xfrm>
            <a:off x="2450902" y="4297347"/>
            <a:ext cx="8469710" cy="1415559"/>
            <a:chOff x="2166244" y="77518"/>
            <a:chExt cx="8469710" cy="1415559"/>
          </a:xfrm>
        </p:grpSpPr>
        <p:grpSp>
          <p:nvGrpSpPr>
            <p:cNvPr id="28" name="Group 27">
              <a:extLst>
                <a:ext uri="{FF2B5EF4-FFF2-40B4-BE49-F238E27FC236}">
                  <a16:creationId xmlns:a16="http://schemas.microsoft.com/office/drawing/2014/main" id="{6E55E0A9-1634-1283-621D-67C85D8907EE}"/>
                </a:ext>
              </a:extLst>
            </p:cNvPr>
            <p:cNvGrpSpPr/>
            <p:nvPr/>
          </p:nvGrpSpPr>
          <p:grpSpPr>
            <a:xfrm>
              <a:off x="3252426" y="284561"/>
              <a:ext cx="7383528" cy="1001473"/>
              <a:chOff x="4368801" y="507999"/>
              <a:chExt cx="7383529" cy="1269868"/>
            </a:xfrm>
          </p:grpSpPr>
          <p:sp>
            <p:nvSpPr>
              <p:cNvPr id="30" name="Rounded Rectangle 5">
                <a:extLst>
                  <a:ext uri="{FF2B5EF4-FFF2-40B4-BE49-F238E27FC236}">
                    <a16:creationId xmlns:a16="http://schemas.microsoft.com/office/drawing/2014/main" id="{CD4FD0C0-9752-2952-6AD9-C4956BC32564}"/>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BDF9A179-BE15-406E-9D18-629B8C105521}"/>
                  </a:ext>
                </a:extLst>
              </p:cNvPr>
              <p:cNvSpPr txBox="1"/>
              <p:nvPr/>
            </p:nvSpPr>
            <p:spPr>
              <a:xfrm>
                <a:off x="4873887" y="906996"/>
                <a:ext cx="6878443"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কোনো এক অংশ নষ্ট হয়ে গেলে সম্পূর্ণ নেটওয়ার্ক নষ্ট না হয়ে অংশবিশেষ নষ্ট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D61E2731-B148-DC48-1ACC-BDE19EF97822}"/>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6" name="Group 35">
            <a:extLst>
              <a:ext uri="{FF2B5EF4-FFF2-40B4-BE49-F238E27FC236}">
                <a16:creationId xmlns:a16="http://schemas.microsoft.com/office/drawing/2014/main" id="{5C9BC001-BB0E-ED60-27F5-148D9A3D7896}"/>
              </a:ext>
            </a:extLst>
          </p:cNvPr>
          <p:cNvGrpSpPr/>
          <p:nvPr/>
        </p:nvGrpSpPr>
        <p:grpSpPr>
          <a:xfrm>
            <a:off x="2993993" y="2475925"/>
            <a:ext cx="7926619" cy="1415559"/>
            <a:chOff x="2166244" y="77518"/>
            <a:chExt cx="7926619" cy="1415559"/>
          </a:xfrm>
          <a:solidFill>
            <a:srgbClr val="8FAF52"/>
          </a:solidFill>
        </p:grpSpPr>
        <p:grpSp>
          <p:nvGrpSpPr>
            <p:cNvPr id="37" name="Group 36">
              <a:extLst>
                <a:ext uri="{FF2B5EF4-FFF2-40B4-BE49-F238E27FC236}">
                  <a16:creationId xmlns:a16="http://schemas.microsoft.com/office/drawing/2014/main" id="{3BBBEB8B-F2E9-145E-BDD4-90ED61035480}"/>
                </a:ext>
              </a:extLst>
            </p:cNvPr>
            <p:cNvGrpSpPr/>
            <p:nvPr/>
          </p:nvGrpSpPr>
          <p:grpSpPr>
            <a:xfrm>
              <a:off x="3252426" y="284561"/>
              <a:ext cx="6840437" cy="1001472"/>
              <a:chOff x="4368801" y="507999"/>
              <a:chExt cx="6840438" cy="1269868"/>
            </a:xfrm>
            <a:grpFill/>
          </p:grpSpPr>
          <p:sp>
            <p:nvSpPr>
              <p:cNvPr id="39" name="Rounded Rectangle 5">
                <a:extLst>
                  <a:ext uri="{FF2B5EF4-FFF2-40B4-BE49-F238E27FC236}">
                    <a16:creationId xmlns:a16="http://schemas.microsoft.com/office/drawing/2014/main" id="{17FBFE6F-8CCE-96CC-6C88-3ED7CD1A1E91}"/>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472A5FBE-B89D-B9B4-D853-6FACAFEC8AB6}"/>
                  </a:ext>
                </a:extLst>
              </p:cNvPr>
              <p:cNvSpPr txBox="1"/>
              <p:nvPr/>
            </p:nvSpPr>
            <p:spPr>
              <a:xfrm>
                <a:off x="4821162" y="927339"/>
                <a:ext cx="638807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কোনো সমস্যা দেখা দিলে তা সহজেই নির্ণয় করা সম্ভব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71048BC5-A056-E5B3-8A4D-656760EB8D92}"/>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221578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396D5-824B-945F-0E5C-86A523186B62}"/>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5CA73263-5F5E-111C-6DC1-D41F2C3F8B3E}"/>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541EF4AB-63F6-FD8B-50C9-E159A784BF54}"/>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307F66A2-EBEB-CC88-C2C2-84DAA614A07F}"/>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A49B02D7-AE39-EE3E-AAA0-D5993E287780}"/>
                </a:ext>
              </a:extLst>
            </p:cNvPr>
            <p:cNvSpPr txBox="1"/>
            <p:nvPr/>
          </p:nvSpPr>
          <p:spPr>
            <a:xfrm>
              <a:off x="147428" y="2354800"/>
              <a:ext cx="2297017" cy="2092764"/>
            </a:xfrm>
            <a:prstGeom prst="rect">
              <a:avLst/>
            </a:prstGeom>
            <a:noFill/>
          </p:spPr>
          <p:txBody>
            <a:bodyPr wrap="none" rtlCol="0">
              <a:spAutoFit/>
            </a:bodyPr>
            <a:lstStyle/>
            <a:p>
              <a:pPr algn="ctr"/>
              <a:r>
                <a:rPr lang="as-IN" sz="4000" b="1" dirty="0">
                  <a:solidFill>
                    <a:schemeClr val="bg1"/>
                  </a:solidFill>
                  <a:latin typeface="Kalpurush" panose="02000600000000000000" pitchFamily="2" charset="0"/>
                  <a:cs typeface="Kalpurush" panose="02000600000000000000" pitchFamily="2" charset="0"/>
                </a:rPr>
                <a:t>হাইব্রিড</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অসুবিধা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18" name="Group 17">
            <a:extLst>
              <a:ext uri="{FF2B5EF4-FFF2-40B4-BE49-F238E27FC236}">
                <a16:creationId xmlns:a16="http://schemas.microsoft.com/office/drawing/2014/main" id="{5CEF2BC3-BE79-7C99-3829-6F2708188CD8}"/>
              </a:ext>
            </a:extLst>
          </p:cNvPr>
          <p:cNvGrpSpPr/>
          <p:nvPr/>
        </p:nvGrpSpPr>
        <p:grpSpPr>
          <a:xfrm>
            <a:off x="3149273" y="3774340"/>
            <a:ext cx="7859512" cy="1415559"/>
            <a:chOff x="2166244" y="77518"/>
            <a:chExt cx="7859512" cy="1415559"/>
          </a:xfrm>
        </p:grpSpPr>
        <p:grpSp>
          <p:nvGrpSpPr>
            <p:cNvPr id="19" name="Group 18">
              <a:extLst>
                <a:ext uri="{FF2B5EF4-FFF2-40B4-BE49-F238E27FC236}">
                  <a16:creationId xmlns:a16="http://schemas.microsoft.com/office/drawing/2014/main" id="{EE76801E-2513-C8B7-2932-AFD138C393B3}"/>
                </a:ext>
              </a:extLst>
            </p:cNvPr>
            <p:cNvGrpSpPr/>
            <p:nvPr/>
          </p:nvGrpSpPr>
          <p:grpSpPr>
            <a:xfrm>
              <a:off x="3252426" y="284561"/>
              <a:ext cx="6773330" cy="1001473"/>
              <a:chOff x="4368801" y="507999"/>
              <a:chExt cx="6773331" cy="1269868"/>
            </a:xfrm>
          </p:grpSpPr>
          <p:sp>
            <p:nvSpPr>
              <p:cNvPr id="22" name="Rounded Rectangle 5">
                <a:extLst>
                  <a:ext uri="{FF2B5EF4-FFF2-40B4-BE49-F238E27FC236}">
                    <a16:creationId xmlns:a16="http://schemas.microsoft.com/office/drawing/2014/main" id="{A6326C9E-4AE3-10D3-8C23-E8258BC2B845}"/>
                  </a:ext>
                </a:extLst>
              </p:cNvPr>
              <p:cNvSpPr/>
              <p:nvPr/>
            </p:nvSpPr>
            <p:spPr>
              <a:xfrm>
                <a:off x="4368801" y="507999"/>
                <a:ext cx="6773331" cy="1269868"/>
              </a:xfrm>
              <a:prstGeom prst="roundRect">
                <a:avLst/>
              </a:prstGeom>
              <a:solidFill>
                <a:srgbClr val="8BAA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0ECCA425-07A8-AB63-5FD9-E53BCB3F88EC}"/>
                  </a:ext>
                </a:extLst>
              </p:cNvPr>
              <p:cNvSpPr txBox="1"/>
              <p:nvPr/>
            </p:nvSpPr>
            <p:spPr>
              <a:xfrm>
                <a:off x="4886934" y="909501"/>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হাব সর্বদা সচল রাখতে হয় বিধায় বিদ্যুৎ খরচ বেশি।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7C2FBB5B-2307-5272-C3CD-D1CB074175AB}"/>
                </a:ext>
              </a:extLst>
            </p:cNvPr>
            <p:cNvSpPr/>
            <p:nvPr/>
          </p:nvSpPr>
          <p:spPr>
            <a:xfrm>
              <a:off x="2166244" y="77518"/>
              <a:ext cx="1471435" cy="1415559"/>
            </a:xfrm>
            <a:prstGeom prst="roundRect">
              <a:avLst>
                <a:gd name="adj" fmla="val 50000"/>
              </a:avLst>
            </a:prstGeom>
            <a:solidFill>
              <a:srgbClr val="8BAA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grpSp>
        <p:nvGrpSpPr>
          <p:cNvPr id="24" name="Group 23">
            <a:extLst>
              <a:ext uri="{FF2B5EF4-FFF2-40B4-BE49-F238E27FC236}">
                <a16:creationId xmlns:a16="http://schemas.microsoft.com/office/drawing/2014/main" id="{2514C4D9-EC9F-B82E-FB59-B720A764F9FC}"/>
              </a:ext>
            </a:extLst>
          </p:cNvPr>
          <p:cNvGrpSpPr/>
          <p:nvPr/>
        </p:nvGrpSpPr>
        <p:grpSpPr>
          <a:xfrm>
            <a:off x="3149273" y="1161867"/>
            <a:ext cx="7859512" cy="1415559"/>
            <a:chOff x="2166244" y="77518"/>
            <a:chExt cx="7859512" cy="1415559"/>
          </a:xfrm>
          <a:solidFill>
            <a:srgbClr val="8FAF52"/>
          </a:solidFill>
        </p:grpSpPr>
        <p:grpSp>
          <p:nvGrpSpPr>
            <p:cNvPr id="32" name="Group 31">
              <a:extLst>
                <a:ext uri="{FF2B5EF4-FFF2-40B4-BE49-F238E27FC236}">
                  <a16:creationId xmlns:a16="http://schemas.microsoft.com/office/drawing/2014/main" id="{D5FBB1B3-70B4-90D7-DEB6-0522A759A415}"/>
                </a:ext>
              </a:extLst>
            </p:cNvPr>
            <p:cNvGrpSpPr/>
            <p:nvPr/>
          </p:nvGrpSpPr>
          <p:grpSpPr>
            <a:xfrm>
              <a:off x="3252426" y="284561"/>
              <a:ext cx="6773330" cy="1001472"/>
              <a:chOff x="4368801" y="507999"/>
              <a:chExt cx="6773331" cy="1269868"/>
            </a:xfrm>
            <a:grpFill/>
          </p:grpSpPr>
          <p:sp>
            <p:nvSpPr>
              <p:cNvPr id="34" name="Rounded Rectangle 5">
                <a:extLst>
                  <a:ext uri="{FF2B5EF4-FFF2-40B4-BE49-F238E27FC236}">
                    <a16:creationId xmlns:a16="http://schemas.microsoft.com/office/drawing/2014/main" id="{2E0338D3-EDB8-8EE6-3327-95E09AD4E2F3}"/>
                  </a:ext>
                </a:extLst>
              </p:cNvPr>
              <p:cNvSpPr/>
              <p:nvPr/>
            </p:nvSpPr>
            <p:spPr>
              <a:xfrm>
                <a:off x="4368801" y="507999"/>
                <a:ext cx="6773331" cy="1269868"/>
              </a:xfrm>
              <a:prstGeom prst="roundRect">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8470D7FE-8AAE-6960-6BB5-8F8359409400}"/>
                  </a:ext>
                </a:extLst>
              </p:cNvPr>
              <p:cNvSpPr txBox="1"/>
              <p:nvPr/>
            </p:nvSpPr>
            <p:spPr>
              <a:xfrm>
                <a:off x="4805195" y="908774"/>
                <a:ext cx="6218570"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এই টপোলজিতে ব্যবহৃত হাবসমূহ সর্বদা সচল রাখতে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9953CE75-A3AC-F39C-DFD4-4D0B25155CE7}"/>
                </a:ext>
              </a:extLst>
            </p:cNvPr>
            <p:cNvSpPr/>
            <p:nvPr/>
          </p:nvSpPr>
          <p:spPr>
            <a:xfrm>
              <a:off x="2166244" y="77518"/>
              <a:ext cx="1471435" cy="1415559"/>
            </a:xfrm>
            <a:prstGeom prst="roundRect">
              <a:avLst>
                <a:gd name="adj" fmla="val 50000"/>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spTree>
    <p:extLst>
      <p:ext uri="{BB962C8B-B14F-4D97-AF65-F5344CB8AC3E}">
        <p14:creationId xmlns:p14="http://schemas.microsoft.com/office/powerpoint/2010/main" val="109755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500" fill="hold"/>
                                        <p:tgtEl>
                                          <p:spTgt spid="24"/>
                                        </p:tgtEl>
                                        <p:attrNameLst>
                                          <p:attrName>ppt_x</p:attrName>
                                        </p:attrNameLst>
                                      </p:cBhvr>
                                      <p:tavLst>
                                        <p:tav tm="0">
                                          <p:val>
                                            <p:strVal val="1+#ppt_w/2"/>
                                          </p:val>
                                        </p:tav>
                                        <p:tav tm="100000">
                                          <p:val>
                                            <p:strVal val="#ppt_x"/>
                                          </p:val>
                                        </p:tav>
                                      </p:tavLst>
                                    </p:anim>
                                    <p:anim calcmode="lin" valueType="num">
                                      <p:cBhvr additive="base">
                                        <p:cTn id="14"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1+#ppt_w/2"/>
                                          </p:val>
                                        </p:tav>
                                        <p:tav tm="100000">
                                          <p:val>
                                            <p:strVal val="#ppt_x"/>
                                          </p:val>
                                        </p:tav>
                                      </p:tavLst>
                                    </p:anim>
                                    <p:anim calcmode="lin" valueType="num">
                                      <p:cBhvr additive="base">
                                        <p:cTn id="20"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DC4F5-243D-951B-6E6E-28C526125BCF}"/>
            </a:ext>
          </a:extLst>
        </p:cNvPr>
        <p:cNvGrpSpPr/>
        <p:nvPr/>
      </p:nvGrpSpPr>
      <p:grpSpPr>
        <a:xfrm>
          <a:off x="0" y="0"/>
          <a:ext cx="0" cy="0"/>
          <a:chOff x="0" y="0"/>
          <a:chExt cx="0" cy="0"/>
        </a:xfrm>
      </p:grpSpPr>
      <p:sp>
        <p:nvSpPr>
          <p:cNvPr id="5" name="Arrow: Pentagon 4">
            <a:extLst>
              <a:ext uri="{FF2B5EF4-FFF2-40B4-BE49-F238E27FC236}">
                <a16:creationId xmlns:a16="http://schemas.microsoft.com/office/drawing/2014/main" id="{A3D3484A-4733-EFA7-9CAB-0BB044BD3DA0}"/>
              </a:ext>
            </a:extLst>
          </p:cNvPr>
          <p:cNvSpPr/>
          <p:nvPr/>
        </p:nvSpPr>
        <p:spPr>
          <a:xfrm>
            <a:off x="696685" y="212876"/>
            <a:ext cx="10755084" cy="574209"/>
          </a:xfrm>
          <a:prstGeom prst="homePlate">
            <a:avLst>
              <a:gd name="adj" fmla="val 0"/>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2800" b="1" dirty="0">
                <a:latin typeface="Kalpurush" panose="02000600000000000000" pitchFamily="2" charset="0"/>
                <a:cs typeface="Kalpurush" panose="02000600000000000000" pitchFamily="2" charset="0"/>
              </a:rPr>
              <a:t>এক নজরে বিভিন্ন ধরনের টপোলজি</a:t>
            </a:r>
            <a:endParaRPr lang="en-US" sz="2800"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51935657-280B-A809-D547-96069A246AF5}"/>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20E29379-D85A-5DCD-FAF1-917C50B3399F}"/>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aphicFrame>
        <p:nvGraphicFramePr>
          <p:cNvPr id="2" name="Table 1">
            <a:extLst>
              <a:ext uri="{FF2B5EF4-FFF2-40B4-BE49-F238E27FC236}">
                <a16:creationId xmlns:a16="http://schemas.microsoft.com/office/drawing/2014/main" id="{6063ADCA-189B-02F9-C2BF-EAB6163BC6D6}"/>
              </a:ext>
            </a:extLst>
          </p:cNvPr>
          <p:cNvGraphicFramePr>
            <a:graphicFrameLocks noGrp="1"/>
          </p:cNvGraphicFramePr>
          <p:nvPr>
            <p:extLst>
              <p:ext uri="{D42A27DB-BD31-4B8C-83A1-F6EECF244321}">
                <p14:modId xmlns:p14="http://schemas.microsoft.com/office/powerpoint/2010/main" val="2144868446"/>
              </p:ext>
            </p:extLst>
          </p:nvPr>
        </p:nvGraphicFramePr>
        <p:xfrm>
          <a:off x="696685" y="1025577"/>
          <a:ext cx="10755082" cy="4993767"/>
        </p:xfrm>
        <a:graphic>
          <a:graphicData uri="http://schemas.openxmlformats.org/drawingml/2006/table">
            <a:tbl>
              <a:tblPr firstRow="1" firstCol="1" bandRow="1">
                <a:tableStyleId>{7DF18680-E054-41AD-8BC1-D1AEF772440D}</a:tableStyleId>
              </a:tblPr>
              <a:tblGrid>
                <a:gridCol w="1190172">
                  <a:extLst>
                    <a:ext uri="{9D8B030D-6E8A-4147-A177-3AD203B41FA5}">
                      <a16:colId xmlns:a16="http://schemas.microsoft.com/office/drawing/2014/main" val="4064505725"/>
                    </a:ext>
                  </a:extLst>
                </a:gridCol>
                <a:gridCol w="1683657">
                  <a:extLst>
                    <a:ext uri="{9D8B030D-6E8A-4147-A177-3AD203B41FA5}">
                      <a16:colId xmlns:a16="http://schemas.microsoft.com/office/drawing/2014/main" val="1221190190"/>
                    </a:ext>
                  </a:extLst>
                </a:gridCol>
                <a:gridCol w="1785257">
                  <a:extLst>
                    <a:ext uri="{9D8B030D-6E8A-4147-A177-3AD203B41FA5}">
                      <a16:colId xmlns:a16="http://schemas.microsoft.com/office/drawing/2014/main" val="3662153862"/>
                    </a:ext>
                  </a:extLst>
                </a:gridCol>
                <a:gridCol w="1959429">
                  <a:extLst>
                    <a:ext uri="{9D8B030D-6E8A-4147-A177-3AD203B41FA5}">
                      <a16:colId xmlns:a16="http://schemas.microsoft.com/office/drawing/2014/main" val="3868958183"/>
                    </a:ext>
                  </a:extLst>
                </a:gridCol>
                <a:gridCol w="2032000">
                  <a:extLst>
                    <a:ext uri="{9D8B030D-6E8A-4147-A177-3AD203B41FA5}">
                      <a16:colId xmlns:a16="http://schemas.microsoft.com/office/drawing/2014/main" val="4266231488"/>
                    </a:ext>
                  </a:extLst>
                </a:gridCol>
                <a:gridCol w="2104567">
                  <a:extLst>
                    <a:ext uri="{9D8B030D-6E8A-4147-A177-3AD203B41FA5}">
                      <a16:colId xmlns:a16="http://schemas.microsoft.com/office/drawing/2014/main" val="2212806231"/>
                    </a:ext>
                  </a:extLst>
                </a:gridCol>
              </a:tblGrid>
              <a:tr h="0">
                <a:tc>
                  <a:txBody>
                    <a:bodyPr/>
                    <a:lstStyle/>
                    <a:p>
                      <a:pPr marL="0" marR="0" algn="ctr">
                        <a:lnSpc>
                          <a:spcPct val="115000"/>
                        </a:lnSpc>
                        <a:spcAft>
                          <a:spcPts val="800"/>
                        </a:spcAft>
                        <a:buNone/>
                      </a:pPr>
                      <a:r>
                        <a:rPr lang="as-IN" sz="1800" kern="100">
                          <a:effectLst/>
                          <a:latin typeface="Kalpurush" panose="02000600000000000000" pitchFamily="2" charset="0"/>
                          <a:cs typeface="Kalpurush" panose="02000600000000000000" pitchFamily="2" charset="0"/>
                        </a:rPr>
                        <a:t>বৈশিষ্ট্য</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ctr">
                        <a:lnSpc>
                          <a:spcPct val="115000"/>
                        </a:lnSpc>
                        <a:spcAft>
                          <a:spcPts val="800"/>
                        </a:spcAft>
                        <a:buNone/>
                      </a:pPr>
                      <a:r>
                        <a:rPr lang="as-IN" sz="1800" kern="100">
                          <a:effectLst/>
                          <a:latin typeface="Kalpurush" panose="02000600000000000000" pitchFamily="2" charset="0"/>
                          <a:cs typeface="Kalpurush" panose="02000600000000000000" pitchFamily="2" charset="0"/>
                        </a:rPr>
                        <a:t>বাস</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ctr">
                        <a:lnSpc>
                          <a:spcPct val="115000"/>
                        </a:lnSpc>
                        <a:spcAft>
                          <a:spcPts val="800"/>
                        </a:spcAft>
                        <a:buNone/>
                      </a:pPr>
                      <a:r>
                        <a:rPr lang="as-IN" sz="1800" kern="100">
                          <a:effectLst/>
                          <a:latin typeface="Kalpurush" panose="02000600000000000000" pitchFamily="2" charset="0"/>
                          <a:cs typeface="Kalpurush" panose="02000600000000000000" pitchFamily="2" charset="0"/>
                        </a:rPr>
                        <a:t>রিং</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ctr">
                        <a:lnSpc>
                          <a:spcPct val="115000"/>
                        </a:lnSpc>
                        <a:spcAft>
                          <a:spcPts val="800"/>
                        </a:spcAft>
                        <a:buNone/>
                      </a:pPr>
                      <a:r>
                        <a:rPr lang="as-IN" sz="1800" kern="100">
                          <a:effectLst/>
                          <a:latin typeface="Kalpurush" panose="02000600000000000000" pitchFamily="2" charset="0"/>
                          <a:cs typeface="Kalpurush" panose="02000600000000000000" pitchFamily="2" charset="0"/>
                        </a:rPr>
                        <a:t>স্টার</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ctr">
                        <a:lnSpc>
                          <a:spcPct val="115000"/>
                        </a:lnSpc>
                        <a:spcAft>
                          <a:spcPts val="800"/>
                        </a:spcAft>
                        <a:buNone/>
                      </a:pPr>
                      <a:r>
                        <a:rPr lang="en-US" sz="1800" kern="100">
                          <a:effectLst/>
                          <a:latin typeface="Kalpurush" panose="02000600000000000000" pitchFamily="2" charset="0"/>
                          <a:cs typeface="Kalpurush" panose="02000600000000000000" pitchFamily="2" charset="0"/>
                        </a:rPr>
                        <a:t>ট্রি</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ctr">
                        <a:lnSpc>
                          <a:spcPct val="115000"/>
                        </a:lnSpc>
                        <a:spcAft>
                          <a:spcPts val="800"/>
                        </a:spcAft>
                        <a:buNone/>
                      </a:pPr>
                      <a:r>
                        <a:rPr lang="as-IN" sz="1800" kern="100">
                          <a:effectLst/>
                          <a:latin typeface="Kalpurush" panose="02000600000000000000" pitchFamily="2" charset="0"/>
                          <a:cs typeface="Kalpurush" panose="02000600000000000000" pitchFamily="2" charset="0"/>
                        </a:rPr>
                        <a:t>মেশ</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extLst>
                  <a:ext uri="{0D108BD9-81ED-4DB2-BD59-A6C34878D82A}">
                    <a16:rowId xmlns:a16="http://schemas.microsoft.com/office/drawing/2014/main" val="3967590424"/>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সংজ্ঞা</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l">
                        <a:lnSpc>
                          <a:spcPct val="115000"/>
                        </a:lnSpc>
                        <a:spcAft>
                          <a:spcPts val="800"/>
                        </a:spcAft>
                        <a:buNone/>
                      </a:pPr>
                      <a:r>
                        <a:rPr lang="as-IN" sz="1800" kern="100">
                          <a:effectLst/>
                          <a:latin typeface="Kalpurush" panose="02000600000000000000" pitchFamily="2" charset="0"/>
                          <a:cs typeface="Kalpurush" panose="02000600000000000000" pitchFamily="2" charset="0"/>
                        </a:rPr>
                        <a:t>যে টপোলজিতে একটি মূল তারের সাথে সব কয়টি কম্পিউটার যুক্ত থাকে তাকে বাস টপোলজি বলে।</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l">
                        <a:lnSpc>
                          <a:spcPct val="115000"/>
                        </a:lnSpc>
                        <a:spcAft>
                          <a:spcPts val="800"/>
                        </a:spcAft>
                        <a:buNone/>
                      </a:pPr>
                      <a:r>
                        <a:rPr lang="as-IN" sz="1800" kern="100">
                          <a:effectLst/>
                          <a:latin typeface="Kalpurush" panose="02000600000000000000" pitchFamily="2" charset="0"/>
                          <a:cs typeface="Kalpurush" panose="02000600000000000000" pitchFamily="2" charset="0"/>
                        </a:rPr>
                        <a:t>যে টপোলজিতে কম্পিউটার গুলো বৃত্তাকার </a:t>
                      </a:r>
                      <a:r>
                        <a:rPr lang="en-US" sz="1800" kern="100">
                          <a:effectLst/>
                          <a:latin typeface="Kalpurush" panose="02000600000000000000" pitchFamily="2" charset="0"/>
                          <a:cs typeface="Kalpurush" panose="02000600000000000000" pitchFamily="2" charset="0"/>
                        </a:rPr>
                        <a:t>পথে</a:t>
                      </a:r>
                      <a:r>
                        <a:rPr lang="as-IN" sz="1800" kern="100">
                          <a:effectLst/>
                          <a:latin typeface="Kalpurush" panose="02000600000000000000" pitchFamily="2" charset="0"/>
                          <a:cs typeface="Kalpurush" panose="02000600000000000000" pitchFamily="2" charset="0"/>
                        </a:rPr>
                        <a:t> সংযুক্ত থাকে তাকে রিং টপোলজি বলে।</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l">
                        <a:lnSpc>
                          <a:spcPct val="115000"/>
                        </a:lnSpc>
                        <a:spcAft>
                          <a:spcPts val="800"/>
                        </a:spcAft>
                        <a:buNone/>
                      </a:pPr>
                      <a:r>
                        <a:rPr lang="as-IN" sz="1800" kern="100">
                          <a:effectLst/>
                          <a:latin typeface="Kalpurush" panose="02000600000000000000" pitchFamily="2" charset="0"/>
                          <a:cs typeface="Kalpurush" panose="02000600000000000000" pitchFamily="2" charset="0"/>
                        </a:rPr>
                        <a:t>যে টপোলজিতে প্রত্যেকটি কম্পিউটার একটি কেন্দ্রীয় ডিভাইস এর সাথে যুক্ত থাকে তাকে স্টার টপোলজি বলে।</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l">
                        <a:lnSpc>
                          <a:spcPct val="115000"/>
                        </a:lnSpc>
                        <a:spcAft>
                          <a:spcPts val="800"/>
                        </a:spcAft>
                        <a:buNone/>
                      </a:pPr>
                      <a:r>
                        <a:rPr lang="as-IN" sz="1800" kern="100">
                          <a:effectLst/>
                          <a:latin typeface="Kalpurush" panose="02000600000000000000" pitchFamily="2" charset="0"/>
                          <a:cs typeface="Kalpurush" panose="02000600000000000000" pitchFamily="2" charset="0"/>
                        </a:rPr>
                        <a:t>যে টপোলজিতে কম্পিউটারগুলো পরস্পরের সাথে গাছের শাখা- প্রশাখার মতো বিন্যস্ত থাকে তাকে </a:t>
                      </a:r>
                      <a:r>
                        <a:rPr lang="en-US" sz="1800" kern="100">
                          <a:effectLst/>
                          <a:latin typeface="Kalpurush" panose="02000600000000000000" pitchFamily="2" charset="0"/>
                          <a:cs typeface="Kalpurush" panose="02000600000000000000" pitchFamily="2" charset="0"/>
                        </a:rPr>
                        <a:t>ট্রি</a:t>
                      </a:r>
                      <a:r>
                        <a:rPr lang="as-IN" sz="1800" kern="100">
                          <a:effectLst/>
                          <a:latin typeface="Kalpurush" panose="02000600000000000000" pitchFamily="2" charset="0"/>
                          <a:cs typeface="Kalpurush" panose="02000600000000000000" pitchFamily="2" charset="0"/>
                        </a:rPr>
                        <a:t> টপোলজি বলে।</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l">
                        <a:lnSpc>
                          <a:spcPct val="115000"/>
                        </a:lnSpc>
                        <a:spcAft>
                          <a:spcPts val="800"/>
                        </a:spcAft>
                        <a:buNone/>
                      </a:pPr>
                      <a:r>
                        <a:rPr lang="as-IN" sz="1800" kern="100" dirty="0">
                          <a:effectLst/>
                          <a:latin typeface="Kalpurush" panose="02000600000000000000" pitchFamily="2" charset="0"/>
                          <a:cs typeface="Kalpurush" panose="02000600000000000000" pitchFamily="2" charset="0"/>
                        </a:rPr>
                        <a:t>যে টপোলজিতে প্রত্যেকটি কম্পিউটার প্রত্যেকটি কম্পিউটারের সাথে সরাসরি যুক্ত </a:t>
                      </a:r>
                      <a:r>
                        <a:rPr lang="en-US" sz="1800" kern="100" dirty="0" err="1">
                          <a:effectLst/>
                          <a:latin typeface="Kalpurush" panose="02000600000000000000" pitchFamily="2" charset="0"/>
                          <a:cs typeface="Kalpurush" panose="02000600000000000000" pitchFamily="2" charset="0"/>
                        </a:rPr>
                        <a:t>থাকে</a:t>
                      </a:r>
                      <a:r>
                        <a:rPr lang="as-IN" sz="1800" kern="100" dirty="0">
                          <a:effectLst/>
                          <a:latin typeface="Kalpurush" panose="02000600000000000000" pitchFamily="2" charset="0"/>
                          <a:cs typeface="Kalpurush" panose="02000600000000000000" pitchFamily="2" charset="0"/>
                        </a:rPr>
                        <a:t> তাকে মে</a:t>
                      </a:r>
                      <a:r>
                        <a:rPr lang="en-US" sz="1800" kern="100" dirty="0">
                          <a:effectLst/>
                          <a:latin typeface="Kalpurush" panose="02000600000000000000" pitchFamily="2" charset="0"/>
                          <a:cs typeface="Kalpurush" panose="02000600000000000000" pitchFamily="2" charset="0"/>
                        </a:rPr>
                        <a:t>শ</a:t>
                      </a:r>
                      <a:r>
                        <a:rPr lang="as-IN" sz="1800" kern="100" dirty="0">
                          <a:effectLst/>
                          <a:latin typeface="Kalpurush" panose="02000600000000000000" pitchFamily="2" charset="0"/>
                          <a:cs typeface="Kalpurush" panose="02000600000000000000" pitchFamily="2" charset="0"/>
                        </a:rPr>
                        <a:t> টপোলজি বলে।</a:t>
                      </a:r>
                      <a:endParaRPr lang="en-US" sz="1800" kern="100" dirty="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extLst>
                  <a:ext uri="{0D108BD9-81ED-4DB2-BD59-A6C34878D82A}">
                    <a16:rowId xmlns:a16="http://schemas.microsoft.com/office/drawing/2014/main" val="1359113019"/>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ব্যয়</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কম</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ব্যয়বহুল</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ব্যয়বহুল</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ব্যয়বহুল</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অত্যন্ত ব্যয়বহুল</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extLst>
                  <a:ext uri="{0D108BD9-81ED-4DB2-BD59-A6C34878D82A}">
                    <a16:rowId xmlns:a16="http://schemas.microsoft.com/office/drawing/2014/main" val="1629890010"/>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সম্প্রসারণ</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সহজ</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কঠিন</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সহজ</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সহজ</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কঠিন</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extLst>
                  <a:ext uri="{0D108BD9-81ED-4DB2-BD59-A6C34878D82A}">
                    <a16:rowId xmlns:a16="http://schemas.microsoft.com/office/drawing/2014/main" val="3207230799"/>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ব্যান্ডউইথ</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কম</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কম</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কম</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কম</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দ্রুতগতি</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extLst>
                  <a:ext uri="{0D108BD9-81ED-4DB2-BD59-A6C34878D82A}">
                    <a16:rowId xmlns:a16="http://schemas.microsoft.com/office/drawing/2014/main" val="1903138889"/>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ইনস্টলেশন</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সহজ</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সহজ</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সহজ</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অত্যন্ত জটিল</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অত্যন্ত জটিল</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extLst>
                  <a:ext uri="{0D108BD9-81ED-4DB2-BD59-A6C34878D82A}">
                    <a16:rowId xmlns:a16="http://schemas.microsoft.com/office/drawing/2014/main" val="2014520051"/>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ট্রাবলশ্যুটিং</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কঠিন</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কঠিন</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সহজ</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সহজ</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tc>
                  <a:txBody>
                    <a:bodyPr/>
                    <a:lstStyle/>
                    <a:p>
                      <a:pPr marL="0" marR="0" algn="just">
                        <a:lnSpc>
                          <a:spcPct val="115000"/>
                        </a:lnSpc>
                        <a:spcAft>
                          <a:spcPts val="800"/>
                        </a:spcAft>
                        <a:buNone/>
                      </a:pPr>
                      <a:r>
                        <a:rPr lang="as-IN" sz="1800" kern="100" dirty="0">
                          <a:effectLst/>
                          <a:latin typeface="Kalpurush" panose="02000600000000000000" pitchFamily="2" charset="0"/>
                          <a:cs typeface="Kalpurush" panose="02000600000000000000" pitchFamily="2" charset="0"/>
                        </a:rPr>
                        <a:t>সহজ</a:t>
                      </a:r>
                      <a:endParaRPr lang="en-US" sz="1800" kern="100" dirty="0">
                        <a:effectLst/>
                        <a:latin typeface="Kalpurush" panose="02000600000000000000" pitchFamily="2" charset="0"/>
                        <a:ea typeface="Calibri" panose="020F0502020204030204" pitchFamily="34" charset="0"/>
                        <a:cs typeface="Kalpurush" panose="02000600000000000000" pitchFamily="2" charset="0"/>
                      </a:endParaRPr>
                    </a:p>
                  </a:txBody>
                  <a:tcPr marT="91440" marB="91440"/>
                </a:tc>
                <a:extLst>
                  <a:ext uri="{0D108BD9-81ED-4DB2-BD59-A6C34878D82A}">
                    <a16:rowId xmlns:a16="http://schemas.microsoft.com/office/drawing/2014/main" val="3153280450"/>
                  </a:ext>
                </a:extLst>
              </a:tr>
            </a:tbl>
          </a:graphicData>
        </a:graphic>
      </p:graphicFrame>
    </p:spTree>
    <p:extLst>
      <p:ext uri="{BB962C8B-B14F-4D97-AF65-F5344CB8AC3E}">
        <p14:creationId xmlns:p14="http://schemas.microsoft.com/office/powerpoint/2010/main" val="310401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8C6D5-0DEF-F4F6-8881-74DD36202D8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1CBB4A-427F-3843-8957-9E9E3F1040A8}"/>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3" name="Group 2">
            <a:extLst>
              <a:ext uri="{FF2B5EF4-FFF2-40B4-BE49-F238E27FC236}">
                <a16:creationId xmlns:a16="http://schemas.microsoft.com/office/drawing/2014/main" id="{C60D9F86-38AA-6533-A09F-847F3FB88476}"/>
              </a:ext>
            </a:extLst>
          </p:cNvPr>
          <p:cNvGrpSpPr/>
          <p:nvPr/>
        </p:nvGrpSpPr>
        <p:grpSpPr>
          <a:xfrm>
            <a:off x="4298678" y="676115"/>
            <a:ext cx="3084981" cy="1118196"/>
            <a:chOff x="4157979" y="495700"/>
            <a:chExt cx="3084981" cy="1118196"/>
          </a:xfrm>
        </p:grpSpPr>
        <p:sp>
          <p:nvSpPr>
            <p:cNvPr id="6" name="Arrow: Pentagon 5">
              <a:extLst>
                <a:ext uri="{FF2B5EF4-FFF2-40B4-BE49-F238E27FC236}">
                  <a16:creationId xmlns:a16="http://schemas.microsoft.com/office/drawing/2014/main" id="{4E816C9D-8AC2-5BE9-757D-0DE7E042843A}"/>
                </a:ext>
              </a:extLst>
            </p:cNvPr>
            <p:cNvSpPr/>
            <p:nvPr/>
          </p:nvSpPr>
          <p:spPr>
            <a:xfrm>
              <a:off x="4949040" y="784850"/>
              <a:ext cx="2293920" cy="565387"/>
            </a:xfrm>
            <a:prstGeom prst="homePlate">
              <a:avLst>
                <a:gd name="adj" fmla="val 0"/>
              </a:avLst>
            </a:prstGeom>
            <a:solidFill>
              <a:srgbClr val="487FB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Kalpurush" panose="02000600000000000000" pitchFamily="2" charset="0"/>
                  <a:cs typeface="Kalpurush" panose="02000600000000000000" pitchFamily="2" charset="0"/>
                </a:rPr>
                <a:t>একক</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কাজ</a:t>
              </a:r>
              <a:endParaRPr lang="en-US" sz="2800" b="1" dirty="0"/>
            </a:p>
          </p:txBody>
        </p:sp>
        <p:pic>
          <p:nvPicPr>
            <p:cNvPr id="7" name="Picture 6">
              <a:extLst>
                <a:ext uri="{FF2B5EF4-FFF2-40B4-BE49-F238E27FC236}">
                  <a16:creationId xmlns:a16="http://schemas.microsoft.com/office/drawing/2014/main" id="{A615648B-026C-51BA-2FBE-F1D82452EC1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57979" y="495700"/>
              <a:ext cx="1112144" cy="1118196"/>
            </a:xfrm>
            <a:prstGeom prst="rect">
              <a:avLst/>
            </a:prstGeom>
          </p:spPr>
        </p:pic>
      </p:grpSp>
      <p:sp>
        <p:nvSpPr>
          <p:cNvPr id="12" name="TextBox 11">
            <a:extLst>
              <a:ext uri="{FF2B5EF4-FFF2-40B4-BE49-F238E27FC236}">
                <a16:creationId xmlns:a16="http://schemas.microsoft.com/office/drawing/2014/main" id="{3D731F22-9EDA-AF14-9357-5A4BC14F1701}"/>
              </a:ext>
            </a:extLst>
          </p:cNvPr>
          <p:cNvSpPr txBox="1"/>
          <p:nvPr/>
        </p:nvSpPr>
        <p:spPr>
          <a:xfrm>
            <a:off x="4103529" y="3146688"/>
            <a:ext cx="3982241" cy="646331"/>
          </a:xfrm>
          <a:prstGeom prst="rect">
            <a:avLst/>
          </a:prstGeom>
          <a:noFill/>
        </p:spPr>
        <p:txBody>
          <a:bodyPr wrap="square" rtlCol="0">
            <a:spAutoFit/>
          </a:bodyPr>
          <a:lstStyle/>
          <a:p>
            <a:pPr fontAlgn="base"/>
            <a:r>
              <a:rPr lang="en-US" b="1" dirty="0">
                <a:solidFill>
                  <a:srgbClr val="8368A7"/>
                </a:solidFill>
                <a:latin typeface="Kalpurush" panose="02000600000000000000" pitchFamily="2" charset="0"/>
                <a:cs typeface="Kalpurush" panose="02000600000000000000" pitchFamily="2" charset="0"/>
              </a:rPr>
              <a:t>১</a:t>
            </a:r>
            <a:r>
              <a:rPr lang="as-IN" b="1" dirty="0">
                <a:solidFill>
                  <a:srgbClr val="8368A7"/>
                </a:solidFill>
                <a:latin typeface="Kalpurush" panose="02000600000000000000" pitchFamily="2" charset="0"/>
                <a:cs typeface="Kalpurush" panose="02000600000000000000" pitchFamily="2" charset="0"/>
              </a:rPr>
              <a:t>) নেটওয়ার্ক টপোলজি কী?</a:t>
            </a:r>
          </a:p>
          <a:p>
            <a:pPr fontAlgn="base"/>
            <a:r>
              <a:rPr lang="en-US" b="1" dirty="0">
                <a:solidFill>
                  <a:srgbClr val="8368A7"/>
                </a:solidFill>
                <a:latin typeface="Kalpurush" panose="02000600000000000000" pitchFamily="2" charset="0"/>
                <a:cs typeface="Kalpurush" panose="02000600000000000000" pitchFamily="2" charset="0"/>
              </a:rPr>
              <a:t>২</a:t>
            </a:r>
            <a:r>
              <a:rPr lang="as-IN" b="1" dirty="0">
                <a:solidFill>
                  <a:srgbClr val="8368A7"/>
                </a:solidFill>
                <a:latin typeface="Kalpurush" panose="02000600000000000000" pitchFamily="2" charset="0"/>
                <a:cs typeface="Kalpurush" panose="02000600000000000000" pitchFamily="2" charset="0"/>
              </a:rPr>
              <a:t>) বাস/ স্টার/ রিং/ ট্রি/ মেশ টপোলজি কী?</a:t>
            </a:r>
          </a:p>
        </p:txBody>
      </p:sp>
    </p:spTree>
    <p:extLst>
      <p:ext uri="{BB962C8B-B14F-4D97-AF65-F5344CB8AC3E}">
        <p14:creationId xmlns:p14="http://schemas.microsoft.com/office/powerpoint/2010/main" val="206340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0D8E-D759-D2F4-5285-16C7B857BB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C17E289-6EFD-CD46-7E75-CC023A419D6A}"/>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3" name="Group 2">
            <a:extLst>
              <a:ext uri="{FF2B5EF4-FFF2-40B4-BE49-F238E27FC236}">
                <a16:creationId xmlns:a16="http://schemas.microsoft.com/office/drawing/2014/main" id="{96C66FFE-A266-17FE-21A5-D5360E5D9CC1}"/>
              </a:ext>
            </a:extLst>
          </p:cNvPr>
          <p:cNvGrpSpPr/>
          <p:nvPr/>
        </p:nvGrpSpPr>
        <p:grpSpPr>
          <a:xfrm>
            <a:off x="4254527" y="286721"/>
            <a:ext cx="3114294" cy="1363198"/>
            <a:chOff x="4537029" y="756799"/>
            <a:chExt cx="3114294" cy="1363198"/>
          </a:xfrm>
        </p:grpSpPr>
        <p:sp>
          <p:nvSpPr>
            <p:cNvPr id="6" name="Rectangle 5">
              <a:extLst>
                <a:ext uri="{FF2B5EF4-FFF2-40B4-BE49-F238E27FC236}">
                  <a16:creationId xmlns:a16="http://schemas.microsoft.com/office/drawing/2014/main" id="{08C164DD-8C30-7AFB-8E38-A8F8935BC9E0}"/>
                </a:ext>
              </a:extLst>
            </p:cNvPr>
            <p:cNvSpPr/>
            <p:nvPr/>
          </p:nvSpPr>
          <p:spPr>
            <a:xfrm>
              <a:off x="5733888" y="1452912"/>
              <a:ext cx="1917435" cy="493363"/>
            </a:xfrm>
            <a:prstGeom prst="rect">
              <a:avLst/>
            </a:prstGeom>
            <a:solidFill>
              <a:srgbClr val="427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Kalpurush" panose="02000600000000000000" pitchFamily="2" charset="0"/>
                  <a:cs typeface="Kalpurush" panose="02000600000000000000" pitchFamily="2" charset="0"/>
                </a:rPr>
                <a:t>বাড়ির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কাজ</a:t>
              </a:r>
              <a:endParaRPr lang="en-US" sz="2800" b="1" dirty="0"/>
            </a:p>
          </p:txBody>
        </p:sp>
        <p:pic>
          <p:nvPicPr>
            <p:cNvPr id="7" name="Picture 6">
              <a:extLst>
                <a:ext uri="{FF2B5EF4-FFF2-40B4-BE49-F238E27FC236}">
                  <a16:creationId xmlns:a16="http://schemas.microsoft.com/office/drawing/2014/main" id="{B9AE5B9A-0B20-3188-8D68-D49C805AC563}"/>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Marker/>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537029" y="756799"/>
              <a:ext cx="1455825" cy="1363198"/>
            </a:xfrm>
            <a:prstGeom prst="rect">
              <a:avLst/>
            </a:prstGeom>
          </p:spPr>
        </p:pic>
      </p:grpSp>
      <p:sp>
        <p:nvSpPr>
          <p:cNvPr id="4" name="Rectangle 3">
            <a:extLst>
              <a:ext uri="{FF2B5EF4-FFF2-40B4-BE49-F238E27FC236}">
                <a16:creationId xmlns:a16="http://schemas.microsoft.com/office/drawing/2014/main" id="{806EF2C4-5EEF-0BF8-6FC7-C47407AA72FB}"/>
              </a:ext>
            </a:extLst>
          </p:cNvPr>
          <p:cNvSpPr/>
          <p:nvPr/>
        </p:nvSpPr>
        <p:spPr>
          <a:xfrm>
            <a:off x="3108909" y="4338855"/>
            <a:ext cx="6508345" cy="1528945"/>
          </a:xfrm>
          <a:prstGeom prst="rect">
            <a:avLst/>
          </a:prstGeom>
        </p:spPr>
        <p:txBody>
          <a:bodyPr wrap="square">
            <a:spAutoFit/>
          </a:bodyPr>
          <a:lstStyle/>
          <a:p>
            <a:pPr algn="just"/>
            <a:r>
              <a:rPr lang="en-US" sz="1867" dirty="0">
                <a:solidFill>
                  <a:srgbClr val="8368A7"/>
                </a:solidFill>
                <a:latin typeface="Kalpurush" pitchFamily="2" charset="0"/>
                <a:cs typeface="Kalpurush" pitchFamily="2" charset="0"/>
              </a:rPr>
              <a:t>ক. </a:t>
            </a:r>
            <a:r>
              <a:rPr lang="en-US" sz="1867" dirty="0" err="1">
                <a:solidFill>
                  <a:srgbClr val="8368A7"/>
                </a:solidFill>
                <a:latin typeface="Kalpurush" pitchFamily="2" charset="0"/>
                <a:cs typeface="Kalpurush" pitchFamily="2" charset="0"/>
              </a:rPr>
              <a:t>গেটওয়ে</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কী</a:t>
            </a:r>
            <a:r>
              <a:rPr lang="en-US" sz="1867" dirty="0">
                <a:solidFill>
                  <a:srgbClr val="8368A7"/>
                </a:solidFill>
                <a:latin typeface="Kalpurush" pitchFamily="2" charset="0"/>
                <a:cs typeface="Kalpurush" pitchFamily="2" charset="0"/>
              </a:rPr>
              <a:t>? </a:t>
            </a:r>
          </a:p>
          <a:p>
            <a:pPr algn="just"/>
            <a:r>
              <a:rPr lang="en-US" sz="1867" dirty="0">
                <a:solidFill>
                  <a:srgbClr val="8368A7"/>
                </a:solidFill>
                <a:latin typeface="Kalpurush" pitchFamily="2" charset="0"/>
                <a:cs typeface="Kalpurush" pitchFamily="2" charset="0"/>
              </a:rPr>
              <a:t>খ. </a:t>
            </a:r>
            <a:r>
              <a:rPr lang="en-US" sz="1867" dirty="0" err="1">
                <a:solidFill>
                  <a:srgbClr val="8368A7"/>
                </a:solidFill>
                <a:latin typeface="Kalpurush" pitchFamily="2" charset="0"/>
                <a:cs typeface="Kalpurush" pitchFamily="2" charset="0"/>
              </a:rPr>
              <a:t>বুক</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আকারে</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ডেটা</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আদান-প্রদান</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সম্ভব-ব্যাখ্যা</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কর</a:t>
            </a:r>
            <a:r>
              <a:rPr lang="en-US" sz="1867" dirty="0">
                <a:solidFill>
                  <a:srgbClr val="8368A7"/>
                </a:solidFill>
                <a:latin typeface="Kalpurush" pitchFamily="2" charset="0"/>
                <a:cs typeface="Kalpurush" pitchFamily="2" charset="0"/>
              </a:rPr>
              <a:t>। </a:t>
            </a:r>
          </a:p>
          <a:p>
            <a:pPr algn="just"/>
            <a:r>
              <a:rPr lang="en-US" sz="1867" dirty="0">
                <a:solidFill>
                  <a:srgbClr val="8368A7"/>
                </a:solidFill>
                <a:latin typeface="Kalpurush" pitchFamily="2" charset="0"/>
                <a:cs typeface="Kalpurush" pitchFamily="2" charset="0"/>
              </a:rPr>
              <a:t>গ. চিত্র-১ </a:t>
            </a:r>
            <a:r>
              <a:rPr lang="en-US" sz="1867" dirty="0" err="1">
                <a:solidFill>
                  <a:srgbClr val="8368A7"/>
                </a:solidFill>
                <a:latin typeface="Kalpurush" pitchFamily="2" charset="0"/>
                <a:cs typeface="Kalpurush" pitchFamily="2" charset="0"/>
              </a:rPr>
              <a:t>নির্দেশিত</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নেটওয়ার্ক</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টপোলজিটি</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ব্যাখ্যা</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কর</a:t>
            </a:r>
            <a:r>
              <a:rPr lang="en-US" sz="1867" dirty="0">
                <a:solidFill>
                  <a:srgbClr val="8368A7"/>
                </a:solidFill>
                <a:latin typeface="Kalpurush" pitchFamily="2" charset="0"/>
                <a:cs typeface="Kalpurush" pitchFamily="2" charset="0"/>
              </a:rPr>
              <a:t>। </a:t>
            </a:r>
          </a:p>
          <a:p>
            <a:pPr algn="just"/>
            <a:r>
              <a:rPr lang="en-US" sz="1867" dirty="0">
                <a:solidFill>
                  <a:srgbClr val="8368A7"/>
                </a:solidFill>
                <a:latin typeface="Kalpurush" pitchFamily="2" charset="0"/>
                <a:cs typeface="Kalpurush" pitchFamily="2" charset="0"/>
              </a:rPr>
              <a:t>ঘ. চিত্র-২ ও চিত্র-৩ এ </a:t>
            </a:r>
            <a:r>
              <a:rPr lang="en-US" sz="1867" dirty="0" err="1">
                <a:solidFill>
                  <a:srgbClr val="8368A7"/>
                </a:solidFill>
                <a:latin typeface="Kalpurush" pitchFamily="2" charset="0"/>
                <a:cs typeface="Kalpurush" pitchFamily="2" charset="0"/>
              </a:rPr>
              <a:t>নির্দেশিত</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নেটওয়ার্ক</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টপোলজির</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মধ্যে</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কোনটি</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সুবিধাজনক</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বিশ্লেষণ</a:t>
            </a:r>
            <a:r>
              <a:rPr lang="en-US" sz="1867" dirty="0">
                <a:solidFill>
                  <a:srgbClr val="8368A7"/>
                </a:solidFill>
                <a:latin typeface="Kalpurush" pitchFamily="2" charset="0"/>
                <a:cs typeface="Kalpurush" pitchFamily="2" charset="0"/>
              </a:rPr>
              <a:t> </a:t>
            </a:r>
            <a:r>
              <a:rPr lang="en-US" sz="1867" dirty="0" err="1">
                <a:solidFill>
                  <a:srgbClr val="8368A7"/>
                </a:solidFill>
                <a:latin typeface="Kalpurush" pitchFamily="2" charset="0"/>
                <a:cs typeface="Kalpurush" pitchFamily="2" charset="0"/>
              </a:rPr>
              <a:t>কর</a:t>
            </a:r>
            <a:r>
              <a:rPr lang="en-US" sz="1867" dirty="0">
                <a:solidFill>
                  <a:srgbClr val="8368A7"/>
                </a:solidFill>
                <a:latin typeface="Kalpurush" pitchFamily="2" charset="0"/>
                <a:cs typeface="Kalpurush" pitchFamily="2" charset="0"/>
              </a:rPr>
              <a:t>।</a:t>
            </a:r>
          </a:p>
        </p:txBody>
      </p:sp>
      <p:grpSp>
        <p:nvGrpSpPr>
          <p:cNvPr id="5" name="Group 4">
            <a:extLst>
              <a:ext uri="{FF2B5EF4-FFF2-40B4-BE49-F238E27FC236}">
                <a16:creationId xmlns:a16="http://schemas.microsoft.com/office/drawing/2014/main" id="{2B925261-E6CB-56B8-1858-5E2A104EBFEE}"/>
              </a:ext>
            </a:extLst>
          </p:cNvPr>
          <p:cNvGrpSpPr/>
          <p:nvPr/>
        </p:nvGrpSpPr>
        <p:grpSpPr>
          <a:xfrm>
            <a:off x="3246646" y="2346032"/>
            <a:ext cx="5696005" cy="1735098"/>
            <a:chOff x="1625600" y="1497510"/>
            <a:chExt cx="5696005" cy="1735098"/>
          </a:xfrm>
        </p:grpSpPr>
        <p:grpSp>
          <p:nvGrpSpPr>
            <p:cNvPr id="8" name="Group 7">
              <a:extLst>
                <a:ext uri="{FF2B5EF4-FFF2-40B4-BE49-F238E27FC236}">
                  <a16:creationId xmlns:a16="http://schemas.microsoft.com/office/drawing/2014/main" id="{1F55D279-ED88-C776-8505-92B4760B1500}"/>
                </a:ext>
              </a:extLst>
            </p:cNvPr>
            <p:cNvGrpSpPr/>
            <p:nvPr/>
          </p:nvGrpSpPr>
          <p:grpSpPr>
            <a:xfrm>
              <a:off x="1930177" y="1672430"/>
              <a:ext cx="410248" cy="452138"/>
              <a:chOff x="4512956" y="1795747"/>
              <a:chExt cx="410248" cy="452138"/>
            </a:xfrm>
          </p:grpSpPr>
          <p:sp>
            <p:nvSpPr>
              <p:cNvPr id="42" name="Rectangle 41">
                <a:extLst>
                  <a:ext uri="{FF2B5EF4-FFF2-40B4-BE49-F238E27FC236}">
                    <a16:creationId xmlns:a16="http://schemas.microsoft.com/office/drawing/2014/main" id="{04956E07-6B54-BF15-A782-E296D0B17F44}"/>
                  </a:ext>
                </a:extLst>
              </p:cNvPr>
              <p:cNvSpPr/>
              <p:nvPr/>
            </p:nvSpPr>
            <p:spPr>
              <a:xfrm>
                <a:off x="4512956" y="1795747"/>
                <a:ext cx="410248" cy="190566"/>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83BB"/>
                  </a:solidFill>
                </a:endParaRPr>
              </a:p>
            </p:txBody>
          </p:sp>
          <p:cxnSp>
            <p:nvCxnSpPr>
              <p:cNvPr id="43" name="Straight Connector 42">
                <a:extLst>
                  <a:ext uri="{FF2B5EF4-FFF2-40B4-BE49-F238E27FC236}">
                    <a16:creationId xmlns:a16="http://schemas.microsoft.com/office/drawing/2014/main" id="{92A2158C-D3FB-C5A5-8ECE-BAA2C9736815}"/>
                  </a:ext>
                </a:extLst>
              </p:cNvPr>
              <p:cNvCxnSpPr>
                <a:cxnSpLocks/>
              </p:cNvCxnSpPr>
              <p:nvPr/>
            </p:nvCxnSpPr>
            <p:spPr>
              <a:xfrm flipV="1">
                <a:off x="4716921" y="1982976"/>
                <a:ext cx="0" cy="264909"/>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DB27714-E205-60B9-04FC-37240E0E6AF9}"/>
                </a:ext>
              </a:extLst>
            </p:cNvPr>
            <p:cNvGrpSpPr/>
            <p:nvPr/>
          </p:nvGrpSpPr>
          <p:grpSpPr>
            <a:xfrm>
              <a:off x="2772387" y="1672430"/>
              <a:ext cx="410248" cy="452138"/>
              <a:chOff x="4512956" y="1795747"/>
              <a:chExt cx="410248" cy="452138"/>
            </a:xfrm>
          </p:grpSpPr>
          <p:sp>
            <p:nvSpPr>
              <p:cNvPr id="40" name="Rectangle 39">
                <a:extLst>
                  <a:ext uri="{FF2B5EF4-FFF2-40B4-BE49-F238E27FC236}">
                    <a16:creationId xmlns:a16="http://schemas.microsoft.com/office/drawing/2014/main" id="{973A781A-C619-2C35-0079-ABF17CF735D3}"/>
                  </a:ext>
                </a:extLst>
              </p:cNvPr>
              <p:cNvSpPr/>
              <p:nvPr/>
            </p:nvSpPr>
            <p:spPr>
              <a:xfrm>
                <a:off x="4512956" y="1795747"/>
                <a:ext cx="410248" cy="190566"/>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83BB"/>
                  </a:solidFill>
                </a:endParaRPr>
              </a:p>
            </p:txBody>
          </p:sp>
          <p:cxnSp>
            <p:nvCxnSpPr>
              <p:cNvPr id="41" name="Straight Connector 40">
                <a:extLst>
                  <a:ext uri="{FF2B5EF4-FFF2-40B4-BE49-F238E27FC236}">
                    <a16:creationId xmlns:a16="http://schemas.microsoft.com/office/drawing/2014/main" id="{FA0ABAC7-B8D1-01DF-71F8-0A0D9A4C5F41}"/>
                  </a:ext>
                </a:extLst>
              </p:cNvPr>
              <p:cNvCxnSpPr>
                <a:cxnSpLocks/>
              </p:cNvCxnSpPr>
              <p:nvPr/>
            </p:nvCxnSpPr>
            <p:spPr>
              <a:xfrm flipV="1">
                <a:off x="4716921" y="1982976"/>
                <a:ext cx="0" cy="264909"/>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77D4154-DDBB-1B44-CBAE-45218EA0A91A}"/>
                </a:ext>
              </a:extLst>
            </p:cNvPr>
            <p:cNvGrpSpPr/>
            <p:nvPr/>
          </p:nvGrpSpPr>
          <p:grpSpPr>
            <a:xfrm flipV="1">
              <a:off x="2350123" y="2124568"/>
              <a:ext cx="410248" cy="452138"/>
              <a:chOff x="4512956" y="1795747"/>
              <a:chExt cx="410248" cy="452138"/>
            </a:xfrm>
          </p:grpSpPr>
          <p:sp>
            <p:nvSpPr>
              <p:cNvPr id="38" name="Rectangle 37">
                <a:extLst>
                  <a:ext uri="{FF2B5EF4-FFF2-40B4-BE49-F238E27FC236}">
                    <a16:creationId xmlns:a16="http://schemas.microsoft.com/office/drawing/2014/main" id="{4CDBB944-0D99-CC1C-53B5-2A362655AAE7}"/>
                  </a:ext>
                </a:extLst>
              </p:cNvPr>
              <p:cNvSpPr/>
              <p:nvPr/>
            </p:nvSpPr>
            <p:spPr>
              <a:xfrm>
                <a:off x="4512956" y="1795747"/>
                <a:ext cx="410248" cy="190566"/>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83BB"/>
                  </a:solidFill>
                </a:endParaRPr>
              </a:p>
            </p:txBody>
          </p:sp>
          <p:cxnSp>
            <p:nvCxnSpPr>
              <p:cNvPr id="39" name="Straight Connector 38">
                <a:extLst>
                  <a:ext uri="{FF2B5EF4-FFF2-40B4-BE49-F238E27FC236}">
                    <a16:creationId xmlns:a16="http://schemas.microsoft.com/office/drawing/2014/main" id="{8CD29274-AEED-CC16-E029-C0539E5E3DAD}"/>
                  </a:ext>
                </a:extLst>
              </p:cNvPr>
              <p:cNvCxnSpPr>
                <a:cxnSpLocks/>
              </p:cNvCxnSpPr>
              <p:nvPr/>
            </p:nvCxnSpPr>
            <p:spPr>
              <a:xfrm flipV="1">
                <a:off x="4716921" y="1982976"/>
                <a:ext cx="0" cy="264909"/>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CD8D6EC0-55CF-0AD4-B645-B00408D531F4}"/>
                </a:ext>
              </a:extLst>
            </p:cNvPr>
            <p:cNvCxnSpPr/>
            <p:nvPr/>
          </p:nvCxnSpPr>
          <p:spPr>
            <a:xfrm>
              <a:off x="1625600" y="2124568"/>
              <a:ext cx="1919705" cy="0"/>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A79DBCE-6307-767D-C439-82F9BD2DCBEE}"/>
                </a:ext>
              </a:extLst>
            </p:cNvPr>
            <p:cNvGrpSpPr/>
            <p:nvPr/>
          </p:nvGrpSpPr>
          <p:grpSpPr>
            <a:xfrm>
              <a:off x="3765153" y="1508288"/>
              <a:ext cx="1511434" cy="1232560"/>
              <a:chOff x="4577124" y="1633590"/>
              <a:chExt cx="1511434" cy="1232560"/>
            </a:xfrm>
          </p:grpSpPr>
          <p:grpSp>
            <p:nvGrpSpPr>
              <p:cNvPr id="28" name="Group 27">
                <a:extLst>
                  <a:ext uri="{FF2B5EF4-FFF2-40B4-BE49-F238E27FC236}">
                    <a16:creationId xmlns:a16="http://schemas.microsoft.com/office/drawing/2014/main" id="{E17BF8D4-DEA5-A67D-8977-DBC34350AE68}"/>
                  </a:ext>
                </a:extLst>
              </p:cNvPr>
              <p:cNvGrpSpPr/>
              <p:nvPr/>
            </p:nvGrpSpPr>
            <p:grpSpPr>
              <a:xfrm>
                <a:off x="4577124" y="1633590"/>
                <a:ext cx="770600" cy="943116"/>
                <a:chOff x="4512956" y="1795747"/>
                <a:chExt cx="770600" cy="943116"/>
              </a:xfrm>
            </p:grpSpPr>
            <p:sp>
              <p:nvSpPr>
                <p:cNvPr id="36" name="Rectangle 35">
                  <a:extLst>
                    <a:ext uri="{FF2B5EF4-FFF2-40B4-BE49-F238E27FC236}">
                      <a16:creationId xmlns:a16="http://schemas.microsoft.com/office/drawing/2014/main" id="{AA5D96C7-E772-DE48-F1DC-E029184DFE90}"/>
                    </a:ext>
                  </a:extLst>
                </p:cNvPr>
                <p:cNvSpPr/>
                <p:nvPr/>
              </p:nvSpPr>
              <p:spPr>
                <a:xfrm>
                  <a:off x="4512956" y="1795747"/>
                  <a:ext cx="410248" cy="190566"/>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83BB"/>
                    </a:solidFill>
                  </a:endParaRPr>
                </a:p>
              </p:txBody>
            </p:sp>
            <p:cxnSp>
              <p:nvCxnSpPr>
                <p:cNvPr id="37" name="Straight Connector 36">
                  <a:extLst>
                    <a:ext uri="{FF2B5EF4-FFF2-40B4-BE49-F238E27FC236}">
                      <a16:creationId xmlns:a16="http://schemas.microsoft.com/office/drawing/2014/main" id="{DBD8388F-0B53-1476-8877-52BA60BA5AA9}"/>
                    </a:ext>
                  </a:extLst>
                </p:cNvPr>
                <p:cNvCxnSpPr>
                  <a:cxnSpLocks/>
                </p:cNvCxnSpPr>
                <p:nvPr/>
              </p:nvCxnSpPr>
              <p:spPr>
                <a:xfrm flipH="1" flipV="1">
                  <a:off x="4716921" y="1982976"/>
                  <a:ext cx="566635" cy="755887"/>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349DBB0-10AB-60D5-880D-FA0D1BAA6A0F}"/>
                  </a:ext>
                </a:extLst>
              </p:cNvPr>
              <p:cNvGrpSpPr/>
              <p:nvPr/>
            </p:nvGrpSpPr>
            <p:grpSpPr>
              <a:xfrm>
                <a:off x="5143759" y="1633590"/>
                <a:ext cx="410248" cy="943116"/>
                <a:chOff x="4512956" y="1795747"/>
                <a:chExt cx="410248" cy="943116"/>
              </a:xfrm>
            </p:grpSpPr>
            <p:sp>
              <p:nvSpPr>
                <p:cNvPr id="34" name="Rectangle 33">
                  <a:extLst>
                    <a:ext uri="{FF2B5EF4-FFF2-40B4-BE49-F238E27FC236}">
                      <a16:creationId xmlns:a16="http://schemas.microsoft.com/office/drawing/2014/main" id="{16D661C7-0833-3938-10B2-F69F8D553C50}"/>
                    </a:ext>
                  </a:extLst>
                </p:cNvPr>
                <p:cNvSpPr/>
                <p:nvPr/>
              </p:nvSpPr>
              <p:spPr>
                <a:xfrm>
                  <a:off x="4512956" y="1795747"/>
                  <a:ext cx="410248" cy="190566"/>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83BB"/>
                    </a:solidFill>
                  </a:endParaRPr>
                </a:p>
              </p:txBody>
            </p:sp>
            <p:cxnSp>
              <p:nvCxnSpPr>
                <p:cNvPr id="35" name="Straight Connector 34">
                  <a:extLst>
                    <a:ext uri="{FF2B5EF4-FFF2-40B4-BE49-F238E27FC236}">
                      <a16:creationId xmlns:a16="http://schemas.microsoft.com/office/drawing/2014/main" id="{4D1C29EF-F82A-4A4A-AB4E-412C01D2BFC8}"/>
                    </a:ext>
                  </a:extLst>
                </p:cNvPr>
                <p:cNvCxnSpPr>
                  <a:cxnSpLocks/>
                  <a:stCxn id="31" idx="0"/>
                  <a:endCxn id="34" idx="2"/>
                </p:cNvCxnSpPr>
                <p:nvPr/>
              </p:nvCxnSpPr>
              <p:spPr>
                <a:xfrm flipV="1">
                  <a:off x="4716837" y="1986313"/>
                  <a:ext cx="1243" cy="752550"/>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DB867B8-3883-7A92-3285-29FC3D2ADA98}"/>
                  </a:ext>
                </a:extLst>
              </p:cNvPr>
              <p:cNvGrpSpPr/>
              <p:nvPr/>
            </p:nvGrpSpPr>
            <p:grpSpPr>
              <a:xfrm>
                <a:off x="5354783" y="1633590"/>
                <a:ext cx="733775" cy="943116"/>
                <a:chOff x="4189429" y="1795747"/>
                <a:chExt cx="733775" cy="943116"/>
              </a:xfrm>
            </p:grpSpPr>
            <p:sp>
              <p:nvSpPr>
                <p:cNvPr id="32" name="Rectangle 31">
                  <a:extLst>
                    <a:ext uri="{FF2B5EF4-FFF2-40B4-BE49-F238E27FC236}">
                      <a16:creationId xmlns:a16="http://schemas.microsoft.com/office/drawing/2014/main" id="{9804E372-43FC-D824-23D7-DFCD0F1B8E14}"/>
                    </a:ext>
                  </a:extLst>
                </p:cNvPr>
                <p:cNvSpPr/>
                <p:nvPr/>
              </p:nvSpPr>
              <p:spPr>
                <a:xfrm>
                  <a:off x="4512956" y="1795747"/>
                  <a:ext cx="410248" cy="190566"/>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83BB"/>
                    </a:solidFill>
                  </a:endParaRPr>
                </a:p>
              </p:txBody>
            </p:sp>
            <p:cxnSp>
              <p:nvCxnSpPr>
                <p:cNvPr id="33" name="Straight Connector 32">
                  <a:extLst>
                    <a:ext uri="{FF2B5EF4-FFF2-40B4-BE49-F238E27FC236}">
                      <a16:creationId xmlns:a16="http://schemas.microsoft.com/office/drawing/2014/main" id="{99F9F53F-9248-38DC-FCF4-1A5D73F7B82C}"/>
                    </a:ext>
                  </a:extLst>
                </p:cNvPr>
                <p:cNvCxnSpPr>
                  <a:cxnSpLocks/>
                </p:cNvCxnSpPr>
                <p:nvPr/>
              </p:nvCxnSpPr>
              <p:spPr>
                <a:xfrm flipV="1">
                  <a:off x="4189429" y="1982976"/>
                  <a:ext cx="508444" cy="755887"/>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012DAD3C-A920-C4E5-CF34-4E3EDD9E0CA3}"/>
                  </a:ext>
                </a:extLst>
              </p:cNvPr>
              <p:cNvSpPr/>
              <p:nvPr/>
            </p:nvSpPr>
            <p:spPr>
              <a:xfrm>
                <a:off x="4961181" y="2576706"/>
                <a:ext cx="772918" cy="289444"/>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4E83BB"/>
                    </a:solidFill>
                    <a:latin typeface="Kalpurush" panose="02000600000000000000" pitchFamily="2" charset="0"/>
                    <a:cs typeface="Kalpurush" panose="02000600000000000000" pitchFamily="2" charset="0"/>
                  </a:rPr>
                  <a:t>সুইচ</a:t>
                </a:r>
                <a:endParaRPr lang="en-US" b="1" dirty="0">
                  <a:solidFill>
                    <a:srgbClr val="4E83BB"/>
                  </a:solidFill>
                  <a:latin typeface="Kalpurush" panose="02000600000000000000" pitchFamily="2" charset="0"/>
                  <a:cs typeface="Kalpurush" panose="02000600000000000000" pitchFamily="2" charset="0"/>
                </a:endParaRPr>
              </a:p>
            </p:txBody>
          </p:sp>
        </p:grpSp>
        <p:grpSp>
          <p:nvGrpSpPr>
            <p:cNvPr id="13" name="Group 12">
              <a:extLst>
                <a:ext uri="{FF2B5EF4-FFF2-40B4-BE49-F238E27FC236}">
                  <a16:creationId xmlns:a16="http://schemas.microsoft.com/office/drawing/2014/main" id="{AAF323E2-A1D4-C358-D288-251E327143C4}"/>
                </a:ext>
              </a:extLst>
            </p:cNvPr>
            <p:cNvGrpSpPr/>
            <p:nvPr/>
          </p:nvGrpSpPr>
          <p:grpSpPr>
            <a:xfrm>
              <a:off x="5729509" y="1497510"/>
              <a:ext cx="1592096" cy="1254116"/>
              <a:chOff x="7368442" y="1624180"/>
              <a:chExt cx="1592096" cy="1254116"/>
            </a:xfrm>
          </p:grpSpPr>
          <p:sp>
            <p:nvSpPr>
              <p:cNvPr id="17" name="Rectangle 16">
                <a:extLst>
                  <a:ext uri="{FF2B5EF4-FFF2-40B4-BE49-F238E27FC236}">
                    <a16:creationId xmlns:a16="http://schemas.microsoft.com/office/drawing/2014/main" id="{432D108F-0DCA-D8B0-B7A0-EA99D28EA3B9}"/>
                  </a:ext>
                </a:extLst>
              </p:cNvPr>
              <p:cNvSpPr/>
              <p:nvPr/>
            </p:nvSpPr>
            <p:spPr>
              <a:xfrm>
                <a:off x="7368442" y="1624180"/>
                <a:ext cx="410248" cy="190566"/>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83BB"/>
                  </a:solidFill>
                </a:endParaRPr>
              </a:p>
            </p:txBody>
          </p:sp>
          <p:cxnSp>
            <p:nvCxnSpPr>
              <p:cNvPr id="18" name="Straight Connector 17">
                <a:extLst>
                  <a:ext uri="{FF2B5EF4-FFF2-40B4-BE49-F238E27FC236}">
                    <a16:creationId xmlns:a16="http://schemas.microsoft.com/office/drawing/2014/main" id="{AD06BEE9-2E0A-6AF8-C95F-F6557F64743C}"/>
                  </a:ext>
                </a:extLst>
              </p:cNvPr>
              <p:cNvCxnSpPr>
                <a:cxnSpLocks/>
              </p:cNvCxnSpPr>
              <p:nvPr/>
            </p:nvCxnSpPr>
            <p:spPr>
              <a:xfrm flipV="1">
                <a:off x="7572407" y="1811409"/>
                <a:ext cx="0" cy="870248"/>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2F3F1EC-E6E0-8BCF-1EC0-04A2B9A89C4B}"/>
                  </a:ext>
                </a:extLst>
              </p:cNvPr>
              <p:cNvSpPr/>
              <p:nvPr/>
            </p:nvSpPr>
            <p:spPr>
              <a:xfrm>
                <a:off x="8550290" y="1633590"/>
                <a:ext cx="410248" cy="190566"/>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83BB"/>
                  </a:solidFill>
                </a:endParaRPr>
              </a:p>
            </p:txBody>
          </p:sp>
          <p:cxnSp>
            <p:nvCxnSpPr>
              <p:cNvPr id="21" name="Straight Connector 20">
                <a:extLst>
                  <a:ext uri="{FF2B5EF4-FFF2-40B4-BE49-F238E27FC236}">
                    <a16:creationId xmlns:a16="http://schemas.microsoft.com/office/drawing/2014/main" id="{54D49C50-2406-92C0-5F63-0F6784FC2DE9}"/>
                  </a:ext>
                </a:extLst>
              </p:cNvPr>
              <p:cNvCxnSpPr>
                <a:cxnSpLocks/>
              </p:cNvCxnSpPr>
              <p:nvPr/>
            </p:nvCxnSpPr>
            <p:spPr>
              <a:xfrm flipV="1">
                <a:off x="8754255" y="1820819"/>
                <a:ext cx="0" cy="870248"/>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0DD1245-8EE4-C894-26B6-19A3C22B6A68}"/>
                  </a:ext>
                </a:extLst>
              </p:cNvPr>
              <p:cNvSpPr/>
              <p:nvPr/>
            </p:nvSpPr>
            <p:spPr>
              <a:xfrm>
                <a:off x="7368442" y="2675584"/>
                <a:ext cx="410248" cy="190566"/>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83BB"/>
                  </a:solidFill>
                </a:endParaRPr>
              </a:p>
            </p:txBody>
          </p:sp>
          <p:sp>
            <p:nvSpPr>
              <p:cNvPr id="23" name="Rectangle 22">
                <a:extLst>
                  <a:ext uri="{FF2B5EF4-FFF2-40B4-BE49-F238E27FC236}">
                    <a16:creationId xmlns:a16="http://schemas.microsoft.com/office/drawing/2014/main" id="{8B20DBAC-3374-7980-34A2-A267F517937D}"/>
                  </a:ext>
                </a:extLst>
              </p:cNvPr>
              <p:cNvSpPr/>
              <p:nvPr/>
            </p:nvSpPr>
            <p:spPr>
              <a:xfrm>
                <a:off x="8549131" y="2687730"/>
                <a:ext cx="410248" cy="190566"/>
              </a:xfrm>
              <a:prstGeom prst="rect">
                <a:avLst/>
              </a:prstGeom>
              <a:noFill/>
              <a:ln w="19050">
                <a:solidFill>
                  <a:srgbClr val="4E83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83BB"/>
                  </a:solidFill>
                </a:endParaRPr>
              </a:p>
            </p:txBody>
          </p:sp>
          <p:cxnSp>
            <p:nvCxnSpPr>
              <p:cNvPr id="24" name="Straight Connector 23">
                <a:extLst>
                  <a:ext uri="{FF2B5EF4-FFF2-40B4-BE49-F238E27FC236}">
                    <a16:creationId xmlns:a16="http://schemas.microsoft.com/office/drawing/2014/main" id="{497CA90F-B72E-89E0-0E5F-D0322DBDAB76}"/>
                  </a:ext>
                </a:extLst>
              </p:cNvPr>
              <p:cNvCxnSpPr>
                <a:cxnSpLocks/>
                <a:stCxn id="20" idx="1"/>
                <a:endCxn id="17" idx="3"/>
              </p:cNvCxnSpPr>
              <p:nvPr/>
            </p:nvCxnSpPr>
            <p:spPr>
              <a:xfrm flipH="1" flipV="1">
                <a:off x="7778690" y="1719463"/>
                <a:ext cx="771600" cy="9410"/>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0F08AF-751B-96D4-4442-1637420BEE48}"/>
                  </a:ext>
                </a:extLst>
              </p:cNvPr>
              <p:cNvCxnSpPr>
                <a:cxnSpLocks/>
              </p:cNvCxnSpPr>
              <p:nvPr/>
            </p:nvCxnSpPr>
            <p:spPr>
              <a:xfrm flipH="1" flipV="1">
                <a:off x="7777531" y="2798201"/>
                <a:ext cx="771600" cy="9410"/>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E360F92-33C7-6A29-DF2C-DE218C81B952}"/>
                  </a:ext>
                </a:extLst>
              </p:cNvPr>
              <p:cNvCxnSpPr>
                <a:cxnSpLocks/>
              </p:cNvCxnSpPr>
              <p:nvPr/>
            </p:nvCxnSpPr>
            <p:spPr>
              <a:xfrm flipH="1" flipV="1">
                <a:off x="7777531" y="1806704"/>
                <a:ext cx="770442" cy="868880"/>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C5E3106-240D-F739-10CF-381B5ECBB453}"/>
                  </a:ext>
                </a:extLst>
              </p:cNvPr>
              <p:cNvCxnSpPr>
                <a:cxnSpLocks/>
              </p:cNvCxnSpPr>
              <p:nvPr/>
            </p:nvCxnSpPr>
            <p:spPr>
              <a:xfrm flipV="1">
                <a:off x="7777158" y="1815716"/>
                <a:ext cx="770442" cy="868880"/>
              </a:xfrm>
              <a:prstGeom prst="line">
                <a:avLst/>
              </a:prstGeom>
              <a:ln w="19050">
                <a:solidFill>
                  <a:srgbClr val="4E83BB"/>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BE119904-ACD6-7874-A31B-C72163105C51}"/>
                </a:ext>
              </a:extLst>
            </p:cNvPr>
            <p:cNvSpPr txBox="1"/>
            <p:nvPr/>
          </p:nvSpPr>
          <p:spPr>
            <a:xfrm>
              <a:off x="2226726" y="2863276"/>
              <a:ext cx="717452" cy="369332"/>
            </a:xfrm>
            <a:prstGeom prst="rect">
              <a:avLst/>
            </a:prstGeom>
            <a:noFill/>
            <a:ln>
              <a:noFill/>
            </a:ln>
          </p:spPr>
          <p:txBody>
            <a:bodyPr wrap="square">
              <a:spAutoFit/>
            </a:bodyPr>
            <a:lstStyle/>
            <a:p>
              <a:pPr algn="ctr"/>
              <a:r>
                <a:rPr lang="en-US" sz="1800" b="1" dirty="0">
                  <a:solidFill>
                    <a:srgbClr val="4E83BB"/>
                  </a:solidFill>
                  <a:latin typeface="Kalpurush" pitchFamily="2" charset="0"/>
                  <a:cs typeface="Kalpurush" pitchFamily="2" charset="0"/>
                </a:rPr>
                <a:t>চিত্র-১</a:t>
              </a:r>
              <a:endParaRPr lang="en-US" b="1" dirty="0">
                <a:solidFill>
                  <a:srgbClr val="4E83BB"/>
                </a:solidFill>
              </a:endParaRPr>
            </a:p>
          </p:txBody>
        </p:sp>
        <p:sp>
          <p:nvSpPr>
            <p:cNvPr id="15" name="TextBox 14">
              <a:extLst>
                <a:ext uri="{FF2B5EF4-FFF2-40B4-BE49-F238E27FC236}">
                  <a16:creationId xmlns:a16="http://schemas.microsoft.com/office/drawing/2014/main" id="{642E8AA1-D362-B5BB-CF38-E65680A2976F}"/>
                </a:ext>
              </a:extLst>
            </p:cNvPr>
            <p:cNvSpPr txBox="1"/>
            <p:nvPr/>
          </p:nvSpPr>
          <p:spPr>
            <a:xfrm>
              <a:off x="4203134" y="2863276"/>
              <a:ext cx="717452" cy="369332"/>
            </a:xfrm>
            <a:prstGeom prst="rect">
              <a:avLst/>
            </a:prstGeom>
            <a:noFill/>
            <a:ln>
              <a:noFill/>
            </a:ln>
          </p:spPr>
          <p:txBody>
            <a:bodyPr wrap="square">
              <a:spAutoFit/>
            </a:bodyPr>
            <a:lstStyle/>
            <a:p>
              <a:pPr algn="ctr"/>
              <a:r>
                <a:rPr lang="en-US" sz="1800" b="1" dirty="0">
                  <a:solidFill>
                    <a:srgbClr val="4E83BB"/>
                  </a:solidFill>
                  <a:latin typeface="Kalpurush" pitchFamily="2" charset="0"/>
                  <a:cs typeface="Kalpurush" pitchFamily="2" charset="0"/>
                </a:rPr>
                <a:t>চিত্র-২</a:t>
              </a:r>
              <a:endParaRPr lang="en-US" b="1" dirty="0">
                <a:solidFill>
                  <a:srgbClr val="4E83BB"/>
                </a:solidFill>
              </a:endParaRPr>
            </a:p>
          </p:txBody>
        </p:sp>
        <p:sp>
          <p:nvSpPr>
            <p:cNvPr id="16" name="TextBox 15">
              <a:extLst>
                <a:ext uri="{FF2B5EF4-FFF2-40B4-BE49-F238E27FC236}">
                  <a16:creationId xmlns:a16="http://schemas.microsoft.com/office/drawing/2014/main" id="{FF071B16-9F96-4966-4391-91078818AB1F}"/>
                </a:ext>
              </a:extLst>
            </p:cNvPr>
            <p:cNvSpPr txBox="1"/>
            <p:nvPr/>
          </p:nvSpPr>
          <p:spPr>
            <a:xfrm>
              <a:off x="6164720" y="2863276"/>
              <a:ext cx="717452" cy="369332"/>
            </a:xfrm>
            <a:prstGeom prst="rect">
              <a:avLst/>
            </a:prstGeom>
            <a:noFill/>
            <a:ln>
              <a:noFill/>
            </a:ln>
          </p:spPr>
          <p:txBody>
            <a:bodyPr wrap="square">
              <a:spAutoFit/>
            </a:bodyPr>
            <a:lstStyle/>
            <a:p>
              <a:pPr algn="ctr"/>
              <a:r>
                <a:rPr lang="en-US" sz="1800" b="1" dirty="0">
                  <a:solidFill>
                    <a:srgbClr val="4E83BB"/>
                  </a:solidFill>
                  <a:latin typeface="Kalpurush" pitchFamily="2" charset="0"/>
                  <a:cs typeface="Kalpurush" pitchFamily="2" charset="0"/>
                </a:rPr>
                <a:t>চিত্র-</a:t>
              </a:r>
              <a:r>
                <a:rPr lang="en-US" b="1" dirty="0">
                  <a:solidFill>
                    <a:srgbClr val="4E83BB"/>
                  </a:solidFill>
                  <a:latin typeface="Kalpurush" pitchFamily="2" charset="0"/>
                  <a:cs typeface="Kalpurush" pitchFamily="2" charset="0"/>
                </a:rPr>
                <a:t>৩</a:t>
              </a:r>
              <a:endParaRPr lang="en-US" b="1" dirty="0">
                <a:solidFill>
                  <a:srgbClr val="4E83BB"/>
                </a:solidFill>
              </a:endParaRPr>
            </a:p>
          </p:txBody>
        </p:sp>
      </p:grpSp>
    </p:spTree>
    <p:extLst>
      <p:ext uri="{BB962C8B-B14F-4D97-AF65-F5344CB8AC3E}">
        <p14:creationId xmlns:p14="http://schemas.microsoft.com/office/powerpoint/2010/main" val="15084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par>
                                <p:cTn id="8" presetID="16" presetClass="entr" presetSubtype="21"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par>
                                <p:cTn id="11" presetID="16" presetClass="entr" presetSubtype="21"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5BC6-64FF-7624-F57F-287447C6D5DF}"/>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A1283C3-D5C5-584E-159E-88ACD8D54AA7}"/>
              </a:ext>
            </a:extLst>
          </p:cNvPr>
          <p:cNvSpPr txBox="1"/>
          <p:nvPr/>
        </p:nvSpPr>
        <p:spPr>
          <a:xfrm>
            <a:off x="4486992" y="2767280"/>
            <a:ext cx="3217987" cy="1323439"/>
          </a:xfrm>
          <a:prstGeom prst="rect">
            <a:avLst/>
          </a:prstGeom>
          <a:noFill/>
        </p:spPr>
        <p:txBody>
          <a:bodyPr wrap="square" rtlCol="0">
            <a:spAutoFit/>
          </a:bodyPr>
          <a:lstStyle/>
          <a:p>
            <a:pPr algn="ctr"/>
            <a:r>
              <a:rPr lang="en-US" sz="8000" dirty="0">
                <a:solidFill>
                  <a:srgbClr val="896CAD"/>
                </a:solidFill>
                <a:latin typeface="Agency FB" panose="020B0804020202020204" pitchFamily="34" charset="0"/>
              </a:rPr>
              <a:t>THANKS</a:t>
            </a:r>
          </a:p>
        </p:txBody>
      </p:sp>
      <p:grpSp>
        <p:nvGrpSpPr>
          <p:cNvPr id="4" name="Group 3">
            <a:extLst>
              <a:ext uri="{FF2B5EF4-FFF2-40B4-BE49-F238E27FC236}">
                <a16:creationId xmlns:a16="http://schemas.microsoft.com/office/drawing/2014/main" id="{95888129-D15A-75CD-E4F0-B412B321666D}"/>
              </a:ext>
            </a:extLst>
          </p:cNvPr>
          <p:cNvGrpSpPr/>
          <p:nvPr/>
        </p:nvGrpSpPr>
        <p:grpSpPr>
          <a:xfrm>
            <a:off x="3113637" y="156223"/>
            <a:ext cx="5964702" cy="2358017"/>
            <a:chOff x="3113649" y="736916"/>
            <a:chExt cx="5964702" cy="1795270"/>
          </a:xfrm>
        </p:grpSpPr>
        <p:sp>
          <p:nvSpPr>
            <p:cNvPr id="2" name="Rectangle: Rounded Corners 1">
              <a:extLst>
                <a:ext uri="{FF2B5EF4-FFF2-40B4-BE49-F238E27FC236}">
                  <a16:creationId xmlns:a16="http://schemas.microsoft.com/office/drawing/2014/main" id="{A480C5FD-6C64-07FF-961F-8A0906FC213C}"/>
                </a:ext>
              </a:extLst>
            </p:cNvPr>
            <p:cNvSpPr/>
            <p:nvPr/>
          </p:nvSpPr>
          <p:spPr>
            <a:xfrm>
              <a:off x="3113649" y="2481311"/>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A8F2E53-07F2-FC77-8765-1FD771879901}"/>
                </a:ext>
              </a:extLst>
            </p:cNvPr>
            <p:cNvSpPr/>
            <p:nvPr/>
          </p:nvSpPr>
          <p:spPr>
            <a:xfrm>
              <a:off x="3437205" y="736916"/>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86A5672-A2A1-1FC0-7E4D-97ACEC7968C3}"/>
              </a:ext>
            </a:extLst>
          </p:cNvPr>
          <p:cNvGrpSpPr/>
          <p:nvPr/>
        </p:nvGrpSpPr>
        <p:grpSpPr>
          <a:xfrm rot="10800000">
            <a:off x="3113635" y="4343760"/>
            <a:ext cx="5964702" cy="2358017"/>
            <a:chOff x="3113649" y="736916"/>
            <a:chExt cx="5964702" cy="1795270"/>
          </a:xfrm>
        </p:grpSpPr>
        <p:sp>
          <p:nvSpPr>
            <p:cNvPr id="6" name="Rectangle: Rounded Corners 5">
              <a:extLst>
                <a:ext uri="{FF2B5EF4-FFF2-40B4-BE49-F238E27FC236}">
                  <a16:creationId xmlns:a16="http://schemas.microsoft.com/office/drawing/2014/main" id="{8E0B3865-8090-1554-D980-A9EB0D2A3F2C}"/>
                </a:ext>
              </a:extLst>
            </p:cNvPr>
            <p:cNvSpPr/>
            <p:nvPr/>
          </p:nvSpPr>
          <p:spPr>
            <a:xfrm>
              <a:off x="3113649" y="2481311"/>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8FB53-302D-36B2-2AF3-9D069C803D15}"/>
                </a:ext>
              </a:extLst>
            </p:cNvPr>
            <p:cNvSpPr/>
            <p:nvPr/>
          </p:nvSpPr>
          <p:spPr>
            <a:xfrm>
              <a:off x="3437205" y="736916"/>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65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path" presetSubtype="0" decel="100000" fill="hold" nodeType="withEffect">
                                  <p:stCondLst>
                                    <p:cond delay="2250"/>
                                  </p:stCondLst>
                                  <p:childTnLst>
                                    <p:animMotion origin="layout" path="M 0 4.07407E-6 L 0 0.13773 " pathEditMode="relative" rAng="0" ptsTypes="AA">
                                      <p:cBhvr>
                                        <p:cTn id="10" dur="2000" fill="hold"/>
                                        <p:tgtEl>
                                          <p:spTgt spid="4"/>
                                        </p:tgtEl>
                                        <p:attrNameLst>
                                          <p:attrName>ppt_x</p:attrName>
                                          <p:attrName>ppt_y</p:attrName>
                                        </p:attrNameLst>
                                      </p:cBhvr>
                                      <p:rCtr x="0" y="6875"/>
                                    </p:animMotion>
                                  </p:childTnLst>
                                </p:cTn>
                              </p:par>
                              <p:par>
                                <p:cTn id="11" presetID="2" presetClass="entr" presetSubtype="2"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par>
                                <p:cTn id="15" presetID="42" presetClass="path" presetSubtype="0" decel="100000" fill="hold" nodeType="withEffect">
                                  <p:stCondLst>
                                    <p:cond delay="2250"/>
                                  </p:stCondLst>
                                  <p:childTnLst>
                                    <p:animMotion origin="layout" path="M 0 -4.07407E-6 L 0 -0.13865 " pathEditMode="relative" rAng="0" ptsTypes="AA">
                                      <p:cBhvr>
                                        <p:cTn id="16" dur="2000" fill="hold"/>
                                        <p:tgtEl>
                                          <p:spTgt spid="5"/>
                                        </p:tgtEl>
                                        <p:attrNameLst>
                                          <p:attrName>ppt_x</p:attrName>
                                          <p:attrName>ppt_y</p:attrName>
                                        </p:attrNameLst>
                                      </p:cBhvr>
                                      <p:rCtr x="0" y="-6944"/>
                                    </p:animMotion>
                                  </p:childTnLst>
                                </p:cTn>
                              </p:par>
                              <p:par>
                                <p:cTn id="17" presetID="10" presetClass="exit" presetSubtype="0" fill="hold" grpId="0" nodeType="withEffect">
                                  <p:stCondLst>
                                    <p:cond delay="2400"/>
                                  </p:stCondLst>
                                  <p:childTnLst>
                                    <p:animEffect transition="out" filter="fade">
                                      <p:cBhvr>
                                        <p:cTn id="18" dur="1250"/>
                                        <p:tgtEl>
                                          <p:spTgt spid="11"/>
                                        </p:tgtEl>
                                      </p:cBhvr>
                                    </p:animEffect>
                                    <p:set>
                                      <p:cBhvr>
                                        <p:cTn id="19" dur="1" fill="hold">
                                          <p:stCondLst>
                                            <p:cond delay="12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D04C5-988A-05AB-A4A0-A0B0E8EE446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4232936-ABBD-7F1D-77F4-7540497E5D34}"/>
              </a:ext>
            </a:extLst>
          </p:cNvPr>
          <p:cNvSpPr txBox="1"/>
          <p:nvPr/>
        </p:nvSpPr>
        <p:spPr>
          <a:xfrm>
            <a:off x="3506990" y="2247907"/>
            <a:ext cx="5178020" cy="2362185"/>
          </a:xfrm>
          <a:prstGeom prst="rect">
            <a:avLst/>
          </a:prstGeom>
          <a:noFill/>
        </p:spPr>
        <p:txBody>
          <a:bodyPr wrap="none" rtlCol="0" anchor="ctr">
            <a:spAutoFit/>
          </a:bodyPr>
          <a:lstStyle/>
          <a:p>
            <a:pPr algn="ctr">
              <a:lnSpc>
                <a:spcPct val="150000"/>
              </a:lnSpc>
            </a:pPr>
            <a:r>
              <a:rPr lang="en-US" sz="2000" b="1" dirty="0" err="1">
                <a:solidFill>
                  <a:srgbClr val="5089C1"/>
                </a:solidFill>
                <a:latin typeface="Kalpurush" panose="02000600000000000000" pitchFamily="2" charset="0"/>
                <a:cs typeface="Kalpurush" panose="02000600000000000000" pitchFamily="2" charset="0"/>
              </a:rPr>
              <a:t>বিষয়</a:t>
            </a:r>
            <a:r>
              <a:rPr lang="en-US" sz="2000" b="1" dirty="0">
                <a:solidFill>
                  <a:srgbClr val="5089C1"/>
                </a:solidFill>
                <a:latin typeface="Kalpurush" panose="02000600000000000000" pitchFamily="2" charset="0"/>
                <a:cs typeface="Kalpurush" panose="02000600000000000000" pitchFamily="2" charset="0"/>
              </a:rPr>
              <a:t>: </a:t>
            </a:r>
            <a:r>
              <a:rPr lang="en-US" sz="2000" dirty="0" err="1">
                <a:solidFill>
                  <a:srgbClr val="5089C1"/>
                </a:solidFill>
                <a:latin typeface="Kalpurush" panose="02000600000000000000" pitchFamily="2" charset="0"/>
                <a:cs typeface="Kalpurush" panose="02000600000000000000" pitchFamily="2" charset="0"/>
              </a:rPr>
              <a:t>তথ্য</a:t>
            </a:r>
            <a:r>
              <a:rPr lang="en-US" sz="2000" dirty="0">
                <a:solidFill>
                  <a:srgbClr val="5089C1"/>
                </a:solidFill>
                <a:latin typeface="Kalpurush" panose="02000600000000000000" pitchFamily="2" charset="0"/>
                <a:cs typeface="Kalpurush" panose="02000600000000000000" pitchFamily="2" charset="0"/>
              </a:rPr>
              <a:t> ও </a:t>
            </a:r>
            <a:r>
              <a:rPr lang="en-US" sz="2000" dirty="0" err="1">
                <a:solidFill>
                  <a:srgbClr val="5089C1"/>
                </a:solidFill>
                <a:latin typeface="Kalpurush" panose="02000600000000000000" pitchFamily="2" charset="0"/>
                <a:cs typeface="Kalpurush" panose="02000600000000000000" pitchFamily="2" charset="0"/>
              </a:rPr>
              <a:t>যোগাযোগ</a:t>
            </a:r>
            <a:r>
              <a:rPr lang="en-US" sz="2000" dirty="0">
                <a:solidFill>
                  <a:srgbClr val="5089C1"/>
                </a:solidFill>
                <a:latin typeface="Kalpurush" panose="02000600000000000000" pitchFamily="2" charset="0"/>
                <a:cs typeface="Kalpurush" panose="02000600000000000000" pitchFamily="2" charset="0"/>
              </a:rPr>
              <a:t> </a:t>
            </a:r>
            <a:r>
              <a:rPr lang="en-US" sz="2000" dirty="0" err="1">
                <a:solidFill>
                  <a:srgbClr val="5089C1"/>
                </a:solidFill>
                <a:latin typeface="Kalpurush" panose="02000600000000000000" pitchFamily="2" charset="0"/>
                <a:cs typeface="Kalpurush" panose="02000600000000000000" pitchFamily="2" charset="0"/>
              </a:rPr>
              <a:t>প্রযুক্তি</a:t>
            </a:r>
            <a:endParaRPr lang="en-US" sz="2000" dirty="0">
              <a:solidFill>
                <a:srgbClr val="5089C1"/>
              </a:solidFill>
              <a:latin typeface="Kalpurush" panose="02000600000000000000" pitchFamily="2" charset="0"/>
              <a:cs typeface="Kalpurush" panose="02000600000000000000" pitchFamily="2" charset="0"/>
            </a:endParaRPr>
          </a:p>
          <a:p>
            <a:pPr algn="ctr">
              <a:lnSpc>
                <a:spcPct val="150000"/>
              </a:lnSpc>
            </a:pPr>
            <a:r>
              <a:rPr lang="en-US" sz="2000" b="1" dirty="0" err="1">
                <a:solidFill>
                  <a:srgbClr val="5089C1"/>
                </a:solidFill>
                <a:latin typeface="Kalpurush" panose="02000600000000000000" pitchFamily="2" charset="0"/>
                <a:cs typeface="Kalpurush" panose="02000600000000000000" pitchFamily="2" charset="0"/>
              </a:rPr>
              <a:t>শ্রেণি</a:t>
            </a:r>
            <a:r>
              <a:rPr lang="en-US" sz="2000" b="1" dirty="0">
                <a:solidFill>
                  <a:srgbClr val="5089C1"/>
                </a:solidFill>
                <a:latin typeface="Kalpurush" panose="02000600000000000000" pitchFamily="2" charset="0"/>
                <a:cs typeface="Kalpurush" panose="02000600000000000000" pitchFamily="2" charset="0"/>
              </a:rPr>
              <a:t>: </a:t>
            </a:r>
            <a:r>
              <a:rPr lang="en-US" sz="2000" dirty="0" err="1">
                <a:solidFill>
                  <a:srgbClr val="5089C1"/>
                </a:solidFill>
                <a:latin typeface="Kalpurush" panose="02000600000000000000" pitchFamily="2" charset="0"/>
                <a:cs typeface="Kalpurush" panose="02000600000000000000" pitchFamily="2" charset="0"/>
              </a:rPr>
              <a:t>একাদশ</a:t>
            </a:r>
            <a:r>
              <a:rPr lang="en-US" sz="2000" dirty="0">
                <a:solidFill>
                  <a:srgbClr val="5089C1"/>
                </a:solidFill>
                <a:latin typeface="Kalpurush" panose="02000600000000000000" pitchFamily="2" charset="0"/>
                <a:cs typeface="Kalpurush" panose="02000600000000000000" pitchFamily="2" charset="0"/>
              </a:rPr>
              <a:t> - </a:t>
            </a:r>
            <a:r>
              <a:rPr lang="en-US" sz="2000" dirty="0" err="1">
                <a:solidFill>
                  <a:srgbClr val="5089C1"/>
                </a:solidFill>
                <a:latin typeface="Kalpurush" panose="02000600000000000000" pitchFamily="2" charset="0"/>
                <a:cs typeface="Kalpurush" panose="02000600000000000000" pitchFamily="2" charset="0"/>
              </a:rPr>
              <a:t>দ্বাদশ</a:t>
            </a:r>
            <a:endParaRPr lang="en-US" sz="2000" dirty="0">
              <a:solidFill>
                <a:srgbClr val="5089C1"/>
              </a:solidFill>
              <a:latin typeface="Kalpurush" panose="02000600000000000000" pitchFamily="2" charset="0"/>
              <a:cs typeface="Kalpurush" panose="02000600000000000000" pitchFamily="2" charset="0"/>
            </a:endParaRPr>
          </a:p>
          <a:p>
            <a:pPr algn="ctr">
              <a:lnSpc>
                <a:spcPct val="150000"/>
              </a:lnSpc>
            </a:pPr>
            <a:r>
              <a:rPr lang="en-US" sz="2000" b="1" dirty="0" err="1">
                <a:solidFill>
                  <a:srgbClr val="5089C1"/>
                </a:solidFill>
                <a:latin typeface="Kalpurush" panose="02000600000000000000" pitchFamily="2" charset="0"/>
                <a:cs typeface="Kalpurush" panose="02000600000000000000" pitchFamily="2" charset="0"/>
              </a:rPr>
              <a:t>অধ্যায়</a:t>
            </a:r>
            <a:r>
              <a:rPr lang="en-US" sz="2000" b="1" dirty="0">
                <a:solidFill>
                  <a:srgbClr val="5089C1"/>
                </a:solidFill>
                <a:latin typeface="Kalpurush" panose="02000600000000000000" pitchFamily="2" charset="0"/>
                <a:cs typeface="Kalpurush" panose="02000600000000000000" pitchFamily="2" charset="0"/>
              </a:rPr>
              <a:t>: </a:t>
            </a:r>
            <a:r>
              <a:rPr lang="en-US" sz="2000" dirty="0" err="1">
                <a:solidFill>
                  <a:srgbClr val="5089C1"/>
                </a:solidFill>
                <a:latin typeface="Kalpurush" panose="02000600000000000000" pitchFamily="2" charset="0"/>
                <a:cs typeface="Kalpurush" panose="02000600000000000000" pitchFamily="2" charset="0"/>
              </a:rPr>
              <a:t>দ্বিতীয়</a:t>
            </a:r>
            <a:r>
              <a:rPr lang="en-US" sz="2000" dirty="0">
                <a:solidFill>
                  <a:srgbClr val="5089C1"/>
                </a:solidFill>
                <a:latin typeface="Kalpurush" panose="02000600000000000000" pitchFamily="2" charset="0"/>
                <a:cs typeface="Kalpurush" panose="02000600000000000000" pitchFamily="2" charset="0"/>
              </a:rPr>
              <a:t> (</a:t>
            </a:r>
            <a:r>
              <a:rPr lang="as-IN" sz="2000" dirty="0">
                <a:solidFill>
                  <a:srgbClr val="5089C1"/>
                </a:solidFill>
                <a:latin typeface="Kalpurush" panose="02000600000000000000" pitchFamily="2" charset="0"/>
                <a:cs typeface="Kalpurush" panose="02000600000000000000" pitchFamily="2" charset="0"/>
              </a:rPr>
              <a:t>কমিউনিকেশন সিস্টেমস ও নেটওয়ার্কিং</a:t>
            </a:r>
            <a:r>
              <a:rPr lang="en-US" sz="2000" dirty="0">
                <a:solidFill>
                  <a:srgbClr val="5089C1"/>
                </a:solidFill>
                <a:latin typeface="Kalpurush" panose="02000600000000000000" pitchFamily="2" charset="0"/>
                <a:cs typeface="Kalpurush" panose="02000600000000000000" pitchFamily="2" charset="0"/>
              </a:rPr>
              <a:t>)</a:t>
            </a:r>
          </a:p>
          <a:p>
            <a:pPr algn="ctr">
              <a:lnSpc>
                <a:spcPct val="150000"/>
              </a:lnSpc>
            </a:pPr>
            <a:r>
              <a:rPr lang="en-US" sz="2000" b="1" dirty="0" err="1">
                <a:solidFill>
                  <a:srgbClr val="5089C1"/>
                </a:solidFill>
                <a:latin typeface="Kalpurush" panose="02000600000000000000" pitchFamily="2" charset="0"/>
                <a:cs typeface="Kalpurush" panose="02000600000000000000" pitchFamily="2" charset="0"/>
              </a:rPr>
              <a:t>আলোচনার</a:t>
            </a:r>
            <a:r>
              <a:rPr lang="en-US" sz="2000" b="1" dirty="0">
                <a:solidFill>
                  <a:srgbClr val="5089C1"/>
                </a:solidFill>
                <a:latin typeface="Kalpurush" panose="02000600000000000000" pitchFamily="2" charset="0"/>
                <a:cs typeface="Kalpurush" panose="02000600000000000000" pitchFamily="2" charset="0"/>
              </a:rPr>
              <a:t> </a:t>
            </a:r>
            <a:r>
              <a:rPr lang="en-US" sz="2000" b="1" dirty="0" err="1">
                <a:solidFill>
                  <a:srgbClr val="5089C1"/>
                </a:solidFill>
                <a:latin typeface="Kalpurush" panose="02000600000000000000" pitchFamily="2" charset="0"/>
                <a:cs typeface="Kalpurush" panose="02000600000000000000" pitchFamily="2" charset="0"/>
              </a:rPr>
              <a:t>বিষয়বস্তু</a:t>
            </a:r>
            <a:r>
              <a:rPr lang="en-US" sz="2000" b="1" dirty="0">
                <a:solidFill>
                  <a:srgbClr val="5089C1"/>
                </a:solidFill>
                <a:latin typeface="Kalpurush" panose="02000600000000000000" pitchFamily="2" charset="0"/>
                <a:cs typeface="Kalpurush" panose="02000600000000000000" pitchFamily="2" charset="0"/>
              </a:rPr>
              <a:t>: </a:t>
            </a:r>
            <a:r>
              <a:rPr lang="as-IN" sz="2000" dirty="0">
                <a:solidFill>
                  <a:srgbClr val="5089C1"/>
                </a:solidFill>
                <a:latin typeface="Kalpurush" panose="02000600000000000000" pitchFamily="2" charset="0"/>
                <a:cs typeface="Kalpurush" panose="02000600000000000000" pitchFamily="2" charset="0"/>
              </a:rPr>
              <a:t>নেটওয়ার্ক টপোলজি</a:t>
            </a:r>
            <a:endParaRPr lang="en-US" sz="2000" dirty="0">
              <a:solidFill>
                <a:srgbClr val="5089C1"/>
              </a:solidFill>
              <a:latin typeface="Kalpurush" panose="02000600000000000000" pitchFamily="2" charset="0"/>
              <a:cs typeface="Kalpurush" panose="02000600000000000000" pitchFamily="2" charset="0"/>
            </a:endParaRPr>
          </a:p>
          <a:p>
            <a:pPr algn="ctr">
              <a:lnSpc>
                <a:spcPct val="150000"/>
              </a:lnSpc>
            </a:pPr>
            <a:r>
              <a:rPr lang="en-US" sz="2000" b="1" dirty="0" err="1">
                <a:solidFill>
                  <a:srgbClr val="5089C1"/>
                </a:solidFill>
                <a:latin typeface="Kalpurush" panose="02000600000000000000" pitchFamily="2" charset="0"/>
                <a:cs typeface="Kalpurush" panose="02000600000000000000" pitchFamily="2" charset="0"/>
              </a:rPr>
              <a:t>সময়</a:t>
            </a:r>
            <a:r>
              <a:rPr lang="en-US" sz="2000" b="1" dirty="0">
                <a:solidFill>
                  <a:srgbClr val="5089C1"/>
                </a:solidFill>
                <a:latin typeface="Kalpurush" panose="02000600000000000000" pitchFamily="2" charset="0"/>
                <a:cs typeface="Kalpurush" panose="02000600000000000000" pitchFamily="2" charset="0"/>
              </a:rPr>
              <a:t>: </a:t>
            </a:r>
            <a:r>
              <a:rPr lang="en-US" sz="2000" dirty="0">
                <a:solidFill>
                  <a:srgbClr val="5089C1"/>
                </a:solidFill>
                <a:latin typeface="Kalpurush" panose="02000600000000000000" pitchFamily="2" charset="0"/>
                <a:cs typeface="Kalpurush" panose="02000600000000000000" pitchFamily="2" charset="0"/>
              </a:rPr>
              <a:t>৪০ </a:t>
            </a:r>
            <a:r>
              <a:rPr lang="en-US" sz="2000" dirty="0" err="1">
                <a:solidFill>
                  <a:srgbClr val="5089C1"/>
                </a:solidFill>
                <a:latin typeface="Kalpurush" panose="02000600000000000000" pitchFamily="2" charset="0"/>
                <a:cs typeface="Kalpurush" panose="02000600000000000000" pitchFamily="2" charset="0"/>
              </a:rPr>
              <a:t>মিনিট</a:t>
            </a:r>
            <a:endParaRPr lang="en-US" sz="2000" dirty="0">
              <a:solidFill>
                <a:srgbClr val="5089C1"/>
              </a:solidFill>
              <a:latin typeface="Kalpurush" panose="02000600000000000000" pitchFamily="2" charset="0"/>
              <a:cs typeface="Kalpurush" panose="02000600000000000000" pitchFamily="2" charset="0"/>
            </a:endParaRPr>
          </a:p>
        </p:txBody>
      </p:sp>
      <p:sp>
        <p:nvSpPr>
          <p:cNvPr id="2" name="TextBox 1">
            <a:extLst>
              <a:ext uri="{FF2B5EF4-FFF2-40B4-BE49-F238E27FC236}">
                <a16:creationId xmlns:a16="http://schemas.microsoft.com/office/drawing/2014/main" id="{D63846FE-C6A3-D56C-CC63-D8E434F0D00D}"/>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3" name="TextBox 2">
            <a:extLst>
              <a:ext uri="{FF2B5EF4-FFF2-40B4-BE49-F238E27FC236}">
                <a16:creationId xmlns:a16="http://schemas.microsoft.com/office/drawing/2014/main" id="{72F24C6E-47DC-C2A1-2130-F954001AF70C}"/>
              </a:ext>
            </a:extLst>
          </p:cNvPr>
          <p:cNvSpPr txBox="1"/>
          <p:nvPr/>
        </p:nvSpPr>
        <p:spPr>
          <a:xfrm>
            <a:off x="4573147" y="639205"/>
            <a:ext cx="3043001" cy="523220"/>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800" b="1" dirty="0" err="1">
                <a:solidFill>
                  <a:schemeClr val="bg1"/>
                </a:solidFill>
                <a:latin typeface="Kalpurush" panose="02000600000000000000" pitchFamily="2" charset="0"/>
                <a:cs typeface="Kalpurush" panose="02000600000000000000" pitchFamily="2" charset="0"/>
              </a:rPr>
              <a:t>পাঠ</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পরিচিতি</a:t>
            </a:r>
            <a:endParaRPr lang="en-US" sz="2800" b="1" dirty="0">
              <a:solidFill>
                <a:schemeClr val="bg1"/>
              </a:solidFill>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DC7BC198-FD10-AA4B-3F96-402BAB3EE843}"/>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0444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500"/>
                                        <p:tgtEl>
                                          <p:spTgt spid="18"/>
                                        </p:tgtEl>
                                      </p:cBhvr>
                                    </p:animEffect>
                                    <p:anim calcmode="lin" valueType="num">
                                      <p:cBhvr>
                                        <p:cTn id="13" dur="1500" fill="hold"/>
                                        <p:tgtEl>
                                          <p:spTgt spid="18"/>
                                        </p:tgtEl>
                                        <p:attrNameLst>
                                          <p:attrName>ppt_x</p:attrName>
                                        </p:attrNameLst>
                                      </p:cBhvr>
                                      <p:tavLst>
                                        <p:tav tm="0">
                                          <p:val>
                                            <p:strVal val="#ppt_x"/>
                                          </p:val>
                                        </p:tav>
                                        <p:tav tm="100000">
                                          <p:val>
                                            <p:strVal val="#ppt_x"/>
                                          </p:val>
                                        </p:tav>
                                      </p:tavLst>
                                    </p:anim>
                                    <p:anim calcmode="lin" valueType="num">
                                      <p:cBhvr>
                                        <p:cTn id="14"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B03CA-AD27-7EC2-4CA9-2F47BC5A4A8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FD4F823-AD7D-36E4-C70A-423C8A4A0712}"/>
              </a:ext>
            </a:extLst>
          </p:cNvPr>
          <p:cNvSpPr txBox="1"/>
          <p:nvPr/>
        </p:nvSpPr>
        <p:spPr>
          <a:xfrm>
            <a:off x="3147368" y="2709572"/>
            <a:ext cx="5894562" cy="1438855"/>
          </a:xfrm>
          <a:prstGeom prst="rect">
            <a:avLst/>
          </a:prstGeom>
          <a:noFill/>
        </p:spPr>
        <p:txBody>
          <a:bodyPr wrap="none" rtlCol="0">
            <a:spAutoFit/>
          </a:bodyPr>
          <a:lstStyle/>
          <a:p>
            <a:pPr marL="342900" indent="-342900">
              <a:lnSpc>
                <a:spcPct val="150000"/>
              </a:lnSpc>
              <a:buFont typeface="Wingdings" panose="05000000000000000000" pitchFamily="2" charset="2"/>
              <a:buChar char="ü"/>
            </a:pPr>
            <a:r>
              <a:rPr lang="as-IN" sz="2000" b="1" dirty="0">
                <a:solidFill>
                  <a:srgbClr val="8368A7"/>
                </a:solidFill>
                <a:latin typeface="Kalpurush" panose="02000600000000000000" pitchFamily="2" charset="0"/>
                <a:cs typeface="Kalpurush" panose="02000600000000000000" pitchFamily="2" charset="0"/>
              </a:rPr>
              <a:t>নেটওয়ার্ক টপোলজি </a:t>
            </a:r>
            <a:r>
              <a:rPr lang="en-US" sz="2000" b="1" dirty="0" err="1">
                <a:solidFill>
                  <a:srgbClr val="8368A7"/>
                </a:solidFill>
                <a:latin typeface="Kalpurush" panose="02000600000000000000" pitchFamily="2" charset="0"/>
                <a:cs typeface="Kalpurush" panose="02000600000000000000" pitchFamily="2" charset="0"/>
              </a:rPr>
              <a:t>সম্পর্কে</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ব্যাখ্যা</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করতে</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পারবে</a:t>
            </a:r>
            <a:r>
              <a:rPr lang="en-US" sz="2000" b="1" dirty="0">
                <a:solidFill>
                  <a:srgbClr val="8368A7"/>
                </a:solidFill>
                <a:latin typeface="Kalpurush" panose="02000600000000000000" pitchFamily="2" charset="0"/>
                <a:cs typeface="Kalpurush" panose="02000600000000000000" pitchFamily="2" charset="0"/>
              </a:rPr>
              <a:t>।</a:t>
            </a:r>
          </a:p>
          <a:p>
            <a:pPr marL="342900" indent="-342900">
              <a:lnSpc>
                <a:spcPct val="150000"/>
              </a:lnSpc>
              <a:buFont typeface="Wingdings" panose="05000000000000000000" pitchFamily="2" charset="2"/>
              <a:buChar char="ü"/>
            </a:pPr>
            <a:r>
              <a:rPr lang="en-US" sz="2000" b="1" dirty="0" err="1">
                <a:solidFill>
                  <a:srgbClr val="8368A7"/>
                </a:solidFill>
                <a:latin typeface="Kalpurush" panose="02000600000000000000" pitchFamily="2" charset="0"/>
                <a:cs typeface="Kalpurush" panose="02000600000000000000" pitchFamily="2" charset="0"/>
              </a:rPr>
              <a:t>বাস</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রিং</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স্টার</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টপোলজি</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সম্পর্কে</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ব্যাখ্যা</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করতে</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পারবে</a:t>
            </a:r>
            <a:r>
              <a:rPr lang="en-US" sz="2000" b="1" dirty="0">
                <a:solidFill>
                  <a:srgbClr val="8368A7"/>
                </a:solidFill>
                <a:latin typeface="Kalpurush" panose="02000600000000000000" pitchFamily="2" charset="0"/>
                <a:cs typeface="Kalpurush" panose="02000600000000000000" pitchFamily="2" charset="0"/>
              </a:rPr>
              <a:t>।</a:t>
            </a:r>
          </a:p>
          <a:p>
            <a:pPr marL="342900" indent="-342900">
              <a:lnSpc>
                <a:spcPct val="150000"/>
              </a:lnSpc>
              <a:buFont typeface="Wingdings" panose="05000000000000000000" pitchFamily="2" charset="2"/>
              <a:buChar char="ü"/>
            </a:pPr>
            <a:r>
              <a:rPr lang="en-US" sz="2000" b="1" dirty="0" err="1">
                <a:solidFill>
                  <a:srgbClr val="8368A7"/>
                </a:solidFill>
                <a:latin typeface="Kalpurush" panose="02000600000000000000" pitchFamily="2" charset="0"/>
                <a:cs typeface="Kalpurush" panose="02000600000000000000" pitchFamily="2" charset="0"/>
              </a:rPr>
              <a:t>ট্রি</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মেশ</a:t>
            </a:r>
            <a:r>
              <a:rPr lang="en-US" sz="2000" b="1" dirty="0">
                <a:solidFill>
                  <a:srgbClr val="8368A7"/>
                </a:solidFill>
                <a:latin typeface="Kalpurush" panose="02000600000000000000" pitchFamily="2" charset="0"/>
                <a:cs typeface="Kalpurush" panose="02000600000000000000" pitchFamily="2" charset="0"/>
              </a:rPr>
              <a:t> ও </a:t>
            </a:r>
            <a:r>
              <a:rPr lang="en-US" sz="2000" b="1" dirty="0" err="1">
                <a:solidFill>
                  <a:srgbClr val="8368A7"/>
                </a:solidFill>
                <a:latin typeface="Kalpurush" panose="02000600000000000000" pitchFamily="2" charset="0"/>
                <a:cs typeface="Kalpurush" panose="02000600000000000000" pitchFamily="2" charset="0"/>
              </a:rPr>
              <a:t>হাইব্রীড</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টপোলজি</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সম্পর্কে</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ব্যাখ্যা</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করতে</a:t>
            </a:r>
            <a:r>
              <a:rPr lang="en-US" sz="2000" b="1" dirty="0">
                <a:solidFill>
                  <a:srgbClr val="8368A7"/>
                </a:solidFill>
                <a:latin typeface="Kalpurush" panose="02000600000000000000" pitchFamily="2" charset="0"/>
                <a:cs typeface="Kalpurush" panose="02000600000000000000" pitchFamily="2" charset="0"/>
              </a:rPr>
              <a:t> </a:t>
            </a:r>
            <a:r>
              <a:rPr lang="en-US" sz="2000" b="1" dirty="0" err="1">
                <a:solidFill>
                  <a:srgbClr val="8368A7"/>
                </a:solidFill>
                <a:latin typeface="Kalpurush" panose="02000600000000000000" pitchFamily="2" charset="0"/>
                <a:cs typeface="Kalpurush" panose="02000600000000000000" pitchFamily="2" charset="0"/>
              </a:rPr>
              <a:t>পারবে</a:t>
            </a:r>
            <a:r>
              <a:rPr lang="en-US" sz="2000" b="1" dirty="0">
                <a:solidFill>
                  <a:srgbClr val="8368A7"/>
                </a:solidFill>
                <a:latin typeface="Kalpurush" panose="02000600000000000000" pitchFamily="2" charset="0"/>
                <a:cs typeface="Kalpurush" panose="02000600000000000000" pitchFamily="2" charset="0"/>
              </a:rPr>
              <a:t>।</a:t>
            </a:r>
          </a:p>
        </p:txBody>
      </p:sp>
      <p:sp>
        <p:nvSpPr>
          <p:cNvPr id="3" name="TextBox 2">
            <a:extLst>
              <a:ext uri="{FF2B5EF4-FFF2-40B4-BE49-F238E27FC236}">
                <a16:creationId xmlns:a16="http://schemas.microsoft.com/office/drawing/2014/main" id="{C62A6535-1039-D97C-5AF9-555E32B71563}"/>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C68DD242-3D8D-048F-6BC1-CB355DFC4CDC}"/>
              </a:ext>
            </a:extLst>
          </p:cNvPr>
          <p:cNvSpPr txBox="1"/>
          <p:nvPr/>
        </p:nvSpPr>
        <p:spPr>
          <a:xfrm>
            <a:off x="2757838" y="985454"/>
            <a:ext cx="6673622" cy="523220"/>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800" b="1" dirty="0" err="1">
                <a:solidFill>
                  <a:schemeClr val="bg1"/>
                </a:solidFill>
                <a:latin typeface="Kalpurush" panose="02000600000000000000" pitchFamily="2" charset="0"/>
                <a:cs typeface="Kalpurush" panose="02000600000000000000" pitchFamily="2" charset="0"/>
              </a:rPr>
              <a:t>এই</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পাঠ</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শেষে</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শিক্ষার্থীরা</a:t>
            </a:r>
            <a:endParaRPr lang="en-US" sz="2800" b="1" dirty="0">
              <a:solidFill>
                <a:schemeClr val="bg1"/>
              </a:solidFill>
              <a:latin typeface="Kalpurush" panose="02000600000000000000" pitchFamily="2" charset="0"/>
              <a:cs typeface="Kalpurush" panose="02000600000000000000" pitchFamily="2" charset="0"/>
            </a:endParaRPr>
          </a:p>
        </p:txBody>
      </p:sp>
      <p:sp>
        <p:nvSpPr>
          <p:cNvPr id="2" name="TextBox 1">
            <a:extLst>
              <a:ext uri="{FF2B5EF4-FFF2-40B4-BE49-F238E27FC236}">
                <a16:creationId xmlns:a16="http://schemas.microsoft.com/office/drawing/2014/main" id="{DDC2413D-80B1-8DF4-E34C-3E013135B287}"/>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522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500"/>
                                        <p:tgtEl>
                                          <p:spTgt spid="18"/>
                                        </p:tgtEl>
                                      </p:cBhvr>
                                    </p:animEffect>
                                    <p:anim calcmode="lin" valueType="num">
                                      <p:cBhvr>
                                        <p:cTn id="13" dur="1500" fill="hold"/>
                                        <p:tgtEl>
                                          <p:spTgt spid="18"/>
                                        </p:tgtEl>
                                        <p:attrNameLst>
                                          <p:attrName>ppt_x</p:attrName>
                                        </p:attrNameLst>
                                      </p:cBhvr>
                                      <p:tavLst>
                                        <p:tav tm="0">
                                          <p:val>
                                            <p:strVal val="#ppt_x"/>
                                          </p:val>
                                        </p:tav>
                                        <p:tav tm="100000">
                                          <p:val>
                                            <p:strVal val="#ppt_x"/>
                                          </p:val>
                                        </p:tav>
                                      </p:tavLst>
                                    </p:anim>
                                    <p:anim calcmode="lin" valueType="num">
                                      <p:cBhvr>
                                        <p:cTn id="14"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219">
            <a:extLst>
              <a:ext uri="{FF2B5EF4-FFF2-40B4-BE49-F238E27FC236}">
                <a16:creationId xmlns:a16="http://schemas.microsoft.com/office/drawing/2014/main" id="{BFA37E98-B701-65BC-4E30-FDD9437332C4}"/>
              </a:ext>
            </a:extLst>
          </p:cNvPr>
          <p:cNvSpPr txBox="1"/>
          <p:nvPr/>
        </p:nvSpPr>
        <p:spPr>
          <a:xfrm>
            <a:off x="763895" y="166977"/>
            <a:ext cx="10661510" cy="523220"/>
          </a:xfrm>
          <a:prstGeom prst="rect">
            <a:avLst/>
          </a:prstGeom>
          <a:solidFill>
            <a:srgbClr val="4C7E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800" b="1" dirty="0" err="1">
                <a:solidFill>
                  <a:schemeClr val="bg1"/>
                </a:solidFill>
                <a:latin typeface="Kalpurush" panose="02000600000000000000" pitchFamily="2" charset="0"/>
                <a:cs typeface="Kalpurush" panose="02000600000000000000" pitchFamily="2" charset="0"/>
              </a:rPr>
              <a:t>প্রিয়</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শিক্ষার্থীরা</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তোমরা</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ছবিতে</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কি</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দেখতে</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পাচ্ছো</a:t>
            </a:r>
            <a:r>
              <a:rPr lang="en-US" sz="2800" b="1" dirty="0">
                <a:solidFill>
                  <a:schemeClr val="bg1"/>
                </a:solidFill>
                <a:latin typeface="Kalpurush" panose="02000600000000000000" pitchFamily="2" charset="0"/>
                <a:cs typeface="Kalpurush" panose="02000600000000000000" pitchFamily="2" charset="0"/>
              </a:rPr>
              <a:t>?</a:t>
            </a:r>
          </a:p>
        </p:txBody>
      </p:sp>
      <p:sp>
        <p:nvSpPr>
          <p:cNvPr id="2" name="TextBox 1">
            <a:extLst>
              <a:ext uri="{FF2B5EF4-FFF2-40B4-BE49-F238E27FC236}">
                <a16:creationId xmlns:a16="http://schemas.microsoft.com/office/drawing/2014/main" id="{1EFC8E92-97EB-56FE-5752-940E16D22F80}"/>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3" name="TextBox 2">
            <a:extLst>
              <a:ext uri="{FF2B5EF4-FFF2-40B4-BE49-F238E27FC236}">
                <a16:creationId xmlns:a16="http://schemas.microsoft.com/office/drawing/2014/main" id="{C9EA9C10-5D6F-8125-5A2E-792AF1DA48C1}"/>
              </a:ext>
            </a:extLst>
          </p:cNvPr>
          <p:cNvSpPr txBox="1"/>
          <p:nvPr/>
        </p:nvSpPr>
        <p:spPr>
          <a:xfrm>
            <a:off x="32084" y="6375211"/>
            <a:ext cx="12125132" cy="461665"/>
          </a:xfrm>
          <a:prstGeom prst="rect">
            <a:avLst/>
          </a:prstGeom>
          <a:solidFill>
            <a:srgbClr val="4C7E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25" name="Picture 24">
            <a:extLst>
              <a:ext uri="{FF2B5EF4-FFF2-40B4-BE49-F238E27FC236}">
                <a16:creationId xmlns:a16="http://schemas.microsoft.com/office/drawing/2014/main" id="{9E23D8A8-4B5D-6F17-C4A0-F213889460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4793" y="3963784"/>
            <a:ext cx="714197" cy="714197"/>
          </a:xfrm>
          <a:prstGeom prst="rect">
            <a:avLst/>
          </a:prstGeom>
        </p:spPr>
      </p:pic>
      <p:grpSp>
        <p:nvGrpSpPr>
          <p:cNvPr id="23" name="Group 22">
            <a:extLst>
              <a:ext uri="{FF2B5EF4-FFF2-40B4-BE49-F238E27FC236}">
                <a16:creationId xmlns:a16="http://schemas.microsoft.com/office/drawing/2014/main" id="{9488A882-AE79-EDC1-5581-A91BC8B93EBD}"/>
              </a:ext>
            </a:extLst>
          </p:cNvPr>
          <p:cNvGrpSpPr/>
          <p:nvPr/>
        </p:nvGrpSpPr>
        <p:grpSpPr>
          <a:xfrm>
            <a:off x="1085979" y="2292868"/>
            <a:ext cx="10020042" cy="2086702"/>
            <a:chOff x="927777" y="1873483"/>
            <a:chExt cx="11785160" cy="2454293"/>
          </a:xfrm>
        </p:grpSpPr>
        <p:grpSp>
          <p:nvGrpSpPr>
            <p:cNvPr id="19" name="Group 18">
              <a:extLst>
                <a:ext uri="{FF2B5EF4-FFF2-40B4-BE49-F238E27FC236}">
                  <a16:creationId xmlns:a16="http://schemas.microsoft.com/office/drawing/2014/main" id="{85E96749-12F6-AEC7-2D76-D5733BCDE4CC}"/>
                </a:ext>
              </a:extLst>
            </p:cNvPr>
            <p:cNvGrpSpPr/>
            <p:nvPr/>
          </p:nvGrpSpPr>
          <p:grpSpPr>
            <a:xfrm>
              <a:off x="1376976" y="3118538"/>
              <a:ext cx="10601394" cy="1071187"/>
              <a:chOff x="1376976" y="3118538"/>
              <a:chExt cx="10601394" cy="1071187"/>
            </a:xfrm>
          </p:grpSpPr>
          <p:sp>
            <p:nvSpPr>
              <p:cNvPr id="13" name="Rectangle: Rounded Corners 12">
                <a:extLst>
                  <a:ext uri="{FF2B5EF4-FFF2-40B4-BE49-F238E27FC236}">
                    <a16:creationId xmlns:a16="http://schemas.microsoft.com/office/drawing/2014/main" id="{84AA862C-325C-FCC6-0246-292D82491231}"/>
                  </a:ext>
                </a:extLst>
              </p:cNvPr>
              <p:cNvSpPr/>
              <p:nvPr/>
            </p:nvSpPr>
            <p:spPr>
              <a:xfrm rot="16200000">
                <a:off x="867270" y="3628244"/>
                <a:ext cx="1071187"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EADBE90-ABAF-4E32-1F48-A0188A7D448F}"/>
                  </a:ext>
                </a:extLst>
              </p:cNvPr>
              <p:cNvSpPr/>
              <p:nvPr/>
            </p:nvSpPr>
            <p:spPr>
              <a:xfrm rot="16200000">
                <a:off x="2956120" y="3628244"/>
                <a:ext cx="1071187"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34E2837-64E5-AEB7-E3B6-8376C6CE6E31}"/>
                  </a:ext>
                </a:extLst>
              </p:cNvPr>
              <p:cNvSpPr/>
              <p:nvPr/>
            </p:nvSpPr>
            <p:spPr>
              <a:xfrm rot="16200000">
                <a:off x="5044970" y="3628244"/>
                <a:ext cx="1071187"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020A2D8-35A1-7BC9-09E4-93CF56C629FB}"/>
                  </a:ext>
                </a:extLst>
              </p:cNvPr>
              <p:cNvSpPr/>
              <p:nvPr/>
            </p:nvSpPr>
            <p:spPr>
              <a:xfrm rot="16200000">
                <a:off x="7133820" y="3628244"/>
                <a:ext cx="1071187"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C9F9860-106A-CFEB-C881-FF9FE455F865}"/>
                  </a:ext>
                </a:extLst>
              </p:cNvPr>
              <p:cNvSpPr/>
              <p:nvPr/>
            </p:nvSpPr>
            <p:spPr>
              <a:xfrm rot="16200000">
                <a:off x="9222670" y="3628244"/>
                <a:ext cx="1071187"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A40833A-BCBD-6895-BBF6-A937B068A14C}"/>
                  </a:ext>
                </a:extLst>
              </p:cNvPr>
              <p:cNvSpPr/>
              <p:nvPr/>
            </p:nvSpPr>
            <p:spPr>
              <a:xfrm rot="16200000">
                <a:off x="11416890" y="3628244"/>
                <a:ext cx="1071186"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E814AD3-B318-2FEF-698B-B23ED2DC5045}"/>
                </a:ext>
              </a:extLst>
            </p:cNvPr>
            <p:cNvGrpSpPr/>
            <p:nvPr/>
          </p:nvGrpSpPr>
          <p:grpSpPr>
            <a:xfrm>
              <a:off x="927777" y="1873483"/>
              <a:ext cx="10336445" cy="1387077"/>
              <a:chOff x="1088960" y="2221826"/>
              <a:chExt cx="10336445" cy="1387077"/>
            </a:xfrm>
          </p:grpSpPr>
          <p:pic>
            <p:nvPicPr>
              <p:cNvPr id="6" name="Picture 5">
                <a:extLst>
                  <a:ext uri="{FF2B5EF4-FFF2-40B4-BE49-F238E27FC236}">
                    <a16:creationId xmlns:a16="http://schemas.microsoft.com/office/drawing/2014/main" id="{AAB92EFB-E77D-241E-9292-DE8DAD6A5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60" y="2221826"/>
                <a:ext cx="1943885" cy="1387077"/>
              </a:xfrm>
              <a:prstGeom prst="rect">
                <a:avLst/>
              </a:prstGeom>
            </p:spPr>
          </p:pic>
          <p:pic>
            <p:nvPicPr>
              <p:cNvPr id="7" name="Picture 6">
                <a:extLst>
                  <a:ext uri="{FF2B5EF4-FFF2-40B4-BE49-F238E27FC236}">
                    <a16:creationId xmlns:a16="http://schemas.microsoft.com/office/drawing/2014/main" id="{83CDF82F-4D7F-CA9C-2C0B-F852768F1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100" y="2221826"/>
                <a:ext cx="1943885" cy="1387077"/>
              </a:xfrm>
              <a:prstGeom prst="rect">
                <a:avLst/>
              </a:prstGeom>
            </p:spPr>
          </p:pic>
          <p:pic>
            <p:nvPicPr>
              <p:cNvPr id="8" name="Picture 7">
                <a:extLst>
                  <a:ext uri="{FF2B5EF4-FFF2-40B4-BE49-F238E27FC236}">
                    <a16:creationId xmlns:a16="http://schemas.microsoft.com/office/drawing/2014/main" id="{B5A2AAEE-F48A-0153-FB80-6F3D1818E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240" y="2221826"/>
                <a:ext cx="1943885" cy="1387077"/>
              </a:xfrm>
              <a:prstGeom prst="rect">
                <a:avLst/>
              </a:prstGeom>
            </p:spPr>
          </p:pic>
          <p:pic>
            <p:nvPicPr>
              <p:cNvPr id="9" name="Picture 8">
                <a:extLst>
                  <a:ext uri="{FF2B5EF4-FFF2-40B4-BE49-F238E27FC236}">
                    <a16:creationId xmlns:a16="http://schemas.microsoft.com/office/drawing/2014/main" id="{9E596E20-9ED4-D6A1-4FB4-57C874F72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380" y="2221826"/>
                <a:ext cx="1943885" cy="1387077"/>
              </a:xfrm>
              <a:prstGeom prst="rect">
                <a:avLst/>
              </a:prstGeom>
            </p:spPr>
          </p:pic>
          <p:pic>
            <p:nvPicPr>
              <p:cNvPr id="10" name="Picture 9">
                <a:extLst>
                  <a:ext uri="{FF2B5EF4-FFF2-40B4-BE49-F238E27FC236}">
                    <a16:creationId xmlns:a16="http://schemas.microsoft.com/office/drawing/2014/main" id="{F6B957A9-6337-5C57-385A-4DC64A5E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520" y="2221826"/>
                <a:ext cx="1943885" cy="1387077"/>
              </a:xfrm>
              <a:prstGeom prst="rect">
                <a:avLst/>
              </a:prstGeom>
            </p:spPr>
          </p:pic>
        </p:grpSp>
        <p:sp>
          <p:nvSpPr>
            <p:cNvPr id="12" name="Rectangle: Rounded Corners 11">
              <a:extLst>
                <a:ext uri="{FF2B5EF4-FFF2-40B4-BE49-F238E27FC236}">
                  <a16:creationId xmlns:a16="http://schemas.microsoft.com/office/drawing/2014/main" id="{E9AB2E2F-B65A-5E9C-E9F9-197B8B94E17F}"/>
                </a:ext>
              </a:extLst>
            </p:cNvPr>
            <p:cNvSpPr/>
            <p:nvPr/>
          </p:nvSpPr>
          <p:spPr>
            <a:xfrm>
              <a:off x="927777" y="4180114"/>
              <a:ext cx="11739567" cy="147662"/>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E9AC495-7199-BBD4-E888-68607F41D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295580" y="1985052"/>
              <a:ext cx="1417357" cy="1417357"/>
            </a:xfrm>
            <a:prstGeom prst="rect">
              <a:avLst/>
            </a:prstGeom>
          </p:spPr>
        </p:pic>
      </p:grpSp>
    </p:spTree>
    <p:extLst>
      <p:ext uri="{BB962C8B-B14F-4D97-AF65-F5344CB8AC3E}">
        <p14:creationId xmlns:p14="http://schemas.microsoft.com/office/powerpoint/2010/main" val="39265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p:cTn id="7" dur="1500" fill="hold"/>
                                        <p:tgtEl>
                                          <p:spTgt spid="220"/>
                                        </p:tgtEl>
                                        <p:attrNameLst>
                                          <p:attrName>ppt_w</p:attrName>
                                        </p:attrNameLst>
                                      </p:cBhvr>
                                      <p:tavLst>
                                        <p:tav tm="0">
                                          <p:val>
                                            <p:fltVal val="0"/>
                                          </p:val>
                                        </p:tav>
                                        <p:tav tm="100000">
                                          <p:val>
                                            <p:strVal val="#ppt_w"/>
                                          </p:val>
                                        </p:tav>
                                      </p:tavLst>
                                    </p:anim>
                                    <p:anim calcmode="lin" valueType="num">
                                      <p:cBhvr>
                                        <p:cTn id="8" dur="1500" fill="hold"/>
                                        <p:tgtEl>
                                          <p:spTgt spid="220"/>
                                        </p:tgtEl>
                                        <p:attrNameLst>
                                          <p:attrName>ppt_h</p:attrName>
                                        </p:attrNameLst>
                                      </p:cBhvr>
                                      <p:tavLst>
                                        <p:tav tm="0">
                                          <p:val>
                                            <p:fltVal val="0"/>
                                          </p:val>
                                        </p:tav>
                                        <p:tav tm="100000">
                                          <p:val>
                                            <p:strVal val="#ppt_h"/>
                                          </p:val>
                                        </p:tav>
                                      </p:tavLst>
                                    </p:anim>
                                    <p:animEffect transition="in" filter="fade">
                                      <p:cBhvr>
                                        <p:cTn id="9" dur="1500"/>
                                        <p:tgtEl>
                                          <p:spTgt spid="220"/>
                                        </p:tgtEl>
                                      </p:cBhvr>
                                    </p:animEffect>
                                  </p:childTnLst>
                                </p:cTn>
                              </p:par>
                              <p:par>
                                <p:cTn id="10" presetID="14" presetClass="entr" presetSubtype="10" fill="hold" nodeType="withEffect">
                                  <p:stCondLst>
                                    <p:cond delay="100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1500"/>
                                        <p:tgtEl>
                                          <p:spTgt spid="23"/>
                                        </p:tgtEl>
                                      </p:cBhvr>
                                    </p:animEffect>
                                  </p:childTnLst>
                                </p:cTn>
                              </p:par>
                              <p:par>
                                <p:cTn id="13" presetID="53" presetClass="entr" presetSubtype="16" fill="hold"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Effect transition="in" filter="fade">
                                      <p:cBhvr>
                                        <p:cTn id="17" dur="1000"/>
                                        <p:tgtEl>
                                          <p:spTgt spid="25"/>
                                        </p:tgtEl>
                                      </p:cBhvr>
                                    </p:animEffect>
                                  </p:childTnLst>
                                </p:cTn>
                              </p:par>
                              <p:par>
                                <p:cTn id="18" presetID="42" presetClass="path" presetSubtype="0" repeatCount="indefinite" fill="hold" nodeType="withEffect">
                                  <p:stCondLst>
                                    <p:cond delay="2500"/>
                                  </p:stCondLst>
                                  <p:childTnLst>
                                    <p:animMotion origin="layout" path="M 4.79167E-6 -2.59259E-6 L 0.74843 -0.00092 " pathEditMode="relative" rAng="0" ptsTypes="AA">
                                      <p:cBhvr>
                                        <p:cTn id="19" dur="2500" fill="hold"/>
                                        <p:tgtEl>
                                          <p:spTgt spid="25"/>
                                        </p:tgtEl>
                                        <p:attrNameLst>
                                          <p:attrName>ppt_x</p:attrName>
                                          <p:attrName>ppt_y</p:attrName>
                                        </p:attrNameLst>
                                      </p:cBhvr>
                                      <p:rCtr x="3742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D559F-D97B-3E16-CE9F-5C95AE1F9EFB}"/>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072E4351-4FC4-074C-1411-2CC810A755AF}"/>
              </a:ext>
            </a:extLst>
          </p:cNvPr>
          <p:cNvSpPr/>
          <p:nvPr/>
        </p:nvSpPr>
        <p:spPr>
          <a:xfrm>
            <a:off x="781406" y="1138575"/>
            <a:ext cx="10626487" cy="1323269"/>
          </a:xfrm>
          <a:prstGeom prst="round2DiagRect">
            <a:avLst>
              <a:gd name="adj1" fmla="val 0"/>
              <a:gd name="adj2" fmla="val 0"/>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as-IN" dirty="0">
                <a:latin typeface="Kalpurush" panose="02000600000000000000" pitchFamily="2" charset="0"/>
                <a:cs typeface="Kalpurush" panose="02000600000000000000" pitchFamily="2" charset="0"/>
              </a:rPr>
              <a:t>নেটওয়ার্ক টপোলজি হলো একটি নেটওয়ার্কের বিভিন্ন উপাদান (যেমন: কম্পিউটার, নোড, বা লিঙ্ক) একে অপরের সাথে কীভাবে শারীরিকভাবে বা যৌক্তিকভাবে সংযুক্ত থাকে তার মানচিত্র বা বিন্যাস। সহজ কথায়, নেটওয়ার্কের ডিভাইসগুলো কীভাবে একে অপরের সাথে তার বা সিগন্যাল দিয়ে যুক্ত, তাকেই টপোলজি বলে।</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8DFE055C-E1B6-5842-1419-AFDCB716CC6C}"/>
              </a:ext>
            </a:extLst>
          </p:cNvPr>
          <p:cNvSpPr/>
          <p:nvPr/>
        </p:nvSpPr>
        <p:spPr>
          <a:xfrm>
            <a:off x="781406" y="275580"/>
            <a:ext cx="10626488" cy="574209"/>
          </a:xfrm>
          <a:prstGeom prst="homePlate">
            <a:avLst>
              <a:gd name="adj" fmla="val 0"/>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2800" b="1" dirty="0">
                <a:latin typeface="Kalpurush" panose="02000600000000000000" pitchFamily="2" charset="0"/>
                <a:cs typeface="Kalpurush" panose="02000600000000000000" pitchFamily="2" charset="0"/>
              </a:rPr>
              <a:t>নেটওয়ার্ক টপোলজি</a:t>
            </a:r>
            <a:endParaRPr lang="en-US" sz="2800" b="1"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F05B08A9-7FD4-30DF-B246-1C3D2AEC7F9B}"/>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8A757241-4FD3-7148-40BD-CD4A8480DFAE}"/>
              </a:ext>
            </a:extLst>
          </p:cNvPr>
          <p:cNvSpPr txBox="1"/>
          <p:nvPr/>
        </p:nvSpPr>
        <p:spPr>
          <a:xfrm>
            <a:off x="32084" y="6375211"/>
            <a:ext cx="12125132" cy="461665"/>
          </a:xfrm>
          <a:prstGeom prst="rect">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D67B1DBB-ACC9-97A2-FA85-3826038AF734}"/>
              </a:ext>
            </a:extLst>
          </p:cNvPr>
          <p:cNvSpPr txBox="1"/>
          <p:nvPr/>
        </p:nvSpPr>
        <p:spPr>
          <a:xfrm>
            <a:off x="4699175" y="2806902"/>
            <a:ext cx="2790947" cy="2966197"/>
          </a:xfrm>
          <a:prstGeom prst="rect">
            <a:avLst/>
          </a:prstGeom>
          <a:noFill/>
        </p:spPr>
        <p:txBody>
          <a:bodyPr wrap="square">
            <a:spAutoFit/>
          </a:bodyPr>
          <a:lstStyle/>
          <a:p>
            <a:pPr>
              <a:lnSpc>
                <a:spcPct val="150000"/>
              </a:lnSpc>
            </a:pPr>
            <a:r>
              <a:rPr lang="as-IN" b="1" dirty="0">
                <a:solidFill>
                  <a:srgbClr val="8368A7"/>
                </a:solidFill>
                <a:latin typeface="Kalpurush" panose="02000600000000000000" pitchFamily="2" charset="0"/>
                <a:cs typeface="Kalpurush" panose="02000600000000000000" pitchFamily="2" charset="0"/>
              </a:rPr>
              <a:t>নেটওয়ার্ক টপোলজি</a:t>
            </a:r>
            <a:r>
              <a:rPr lang="en-US" b="1" dirty="0">
                <a:solidFill>
                  <a:srgbClr val="8368A7"/>
                </a:solidFill>
                <a:latin typeface="Kalpurush" panose="02000600000000000000" pitchFamily="2" charset="0"/>
                <a:cs typeface="Kalpurush" panose="02000600000000000000" pitchFamily="2" charset="0"/>
              </a:rPr>
              <a:t> ৬ </a:t>
            </a:r>
            <a:r>
              <a:rPr lang="en-US" b="1" dirty="0" err="1">
                <a:solidFill>
                  <a:srgbClr val="8368A7"/>
                </a:solidFill>
                <a:latin typeface="Kalpurush" panose="02000600000000000000" pitchFamily="2" charset="0"/>
                <a:cs typeface="Kalpurush" panose="02000600000000000000" pitchFamily="2" charset="0"/>
              </a:rPr>
              <a:t>প্রকার</a:t>
            </a:r>
            <a:r>
              <a:rPr lang="en-US" b="1" dirty="0">
                <a:solidFill>
                  <a:srgbClr val="8368A7"/>
                </a:solidFill>
                <a:latin typeface="Kalpurush" panose="02000600000000000000" pitchFamily="2" charset="0"/>
                <a:cs typeface="Kalpurush" panose="02000600000000000000" pitchFamily="2" charset="0"/>
              </a:rPr>
              <a:t> – </a:t>
            </a:r>
          </a:p>
          <a:p>
            <a:pPr marL="742950" lvl="1" indent="-285750">
              <a:lnSpc>
                <a:spcPct val="150000"/>
              </a:lnSpc>
              <a:buFont typeface="Wingdings" panose="05000000000000000000" pitchFamily="2" charset="2"/>
              <a:buChar char="v"/>
            </a:pPr>
            <a:r>
              <a:rPr lang="en-US" dirty="0" err="1">
                <a:solidFill>
                  <a:srgbClr val="4E83BB"/>
                </a:solidFill>
                <a:latin typeface="Kalpurush" panose="02000600000000000000" pitchFamily="2" charset="0"/>
                <a:cs typeface="Kalpurush" panose="02000600000000000000" pitchFamily="2" charset="0"/>
              </a:rPr>
              <a:t>বাস</a:t>
            </a:r>
            <a:r>
              <a:rPr lang="en-US" dirty="0">
                <a:solidFill>
                  <a:srgbClr val="4E83BB"/>
                </a:solidFill>
                <a:latin typeface="Kalpurush" panose="02000600000000000000" pitchFamily="2" charset="0"/>
                <a:cs typeface="Kalpurush" panose="02000600000000000000" pitchFamily="2" charset="0"/>
              </a:rPr>
              <a:t> </a:t>
            </a:r>
            <a:r>
              <a:rPr lang="en-US" dirty="0" err="1">
                <a:solidFill>
                  <a:srgbClr val="4E83BB"/>
                </a:solidFill>
                <a:latin typeface="Kalpurush" panose="02000600000000000000" pitchFamily="2" charset="0"/>
                <a:cs typeface="Kalpurush" panose="02000600000000000000" pitchFamily="2" charset="0"/>
              </a:rPr>
              <a:t>টপোলজি</a:t>
            </a:r>
            <a:endParaRPr lang="en-US" dirty="0">
              <a:solidFill>
                <a:srgbClr val="4E83BB"/>
              </a:solidFill>
              <a:latin typeface="Kalpurush" panose="02000600000000000000" pitchFamily="2" charset="0"/>
              <a:cs typeface="Kalpurush" panose="02000600000000000000" pitchFamily="2" charset="0"/>
            </a:endParaRPr>
          </a:p>
          <a:p>
            <a:pPr marL="742950" lvl="1" indent="-285750">
              <a:lnSpc>
                <a:spcPct val="150000"/>
              </a:lnSpc>
              <a:buFont typeface="Wingdings" panose="05000000000000000000" pitchFamily="2" charset="2"/>
              <a:buChar char="v"/>
            </a:pPr>
            <a:r>
              <a:rPr lang="en-US" dirty="0" err="1">
                <a:solidFill>
                  <a:srgbClr val="4E83BB"/>
                </a:solidFill>
                <a:latin typeface="Kalpurush" panose="02000600000000000000" pitchFamily="2" charset="0"/>
                <a:cs typeface="Kalpurush" panose="02000600000000000000" pitchFamily="2" charset="0"/>
              </a:rPr>
              <a:t>রিং</a:t>
            </a:r>
            <a:r>
              <a:rPr lang="en-US" dirty="0">
                <a:solidFill>
                  <a:srgbClr val="4E83BB"/>
                </a:solidFill>
                <a:latin typeface="Kalpurush" panose="02000600000000000000" pitchFamily="2" charset="0"/>
                <a:cs typeface="Kalpurush" panose="02000600000000000000" pitchFamily="2" charset="0"/>
              </a:rPr>
              <a:t> </a:t>
            </a:r>
            <a:r>
              <a:rPr lang="en-US" dirty="0" err="1">
                <a:solidFill>
                  <a:srgbClr val="4E83BB"/>
                </a:solidFill>
                <a:latin typeface="Kalpurush" panose="02000600000000000000" pitchFamily="2" charset="0"/>
                <a:cs typeface="Kalpurush" panose="02000600000000000000" pitchFamily="2" charset="0"/>
              </a:rPr>
              <a:t>টপোলজি</a:t>
            </a:r>
            <a:endParaRPr lang="en-US" dirty="0">
              <a:solidFill>
                <a:srgbClr val="4E83BB"/>
              </a:solidFill>
              <a:latin typeface="Kalpurush" panose="02000600000000000000" pitchFamily="2" charset="0"/>
              <a:cs typeface="Kalpurush" panose="02000600000000000000" pitchFamily="2" charset="0"/>
            </a:endParaRPr>
          </a:p>
          <a:p>
            <a:pPr marL="742950" lvl="1" indent="-285750">
              <a:lnSpc>
                <a:spcPct val="150000"/>
              </a:lnSpc>
              <a:buFont typeface="Wingdings" panose="05000000000000000000" pitchFamily="2" charset="2"/>
              <a:buChar char="v"/>
            </a:pPr>
            <a:r>
              <a:rPr lang="en-US" dirty="0" err="1">
                <a:solidFill>
                  <a:srgbClr val="4E83BB"/>
                </a:solidFill>
                <a:latin typeface="Kalpurush" panose="02000600000000000000" pitchFamily="2" charset="0"/>
                <a:cs typeface="Kalpurush" panose="02000600000000000000" pitchFamily="2" charset="0"/>
              </a:rPr>
              <a:t>স্টার</a:t>
            </a:r>
            <a:r>
              <a:rPr lang="en-US" dirty="0">
                <a:solidFill>
                  <a:srgbClr val="4E83BB"/>
                </a:solidFill>
                <a:latin typeface="Kalpurush" panose="02000600000000000000" pitchFamily="2" charset="0"/>
                <a:cs typeface="Kalpurush" panose="02000600000000000000" pitchFamily="2" charset="0"/>
              </a:rPr>
              <a:t> </a:t>
            </a:r>
            <a:r>
              <a:rPr lang="en-US" dirty="0" err="1">
                <a:solidFill>
                  <a:srgbClr val="4E83BB"/>
                </a:solidFill>
                <a:latin typeface="Kalpurush" panose="02000600000000000000" pitchFamily="2" charset="0"/>
                <a:cs typeface="Kalpurush" panose="02000600000000000000" pitchFamily="2" charset="0"/>
              </a:rPr>
              <a:t>টপোলজি</a:t>
            </a:r>
            <a:endParaRPr lang="en-US" dirty="0">
              <a:solidFill>
                <a:srgbClr val="4E83BB"/>
              </a:solidFill>
              <a:latin typeface="Kalpurush" panose="02000600000000000000" pitchFamily="2" charset="0"/>
              <a:cs typeface="Kalpurush" panose="02000600000000000000" pitchFamily="2" charset="0"/>
            </a:endParaRPr>
          </a:p>
          <a:p>
            <a:pPr marL="742950" lvl="1" indent="-285750">
              <a:lnSpc>
                <a:spcPct val="150000"/>
              </a:lnSpc>
              <a:buFont typeface="Wingdings" panose="05000000000000000000" pitchFamily="2" charset="2"/>
              <a:buChar char="v"/>
            </a:pPr>
            <a:r>
              <a:rPr lang="en-US" dirty="0" err="1">
                <a:solidFill>
                  <a:srgbClr val="4E83BB"/>
                </a:solidFill>
                <a:latin typeface="Kalpurush" panose="02000600000000000000" pitchFamily="2" charset="0"/>
                <a:cs typeface="Kalpurush" panose="02000600000000000000" pitchFamily="2" charset="0"/>
              </a:rPr>
              <a:t>ট্রি</a:t>
            </a:r>
            <a:r>
              <a:rPr lang="en-US" dirty="0">
                <a:solidFill>
                  <a:srgbClr val="4E83BB"/>
                </a:solidFill>
                <a:latin typeface="Kalpurush" panose="02000600000000000000" pitchFamily="2" charset="0"/>
                <a:cs typeface="Kalpurush" panose="02000600000000000000" pitchFamily="2" charset="0"/>
              </a:rPr>
              <a:t> </a:t>
            </a:r>
            <a:r>
              <a:rPr lang="en-US" dirty="0" err="1">
                <a:solidFill>
                  <a:srgbClr val="4E83BB"/>
                </a:solidFill>
                <a:latin typeface="Kalpurush" panose="02000600000000000000" pitchFamily="2" charset="0"/>
                <a:cs typeface="Kalpurush" panose="02000600000000000000" pitchFamily="2" charset="0"/>
              </a:rPr>
              <a:t>টপোলজি</a:t>
            </a:r>
            <a:endParaRPr lang="en-US" dirty="0">
              <a:solidFill>
                <a:srgbClr val="4E83BB"/>
              </a:solidFill>
              <a:latin typeface="Kalpurush" panose="02000600000000000000" pitchFamily="2" charset="0"/>
              <a:cs typeface="Kalpurush" panose="02000600000000000000" pitchFamily="2" charset="0"/>
            </a:endParaRPr>
          </a:p>
          <a:p>
            <a:pPr marL="742950" lvl="1" indent="-285750">
              <a:lnSpc>
                <a:spcPct val="150000"/>
              </a:lnSpc>
              <a:buFont typeface="Wingdings" panose="05000000000000000000" pitchFamily="2" charset="2"/>
              <a:buChar char="v"/>
            </a:pPr>
            <a:r>
              <a:rPr lang="en-US" dirty="0" err="1">
                <a:solidFill>
                  <a:srgbClr val="4E83BB"/>
                </a:solidFill>
                <a:latin typeface="Kalpurush" panose="02000600000000000000" pitchFamily="2" charset="0"/>
                <a:cs typeface="Kalpurush" panose="02000600000000000000" pitchFamily="2" charset="0"/>
              </a:rPr>
              <a:t>মেশ</a:t>
            </a:r>
            <a:r>
              <a:rPr lang="en-US" dirty="0">
                <a:solidFill>
                  <a:srgbClr val="4E83BB"/>
                </a:solidFill>
                <a:latin typeface="Kalpurush" panose="02000600000000000000" pitchFamily="2" charset="0"/>
                <a:cs typeface="Kalpurush" panose="02000600000000000000" pitchFamily="2" charset="0"/>
              </a:rPr>
              <a:t> </a:t>
            </a:r>
            <a:r>
              <a:rPr lang="en-US" dirty="0" err="1">
                <a:solidFill>
                  <a:srgbClr val="4E83BB"/>
                </a:solidFill>
                <a:latin typeface="Kalpurush" panose="02000600000000000000" pitchFamily="2" charset="0"/>
                <a:cs typeface="Kalpurush" panose="02000600000000000000" pitchFamily="2" charset="0"/>
              </a:rPr>
              <a:t>টপোলজি</a:t>
            </a:r>
            <a:endParaRPr lang="en-US" dirty="0">
              <a:solidFill>
                <a:srgbClr val="4E83BB"/>
              </a:solidFill>
              <a:latin typeface="Kalpurush" panose="02000600000000000000" pitchFamily="2" charset="0"/>
              <a:cs typeface="Kalpurush" panose="02000600000000000000" pitchFamily="2" charset="0"/>
            </a:endParaRPr>
          </a:p>
          <a:p>
            <a:pPr marL="742950" lvl="1" indent="-285750">
              <a:lnSpc>
                <a:spcPct val="150000"/>
              </a:lnSpc>
              <a:buFont typeface="Wingdings" panose="05000000000000000000" pitchFamily="2" charset="2"/>
              <a:buChar char="v"/>
            </a:pPr>
            <a:r>
              <a:rPr lang="en-US" dirty="0" err="1">
                <a:solidFill>
                  <a:srgbClr val="4E83BB"/>
                </a:solidFill>
                <a:latin typeface="Kalpurush" panose="02000600000000000000" pitchFamily="2" charset="0"/>
                <a:cs typeface="Kalpurush" panose="02000600000000000000" pitchFamily="2" charset="0"/>
              </a:rPr>
              <a:t>হাইব্রীড</a:t>
            </a:r>
            <a:r>
              <a:rPr lang="en-US" dirty="0">
                <a:solidFill>
                  <a:srgbClr val="4E83BB"/>
                </a:solidFill>
                <a:latin typeface="Kalpurush" panose="02000600000000000000" pitchFamily="2" charset="0"/>
                <a:cs typeface="Kalpurush" panose="02000600000000000000" pitchFamily="2" charset="0"/>
              </a:rPr>
              <a:t> </a:t>
            </a:r>
            <a:r>
              <a:rPr lang="en-US" dirty="0" err="1">
                <a:solidFill>
                  <a:srgbClr val="4E83BB"/>
                </a:solidFill>
                <a:latin typeface="Kalpurush" panose="02000600000000000000" pitchFamily="2" charset="0"/>
                <a:cs typeface="Kalpurush" panose="02000600000000000000" pitchFamily="2" charset="0"/>
              </a:rPr>
              <a:t>টপোলজি</a:t>
            </a:r>
            <a:endParaRPr lang="en-US" dirty="0">
              <a:solidFill>
                <a:srgbClr val="4E83BB"/>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5779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9A30B-1827-72D1-F48F-461EFB2DFFC9}"/>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75B1C7C2-4B29-A746-D05E-8F6037D935A2}"/>
              </a:ext>
            </a:extLst>
          </p:cNvPr>
          <p:cNvSpPr/>
          <p:nvPr/>
        </p:nvSpPr>
        <p:spPr>
          <a:xfrm>
            <a:off x="781406" y="1138575"/>
            <a:ext cx="10626487" cy="1541895"/>
          </a:xfrm>
          <a:prstGeom prst="round2DiagRect">
            <a:avLst>
              <a:gd name="adj1" fmla="val 0"/>
              <a:gd name="adj2" fmla="val 0"/>
            </a:avLst>
          </a:prstGeom>
          <a:solidFill>
            <a:srgbClr val="4E83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as-IN" dirty="0">
                <a:latin typeface="Kalpurush" panose="02000600000000000000" pitchFamily="2" charset="0"/>
                <a:cs typeface="Kalpurush" panose="02000600000000000000" pitchFamily="2" charset="0"/>
              </a:rPr>
              <a:t>একটিমাত্র মূল ক্যাবল এর মাধ্যমে যে নেটওয়ার্কের সবকটি কম্পিউটার সংযুক্ত থাকে</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তাকে বাস টপোলজি বলে। এর মূল ক্যাবলকে ব্যাকবোন বলে। কেননা প্রতিটি কম্পিউটার মূল ক্যাবলের সাথে যুক্ত থাকে।</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এক্ষেত্রে</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যখন একটি কম্পিউটার অন্য কোনো কম্পিউটারের উদ্দেশ্যে মেসেজ পাঠায় তখন সেই মেসেজ সিগনাল ক্যাবলের মাধ্যমে পরিবাহিত হয়ে সব কটি কম্পিউটারের নিকট পৌঁছে। যে কম্পিউটারের উদ্দেশ্যে সেটি পাঠানো হয় কেবল সেটিই সে মেসেজ গ্রহণ করে আর অন্যরা সে</a:t>
            </a:r>
            <a:r>
              <a:rPr lang="en-US" dirty="0" err="1">
                <a:latin typeface="Kalpurush" panose="02000600000000000000" pitchFamily="2" charset="0"/>
                <a:cs typeface="Kalpurush" panose="02000600000000000000" pitchFamily="2" charset="0"/>
              </a:rPr>
              <a:t>টি</a:t>
            </a:r>
            <a:r>
              <a:rPr lang="as-IN" dirty="0">
                <a:latin typeface="Kalpurush" panose="02000600000000000000" pitchFamily="2" charset="0"/>
                <a:cs typeface="Kalpurush" panose="02000600000000000000" pitchFamily="2" charset="0"/>
              </a:rPr>
              <a:t> বাতিল করে দেয়। </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2D3B356C-23AC-7F3B-CDCD-0CBCEA4AC92E}"/>
              </a:ext>
            </a:extLst>
          </p:cNvPr>
          <p:cNvSpPr/>
          <p:nvPr/>
        </p:nvSpPr>
        <p:spPr>
          <a:xfrm>
            <a:off x="781406" y="275580"/>
            <a:ext cx="10626488" cy="574209"/>
          </a:xfrm>
          <a:prstGeom prst="homePlate">
            <a:avLst>
              <a:gd name="adj" fmla="val 0"/>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Kalpurush" panose="02000600000000000000" pitchFamily="2" charset="0"/>
                <a:cs typeface="Kalpurush" panose="02000600000000000000" pitchFamily="2" charset="0"/>
              </a:rPr>
              <a:t>বাস</a:t>
            </a:r>
            <a:r>
              <a:rPr lang="as-IN" sz="2800" b="1" dirty="0">
                <a:latin typeface="Kalpurush" panose="02000600000000000000" pitchFamily="2" charset="0"/>
                <a:cs typeface="Kalpurush" panose="02000600000000000000" pitchFamily="2" charset="0"/>
              </a:rPr>
              <a:t> টপোলজি</a:t>
            </a:r>
            <a:endParaRPr lang="en-US" sz="2800" b="1"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7108F62B-B426-6FE6-97BC-68D8EF292679}"/>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B6D46538-ED2B-EBC1-31C9-D28C200227A0}"/>
              </a:ext>
            </a:extLst>
          </p:cNvPr>
          <p:cNvSpPr txBox="1"/>
          <p:nvPr/>
        </p:nvSpPr>
        <p:spPr>
          <a:xfrm>
            <a:off x="32084" y="6375211"/>
            <a:ext cx="12125132" cy="461665"/>
          </a:xfrm>
          <a:prstGeom prst="rect">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2" name="Picture 1">
            <a:extLst>
              <a:ext uri="{FF2B5EF4-FFF2-40B4-BE49-F238E27FC236}">
                <a16:creationId xmlns:a16="http://schemas.microsoft.com/office/drawing/2014/main" id="{B927578B-0ED7-536D-CB2E-CC3898221E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65987" y="4917751"/>
            <a:ext cx="714197" cy="714197"/>
          </a:xfrm>
          <a:prstGeom prst="rect">
            <a:avLst/>
          </a:prstGeom>
        </p:spPr>
      </p:pic>
      <p:grpSp>
        <p:nvGrpSpPr>
          <p:cNvPr id="6" name="Group 5">
            <a:extLst>
              <a:ext uri="{FF2B5EF4-FFF2-40B4-BE49-F238E27FC236}">
                <a16:creationId xmlns:a16="http://schemas.microsoft.com/office/drawing/2014/main" id="{5ED4B872-9EDA-4135-A672-E1C61D9AD728}"/>
              </a:ext>
            </a:extLst>
          </p:cNvPr>
          <p:cNvGrpSpPr/>
          <p:nvPr/>
        </p:nvGrpSpPr>
        <p:grpSpPr>
          <a:xfrm>
            <a:off x="1084629" y="3246835"/>
            <a:ext cx="10020042" cy="2700439"/>
            <a:chOff x="1084629" y="3246835"/>
            <a:chExt cx="10020042" cy="2700439"/>
          </a:xfrm>
        </p:grpSpPr>
        <p:grpSp>
          <p:nvGrpSpPr>
            <p:cNvPr id="7" name="Group 6">
              <a:extLst>
                <a:ext uri="{FF2B5EF4-FFF2-40B4-BE49-F238E27FC236}">
                  <a16:creationId xmlns:a16="http://schemas.microsoft.com/office/drawing/2014/main" id="{EDCA7470-13B7-EA23-9CA6-0073CF1127CE}"/>
                </a:ext>
              </a:extLst>
            </p:cNvPr>
            <p:cNvGrpSpPr/>
            <p:nvPr/>
          </p:nvGrpSpPr>
          <p:grpSpPr>
            <a:xfrm>
              <a:off x="1084629" y="3246835"/>
              <a:ext cx="10020042" cy="2086702"/>
              <a:chOff x="927777" y="1873483"/>
              <a:chExt cx="11785160" cy="2454293"/>
            </a:xfrm>
          </p:grpSpPr>
          <p:grpSp>
            <p:nvGrpSpPr>
              <p:cNvPr id="11" name="Group 10">
                <a:extLst>
                  <a:ext uri="{FF2B5EF4-FFF2-40B4-BE49-F238E27FC236}">
                    <a16:creationId xmlns:a16="http://schemas.microsoft.com/office/drawing/2014/main" id="{E5517F46-413D-BDFB-0E96-357C524F36CC}"/>
                  </a:ext>
                </a:extLst>
              </p:cNvPr>
              <p:cNvGrpSpPr/>
              <p:nvPr/>
            </p:nvGrpSpPr>
            <p:grpSpPr>
              <a:xfrm>
                <a:off x="1376976" y="3118538"/>
                <a:ext cx="10601394" cy="1071187"/>
                <a:chOff x="1376976" y="3118538"/>
                <a:chExt cx="10601394" cy="1071187"/>
              </a:xfrm>
            </p:grpSpPr>
            <p:sp>
              <p:nvSpPr>
                <p:cNvPr id="20" name="Rectangle: Rounded Corners 19">
                  <a:extLst>
                    <a:ext uri="{FF2B5EF4-FFF2-40B4-BE49-F238E27FC236}">
                      <a16:creationId xmlns:a16="http://schemas.microsoft.com/office/drawing/2014/main" id="{E737B679-5341-9DBB-6627-B1988A1B73E3}"/>
                    </a:ext>
                  </a:extLst>
                </p:cNvPr>
                <p:cNvSpPr/>
                <p:nvPr/>
              </p:nvSpPr>
              <p:spPr>
                <a:xfrm rot="16200000">
                  <a:off x="867270" y="3628244"/>
                  <a:ext cx="1071187"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D13CCC6C-DECD-EE1A-5A3C-D7E5C2D6EE25}"/>
                    </a:ext>
                  </a:extLst>
                </p:cNvPr>
                <p:cNvSpPr/>
                <p:nvPr/>
              </p:nvSpPr>
              <p:spPr>
                <a:xfrm rot="16200000">
                  <a:off x="2956120" y="3628244"/>
                  <a:ext cx="1071187"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36C56130-1560-11D2-6CFC-76C257982A4D}"/>
                    </a:ext>
                  </a:extLst>
                </p:cNvPr>
                <p:cNvSpPr/>
                <p:nvPr/>
              </p:nvSpPr>
              <p:spPr>
                <a:xfrm rot="16200000">
                  <a:off x="5044970" y="3628244"/>
                  <a:ext cx="1071187"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1489E3D3-5503-8ABE-07BD-D9546106D8D8}"/>
                    </a:ext>
                  </a:extLst>
                </p:cNvPr>
                <p:cNvSpPr/>
                <p:nvPr/>
              </p:nvSpPr>
              <p:spPr>
                <a:xfrm rot="16200000">
                  <a:off x="7133820" y="3628244"/>
                  <a:ext cx="1071187"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795B1E63-07CD-3D06-F08F-311E393437E4}"/>
                    </a:ext>
                  </a:extLst>
                </p:cNvPr>
                <p:cNvSpPr/>
                <p:nvPr/>
              </p:nvSpPr>
              <p:spPr>
                <a:xfrm rot="16200000">
                  <a:off x="9222670" y="3628244"/>
                  <a:ext cx="1071187"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EEC31428-36E9-26DC-6E8D-596E9225EF09}"/>
                    </a:ext>
                  </a:extLst>
                </p:cNvPr>
                <p:cNvSpPr/>
                <p:nvPr/>
              </p:nvSpPr>
              <p:spPr>
                <a:xfrm rot="16200000">
                  <a:off x="11416890" y="3628244"/>
                  <a:ext cx="1071186" cy="51775"/>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AA08161-581F-2001-1C85-3B5A3B7E473D}"/>
                  </a:ext>
                </a:extLst>
              </p:cNvPr>
              <p:cNvGrpSpPr/>
              <p:nvPr/>
            </p:nvGrpSpPr>
            <p:grpSpPr>
              <a:xfrm>
                <a:off x="927777" y="1873483"/>
                <a:ext cx="10336445" cy="1387077"/>
                <a:chOff x="1088960" y="2221826"/>
                <a:chExt cx="10336445" cy="1387077"/>
              </a:xfrm>
            </p:grpSpPr>
            <p:pic>
              <p:nvPicPr>
                <p:cNvPr id="15" name="Picture 14">
                  <a:extLst>
                    <a:ext uri="{FF2B5EF4-FFF2-40B4-BE49-F238E27FC236}">
                      <a16:creationId xmlns:a16="http://schemas.microsoft.com/office/drawing/2014/main" id="{8CCDF9A7-4E16-7952-1E13-45E385039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60" y="2221826"/>
                  <a:ext cx="1943885" cy="1387077"/>
                </a:xfrm>
                <a:prstGeom prst="rect">
                  <a:avLst/>
                </a:prstGeom>
              </p:spPr>
            </p:pic>
            <p:pic>
              <p:nvPicPr>
                <p:cNvPr id="16" name="Picture 15">
                  <a:extLst>
                    <a:ext uri="{FF2B5EF4-FFF2-40B4-BE49-F238E27FC236}">
                      <a16:creationId xmlns:a16="http://schemas.microsoft.com/office/drawing/2014/main" id="{8C9B73FC-8AD4-AFC7-3AF6-3FB520D51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100" y="2221826"/>
                  <a:ext cx="1943885" cy="1387077"/>
                </a:xfrm>
                <a:prstGeom prst="rect">
                  <a:avLst/>
                </a:prstGeom>
              </p:spPr>
            </p:pic>
            <p:pic>
              <p:nvPicPr>
                <p:cNvPr id="17" name="Picture 16">
                  <a:extLst>
                    <a:ext uri="{FF2B5EF4-FFF2-40B4-BE49-F238E27FC236}">
                      <a16:creationId xmlns:a16="http://schemas.microsoft.com/office/drawing/2014/main" id="{E83E6FA9-C06F-E0D5-C035-27222163F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240" y="2221826"/>
                  <a:ext cx="1943885" cy="1387077"/>
                </a:xfrm>
                <a:prstGeom prst="rect">
                  <a:avLst/>
                </a:prstGeom>
              </p:spPr>
            </p:pic>
            <p:pic>
              <p:nvPicPr>
                <p:cNvPr id="18" name="Picture 17">
                  <a:extLst>
                    <a:ext uri="{FF2B5EF4-FFF2-40B4-BE49-F238E27FC236}">
                      <a16:creationId xmlns:a16="http://schemas.microsoft.com/office/drawing/2014/main" id="{F7501480-3B00-C03C-C026-839384E4B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380" y="2221826"/>
                  <a:ext cx="1943885" cy="1387077"/>
                </a:xfrm>
                <a:prstGeom prst="rect">
                  <a:avLst/>
                </a:prstGeom>
              </p:spPr>
            </p:pic>
            <p:pic>
              <p:nvPicPr>
                <p:cNvPr id="19" name="Picture 18">
                  <a:extLst>
                    <a:ext uri="{FF2B5EF4-FFF2-40B4-BE49-F238E27FC236}">
                      <a16:creationId xmlns:a16="http://schemas.microsoft.com/office/drawing/2014/main" id="{5DC0433C-60D8-9934-A8A3-2C7E087C4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520" y="2221826"/>
                  <a:ext cx="1943885" cy="1387077"/>
                </a:xfrm>
                <a:prstGeom prst="rect">
                  <a:avLst/>
                </a:prstGeom>
              </p:spPr>
            </p:pic>
          </p:grpSp>
          <p:sp>
            <p:nvSpPr>
              <p:cNvPr id="13" name="Rectangle: Rounded Corners 12">
                <a:extLst>
                  <a:ext uri="{FF2B5EF4-FFF2-40B4-BE49-F238E27FC236}">
                    <a16:creationId xmlns:a16="http://schemas.microsoft.com/office/drawing/2014/main" id="{60550814-6BBD-2EB4-5664-E89A39302470}"/>
                  </a:ext>
                </a:extLst>
              </p:cNvPr>
              <p:cNvSpPr/>
              <p:nvPr/>
            </p:nvSpPr>
            <p:spPr>
              <a:xfrm>
                <a:off x="927777" y="4180114"/>
                <a:ext cx="11739567" cy="147662"/>
              </a:xfrm>
              <a:prstGeom prst="roundRect">
                <a:avLst/>
              </a:prstGeom>
              <a:gradFill flip="none" rotWithShape="1">
                <a:gsLst>
                  <a:gs pos="0">
                    <a:schemeClr val="tx1">
                      <a:lumMod val="85000"/>
                      <a:lumOff val="15000"/>
                    </a:schemeClr>
                  </a:gs>
                  <a:gs pos="50000">
                    <a:schemeClr val="tx1">
                      <a:lumMod val="75000"/>
                      <a:lumOff val="25000"/>
                    </a:schemeClr>
                  </a:gs>
                  <a:gs pos="100000">
                    <a:schemeClr val="tx1">
                      <a:lumMod val="50000"/>
                      <a:lumOff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68D90C1-1EF7-2D10-AE46-66806C86E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295580" y="1985052"/>
                <a:ext cx="1417357" cy="1417357"/>
              </a:xfrm>
              <a:prstGeom prst="rect">
                <a:avLst/>
              </a:prstGeom>
            </p:spPr>
          </p:pic>
        </p:grpSp>
        <p:sp>
          <p:nvSpPr>
            <p:cNvPr id="8" name="TextBox 7">
              <a:extLst>
                <a:ext uri="{FF2B5EF4-FFF2-40B4-BE49-F238E27FC236}">
                  <a16:creationId xmlns:a16="http://schemas.microsoft.com/office/drawing/2014/main" id="{248CA1D5-A019-92F4-49C2-C58ED599C65E}"/>
                </a:ext>
              </a:extLst>
            </p:cNvPr>
            <p:cNvSpPr txBox="1"/>
            <p:nvPr/>
          </p:nvSpPr>
          <p:spPr>
            <a:xfrm>
              <a:off x="4965790" y="5547164"/>
              <a:ext cx="2257720" cy="400110"/>
            </a:xfrm>
            <a:prstGeom prst="rect">
              <a:avLst/>
            </a:prstGeom>
            <a:noFill/>
          </p:spPr>
          <p:txBody>
            <a:bodyPr wrap="square">
              <a:spAutoFit/>
            </a:bodyPr>
            <a:lstStyle/>
            <a:p>
              <a:pPr algn="ct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চিত্র</a:t>
              </a:r>
              <a:r>
                <a:rPr lang="en-US" sz="2000" b="1" dirty="0">
                  <a:solidFill>
                    <a:schemeClr val="tx1">
                      <a:lumMod val="75000"/>
                      <a:lumOff val="25000"/>
                    </a:schemeClr>
                  </a:solidFill>
                  <a:latin typeface="Kalpurush" panose="02000600000000000000" pitchFamily="2" charset="0"/>
                  <a:cs typeface="Kalpurush" panose="02000600000000000000" pitchFamily="2" charset="0"/>
                </a:rPr>
                <a:t>: </a:t>
              </a: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বাস</a:t>
              </a:r>
              <a:r>
                <a:rPr lang="en-US" sz="2000" b="1" dirty="0">
                  <a:solidFill>
                    <a:schemeClr val="tx1">
                      <a:lumMod val="75000"/>
                      <a:lumOff val="25000"/>
                    </a:schemeClr>
                  </a:solidFill>
                  <a:latin typeface="Kalpurush" panose="02000600000000000000" pitchFamily="2" charset="0"/>
                  <a:cs typeface="Kalpurush" panose="02000600000000000000" pitchFamily="2" charset="0"/>
                </a:rPr>
                <a:t> </a:t>
              </a:r>
              <a:r>
                <a:rPr lang="en-US" sz="2000" b="1" dirty="0" err="1">
                  <a:solidFill>
                    <a:schemeClr val="tx1">
                      <a:lumMod val="75000"/>
                      <a:lumOff val="25000"/>
                    </a:schemeClr>
                  </a:solidFill>
                  <a:latin typeface="Kalpurush" panose="02000600000000000000" pitchFamily="2" charset="0"/>
                  <a:cs typeface="Kalpurush" panose="02000600000000000000" pitchFamily="2" charset="0"/>
                </a:rPr>
                <a:t>টপোলজি</a:t>
              </a:r>
              <a:endParaRPr lang="en-US" sz="2000" dirty="0">
                <a:solidFill>
                  <a:schemeClr val="tx1">
                    <a:lumMod val="75000"/>
                    <a:lumOff val="25000"/>
                  </a:schemeClr>
                </a:solidFill>
              </a:endParaRPr>
            </a:p>
          </p:txBody>
        </p:sp>
      </p:grpSp>
    </p:spTree>
    <p:extLst>
      <p:ext uri="{BB962C8B-B14F-4D97-AF65-F5344CB8AC3E}">
        <p14:creationId xmlns:p14="http://schemas.microsoft.com/office/powerpoint/2010/main" val="339538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500"/>
                                        <p:tgtEl>
                                          <p:spTgt spid="3"/>
                                        </p:tgtEl>
                                      </p:cBhvr>
                                    </p:animEffect>
                                  </p:childTnLst>
                                </p:cTn>
                              </p:par>
                              <p:par>
                                <p:cTn id="12" presetID="14" presetClass="entr" presetSubtype="10" fill="hold" nodeType="withEffect">
                                  <p:stCondLst>
                                    <p:cond delay="200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1500"/>
                                        <p:tgtEl>
                                          <p:spTgt spid="6"/>
                                        </p:tgtEl>
                                      </p:cBhvr>
                                    </p:animEffect>
                                  </p:childTnLst>
                                </p:cTn>
                              </p:par>
                              <p:par>
                                <p:cTn id="15" presetID="53" presetClass="entr" presetSubtype="16" fill="hold" nodeType="withEffect">
                                  <p:stCondLst>
                                    <p:cond delay="25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par>
                                <p:cTn id="20" presetID="42" presetClass="path" presetSubtype="0" repeatCount="indefinite" fill="hold" nodeType="withEffect">
                                  <p:stCondLst>
                                    <p:cond delay="3500"/>
                                  </p:stCondLst>
                                  <p:childTnLst>
                                    <p:animMotion origin="layout" path="M 2.08333E-7 -2.96296E-6 L 0.73477 -0.00856 " pathEditMode="relative" rAng="0" ptsTypes="AA">
                                      <p:cBhvr>
                                        <p:cTn id="21" dur="2500" fill="hold"/>
                                        <p:tgtEl>
                                          <p:spTgt spid="2"/>
                                        </p:tgtEl>
                                        <p:attrNameLst>
                                          <p:attrName>ppt_x</p:attrName>
                                          <p:attrName>ppt_y</p:attrName>
                                        </p:attrNameLst>
                                      </p:cBhvr>
                                      <p:rCtr x="36732"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427DF-FDCD-676F-2205-C30116CD1F3C}"/>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E52FDB61-7407-3DB2-2E53-C9EA839DF7A9}"/>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F4873771-820E-FB0B-D557-81610757E292}"/>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10B2965C-E087-303F-2E53-CFFF97D0DC66}"/>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9F4688B5-EB36-1048-1407-FBACA890AFCB}"/>
                </a:ext>
              </a:extLst>
            </p:cNvPr>
            <p:cNvSpPr txBox="1"/>
            <p:nvPr/>
          </p:nvSpPr>
          <p:spPr>
            <a:xfrm>
              <a:off x="147426" y="2354800"/>
              <a:ext cx="2297018" cy="2092764"/>
            </a:xfrm>
            <a:prstGeom prst="rect">
              <a:avLst/>
            </a:prstGeom>
            <a:noFill/>
          </p:spPr>
          <p:txBody>
            <a:bodyPr wrap="none" rtlCol="0">
              <a:spAutoFit/>
            </a:bodyPr>
            <a:lstStyle/>
            <a:p>
              <a:pPr algn="ctr"/>
              <a:r>
                <a:rPr lang="en-US" sz="4000" b="1" dirty="0" err="1">
                  <a:solidFill>
                    <a:schemeClr val="bg1"/>
                  </a:solidFill>
                  <a:latin typeface="Kalpurush" panose="02000600000000000000" pitchFamily="2" charset="0"/>
                  <a:cs typeface="Kalpurush" panose="02000600000000000000" pitchFamily="2" charset="0"/>
                </a:rPr>
                <a:t>বাস</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2" name="Group 1">
            <a:extLst>
              <a:ext uri="{FF2B5EF4-FFF2-40B4-BE49-F238E27FC236}">
                <a16:creationId xmlns:a16="http://schemas.microsoft.com/office/drawing/2014/main" id="{E0EF1948-9688-B7DA-D548-75CD0B1E4D3B}"/>
              </a:ext>
            </a:extLst>
          </p:cNvPr>
          <p:cNvGrpSpPr/>
          <p:nvPr/>
        </p:nvGrpSpPr>
        <p:grpSpPr>
          <a:xfrm>
            <a:off x="2450902" y="4728448"/>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CCD70BFB-4107-5B1C-BECB-FAB0694C8B32}"/>
                </a:ext>
              </a:extLst>
            </p:cNvPr>
            <p:cNvGrpSpPr/>
            <p:nvPr/>
          </p:nvGrpSpPr>
          <p:grpSpPr>
            <a:xfrm>
              <a:off x="3252426" y="284561"/>
              <a:ext cx="7471702" cy="1001473"/>
              <a:chOff x="4368801" y="507999"/>
              <a:chExt cx="7471703" cy="1269868"/>
            </a:xfrm>
            <a:grpFill/>
          </p:grpSpPr>
          <p:sp>
            <p:nvSpPr>
              <p:cNvPr id="10" name="Rounded Rectangle 5">
                <a:extLst>
                  <a:ext uri="{FF2B5EF4-FFF2-40B4-BE49-F238E27FC236}">
                    <a16:creationId xmlns:a16="http://schemas.microsoft.com/office/drawing/2014/main" id="{8681EE8B-DE6B-CED4-5F02-81BE37DD3565}"/>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16AF6A43-7F92-DBB6-86C0-7814CCAFC5FF}"/>
                  </a:ext>
                </a:extLst>
              </p:cNvPr>
              <p:cNvSpPr txBox="1"/>
              <p:nvPr/>
            </p:nvSpPr>
            <p:spPr>
              <a:xfrm>
                <a:off x="4875335" y="733158"/>
                <a:ext cx="6786080" cy="819548"/>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বাস নেটওয়ার্কে কোনো নোড (কম্পিউটার</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প্রিন্টার বা অন্য কোনো যন্ত্রপাতি) সংযুক্ত করলে বা সরিয়ে নিলেও পুরো নেটওয়ার্কের কার্যক্রম ব্যাহত হয় না।</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5A874465-8377-7B99-52A9-2A5BCAC54A79}"/>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grpSp>
        <p:nvGrpSpPr>
          <p:cNvPr id="13" name="Group 12">
            <a:extLst>
              <a:ext uri="{FF2B5EF4-FFF2-40B4-BE49-F238E27FC236}">
                <a16:creationId xmlns:a16="http://schemas.microsoft.com/office/drawing/2014/main" id="{A89FC3D1-A2AA-0E6A-1EC7-2229CF6B742E}"/>
              </a:ext>
            </a:extLst>
          </p:cNvPr>
          <p:cNvGrpSpPr/>
          <p:nvPr/>
        </p:nvGrpSpPr>
        <p:grpSpPr>
          <a:xfrm>
            <a:off x="2450901" y="219817"/>
            <a:ext cx="8557884" cy="1415559"/>
            <a:chOff x="2166244" y="77518"/>
            <a:chExt cx="8557884" cy="1415559"/>
          </a:xfrm>
          <a:solidFill>
            <a:srgbClr val="6685C3"/>
          </a:solidFill>
        </p:grpSpPr>
        <p:grpSp>
          <p:nvGrpSpPr>
            <p:cNvPr id="14" name="Group 13">
              <a:extLst>
                <a:ext uri="{FF2B5EF4-FFF2-40B4-BE49-F238E27FC236}">
                  <a16:creationId xmlns:a16="http://schemas.microsoft.com/office/drawing/2014/main" id="{6C3D0226-A4F8-43BE-820B-CE226FD5D894}"/>
                </a:ext>
              </a:extLst>
            </p:cNvPr>
            <p:cNvGrpSpPr/>
            <p:nvPr/>
          </p:nvGrpSpPr>
          <p:grpSpPr>
            <a:xfrm>
              <a:off x="3252426" y="284561"/>
              <a:ext cx="7471702" cy="1001472"/>
              <a:chOff x="4368801" y="507999"/>
              <a:chExt cx="7471703" cy="1269868"/>
            </a:xfrm>
            <a:grpFill/>
          </p:grpSpPr>
          <p:sp>
            <p:nvSpPr>
              <p:cNvPr id="16" name="Rounded Rectangle 5">
                <a:extLst>
                  <a:ext uri="{FF2B5EF4-FFF2-40B4-BE49-F238E27FC236}">
                    <a16:creationId xmlns:a16="http://schemas.microsoft.com/office/drawing/2014/main" id="{68AF93DA-318D-C4EC-3B61-9D5D64E2076C}"/>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974102FB-804C-7D1F-0C65-55E38F9CEFCC}"/>
                  </a:ext>
                </a:extLst>
              </p:cNvPr>
              <p:cNvSpPr txBox="1"/>
              <p:nvPr/>
            </p:nvSpPr>
            <p:spPr>
              <a:xfrm>
                <a:off x="4875336" y="729453"/>
                <a:ext cx="6965168" cy="819549"/>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ছোট পরিসরে নেটওয়ার্কের জন্য এটি খুবই সহজ</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স্বল্পব্যয়ের</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সহজে ব্যবহারযোগ্য এবং সহজে বোধগম্য একটি টপোলজি। </a:t>
                </a:r>
                <a:endParaRPr lang="en-US" dirty="0">
                  <a:solidFill>
                    <a:schemeClr val="bg1"/>
                  </a:solidFill>
                  <a:latin typeface="Kalpurush" panose="02000600000000000000" pitchFamily="2" charset="0"/>
                  <a:cs typeface="Kalpurush" panose="02000600000000000000" pitchFamily="2" charset="0"/>
                </a:endParaRPr>
              </a:p>
            </p:txBody>
          </p:sp>
        </p:grpSp>
        <p:sp>
          <p:nvSpPr>
            <p:cNvPr id="15" name="Rounded Rectangle 8">
              <a:extLst>
                <a:ext uri="{FF2B5EF4-FFF2-40B4-BE49-F238E27FC236}">
                  <a16:creationId xmlns:a16="http://schemas.microsoft.com/office/drawing/2014/main" id="{0B4EA92E-0049-3261-65C2-82DA64C6850C}"/>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18" name="Group 17">
            <a:extLst>
              <a:ext uri="{FF2B5EF4-FFF2-40B4-BE49-F238E27FC236}">
                <a16:creationId xmlns:a16="http://schemas.microsoft.com/office/drawing/2014/main" id="{45CC86C4-EFC7-D2E8-F8FE-41CF6D5ABC1F}"/>
              </a:ext>
            </a:extLst>
          </p:cNvPr>
          <p:cNvGrpSpPr/>
          <p:nvPr/>
        </p:nvGrpSpPr>
        <p:grpSpPr>
          <a:xfrm>
            <a:off x="3149273" y="3225571"/>
            <a:ext cx="7859512" cy="1415559"/>
            <a:chOff x="2166244" y="77518"/>
            <a:chExt cx="7859512" cy="1415559"/>
          </a:xfrm>
        </p:grpSpPr>
        <p:grpSp>
          <p:nvGrpSpPr>
            <p:cNvPr id="19" name="Group 18">
              <a:extLst>
                <a:ext uri="{FF2B5EF4-FFF2-40B4-BE49-F238E27FC236}">
                  <a16:creationId xmlns:a16="http://schemas.microsoft.com/office/drawing/2014/main" id="{BFB1AD3F-72D9-1970-C6BC-C608CF445EFA}"/>
                </a:ext>
              </a:extLst>
            </p:cNvPr>
            <p:cNvGrpSpPr/>
            <p:nvPr/>
          </p:nvGrpSpPr>
          <p:grpSpPr>
            <a:xfrm>
              <a:off x="3252426" y="284561"/>
              <a:ext cx="6773330" cy="1001473"/>
              <a:chOff x="4368801" y="507999"/>
              <a:chExt cx="6773331" cy="1269868"/>
            </a:xfrm>
          </p:grpSpPr>
          <p:sp>
            <p:nvSpPr>
              <p:cNvPr id="22" name="Rounded Rectangle 5">
                <a:extLst>
                  <a:ext uri="{FF2B5EF4-FFF2-40B4-BE49-F238E27FC236}">
                    <a16:creationId xmlns:a16="http://schemas.microsoft.com/office/drawing/2014/main" id="{F6633EE5-D142-B01B-FAB8-38CD145A7638}"/>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3736B119-3073-6FAD-1FB6-47CE986D557D}"/>
                  </a:ext>
                </a:extLst>
              </p:cNvPr>
              <p:cNvSpPr txBox="1"/>
              <p:nvPr/>
            </p:nvSpPr>
            <p:spPr>
              <a:xfrm>
                <a:off x="4886934" y="732869"/>
                <a:ext cx="6122317" cy="819548"/>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বাস নেটওয়ার্কের একটি কম্পিউটার নষ্ট হয়ে গেলে অন্য কম্পিউটারে কাজ করতে অসুবিধা হয় না।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0E0C2E4A-A74B-3E83-444F-A29445E944DC}"/>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24" name="Group 23">
            <a:extLst>
              <a:ext uri="{FF2B5EF4-FFF2-40B4-BE49-F238E27FC236}">
                <a16:creationId xmlns:a16="http://schemas.microsoft.com/office/drawing/2014/main" id="{8F11B62F-E4D8-A9AC-B25F-334868FFCD70}"/>
              </a:ext>
            </a:extLst>
          </p:cNvPr>
          <p:cNvGrpSpPr/>
          <p:nvPr/>
        </p:nvGrpSpPr>
        <p:grpSpPr>
          <a:xfrm>
            <a:off x="3149273" y="1722694"/>
            <a:ext cx="7903737" cy="1415559"/>
            <a:chOff x="2166244" y="77518"/>
            <a:chExt cx="7903737" cy="1415559"/>
          </a:xfrm>
          <a:solidFill>
            <a:srgbClr val="8FAF52"/>
          </a:solidFill>
        </p:grpSpPr>
        <p:grpSp>
          <p:nvGrpSpPr>
            <p:cNvPr id="32" name="Group 31">
              <a:extLst>
                <a:ext uri="{FF2B5EF4-FFF2-40B4-BE49-F238E27FC236}">
                  <a16:creationId xmlns:a16="http://schemas.microsoft.com/office/drawing/2014/main" id="{84CD94ED-E62D-BEDD-F526-C976C7312E0A}"/>
                </a:ext>
              </a:extLst>
            </p:cNvPr>
            <p:cNvGrpSpPr/>
            <p:nvPr/>
          </p:nvGrpSpPr>
          <p:grpSpPr>
            <a:xfrm>
              <a:off x="3252426" y="284561"/>
              <a:ext cx="6817555" cy="1001472"/>
              <a:chOff x="4368801" y="507999"/>
              <a:chExt cx="6817556" cy="1269868"/>
            </a:xfrm>
            <a:grpFill/>
          </p:grpSpPr>
          <p:sp>
            <p:nvSpPr>
              <p:cNvPr id="34" name="Rounded Rectangle 5">
                <a:extLst>
                  <a:ext uri="{FF2B5EF4-FFF2-40B4-BE49-F238E27FC236}">
                    <a16:creationId xmlns:a16="http://schemas.microsoft.com/office/drawing/2014/main" id="{120B6142-F177-CDDB-2799-F4D913CC4C55}"/>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953C136E-33B0-53E5-8B36-A46893E2FAC5}"/>
                  </a:ext>
                </a:extLst>
              </p:cNvPr>
              <p:cNvSpPr txBox="1"/>
              <p:nvPr/>
            </p:nvSpPr>
            <p:spPr>
              <a:xfrm>
                <a:off x="4790681" y="887466"/>
                <a:ext cx="6395676"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বাস নেটওয়ার্কে সবচেয়ে কম দৈর্ঘ্যের ক্যাবল লাগে ফলে ব্যয় কম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291DB8C8-454A-988C-B78F-369919188973}"/>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206299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1+#ppt_w/2"/>
                                          </p:val>
                                        </p:tav>
                                        <p:tav tm="100000">
                                          <p:val>
                                            <p:strVal val="#ppt_x"/>
                                          </p:val>
                                        </p:tav>
                                      </p:tavLst>
                                    </p:anim>
                                    <p:anim calcmode="lin" valueType="num">
                                      <p:cBhvr additive="base">
                                        <p:cTn id="20"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500" fill="hold"/>
                                        <p:tgtEl>
                                          <p:spTgt spid="18"/>
                                        </p:tgtEl>
                                        <p:attrNameLst>
                                          <p:attrName>ppt_x</p:attrName>
                                        </p:attrNameLst>
                                      </p:cBhvr>
                                      <p:tavLst>
                                        <p:tav tm="0">
                                          <p:val>
                                            <p:strVal val="1+#ppt_w/2"/>
                                          </p:val>
                                        </p:tav>
                                        <p:tav tm="100000">
                                          <p:val>
                                            <p:strVal val="#ppt_x"/>
                                          </p:val>
                                        </p:tav>
                                      </p:tavLst>
                                    </p:anim>
                                    <p:anim calcmode="lin" valueType="num">
                                      <p:cBhvr additive="base">
                                        <p:cTn id="26"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500" fill="hold"/>
                                        <p:tgtEl>
                                          <p:spTgt spid="2"/>
                                        </p:tgtEl>
                                        <p:attrNameLst>
                                          <p:attrName>ppt_x</p:attrName>
                                        </p:attrNameLst>
                                      </p:cBhvr>
                                      <p:tavLst>
                                        <p:tav tm="0">
                                          <p:val>
                                            <p:strVal val="1+#ppt_w/2"/>
                                          </p:val>
                                        </p:tav>
                                        <p:tav tm="100000">
                                          <p:val>
                                            <p:strVal val="#ppt_x"/>
                                          </p:val>
                                        </p:tav>
                                      </p:tavLst>
                                    </p:anim>
                                    <p:anim calcmode="lin" valueType="num">
                                      <p:cBhvr additive="base">
                                        <p:cTn id="3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4326-24E7-AC78-BF55-43E109F32300}"/>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7196C3AB-D88A-E315-E521-C8FAA2E69F19}"/>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85032457-0497-ED5A-D8D4-83267AE32165}"/>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6FFE9E7A-1940-47D7-AE25-826964D1E304}"/>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FC2C673B-54DA-870E-073E-1C7712708811}"/>
                </a:ext>
              </a:extLst>
            </p:cNvPr>
            <p:cNvSpPr txBox="1"/>
            <p:nvPr/>
          </p:nvSpPr>
          <p:spPr>
            <a:xfrm>
              <a:off x="147426" y="2354800"/>
              <a:ext cx="2297018" cy="2092764"/>
            </a:xfrm>
            <a:prstGeom prst="rect">
              <a:avLst/>
            </a:prstGeom>
            <a:noFill/>
          </p:spPr>
          <p:txBody>
            <a:bodyPr wrap="none" rtlCol="0">
              <a:spAutoFit/>
            </a:bodyPr>
            <a:lstStyle/>
            <a:p>
              <a:pPr algn="ctr"/>
              <a:r>
                <a:rPr lang="en-US" sz="4000" b="1" dirty="0" err="1">
                  <a:solidFill>
                    <a:schemeClr val="bg1"/>
                  </a:solidFill>
                  <a:latin typeface="Kalpurush" panose="02000600000000000000" pitchFamily="2" charset="0"/>
                  <a:cs typeface="Kalpurush" panose="02000600000000000000" pitchFamily="2" charset="0"/>
                </a:rPr>
                <a:t>বাস</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টপোলজির</a:t>
              </a:r>
              <a:endParaRPr lang="en-US" sz="4000" b="1" dirty="0">
                <a:solidFill>
                  <a:schemeClr val="bg1"/>
                </a:solidFill>
                <a:latin typeface="Kalpurush" panose="02000600000000000000" pitchFamily="2" charset="0"/>
                <a:cs typeface="Kalpurush" panose="02000600000000000000" pitchFamily="2" charset="0"/>
              </a:endParaRPr>
            </a:p>
            <a:p>
              <a:pPr algn="ctr"/>
              <a:r>
                <a:rPr lang="en-US" sz="4000" b="1" dirty="0" err="1">
                  <a:solidFill>
                    <a:schemeClr val="bg1"/>
                  </a:solidFill>
                  <a:latin typeface="Kalpurush" panose="02000600000000000000" pitchFamily="2" charset="0"/>
                  <a:cs typeface="Kalpurush" panose="02000600000000000000" pitchFamily="2" charset="0"/>
                </a:rPr>
                <a:t>অসুবিধা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6" name="Group 5">
            <a:extLst>
              <a:ext uri="{FF2B5EF4-FFF2-40B4-BE49-F238E27FC236}">
                <a16:creationId xmlns:a16="http://schemas.microsoft.com/office/drawing/2014/main" id="{3B9A405D-2E52-4453-2969-85EF8EA0702E}"/>
              </a:ext>
            </a:extLst>
          </p:cNvPr>
          <p:cNvGrpSpPr/>
          <p:nvPr/>
        </p:nvGrpSpPr>
        <p:grpSpPr>
          <a:xfrm>
            <a:off x="2450902" y="654503"/>
            <a:ext cx="8462057" cy="1415559"/>
            <a:chOff x="2166244" y="77518"/>
            <a:chExt cx="8462058" cy="1415559"/>
          </a:xfrm>
          <a:solidFill>
            <a:srgbClr val="6685C3"/>
          </a:solidFill>
        </p:grpSpPr>
        <p:grpSp>
          <p:nvGrpSpPr>
            <p:cNvPr id="7" name="Group 6">
              <a:extLst>
                <a:ext uri="{FF2B5EF4-FFF2-40B4-BE49-F238E27FC236}">
                  <a16:creationId xmlns:a16="http://schemas.microsoft.com/office/drawing/2014/main" id="{53331FD9-A5B6-6629-CD99-56E215C0069E}"/>
                </a:ext>
              </a:extLst>
            </p:cNvPr>
            <p:cNvGrpSpPr/>
            <p:nvPr/>
          </p:nvGrpSpPr>
          <p:grpSpPr>
            <a:xfrm>
              <a:off x="3252426" y="284561"/>
              <a:ext cx="7375876" cy="1001473"/>
              <a:chOff x="4368801" y="507999"/>
              <a:chExt cx="7375877" cy="1269868"/>
            </a:xfrm>
            <a:grpFill/>
          </p:grpSpPr>
          <p:sp>
            <p:nvSpPr>
              <p:cNvPr id="9" name="Rounded Rectangle 5">
                <a:extLst>
                  <a:ext uri="{FF2B5EF4-FFF2-40B4-BE49-F238E27FC236}">
                    <a16:creationId xmlns:a16="http://schemas.microsoft.com/office/drawing/2014/main" id="{6975A02D-AFBF-A7EC-91CB-4BBBE891F7A7}"/>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64CEF87A-A17A-E8B5-88D4-AC3F84A3F15C}"/>
                  </a:ext>
                </a:extLst>
              </p:cNvPr>
              <p:cNvSpPr txBox="1"/>
              <p:nvPr/>
            </p:nvSpPr>
            <p:spPr>
              <a:xfrm>
                <a:off x="4756308" y="881035"/>
                <a:ext cx="698837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বাস টপোলজির মূল ক্যাবলটি (ব্যাকবোন) নষ্ট হলে পুরো নেটওয়ার্কটি অচল হয়ে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8" name="Rounded Rectangle 8">
              <a:extLst>
                <a:ext uri="{FF2B5EF4-FFF2-40B4-BE49-F238E27FC236}">
                  <a16:creationId xmlns:a16="http://schemas.microsoft.com/office/drawing/2014/main" id="{8973F576-04BA-4533-46D8-480967A9DBB5}"/>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E6F15264-A148-940B-31B9-ECE657AB5988}"/>
              </a:ext>
            </a:extLst>
          </p:cNvPr>
          <p:cNvGrpSpPr/>
          <p:nvPr/>
        </p:nvGrpSpPr>
        <p:grpSpPr>
          <a:xfrm>
            <a:off x="2450902" y="4297347"/>
            <a:ext cx="8402602" cy="1415559"/>
            <a:chOff x="2166244" y="77518"/>
            <a:chExt cx="8402602" cy="1415559"/>
          </a:xfrm>
        </p:grpSpPr>
        <p:grpSp>
          <p:nvGrpSpPr>
            <p:cNvPr id="28" name="Group 27">
              <a:extLst>
                <a:ext uri="{FF2B5EF4-FFF2-40B4-BE49-F238E27FC236}">
                  <a16:creationId xmlns:a16="http://schemas.microsoft.com/office/drawing/2014/main" id="{1B136300-5902-AC56-2EE6-F5C3BD9B1437}"/>
                </a:ext>
              </a:extLst>
            </p:cNvPr>
            <p:cNvGrpSpPr/>
            <p:nvPr/>
          </p:nvGrpSpPr>
          <p:grpSpPr>
            <a:xfrm>
              <a:off x="3252426" y="284561"/>
              <a:ext cx="7316420" cy="1001473"/>
              <a:chOff x="4368801" y="507999"/>
              <a:chExt cx="7316421" cy="1269868"/>
            </a:xfrm>
          </p:grpSpPr>
          <p:sp>
            <p:nvSpPr>
              <p:cNvPr id="30" name="Rounded Rectangle 5">
                <a:extLst>
                  <a:ext uri="{FF2B5EF4-FFF2-40B4-BE49-F238E27FC236}">
                    <a16:creationId xmlns:a16="http://schemas.microsoft.com/office/drawing/2014/main" id="{2B33433C-9AA4-112C-60C1-62A6173F5E37}"/>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2C1F0D45-4C7D-2C8E-3F3F-E7285CDBBB36}"/>
                  </a:ext>
                </a:extLst>
              </p:cNvPr>
              <p:cNvSpPr txBox="1"/>
              <p:nvPr/>
            </p:nvSpPr>
            <p:spPr>
              <a:xfrm>
                <a:off x="4806779" y="722806"/>
                <a:ext cx="6878443" cy="819548"/>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নেটওয়ার্কে কম্পিউটার সংখ্যা বেশি হলে প্রচন্ড ট্রাফিক সৃষ্টি হয় এবং ডেটা ট্রান্সমিশন বিঘ্নিত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CF5C16F2-3F76-DCCD-187A-E297153C876D}"/>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6" name="Group 35">
            <a:extLst>
              <a:ext uri="{FF2B5EF4-FFF2-40B4-BE49-F238E27FC236}">
                <a16:creationId xmlns:a16="http://schemas.microsoft.com/office/drawing/2014/main" id="{7419C175-74A4-3D26-8B8B-16BAC686D880}"/>
              </a:ext>
            </a:extLst>
          </p:cNvPr>
          <p:cNvGrpSpPr/>
          <p:nvPr/>
        </p:nvGrpSpPr>
        <p:grpSpPr>
          <a:xfrm>
            <a:off x="2993993" y="2475925"/>
            <a:ext cx="7859512" cy="1415559"/>
            <a:chOff x="2166244" y="77518"/>
            <a:chExt cx="7859512" cy="1415559"/>
          </a:xfrm>
          <a:solidFill>
            <a:srgbClr val="8FAF52"/>
          </a:solidFill>
        </p:grpSpPr>
        <p:grpSp>
          <p:nvGrpSpPr>
            <p:cNvPr id="37" name="Group 36">
              <a:extLst>
                <a:ext uri="{FF2B5EF4-FFF2-40B4-BE49-F238E27FC236}">
                  <a16:creationId xmlns:a16="http://schemas.microsoft.com/office/drawing/2014/main" id="{9495D163-A958-507C-1709-9BE962EF965D}"/>
                </a:ext>
              </a:extLst>
            </p:cNvPr>
            <p:cNvGrpSpPr/>
            <p:nvPr/>
          </p:nvGrpSpPr>
          <p:grpSpPr>
            <a:xfrm>
              <a:off x="3252426" y="284561"/>
              <a:ext cx="6773330" cy="1001472"/>
              <a:chOff x="4368801" y="507999"/>
              <a:chExt cx="6773331" cy="1269868"/>
            </a:xfrm>
            <a:grpFill/>
          </p:grpSpPr>
          <p:sp>
            <p:nvSpPr>
              <p:cNvPr id="39" name="Rounded Rectangle 5">
                <a:extLst>
                  <a:ext uri="{FF2B5EF4-FFF2-40B4-BE49-F238E27FC236}">
                    <a16:creationId xmlns:a16="http://schemas.microsoft.com/office/drawing/2014/main" id="{C7CA4112-958E-92B4-30F7-D4DDFEBAFF8A}"/>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0E6AC2B2-C3D0-391A-335B-BB59935E9284}"/>
                  </a:ext>
                </a:extLst>
              </p:cNvPr>
              <p:cNvSpPr txBox="1"/>
              <p:nvPr/>
            </p:nvSpPr>
            <p:spPr>
              <a:xfrm>
                <a:off x="4754054" y="915661"/>
                <a:ext cx="638807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এই টপোলজির ডেটা ট্রান্সমিশন অপেক্ষাকৃত ধীরগতিসম্পন্ন।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C478B86E-9A68-225A-9788-27172FA2A97B}"/>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151409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16092</TotalTime>
  <Words>2050</Words>
  <Application>Microsoft Office PowerPoint</Application>
  <PresentationFormat>Widescreen</PresentationFormat>
  <Paragraphs>253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Agency FB</vt:lpstr>
      <vt:lpstr>Arial</vt:lpstr>
      <vt:lpstr>Calibri</vt:lpstr>
      <vt:lpstr>Calibri Light</vt:lpstr>
      <vt:lpstr>Kalpurush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Rajib Bakchi</dc:creator>
  <cp:lastModifiedBy>Rajib Bakchi</cp:lastModifiedBy>
  <cp:revision>1331</cp:revision>
  <dcterms:created xsi:type="dcterms:W3CDTF">2025-05-13T02:54:20Z</dcterms:created>
  <dcterms:modified xsi:type="dcterms:W3CDTF">2026-02-17T17:17:39Z</dcterms:modified>
</cp:coreProperties>
</file>