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80" r:id="rId3"/>
    <p:sldId id="281" r:id="rId4"/>
    <p:sldId id="269" r:id="rId5"/>
    <p:sldId id="257" r:id="rId6"/>
    <p:sldId id="297" r:id="rId7"/>
    <p:sldId id="309" r:id="rId8"/>
    <p:sldId id="316" r:id="rId9"/>
    <p:sldId id="317" r:id="rId10"/>
    <p:sldId id="318" r:id="rId11"/>
    <p:sldId id="319" r:id="rId12"/>
    <p:sldId id="279" r:id="rId13"/>
    <p:sldId id="290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s6Ria8mp2LF4x9dWZVf8g==" hashData="pO0/jMgEeOMOif8qE1jYSpppk61B6840HCNTGfz+Nx+L3Lp/kdKMPY4d3BNv/2HsesNKPZb0yNPwtLrLUvODV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242424"/>
    <a:srgbClr val="0070C0"/>
    <a:srgbClr val="002060"/>
    <a:srgbClr val="C00000"/>
    <a:srgbClr val="D29B00"/>
    <a:srgbClr val="F7B900"/>
    <a:srgbClr val="D8A220"/>
    <a:srgbClr val="146264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4545-2E99-249E-04DD-B7ADCB268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BD73B-01E2-22AC-B287-9839AE579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1F526-A908-91EE-7656-2AC862FA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3C7B5-5BFD-D1B6-C71B-45F7992D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73002-5CD3-6031-144C-1A636A2B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9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7412-765C-DAD3-614E-6F59DC40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4749B-E23A-178A-83C1-BD6006232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DC680-F17F-28A7-06F5-B42377F3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4C21-C37C-1EFC-695F-C585E13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D373D-C0DC-C8DB-C17A-5A55E4B8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5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1CB25-6EE1-D4DE-ED1E-2D61698C1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619DB-E334-08C3-617E-5CDE32D3B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C1A3-69CE-F55D-8260-FC9E03E5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5BE3A-772C-D963-BBF2-0FE9178B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D4207-6985-36F2-7A6F-74ECE6EF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78D4-7B40-7B02-BC91-8C7C6A4C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3AF8-484D-6BF7-0E44-9B73B672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0866F-C373-071A-ED9B-2E79D534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46974-AD96-C27B-EDC0-9CC359AE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95F92-1212-A6A9-F295-8138EFE8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9839-F649-2E56-E3AB-FCFDC906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29309-96F8-F70F-916F-0D21EA1EA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3853B-BCB6-FC81-63EB-C686D478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CD5AE-C731-0B84-DA0B-35FEF875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5D580-9905-79F9-CEE5-0506F37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6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66D5-8544-AC74-D592-2350C009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1FF19-0340-72A5-9227-B73A65B09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EDC42-9C86-084F-FB7B-C23A1863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61479-3218-EB85-EDFD-C9E197EE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80965-CFE2-038A-EE97-71C2FD6A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148C3-00FB-08E7-20F3-DA9E0C09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8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B14A-0F34-AF28-A916-C624C535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B2EFE-2F1B-4F86-9B06-A0D05610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8717E-3832-BFCA-60A6-9E8879059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575B2-90FC-7484-0924-854E921D0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15470-06A3-E887-3F83-90412B367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2216C-6CEF-6320-481E-EA458C62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99460-ED0B-7CF7-1F60-10FE518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18935-E2AF-48E4-D7E3-69B52B30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B22D-410D-2FE0-D9F9-9C8E1CA6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326664-0157-5AF3-FCC4-87EF69BD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29ED7-12AC-531E-21D0-5CDB714B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0A751-68DA-AD90-B0B2-B69B56D4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2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08208-EE94-CFB2-40F4-D3BCBA88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5811C-2EE1-2CD2-1E45-F3631531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0A2DB-B83A-5CD5-9383-403456AB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7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29F0-4150-8F62-0361-EDDCD5AB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539B5-ECDC-8C6F-C02B-B10605C3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5C01E-EB50-F614-F9C8-D289CAFF8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04746-92A9-DCC5-24B7-E96F969C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4B78B-F9A3-14B2-7EBF-E89A6355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6A73B-CD75-252C-9585-2622FB59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F25D-6598-62E5-339F-7982F035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517AF-5C3A-6332-8769-7F4CC6A97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1C252-9692-291B-7894-31FEC0A2F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615F2-24A5-285B-4CD6-A425E820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B1BC2-90C5-78D5-049C-9FCAE035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E6060-4284-2394-C4F9-5B6F961D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37BEA1-E15D-1478-B584-1AD26022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FA577-9666-1461-A784-A95F3B6EE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A219-6B1D-C27C-7CFE-FDC33786A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5AB88-0F40-4DB1-AC03-7DD42FC3219D}" type="datetimeFigureOut">
              <a:rPr lang="en-US" smtClean="0"/>
              <a:t>21-Feb-26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1341-F2E4-AA70-CADD-24436751D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A3D30-FB37-E25B-EBCB-F776F65E6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2801-567E-4DC3-9807-21369F8A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FF5ECE-A562-D1B7-0E4F-490834B43473}"/>
              </a:ext>
            </a:extLst>
          </p:cNvPr>
          <p:cNvSpPr txBox="1"/>
          <p:nvPr/>
        </p:nvSpPr>
        <p:spPr>
          <a:xfrm>
            <a:off x="4119185" y="2767280"/>
            <a:ext cx="3953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804020202020204" pitchFamily="34" charset="0"/>
              </a:rPr>
              <a:t>WELCOME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95EBBA-BC4C-9EEE-F249-12FF5E3631D4}"/>
              </a:ext>
            </a:extLst>
          </p:cNvPr>
          <p:cNvGrpSpPr/>
          <p:nvPr/>
        </p:nvGrpSpPr>
        <p:grpSpPr>
          <a:xfrm>
            <a:off x="3113643" y="1113994"/>
            <a:ext cx="5964702" cy="2358017"/>
            <a:chOff x="3113649" y="736916"/>
            <a:chExt cx="5964702" cy="17952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C4E1E3-58A5-366D-772E-CC528CCA3BF4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52A41E-09DF-291A-50F1-B038D47E7087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0C5953-6E2E-FF29-CA0F-808E9B0B4724}"/>
              </a:ext>
            </a:extLst>
          </p:cNvPr>
          <p:cNvGrpSpPr/>
          <p:nvPr/>
        </p:nvGrpSpPr>
        <p:grpSpPr>
          <a:xfrm rot="10800000">
            <a:off x="3113643" y="3472012"/>
            <a:ext cx="5964702" cy="2358013"/>
            <a:chOff x="3113649" y="736917"/>
            <a:chExt cx="5964702" cy="17952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7DB4D27-D4F9-221C-A3E8-415B85480CE7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E2ED36-4866-4809-BC9C-36C1E839E520}"/>
                </a:ext>
              </a:extLst>
            </p:cNvPr>
            <p:cNvSpPr/>
            <p:nvPr/>
          </p:nvSpPr>
          <p:spPr>
            <a:xfrm>
              <a:off x="3437207" y="736917"/>
              <a:ext cx="5317587" cy="17443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07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AC8F7-DCC3-7E9E-16F9-AB1E38F7C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E3BDF3C8-B82B-AE01-2623-C6497C798C20}"/>
              </a:ext>
            </a:extLst>
          </p:cNvPr>
          <p:cNvSpPr/>
          <p:nvPr/>
        </p:nvSpPr>
        <p:spPr>
          <a:xfrm>
            <a:off x="879454" y="402548"/>
            <a:ext cx="10430390" cy="585795"/>
          </a:xfrm>
          <a:prstGeom prst="roundRect">
            <a:avLst>
              <a:gd name="adj" fmla="val 4386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sz="2800" b="1" dirty="0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এলিমেন্ট</a:t>
            </a:r>
            <a:r>
              <a:rPr lang="en-US" sz="2800" b="1" dirty="0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endParaRPr lang="en-US" sz="2800" b="1" dirty="0">
              <a:solidFill>
                <a:srgbClr val="24242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822B0C31-921C-7D4C-ED35-7A092E66EBB5}"/>
              </a:ext>
            </a:extLst>
          </p:cNvPr>
          <p:cNvSpPr/>
          <p:nvPr/>
        </p:nvSpPr>
        <p:spPr>
          <a:xfrm>
            <a:off x="879455" y="1137880"/>
            <a:ext cx="10430390" cy="960066"/>
          </a:xfrm>
          <a:prstGeom prst="roundRect">
            <a:avLst>
              <a:gd name="adj" fmla="val 982"/>
            </a:avLst>
          </a:prstGeom>
          <a:solidFill>
            <a:srgbClr val="26262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ওপেনিং ট্যাগ থেকে শুরু করে ক্লোজিং ট্যাগ পর্যন্ত সকল কিছুকে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এলিমেন্ট বলে। ওপেনিং ট্যাগ ও ক্লোজিং ট্যাগের মধ্যবর্তী সবকিছুই হলো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এলিমেন্ট।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0F1A5-6B88-2A35-26B5-960F318CD3A0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03FB2CFD-2D58-1569-0BCC-AAC121944979}"/>
              </a:ext>
            </a:extLst>
          </p:cNvPr>
          <p:cNvSpPr/>
          <p:nvPr/>
        </p:nvSpPr>
        <p:spPr>
          <a:xfrm>
            <a:off x="879454" y="2462605"/>
            <a:ext cx="10430389" cy="585795"/>
          </a:xfrm>
          <a:prstGeom prst="roundRect">
            <a:avLst>
              <a:gd name="adj" fmla="val 4386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অ্যাট্রিবিউট কী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DEF8431-B744-580F-42B3-F878D9E966F7}"/>
              </a:ext>
            </a:extLst>
          </p:cNvPr>
          <p:cNvSpPr/>
          <p:nvPr/>
        </p:nvSpPr>
        <p:spPr>
          <a:xfrm>
            <a:off x="879455" y="3226072"/>
            <a:ext cx="10430390" cy="1458795"/>
          </a:xfrm>
          <a:prstGeom prst="roundRect">
            <a:avLst>
              <a:gd name="adj" fmla="val 982"/>
            </a:avLst>
          </a:prstGeom>
          <a:solidFill>
            <a:srgbClr val="26262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অ্যাট্রিবিউট হলো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অতিরিক্ত তথ্য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যা একটি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এলিমেন্ট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Element)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সম্পর্কে দেওয়া হয়।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একটি ট্যাগের এক বা এক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ধিক অ্যাট্রিবিউট থাকতে পারে। ট্যাগের একাধিক অ্যাট্রিবিউট থাকলেও সবগুলো ব্যবহার অত্যাবশ্যকীয় না।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 fontAlgn="base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অ্যাট্রিবিউট সবসময় ওপেনিং ট্যাগে লিখা হয় এবং কোড লিখার সময় একটি ট্যাগের এক বা একাধিক অ্যাট্রিবিউট লিখা যায়। তবে একটি ট্যাগে একাধিক অ্যাট্রিবিউট লিখার ক্ষেত্রে স্পেস দিয়ে লিখতে হয়।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84F086-8648-D83B-6108-FE748E68DFCE}"/>
              </a:ext>
            </a:extLst>
          </p:cNvPr>
          <p:cNvGrpSpPr/>
          <p:nvPr/>
        </p:nvGrpSpPr>
        <p:grpSpPr>
          <a:xfrm>
            <a:off x="4188973" y="4845043"/>
            <a:ext cx="3811349" cy="1340503"/>
            <a:chOff x="718448" y="5016556"/>
            <a:chExt cx="3811349" cy="13405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1911A4-8387-6226-98CF-B4B3670A0D42}"/>
                </a:ext>
              </a:extLst>
            </p:cNvPr>
            <p:cNvSpPr txBox="1"/>
            <p:nvPr/>
          </p:nvSpPr>
          <p:spPr>
            <a:xfrm>
              <a:off x="718448" y="5016556"/>
              <a:ext cx="3811349" cy="821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5000"/>
                </a:lnSpc>
                <a:spcAft>
                  <a:spcPts val="800"/>
                </a:spcAft>
              </a:pPr>
              <a:r>
                <a:rPr lang="en-US" dirty="0"/>
                <a:t>💡 </a:t>
              </a:r>
              <a:r>
                <a:rPr lang="en-US" b="1" u="sng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উদাহরন</a:t>
              </a:r>
              <a:r>
                <a:rPr lang="en-US" b="1" u="sng" dirty="0">
                  <a:latin typeface="Kalpurush" panose="02000600000000000000" pitchFamily="2" charset="0"/>
                  <a:cs typeface="Kalpurush" panose="02000600000000000000" pitchFamily="2" charset="0"/>
                </a:rPr>
                <a:t>: </a:t>
              </a:r>
            </a:p>
            <a:p>
              <a:pPr marR="0" algn="just">
                <a:lnSpc>
                  <a:spcPct val="115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&lt;a </a:t>
              </a:r>
              <a:r>
                <a:rPr lang="en-US" b="1" dirty="0" err="1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href</a:t>
              </a:r>
              <a:r>
                <a:rPr lang="en-US" b="1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=“</a:t>
              </a:r>
              <a:r>
                <a:rPr lang="en-US" b="1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test.html</a:t>
              </a:r>
              <a:r>
                <a:rPr lang="en-US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”&gt; </a:t>
              </a:r>
              <a:r>
                <a:rPr lang="en-US" b="1" dirty="0">
                  <a:solidFill>
                    <a:srgbClr val="99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TEST</a:t>
              </a:r>
              <a:r>
                <a:rPr lang="en-US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&lt;/a&gt;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1C11AA8-21F6-3131-313A-933B17BF4F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1175" y="5739618"/>
              <a:ext cx="407963" cy="252782"/>
            </a:xfrm>
            <a:prstGeom prst="straightConnector1">
              <a:avLst/>
            </a:prstGeom>
            <a:ln w="38100">
              <a:solidFill>
                <a:srgbClr val="2424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12D3AE-D96C-F3C7-D086-7204AA08BD13}"/>
                </a:ext>
              </a:extLst>
            </p:cNvPr>
            <p:cNvSpPr txBox="1"/>
            <p:nvPr/>
          </p:nvSpPr>
          <p:spPr>
            <a:xfrm>
              <a:off x="1336428" y="5987727"/>
              <a:ext cx="13504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s-IN" b="1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অ্যাট্রিবিউট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F3AA52-C833-C755-FF87-2CED32369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02917" y="5739618"/>
              <a:ext cx="407963" cy="252782"/>
            </a:xfrm>
            <a:prstGeom prst="straightConnector1">
              <a:avLst/>
            </a:prstGeom>
            <a:ln w="38100">
              <a:solidFill>
                <a:srgbClr val="2424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C815ED-899D-63DD-7FC4-B6335767F521}"/>
                </a:ext>
              </a:extLst>
            </p:cNvPr>
            <p:cNvSpPr txBox="1"/>
            <p:nvPr/>
          </p:nvSpPr>
          <p:spPr>
            <a:xfrm>
              <a:off x="3148170" y="5987727"/>
              <a:ext cx="13504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s-IN" b="1" dirty="0">
                  <a:solidFill>
                    <a:srgbClr val="99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এলিমেন্ট</a:t>
              </a:r>
              <a:endParaRPr lang="en-US" b="1" dirty="0">
                <a:solidFill>
                  <a:srgbClr val="99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AE078-29E5-F954-C3A7-129E8303C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A03AAEA1-9531-B31D-013A-08091D6E9056}"/>
              </a:ext>
            </a:extLst>
          </p:cNvPr>
          <p:cNvSpPr/>
          <p:nvPr/>
        </p:nvSpPr>
        <p:spPr>
          <a:xfrm>
            <a:off x="333830" y="300950"/>
            <a:ext cx="7378371" cy="585795"/>
          </a:xfrm>
          <a:prstGeom prst="roundRect">
            <a:avLst>
              <a:gd name="adj" fmla="val 4386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en-US" sz="2800" b="1" dirty="0" err="1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সেকশন</a:t>
            </a:r>
            <a:endParaRPr lang="en-US" sz="2800" b="1" dirty="0">
              <a:solidFill>
                <a:srgbClr val="24242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CF6C7-03F6-A325-9DC9-446435D2C80D}"/>
              </a:ext>
            </a:extLst>
          </p:cNvPr>
          <p:cNvSpPr txBox="1"/>
          <p:nvPr/>
        </p:nvSpPr>
        <p:spPr>
          <a:xfrm>
            <a:off x="362858" y="957462"/>
            <a:ext cx="4287631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bn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ডকুমেন্টের প্রধান দুটি </a:t>
            </a:r>
            <a:r>
              <a:rPr lang="en-US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সেকশন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হেড সেকশন</a:t>
            </a:r>
            <a:r>
              <a:rPr lang="en-US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(&lt;head&gt;) </a:t>
            </a:r>
            <a:r>
              <a:rPr lang="bn-IN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 </a:t>
            </a:r>
            <a:endParaRPr lang="en-US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বডি সেকশন</a:t>
            </a:r>
            <a:r>
              <a:rPr lang="en-US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(&lt;body&gt;)</a:t>
            </a:r>
            <a:endParaRPr lang="en-US" b="1" dirty="0">
              <a:solidFill>
                <a:srgbClr val="002060"/>
              </a:solidFill>
              <a:latin typeface="Kalpurush" panose="020006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C4301A-DF97-B46E-F401-338778616EEB}"/>
              </a:ext>
            </a:extLst>
          </p:cNvPr>
          <p:cNvGrpSpPr/>
          <p:nvPr/>
        </p:nvGrpSpPr>
        <p:grpSpPr>
          <a:xfrm>
            <a:off x="7873984" y="300950"/>
            <a:ext cx="3955158" cy="5751166"/>
            <a:chOff x="7901678" y="242471"/>
            <a:chExt cx="3955158" cy="575116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3B5A69-67E5-DF72-4223-1D269F64C349}"/>
                </a:ext>
              </a:extLst>
            </p:cNvPr>
            <p:cNvSpPr/>
            <p:nvPr/>
          </p:nvSpPr>
          <p:spPr>
            <a:xfrm>
              <a:off x="8157029" y="242471"/>
              <a:ext cx="3636505" cy="5751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64C1B9-5822-AD8B-859A-39C7345C6722}"/>
                </a:ext>
              </a:extLst>
            </p:cNvPr>
            <p:cNvSpPr txBox="1"/>
            <p:nvPr/>
          </p:nvSpPr>
          <p:spPr>
            <a:xfrm>
              <a:off x="8617179" y="457174"/>
              <a:ext cx="2627085" cy="5196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B050"/>
                  </a:solidFill>
                </a:rPr>
                <a:t>&lt;html&gt;</a:t>
              </a:r>
            </a:p>
            <a:p>
              <a:pPr lvl="2"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</a:rPr>
                <a:t>&lt;head&gt;</a:t>
              </a:r>
            </a:p>
            <a:p>
              <a:pPr lvl="2"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</a:rPr>
                <a:t>	</a:t>
              </a:r>
            </a:p>
            <a:p>
              <a:pPr lvl="2"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</a:rPr>
                <a:t>&lt;/head&gt;</a:t>
              </a:r>
            </a:p>
            <a:p>
              <a:pPr lvl="2">
                <a:lnSpc>
                  <a:spcPct val="150000"/>
                </a:lnSpc>
              </a:pPr>
              <a:r>
                <a:rPr lang="en-US" sz="2800" b="1" dirty="0">
                  <a:solidFill>
                    <a:srgbClr val="C00000"/>
                  </a:solidFill>
                </a:rPr>
                <a:t>&lt;body&gt;</a:t>
              </a:r>
            </a:p>
            <a:p>
              <a:pPr lvl="2">
                <a:lnSpc>
                  <a:spcPct val="150000"/>
                </a:lnSpc>
              </a:pPr>
              <a:r>
                <a:rPr lang="en-US" sz="2800" b="1" dirty="0">
                  <a:solidFill>
                    <a:srgbClr val="C00000"/>
                  </a:solidFill>
                </a:rPr>
                <a:t>	</a:t>
              </a:r>
            </a:p>
            <a:p>
              <a:pPr lvl="2">
                <a:lnSpc>
                  <a:spcPct val="150000"/>
                </a:lnSpc>
              </a:pPr>
              <a:r>
                <a:rPr lang="en-US" sz="2800" b="1" dirty="0">
                  <a:solidFill>
                    <a:srgbClr val="C00000"/>
                  </a:solidFill>
                </a:rPr>
                <a:t>&lt;/body&gt;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B050"/>
                  </a:solidFill>
                </a:rPr>
                <a:t>&lt;/html&gt;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5EBEDC-62BB-5ECA-A476-D8891FBFD523}"/>
                </a:ext>
              </a:extLst>
            </p:cNvPr>
            <p:cNvSpPr txBox="1"/>
            <p:nvPr/>
          </p:nvSpPr>
          <p:spPr>
            <a:xfrm>
              <a:off x="9040914" y="997014"/>
              <a:ext cx="362857" cy="209288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13000" dirty="0">
                  <a:solidFill>
                    <a:srgbClr val="0070C0"/>
                  </a:solidFill>
                </a:rPr>
                <a:t>[</a:t>
              </a:r>
              <a:endParaRPr lang="en-US" sz="13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4CEE25-6948-03E8-E4F4-0E2FFF0121BF}"/>
                </a:ext>
              </a:extLst>
            </p:cNvPr>
            <p:cNvSpPr txBox="1"/>
            <p:nvPr/>
          </p:nvSpPr>
          <p:spPr>
            <a:xfrm>
              <a:off x="7901678" y="1842376"/>
              <a:ext cx="143100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Head Section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C33BD3-EE44-220A-A102-EE102A55F7CC}"/>
                </a:ext>
              </a:extLst>
            </p:cNvPr>
            <p:cNvSpPr txBox="1"/>
            <p:nvPr/>
          </p:nvSpPr>
          <p:spPr>
            <a:xfrm>
              <a:off x="9040914" y="2940383"/>
              <a:ext cx="362857" cy="209288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13000" dirty="0">
                  <a:solidFill>
                    <a:srgbClr val="C00000"/>
                  </a:solidFill>
                </a:rPr>
                <a:t>[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0E7F4B-C9C4-E55A-0729-579C259ED7C9}"/>
                </a:ext>
              </a:extLst>
            </p:cNvPr>
            <p:cNvSpPr txBox="1"/>
            <p:nvPr/>
          </p:nvSpPr>
          <p:spPr>
            <a:xfrm>
              <a:off x="7955428" y="3787035"/>
              <a:ext cx="143100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Body Section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50F9F1-01AF-62E4-059C-51519F6CC128}"/>
                </a:ext>
              </a:extLst>
            </p:cNvPr>
            <p:cNvSpPr txBox="1"/>
            <p:nvPr/>
          </p:nvSpPr>
          <p:spPr>
            <a:xfrm>
              <a:off x="9881542" y="1978694"/>
              <a:ext cx="18578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D29B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Title, Link, Meta</a:t>
              </a:r>
              <a:endParaRPr lang="en-US" b="1" dirty="0">
                <a:solidFill>
                  <a:srgbClr val="D29B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4A5CD9-5EAB-A57C-885C-3B6BD54B3725}"/>
                </a:ext>
              </a:extLst>
            </p:cNvPr>
            <p:cNvSpPr txBox="1"/>
            <p:nvPr/>
          </p:nvSpPr>
          <p:spPr>
            <a:xfrm>
              <a:off x="9881542" y="3930608"/>
              <a:ext cx="19752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D29B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Webpage Content</a:t>
              </a:r>
              <a:endParaRPr lang="en-US" b="1" dirty="0">
                <a:solidFill>
                  <a:srgbClr val="D29B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9536FB9-ADE2-E28D-0C1F-BC17A86D6DB2}"/>
              </a:ext>
            </a:extLst>
          </p:cNvPr>
          <p:cNvSpPr txBox="1"/>
          <p:nvPr/>
        </p:nvSpPr>
        <p:spPr>
          <a:xfrm>
            <a:off x="368104" y="4190068"/>
            <a:ext cx="7378370" cy="1862048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🖥️ </a:t>
            </a:r>
            <a:r>
              <a:rPr lang="as-IN" b="1" u="sng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বডি সেকশন (&lt;</a:t>
            </a:r>
            <a:r>
              <a:rPr lang="en-US" b="1" u="sng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body&gt;)</a:t>
            </a:r>
          </a:p>
          <a:p>
            <a:pPr algn="just">
              <a:buNone/>
            </a:pPr>
            <a:endParaRPr lang="en-US" sz="7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>
              <a:buNone/>
            </a:pPr>
            <a:r>
              <a:rPr lang="as-IN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বডি সেকশন হলো একটি </a:t>
            </a:r>
            <a:r>
              <a:rPr lang="en-US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ডকুমেন্ট-এর প্রধান অংশ, যেখানে পেজের সমস্ত দৃশ্যমান কন্টেন্ট থাকে।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s-IN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অবস্থান:</a:t>
            </a:r>
            <a:r>
              <a:rPr lang="as-IN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এটি &lt;</a:t>
            </a:r>
            <a:r>
              <a:rPr lang="en-US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head&gt; </a:t>
            </a:r>
            <a:r>
              <a:rPr lang="as-IN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সেকশনের ঠিক পরে শুরু হয়।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s-IN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 কাজ:</a:t>
            </a:r>
            <a:r>
              <a:rPr lang="as-IN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ব্যবহারকারীর সামনে প্রদর্শনের জন্য ওয়েব পেজের কাঠামো এবং বিষয়বস্তু তৈরি করা।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B2BCA1-D604-2AD9-D4C5-210633BF35F5}"/>
              </a:ext>
            </a:extLst>
          </p:cNvPr>
          <p:cNvSpPr txBox="1"/>
          <p:nvPr/>
        </p:nvSpPr>
        <p:spPr>
          <a:xfrm>
            <a:off x="366466" y="2321860"/>
            <a:ext cx="7378371" cy="1615827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🧠 </a:t>
            </a:r>
            <a:r>
              <a:rPr lang="as-IN" b="1" u="sng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হেড সেকশন (&lt;</a:t>
            </a:r>
            <a:r>
              <a:rPr lang="en-US" b="1" u="sng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head&gt;)</a:t>
            </a:r>
          </a:p>
          <a:p>
            <a:pPr algn="just">
              <a:buNone/>
            </a:pPr>
            <a:endParaRPr lang="en-US" sz="9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>
              <a:buNone/>
            </a:pPr>
            <a:r>
              <a:rPr lang="as-IN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হেড সেকশন এমন তথ্য ধারণ করে যা ব্রাউজার এবং সার্চ ইঞ্জিন ব্যবহার করে, কিন্তু সাধারণত ওয়েব পেজের মূল কন্টেন্ট হিসেবে ব্যবহারকারীকে সরাসরি দেখানো হয় না।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s-IN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অবস্থান:</a:t>
            </a:r>
            <a:r>
              <a:rPr lang="as-IN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এটি &lt;</a:t>
            </a:r>
            <a:r>
              <a:rPr lang="en-US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html&gt; </a:t>
            </a:r>
            <a:r>
              <a:rPr lang="as-IN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ট্যাগের পরেই থাকে।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s-IN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 কাজ:</a:t>
            </a:r>
            <a:r>
              <a:rPr lang="as-IN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ওয়েব পেজের মেটাডেটা (</a:t>
            </a:r>
            <a:r>
              <a:rPr lang="en-US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Metadata) </a:t>
            </a:r>
            <a:r>
              <a:rPr lang="as-IN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 তথ্যের তথ্য ধারণ করা।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65468-05A2-FA89-D349-40D7EE6AAED7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581825-8528-6B77-6ED7-61E5B612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8649D7-01F9-C9D3-651F-0E8AE83C103F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0A6D3-D7ED-C412-CD0E-A3074C63650C}"/>
              </a:ext>
            </a:extLst>
          </p:cNvPr>
          <p:cNvSpPr txBox="1"/>
          <p:nvPr/>
        </p:nvSpPr>
        <p:spPr>
          <a:xfrm>
            <a:off x="4862273" y="2690336"/>
            <a:ext cx="2455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। ক। 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ট্যাগ কী?</a:t>
            </a:r>
          </a:p>
          <a:p>
            <a:pPr fontAlgn="base"/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। কন্টেইনার ট্যাগ কী?</a:t>
            </a:r>
          </a:p>
          <a:p>
            <a:pPr fontAlgn="base"/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। এম্পটি ট্যাগ কী?</a:t>
            </a:r>
          </a:p>
          <a:p>
            <a:pPr fontAlgn="base"/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। 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এলিমেন্ট কী?</a:t>
            </a:r>
          </a:p>
          <a:p>
            <a:pPr fontAlgn="base"/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। 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অ্যাট্রিবিউট কী?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138FEF-3F83-4C1D-4143-F4A6F5212803}"/>
              </a:ext>
            </a:extLst>
          </p:cNvPr>
          <p:cNvGrpSpPr/>
          <p:nvPr/>
        </p:nvGrpSpPr>
        <p:grpSpPr>
          <a:xfrm>
            <a:off x="4232845" y="468367"/>
            <a:ext cx="3084981" cy="1118196"/>
            <a:chOff x="4157979" y="495700"/>
            <a:chExt cx="3084981" cy="1118196"/>
          </a:xfrm>
          <a:solidFill>
            <a:srgbClr val="FFC000"/>
          </a:solidFill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58DF953-F590-9D44-6118-87A424F28533}"/>
                </a:ext>
              </a:extLst>
            </p:cNvPr>
            <p:cNvSpPr/>
            <p:nvPr/>
          </p:nvSpPr>
          <p:spPr>
            <a:xfrm>
              <a:off x="4949040" y="784850"/>
              <a:ext cx="2293920" cy="565387"/>
            </a:xfrm>
            <a:prstGeom prst="homePlate">
              <a:avLst>
                <a:gd name="adj" fmla="val 0"/>
              </a:avLst>
            </a:prstGeom>
            <a:solidFill>
              <a:srgbClr val="D8A22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28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F94789-FBEF-ACE6-C89C-30E0B9B49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79" y="495700"/>
              <a:ext cx="1112144" cy="11181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0808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73FA3-72CD-93F6-3BC5-2526FE509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030F0C-6FF0-D00C-BBB9-488F6522BF31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FCC38-BA2A-9C16-1BFE-9854E00DF2CF}"/>
              </a:ext>
            </a:extLst>
          </p:cNvPr>
          <p:cNvSpPr txBox="1"/>
          <p:nvPr/>
        </p:nvSpPr>
        <p:spPr>
          <a:xfrm>
            <a:off x="3711090" y="2828835"/>
            <a:ext cx="5122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ওয়েবপেইজ ডিজাইনে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এর গুরুত্ব ব্যাখ্যা কর।</a:t>
            </a:r>
          </a:p>
          <a:p>
            <a:pPr fontAlgn="base"/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HTML 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 সুবিধা বর্ণনা কর।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fontAlgn="base"/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। “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কোন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Case sensitive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ভাষা নয়”- ব্যাখ্যা কর।</a:t>
            </a:r>
          </a:p>
          <a:p>
            <a:pPr fontAlgn="base"/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। ট্যাগ ও অ্যাট্রিবিউট উদাহরণসহ ব্যাখ্যা কর।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F44483-7064-36DB-6B02-2FCAAF710D3A}"/>
              </a:ext>
            </a:extLst>
          </p:cNvPr>
          <p:cNvGrpSpPr/>
          <p:nvPr/>
        </p:nvGrpSpPr>
        <p:grpSpPr>
          <a:xfrm>
            <a:off x="4116588" y="497303"/>
            <a:ext cx="3114294" cy="1363198"/>
            <a:chOff x="4537029" y="756799"/>
            <a:chExt cx="3114294" cy="13631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6A3B63-7A6F-8053-412C-BB7CA2601A29}"/>
                </a:ext>
              </a:extLst>
            </p:cNvPr>
            <p:cNvSpPr/>
            <p:nvPr/>
          </p:nvSpPr>
          <p:spPr>
            <a:xfrm>
              <a:off x="5733888" y="1452912"/>
              <a:ext cx="1917435" cy="493363"/>
            </a:xfrm>
            <a:prstGeom prst="rect">
              <a:avLst/>
            </a:prstGeom>
            <a:solidFill>
              <a:srgbClr val="D8A2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বাড়ির</a:t>
              </a:r>
              <a:r>
                <a:rPr lang="en-US" sz="28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813F9A-AFBD-5748-4E1E-C7AB16AE9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029" y="756799"/>
              <a:ext cx="1455825" cy="1363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40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195BC6-64FF-7624-F57F-287447C6D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A1283C3-D5C5-584E-159E-88ACD8D54AA7}"/>
              </a:ext>
            </a:extLst>
          </p:cNvPr>
          <p:cNvSpPr txBox="1"/>
          <p:nvPr/>
        </p:nvSpPr>
        <p:spPr>
          <a:xfrm>
            <a:off x="4486992" y="2767280"/>
            <a:ext cx="3217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804020202020204" pitchFamily="34" charset="0"/>
              </a:rPr>
              <a:t>THANKS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888129-D15A-75CD-E4F0-B412B321666D}"/>
              </a:ext>
            </a:extLst>
          </p:cNvPr>
          <p:cNvGrpSpPr/>
          <p:nvPr/>
        </p:nvGrpSpPr>
        <p:grpSpPr>
          <a:xfrm>
            <a:off x="3113637" y="156223"/>
            <a:ext cx="5964702" cy="2358017"/>
            <a:chOff x="3113649" y="736916"/>
            <a:chExt cx="5964702" cy="17952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480C5FD-6C64-07FF-961F-8A0906FC213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8F2E53-07F2-FC77-8765-1FD771879901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6A5672-A2A1-1FC0-7E4D-97ACEC7968C3}"/>
              </a:ext>
            </a:extLst>
          </p:cNvPr>
          <p:cNvGrpSpPr/>
          <p:nvPr/>
        </p:nvGrpSpPr>
        <p:grpSpPr>
          <a:xfrm rot="10800000">
            <a:off x="3113635" y="4343760"/>
            <a:ext cx="5964702" cy="2358017"/>
            <a:chOff x="3113649" y="736916"/>
            <a:chExt cx="5964702" cy="179527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E0B3865-8090-1554-D980-A9EB0D2A3F2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8FB53-302D-36B2-2AF3-9D069C803D15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5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4.07407E-6 L 0 0.13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-4.07407E-6 L 0 -0.13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0B0161-6081-182E-43D0-6432C32E2070}"/>
              </a:ext>
            </a:extLst>
          </p:cNvPr>
          <p:cNvSpPr txBox="1"/>
          <p:nvPr/>
        </p:nvSpPr>
        <p:spPr>
          <a:xfrm>
            <a:off x="1944915" y="2327954"/>
            <a:ext cx="3722494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endParaRPr lang="en-US" sz="2000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endParaRPr lang="en-US" sz="2000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sz="2000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০১৭২৫-৯৪৫৪৭৬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rajibbakchi@gmail.com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DA37C93F-C525-40DD-4C03-46941B14D1DC}"/>
              </a:ext>
            </a:extLst>
          </p:cNvPr>
          <p:cNvSpPr/>
          <p:nvPr/>
        </p:nvSpPr>
        <p:spPr>
          <a:xfrm>
            <a:off x="4823381" y="770021"/>
            <a:ext cx="2545238" cy="67181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28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6EBF6-2526-E571-8FD1-70A39DE1423D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A5536-5A3F-0387-7E47-B5C17011B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99" y="2408604"/>
            <a:ext cx="2743200" cy="2743200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66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D04C5-988A-05AB-A4A0-A0B0E8EE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4232936-ABBD-7F1D-77F4-7540497E5D34}"/>
              </a:ext>
            </a:extLst>
          </p:cNvPr>
          <p:cNvSpPr txBox="1"/>
          <p:nvPr/>
        </p:nvSpPr>
        <p:spPr>
          <a:xfrm>
            <a:off x="2121205" y="2487684"/>
            <a:ext cx="7949613" cy="23621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একাদশ-দ্বাদশ</a:t>
            </a:r>
            <a:endParaRPr lang="en-US" sz="2000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চতুর্থ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as-IN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ওয়েব ডিজাইন পরিচিতি ও 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HTML)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আলোচনার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HTML </a:t>
            </a:r>
            <a:r>
              <a:rPr lang="as-IN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পরিচিতি, সুবিধা-অসুবিধা,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HTML </a:t>
            </a:r>
            <a:r>
              <a:rPr lang="as-IN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ট্যাগ ও এর প্রকারভেদ</a:t>
            </a:r>
            <a:endParaRPr lang="en-US" sz="2000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৪০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000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C174A33-69D1-8490-A341-F65CA6C4CE48}"/>
              </a:ext>
            </a:extLst>
          </p:cNvPr>
          <p:cNvSpPr/>
          <p:nvPr/>
        </p:nvSpPr>
        <p:spPr>
          <a:xfrm>
            <a:off x="4958648" y="962342"/>
            <a:ext cx="2274704" cy="681256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14164-49C3-20E9-DFEC-68E8845F20BD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4B03CA-AD27-7EC2-4CA9-2F47BC5A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FD4F823-AD7D-36E4-C70A-423C8A4A0712}"/>
              </a:ext>
            </a:extLst>
          </p:cNvPr>
          <p:cNvSpPr txBox="1"/>
          <p:nvPr/>
        </p:nvSpPr>
        <p:spPr>
          <a:xfrm>
            <a:off x="3614643" y="2695504"/>
            <a:ext cx="4960012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ভাষা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সুবিধা-অসুবিধা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ট্যাগ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ট্যাগের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D9DD41D7-A1FD-8D29-3AD9-5851028A0C88}"/>
              </a:ext>
            </a:extLst>
          </p:cNvPr>
          <p:cNvSpPr/>
          <p:nvPr/>
        </p:nvSpPr>
        <p:spPr>
          <a:xfrm>
            <a:off x="3979602" y="1010725"/>
            <a:ext cx="4230094" cy="686803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28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endParaRPr lang="en-US" sz="2800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83166-1A31-C3B1-2121-5BBBC795A9ED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BBF998A-0CA9-FF24-E742-BDA2DDB3CA79}"/>
              </a:ext>
            </a:extLst>
          </p:cNvPr>
          <p:cNvSpPr/>
          <p:nvPr/>
        </p:nvSpPr>
        <p:spPr>
          <a:xfrm>
            <a:off x="2234931" y="46385"/>
            <a:ext cx="7719437" cy="713653"/>
          </a:xfrm>
          <a:prstGeom prst="roundRect">
            <a:avLst>
              <a:gd name="adj" fmla="val 4386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61EBB-B026-8586-3412-8BD83BC789D5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7356F-A7C9-214A-B434-B40DEF73AD04}"/>
              </a:ext>
            </a:extLst>
          </p:cNvPr>
          <p:cNvGrpSpPr/>
          <p:nvPr/>
        </p:nvGrpSpPr>
        <p:grpSpPr>
          <a:xfrm>
            <a:off x="2234931" y="1166967"/>
            <a:ext cx="7899669" cy="4801314"/>
            <a:chOff x="2234931" y="1166967"/>
            <a:chExt cx="7899669" cy="48013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C836D3-39A3-3029-CF22-05BC77682674}"/>
                </a:ext>
              </a:extLst>
            </p:cNvPr>
            <p:cNvSpPr txBox="1"/>
            <p:nvPr/>
          </p:nvSpPr>
          <p:spPr>
            <a:xfrm>
              <a:off x="2234931" y="1166967"/>
              <a:ext cx="7719437" cy="4801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&lt;html&gt;</a:t>
              </a:r>
            </a:p>
            <a:p>
              <a:pPr lvl="1"/>
              <a:r>
                <a:rPr lang="en-US" b="1" dirty="0">
                  <a:solidFill>
                    <a:srgbClr val="002060"/>
                  </a:solidFill>
                </a:rPr>
                <a:t>&lt;head&gt;</a:t>
              </a:r>
            </a:p>
            <a:p>
              <a:pPr lvl="1"/>
              <a:r>
                <a:rPr lang="en-US" b="1" dirty="0"/>
                <a:t>	</a:t>
              </a:r>
              <a:r>
                <a:rPr lang="en-US" b="1" dirty="0">
                  <a:solidFill>
                    <a:srgbClr val="00B050"/>
                  </a:solidFill>
                </a:rPr>
                <a:t>&lt;title&gt; </a:t>
              </a:r>
              <a:r>
                <a:rPr lang="en-US" b="1" dirty="0"/>
                <a:t>TEST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>
                  <a:solidFill>
                    <a:srgbClr val="00B050"/>
                  </a:solidFill>
                </a:rPr>
                <a:t>&lt;/title&gt;</a:t>
              </a:r>
            </a:p>
            <a:p>
              <a:pPr lvl="1"/>
              <a:r>
                <a:rPr lang="en-US" b="1" dirty="0">
                  <a:solidFill>
                    <a:srgbClr val="002060"/>
                  </a:solidFill>
                </a:rPr>
                <a:t>&lt;/head&gt;</a:t>
              </a:r>
            </a:p>
            <a:p>
              <a:pPr lvl="1"/>
              <a:r>
                <a:rPr lang="en-US" b="1" dirty="0">
                  <a:solidFill>
                    <a:srgbClr val="002060"/>
                  </a:solidFill>
                </a:rPr>
                <a:t>&lt;body&gt;</a:t>
              </a:r>
            </a:p>
            <a:p>
              <a:pPr lvl="2"/>
              <a:r>
                <a:rPr lang="en-US" b="1" dirty="0">
                  <a:solidFill>
                    <a:srgbClr val="00B050"/>
                  </a:solidFill>
                </a:rPr>
                <a:t>&lt;table </a:t>
              </a:r>
              <a:r>
                <a:rPr lang="en-US" b="1" dirty="0">
                  <a:solidFill>
                    <a:srgbClr val="D8A220"/>
                  </a:solidFill>
                </a:rPr>
                <a:t>border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>
                  <a:solidFill>
                    <a:srgbClr val="00B050"/>
                  </a:solidFill>
                </a:rPr>
                <a:t>=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>
                  <a:solidFill>
                    <a:srgbClr val="00B0F0"/>
                  </a:solidFill>
                </a:rPr>
                <a:t>"1" </a:t>
              </a:r>
              <a:r>
                <a:rPr lang="en-US" b="1" dirty="0">
                  <a:solidFill>
                    <a:srgbClr val="D8A220"/>
                  </a:solidFill>
                </a:rPr>
                <a:t>cellpadding</a:t>
              </a:r>
              <a:r>
                <a:rPr lang="en-US" b="1" dirty="0">
                  <a:solidFill>
                    <a:srgbClr val="00B050"/>
                  </a:solidFill>
                </a:rPr>
                <a:t>=</a:t>
              </a:r>
              <a:r>
                <a:rPr lang="en-US" b="1" dirty="0">
                  <a:solidFill>
                    <a:srgbClr val="00B0F0"/>
                  </a:solidFill>
                </a:rPr>
                <a:t>"10"</a:t>
              </a:r>
              <a:r>
                <a:rPr lang="en-US" b="1" dirty="0">
                  <a:solidFill>
                    <a:srgbClr val="00B050"/>
                  </a:solidFill>
                </a:rPr>
                <a:t>&gt;</a:t>
              </a:r>
            </a:p>
            <a:p>
              <a:pPr lvl="2"/>
              <a:r>
                <a:rPr lang="en-US" b="1" dirty="0">
                  <a:solidFill>
                    <a:srgbClr val="00B050"/>
                  </a:solidFill>
                </a:rPr>
                <a:t>&lt;caption&gt; </a:t>
              </a:r>
              <a:r>
                <a:rPr lang="en-US" b="1" dirty="0" err="1"/>
                <a:t>Hsc</a:t>
              </a:r>
              <a:r>
                <a:rPr lang="en-US" b="1" dirty="0"/>
                <a:t> -2019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>
                  <a:solidFill>
                    <a:srgbClr val="00B050"/>
                  </a:solidFill>
                </a:rPr>
                <a:t>&lt;/caption&gt;</a:t>
              </a:r>
            </a:p>
            <a:p>
              <a:pPr lvl="3"/>
              <a:r>
                <a:rPr lang="en-US" b="1" dirty="0">
                  <a:solidFill>
                    <a:srgbClr val="002060"/>
                  </a:solidFill>
                </a:rPr>
                <a:t>&lt;tr&gt;</a:t>
              </a:r>
            </a:p>
            <a:p>
              <a:pPr lvl="3"/>
              <a:r>
                <a:rPr lang="en-US" b="1" dirty="0"/>
                <a:t>	</a:t>
              </a:r>
              <a:r>
                <a:rPr lang="en-US" b="1" dirty="0">
                  <a:solidFill>
                    <a:srgbClr val="00B050"/>
                  </a:solidFill>
                </a:rPr>
                <a:t>&lt;</a:t>
              </a:r>
              <a:r>
                <a:rPr lang="en-US" b="1" dirty="0" err="1">
                  <a:solidFill>
                    <a:srgbClr val="00B050"/>
                  </a:solidFill>
                </a:rPr>
                <a:t>th</a:t>
              </a:r>
              <a:r>
                <a:rPr lang="en-US" b="1" dirty="0">
                  <a:solidFill>
                    <a:srgbClr val="00B050"/>
                  </a:solidFill>
                </a:rPr>
                <a:t> </a:t>
              </a:r>
              <a:r>
                <a:rPr lang="en-US" b="1" dirty="0" err="1">
                  <a:solidFill>
                    <a:srgbClr val="D8A220"/>
                  </a:solidFill>
                </a:rPr>
                <a:t>colspan</a:t>
              </a:r>
              <a:r>
                <a:rPr lang="en-US" b="1" dirty="0">
                  <a:solidFill>
                    <a:srgbClr val="00B050"/>
                  </a:solidFill>
                </a:rPr>
                <a:t>=</a:t>
              </a:r>
              <a:r>
                <a:rPr lang="en-US" b="1" dirty="0">
                  <a:solidFill>
                    <a:srgbClr val="00B0F0"/>
                  </a:solidFill>
                </a:rPr>
                <a:t>2</a:t>
              </a:r>
              <a:r>
                <a:rPr lang="en-US" b="1" dirty="0">
                  <a:solidFill>
                    <a:srgbClr val="00B050"/>
                  </a:solidFill>
                </a:rPr>
                <a:t>&gt;</a:t>
              </a:r>
              <a:r>
                <a:rPr lang="en-US" b="1" dirty="0">
                  <a:solidFill>
                    <a:srgbClr val="990099"/>
                  </a:solidFill>
                </a:rPr>
                <a:t> </a:t>
              </a:r>
              <a:r>
                <a:rPr lang="en-US" b="1" dirty="0"/>
                <a:t>ICT</a:t>
              </a:r>
              <a:r>
                <a:rPr lang="en-US" b="1" dirty="0">
                  <a:solidFill>
                    <a:srgbClr val="990099"/>
                  </a:solidFill>
                </a:rPr>
                <a:t> </a:t>
              </a:r>
              <a:r>
                <a:rPr lang="en-US" b="1" dirty="0">
                  <a:solidFill>
                    <a:srgbClr val="00B050"/>
                  </a:solidFill>
                </a:rPr>
                <a:t>&lt;/</a:t>
              </a:r>
              <a:r>
                <a:rPr lang="en-US" b="1" dirty="0" err="1">
                  <a:solidFill>
                    <a:srgbClr val="00B050"/>
                  </a:solidFill>
                </a:rPr>
                <a:t>th</a:t>
              </a:r>
              <a:r>
                <a:rPr lang="en-US" b="1" dirty="0">
                  <a:solidFill>
                    <a:srgbClr val="00B050"/>
                  </a:solidFill>
                </a:rPr>
                <a:t>&gt;</a:t>
              </a:r>
            </a:p>
            <a:p>
              <a:pPr lvl="3"/>
              <a:r>
                <a:rPr lang="en-US" b="1" dirty="0">
                  <a:solidFill>
                    <a:srgbClr val="002060"/>
                  </a:solidFill>
                </a:rPr>
                <a:t>&lt;/tr&gt;</a:t>
              </a:r>
            </a:p>
            <a:p>
              <a:pPr lvl="3"/>
              <a:r>
                <a:rPr lang="en-US" b="1" dirty="0">
                  <a:solidFill>
                    <a:srgbClr val="002060"/>
                  </a:solidFill>
                </a:rPr>
                <a:t>&lt;tr&gt;</a:t>
              </a:r>
            </a:p>
            <a:p>
              <a:pPr lvl="4"/>
              <a:r>
                <a:rPr lang="en-US" b="1" dirty="0">
                  <a:solidFill>
                    <a:srgbClr val="00B050"/>
                  </a:solidFill>
                </a:rPr>
                <a:t>&lt;td&gt; </a:t>
              </a:r>
              <a:r>
                <a:rPr lang="en-US" b="1" dirty="0"/>
                <a:t>Subject</a:t>
              </a:r>
              <a:r>
                <a:rPr lang="en-US" b="1" dirty="0">
                  <a:solidFill>
                    <a:srgbClr val="990099"/>
                  </a:solidFill>
                </a:rPr>
                <a:t> </a:t>
              </a:r>
              <a:r>
                <a:rPr lang="en-US" b="1" dirty="0">
                  <a:solidFill>
                    <a:srgbClr val="00B050"/>
                  </a:solidFill>
                </a:rPr>
                <a:t>&lt;/td&gt;</a:t>
              </a:r>
            </a:p>
            <a:p>
              <a:pPr lvl="4"/>
              <a:r>
                <a:rPr lang="en-US" b="1" dirty="0">
                  <a:solidFill>
                    <a:srgbClr val="00B050"/>
                  </a:solidFill>
                </a:rPr>
                <a:t>&lt;td&gt; &lt;a </a:t>
              </a:r>
              <a:r>
                <a:rPr lang="en-US" b="1" dirty="0" err="1">
                  <a:solidFill>
                    <a:srgbClr val="D8A220"/>
                  </a:solidFill>
                </a:rPr>
                <a:t>href</a:t>
              </a:r>
              <a:r>
                <a:rPr lang="en-US" b="1" dirty="0">
                  <a:solidFill>
                    <a:srgbClr val="00B050"/>
                  </a:solidFill>
                </a:rPr>
                <a:t>=</a:t>
              </a:r>
              <a:r>
                <a:rPr lang="en-US" b="1" dirty="0">
                  <a:solidFill>
                    <a:srgbClr val="00B0F0"/>
                  </a:solidFill>
                </a:rPr>
                <a:t>https://www.board.edu.bd</a:t>
              </a:r>
              <a:r>
                <a:rPr lang="en-US" b="1" dirty="0">
                  <a:solidFill>
                    <a:srgbClr val="00B050"/>
                  </a:solidFill>
                </a:rPr>
                <a:t>&gt;</a:t>
              </a:r>
              <a:r>
                <a:rPr lang="en-US" b="1" dirty="0">
                  <a:solidFill>
                    <a:srgbClr val="990099"/>
                  </a:solidFill>
                </a:rPr>
                <a:t> </a:t>
              </a:r>
              <a:r>
                <a:rPr lang="en-US" b="1" dirty="0"/>
                <a:t>Board</a:t>
              </a:r>
              <a:r>
                <a:rPr lang="en-US" b="1" dirty="0">
                  <a:solidFill>
                    <a:srgbClr val="990099"/>
                  </a:solidFill>
                </a:rPr>
                <a:t> </a:t>
              </a:r>
              <a:r>
                <a:rPr lang="en-US" b="1" dirty="0">
                  <a:solidFill>
                    <a:srgbClr val="00B050"/>
                  </a:solidFill>
                </a:rPr>
                <a:t>&lt;/a&gt; &lt;/td&gt;</a:t>
              </a:r>
            </a:p>
            <a:p>
              <a:pPr lvl="3"/>
              <a:r>
                <a:rPr lang="en-US" b="1" dirty="0">
                  <a:solidFill>
                    <a:srgbClr val="002060"/>
                  </a:solidFill>
                </a:rPr>
                <a:t>&lt;/tr&gt;</a:t>
              </a:r>
            </a:p>
            <a:p>
              <a:pPr lvl="2"/>
              <a:r>
                <a:rPr lang="en-US" b="1" dirty="0">
                  <a:solidFill>
                    <a:srgbClr val="00B050"/>
                  </a:solidFill>
                </a:rPr>
                <a:t>&lt;/table&gt;</a:t>
              </a:r>
            </a:p>
            <a:p>
              <a:pPr lvl="1"/>
              <a:r>
                <a:rPr lang="en-US" b="1" dirty="0">
                  <a:solidFill>
                    <a:srgbClr val="002060"/>
                  </a:solidFill>
                </a:rPr>
                <a:t>&lt;/body&gt;</a:t>
              </a:r>
            </a:p>
            <a:p>
              <a:r>
                <a:rPr lang="en-US" b="1" dirty="0">
                  <a:solidFill>
                    <a:srgbClr val="00B050"/>
                  </a:solidFill>
                </a:rPr>
                <a:t>&lt;/html&gt;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92DB5B-62C8-9C9D-23EE-56ABC6939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3158" y="1166967"/>
              <a:ext cx="1311442" cy="1311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71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372C2-6677-DDB1-DD0B-137BE9B89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FDD7422E-AB14-5C25-488D-4178350CB01E}"/>
              </a:ext>
            </a:extLst>
          </p:cNvPr>
          <p:cNvSpPr/>
          <p:nvPr/>
        </p:nvSpPr>
        <p:spPr>
          <a:xfrm>
            <a:off x="879453" y="184834"/>
            <a:ext cx="10430389" cy="585795"/>
          </a:xfrm>
          <a:prstGeom prst="roundRect">
            <a:avLst>
              <a:gd name="adj" fmla="val 4386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sz="2800" b="1" dirty="0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endParaRPr lang="en-US" sz="2800" b="1" dirty="0">
              <a:solidFill>
                <a:srgbClr val="24242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83FBAC2C-7CB9-58A7-F55A-5EDA3BBF15FA}"/>
              </a:ext>
            </a:extLst>
          </p:cNvPr>
          <p:cNvSpPr/>
          <p:nvPr/>
        </p:nvSpPr>
        <p:spPr>
          <a:xfrm>
            <a:off x="879454" y="1003486"/>
            <a:ext cx="10430390" cy="1599038"/>
          </a:xfrm>
          <a:prstGeom prst="roundRect">
            <a:avLst>
              <a:gd name="adj" fmla="val 982"/>
            </a:avLst>
          </a:prstGeom>
          <a:solidFill>
            <a:srgbClr val="26262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এর পূর্ণরূপ হলো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HyperText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Markup Language।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এটি মূলত একটি মার্কআপ ল্যাঙ্গুয়েজ যা ওয়েব ব্রাউজারে প্রদর্শন করার জন্য ওয়েব পেজের মূল কাঠামো এবং বিষয়বস্তু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content)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তৈরি করতে ব্যবহৃত হয়।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HTML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কতকগুলো মার্কআপ ট্যাগ বা এলিমেন্ট এর সমষ্টি। এই মার্কআপ ট্যাগের কাজ হল ওয়েবপেইজে বিভিন্ন তথ্য কিভাবে প্রদর্শন করবে তা ব্রাউজারকে নির্দেশ দেওয়া। ব্রাউজারগুলো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ট্যাগসমূহকে প্রদর্শন করে না, তবে ওয়েব পেইজের তথ্য রেন্ডার বা প্রদর্শন করতে ব্যবহার করে। 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দ্বারা তৈরি ফাইলসমুহের এক্সটেনশন .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অথবা .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htm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হয় যা সাধারণত ওয়েবপেইজ নামে পরিচিত।</a:t>
            </a:r>
            <a:endParaRPr lang="as-IN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3AFD1-E18D-4777-8078-3FDCD9E1782D}"/>
              </a:ext>
            </a:extLst>
          </p:cNvPr>
          <p:cNvSpPr txBox="1"/>
          <p:nvPr/>
        </p:nvSpPr>
        <p:spPr>
          <a:xfrm>
            <a:off x="767160" y="2878433"/>
            <a:ext cx="73232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HTML-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এর ইতিহাস হলো আধুনিক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ওয়ার্ল্ড ওয়াইড ওয়েব 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World Wide Web - WWW)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এর জন্ম ও ক্রমবিকাশের ইতিহাস। এর যাত্রা শুরু হয়েছিল বৈজ্ঞানিক গবেষণার তথ্য বিনিময়ের একটি সরল প্রক্রিয়া হিসাবে, যা এখন বিশ্বব্যাপী যোগাযোগের মেরুদণ্ডে পরিণত হয়েছে।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>
              <a:buNone/>
            </a:pPr>
            <a:endParaRPr lang="as-IN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জন্ম (১৯৮৯ - ১৯৯১)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জনক: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স্যার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টিম বার্নার্স-লি 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Sir Tim Berners-Lee)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স্থান: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জেনেভার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CERN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(European Organization for Nuclear Research)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নামক গবেষণা প্রতিষ্ঠান।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প্রেক্ষাপট: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 ১৯৮৯ সালে, টিম বার্নার্স-লি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CERN-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এর গবেষকদের জন্য একটি সহজ তথ্য ব্যবস্থাপনা পদ্ধতির প্রস্তাব করেন, যাতে তারা দ্রুত একে অপরের সাথে 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হাইপারটেক্সট 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Hypertext)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এর মাধ্যমে তথ্য শেয়ার করতে পারে।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D7BA6-429A-83CA-A009-3DAD328B151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4BBD70-46F9-3E2C-A059-280D0C602355}"/>
              </a:ext>
            </a:extLst>
          </p:cNvPr>
          <p:cNvGrpSpPr/>
          <p:nvPr/>
        </p:nvGrpSpPr>
        <p:grpSpPr>
          <a:xfrm>
            <a:off x="8422106" y="2823112"/>
            <a:ext cx="2954608" cy="3416320"/>
            <a:chOff x="8422106" y="2823112"/>
            <a:chExt cx="2954608" cy="34163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64FAFB-CC83-B480-926F-F2E98807C5A8}"/>
                </a:ext>
              </a:extLst>
            </p:cNvPr>
            <p:cNvSpPr/>
            <p:nvPr/>
          </p:nvSpPr>
          <p:spPr>
            <a:xfrm>
              <a:off x="8422106" y="2823112"/>
              <a:ext cx="2887738" cy="3416320"/>
            </a:xfrm>
            <a:prstGeom prst="rect">
              <a:avLst/>
            </a:prstGeom>
            <a:solidFill>
              <a:srgbClr val="F7B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242424"/>
                  </a:solidFill>
                </a:rPr>
                <a:t>&lt;html&gt;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&lt;head&gt;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	&lt;title&gt; TEST &lt;/title&gt;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&lt;/head&gt;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&lt;body&gt;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	&lt;P&gt; Hello &lt;/P&gt;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&lt;/body&gt;</a:t>
              </a:r>
            </a:p>
            <a:p>
              <a:r>
                <a:rPr lang="en-US" b="1" dirty="0">
                  <a:solidFill>
                    <a:srgbClr val="242424"/>
                  </a:solidFill>
                </a:rPr>
                <a:t>&lt;/html&gt;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B35096-CB5B-94BC-EA82-AD20CC169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588" y="2823112"/>
              <a:ext cx="810126" cy="810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8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BC1C1-2DFC-6EE2-5615-C68BBB0E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BAE4334-CCA0-2691-8993-8F6BD9CF2ED2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80F7C47E-FC20-66C3-65BF-CDBC722ED63A}"/>
              </a:ext>
            </a:extLst>
          </p:cNvPr>
          <p:cNvSpPr/>
          <p:nvPr/>
        </p:nvSpPr>
        <p:spPr>
          <a:xfrm>
            <a:off x="4266352" y="21124"/>
            <a:ext cx="3103389" cy="3103389"/>
          </a:xfrm>
          <a:prstGeom prst="diamond">
            <a:avLst/>
          </a:prstGeom>
          <a:solidFill>
            <a:srgbClr val="26262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যেকোনো ওয়েবসাইট বা ওয়েব অ্যাপ্লিকেশনের মৌলিক কাঠামো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দ্বারা তৈরি করা হয়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B254BE8B-2C1F-214A-A359-F88F035E3CA8}"/>
              </a:ext>
            </a:extLst>
          </p:cNvPr>
          <p:cNvSpPr/>
          <p:nvPr/>
        </p:nvSpPr>
        <p:spPr>
          <a:xfrm>
            <a:off x="7464814" y="3246745"/>
            <a:ext cx="3103389" cy="3103389"/>
          </a:xfrm>
          <a:prstGeom prst="diamond">
            <a:avLst/>
          </a:prstGeom>
          <a:solidFill>
            <a:srgbClr val="26262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কোড তুলনামূলকভাবে হালকা হওয়ায় ওয়েব পেজগুলি দ্রুত লোড হয়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B063DAA6-69A3-F324-4075-F3AFFCD1D96D}"/>
              </a:ext>
            </a:extLst>
          </p:cNvPr>
          <p:cNvSpPr/>
          <p:nvPr/>
        </p:nvSpPr>
        <p:spPr>
          <a:xfrm>
            <a:off x="4257302" y="3227695"/>
            <a:ext cx="3103389" cy="3103389"/>
          </a:xfrm>
          <a:prstGeom prst="diamond">
            <a:avLst/>
          </a:prstGeom>
          <a:solidFill>
            <a:srgbClr val="26262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প্রায় সকল প্রধান ওয়েব ব্রাউজারে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যেমন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Chrome, Firefox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ইত্যাদি) সমর্থিত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0D2BAA5-3FED-2DB8-885E-EF2030E31ABD}"/>
              </a:ext>
            </a:extLst>
          </p:cNvPr>
          <p:cNvSpPr/>
          <p:nvPr/>
        </p:nvSpPr>
        <p:spPr>
          <a:xfrm>
            <a:off x="2662596" y="1625348"/>
            <a:ext cx="3103389" cy="3103389"/>
          </a:xfrm>
          <a:prstGeom prst="diamond">
            <a:avLst/>
          </a:prstGeom>
          <a:solidFill>
            <a:srgbClr val="26262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শেখা খুবই সহজ এবং এর সিনট্যাক্স সরল ও বোধগম্য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A7366E35-7F0E-33D9-0998-AB1BE2BEC247}"/>
              </a:ext>
            </a:extLst>
          </p:cNvPr>
          <p:cNvSpPr/>
          <p:nvPr/>
        </p:nvSpPr>
        <p:spPr>
          <a:xfrm>
            <a:off x="5870108" y="1638136"/>
            <a:ext cx="3103389" cy="3103389"/>
          </a:xfrm>
          <a:prstGeom prst="diamond">
            <a:avLst/>
          </a:prstGeom>
          <a:solidFill>
            <a:srgbClr val="26262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 জন্য কোনো সফটওয়্যার কিনতে হয় না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6D09E1-D860-B614-22BA-ED49E48C842B}"/>
              </a:ext>
            </a:extLst>
          </p:cNvPr>
          <p:cNvGrpSpPr/>
          <p:nvPr/>
        </p:nvGrpSpPr>
        <p:grpSpPr>
          <a:xfrm>
            <a:off x="-2386734" y="0"/>
            <a:ext cx="4837635" cy="6354087"/>
            <a:chOff x="-2386734" y="0"/>
            <a:chExt cx="4837635" cy="635408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F196106-1CF1-DF88-2809-9DF8D7A141C1}"/>
                </a:ext>
              </a:extLst>
            </p:cNvPr>
            <p:cNvGrpSpPr/>
            <p:nvPr/>
          </p:nvGrpSpPr>
          <p:grpSpPr>
            <a:xfrm>
              <a:off x="-2386734" y="0"/>
              <a:ext cx="4837635" cy="6354087"/>
              <a:chOff x="-2703195" y="0"/>
              <a:chExt cx="5406390" cy="6858000"/>
            </a:xfrm>
            <a:solidFill>
              <a:srgbClr val="8FAF52"/>
            </a:solidFill>
          </p:grpSpPr>
          <p:sp>
            <p:nvSpPr>
              <p:cNvPr id="2" name="Pie 1">
                <a:extLst>
                  <a:ext uri="{FF2B5EF4-FFF2-40B4-BE49-F238E27FC236}">
                    <a16:creationId xmlns:a16="http://schemas.microsoft.com/office/drawing/2014/main" id="{3E02DB49-F55D-ACD7-6064-D6A9931E123C}"/>
                  </a:ext>
                </a:extLst>
              </p:cNvPr>
              <p:cNvSpPr/>
              <p:nvPr/>
            </p:nvSpPr>
            <p:spPr>
              <a:xfrm>
                <a:off x="-2703195" y="0"/>
                <a:ext cx="5406390" cy="6858000"/>
              </a:xfrm>
              <a:prstGeom prst="pie">
                <a:avLst>
                  <a:gd name="adj1" fmla="val 16189570"/>
                  <a:gd name="adj2" fmla="val 5402728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3E7948-BC40-EFDC-67E9-B607789675E6}"/>
                  </a:ext>
                </a:extLst>
              </p:cNvPr>
              <p:cNvSpPr txBox="1"/>
              <p:nvPr/>
            </p:nvSpPr>
            <p:spPr>
              <a:xfrm>
                <a:off x="459330" y="2667320"/>
                <a:ext cx="1490858" cy="1893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/>
                <a:r>
                  <a:rPr lang="en-US" sz="3600" b="1" dirty="0">
                    <a:solidFill>
                      <a:srgbClr val="262626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HTML</a:t>
                </a:r>
              </a:p>
              <a:p>
                <a:pPr algn="ctr" fontAlgn="base"/>
                <a:r>
                  <a:rPr lang="en-US" sz="3600" b="1" dirty="0" err="1">
                    <a:solidFill>
                      <a:srgbClr val="262626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এর</a:t>
                </a:r>
                <a:endParaRPr lang="en-US" sz="3600" b="1" dirty="0">
                  <a:solidFill>
                    <a:srgbClr val="262626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ctr" fontAlgn="base"/>
                <a:r>
                  <a:rPr lang="en-US" sz="3600" b="1" dirty="0" err="1">
                    <a:solidFill>
                      <a:srgbClr val="262626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সুবিধা</a:t>
                </a:r>
                <a:endParaRPr lang="as-IN" sz="3600" b="1" dirty="0">
                  <a:solidFill>
                    <a:srgbClr val="262626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C96149-7901-44AA-C4D3-D544A6E87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89" y="1519106"/>
              <a:ext cx="851911" cy="851911"/>
            </a:xfrm>
            <a:prstGeom prst="rect">
              <a:avLst/>
            </a:prstGeom>
          </p:spPr>
        </p:pic>
      </p:grpSp>
      <p:sp>
        <p:nvSpPr>
          <p:cNvPr id="10" name="Diamond 9">
            <a:extLst>
              <a:ext uri="{FF2B5EF4-FFF2-40B4-BE49-F238E27FC236}">
                <a16:creationId xmlns:a16="http://schemas.microsoft.com/office/drawing/2014/main" id="{CD612BAD-A28A-C45A-352F-8117954BCFD5}"/>
              </a:ext>
            </a:extLst>
          </p:cNvPr>
          <p:cNvSpPr/>
          <p:nvPr/>
        </p:nvSpPr>
        <p:spPr>
          <a:xfrm>
            <a:off x="7483864" y="19050"/>
            <a:ext cx="3103389" cy="3103389"/>
          </a:xfrm>
          <a:prstGeom prst="diamond">
            <a:avLst/>
          </a:prstGeom>
          <a:solidFill>
            <a:srgbClr val="26262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700" dirty="0">
                <a:latin typeface="Kalpurush" panose="02000600000000000000" pitchFamily="2" charset="0"/>
                <a:cs typeface="Kalpurush" panose="02000600000000000000" pitchFamily="2" charset="0"/>
              </a:rPr>
              <a:t>এটি ডিফল্টরূপে বেশিরভাগ উইন্ডোতে উপস্থিত থাকে এবং যেকোনো টেক্সট এডিটরে কোড লেখা যায়</a:t>
            </a:r>
            <a:endParaRPr lang="en-US" sz="17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67785-C426-0A0B-63AE-F771F57B3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759307C-4AE5-1B34-A115-9CD3620DEB5D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56D233-C452-3479-F87B-482071B40656}"/>
              </a:ext>
            </a:extLst>
          </p:cNvPr>
          <p:cNvGrpSpPr/>
          <p:nvPr/>
        </p:nvGrpSpPr>
        <p:grpSpPr>
          <a:xfrm>
            <a:off x="-2386734" y="0"/>
            <a:ext cx="4837635" cy="6354087"/>
            <a:chOff x="-2386734" y="0"/>
            <a:chExt cx="4837635" cy="635408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F39FA6-F998-0529-E939-A6BBB21EFDBC}"/>
                </a:ext>
              </a:extLst>
            </p:cNvPr>
            <p:cNvGrpSpPr/>
            <p:nvPr/>
          </p:nvGrpSpPr>
          <p:grpSpPr>
            <a:xfrm>
              <a:off x="-2386734" y="0"/>
              <a:ext cx="4837635" cy="6354087"/>
              <a:chOff x="-2703195" y="0"/>
              <a:chExt cx="5406390" cy="6858000"/>
            </a:xfrm>
            <a:solidFill>
              <a:srgbClr val="8FAF52"/>
            </a:solidFill>
          </p:grpSpPr>
          <p:sp>
            <p:nvSpPr>
              <p:cNvPr id="2" name="Pie 1">
                <a:extLst>
                  <a:ext uri="{FF2B5EF4-FFF2-40B4-BE49-F238E27FC236}">
                    <a16:creationId xmlns:a16="http://schemas.microsoft.com/office/drawing/2014/main" id="{BEC4AE37-138C-70C5-A09B-825FF90C02F6}"/>
                  </a:ext>
                </a:extLst>
              </p:cNvPr>
              <p:cNvSpPr/>
              <p:nvPr/>
            </p:nvSpPr>
            <p:spPr>
              <a:xfrm>
                <a:off x="-2703195" y="0"/>
                <a:ext cx="5406390" cy="6858000"/>
              </a:xfrm>
              <a:prstGeom prst="pie">
                <a:avLst>
                  <a:gd name="adj1" fmla="val 16189570"/>
                  <a:gd name="adj2" fmla="val 5402728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520912-DFF5-1193-0DE4-48C083B7DA96}"/>
                  </a:ext>
                </a:extLst>
              </p:cNvPr>
              <p:cNvSpPr txBox="1"/>
              <p:nvPr/>
            </p:nvSpPr>
            <p:spPr>
              <a:xfrm>
                <a:off x="398421" y="2667320"/>
                <a:ext cx="1612679" cy="1893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/>
                <a:r>
                  <a:rPr lang="en-US" sz="3600" b="1" dirty="0">
                    <a:solidFill>
                      <a:srgbClr val="262626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HTML</a:t>
                </a:r>
              </a:p>
              <a:p>
                <a:pPr algn="ctr" fontAlgn="base"/>
                <a:r>
                  <a:rPr lang="en-US" sz="3600" b="1" dirty="0" err="1">
                    <a:solidFill>
                      <a:srgbClr val="262626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এর</a:t>
                </a:r>
                <a:endParaRPr lang="en-US" sz="3600" b="1" dirty="0">
                  <a:solidFill>
                    <a:srgbClr val="262626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ctr" fontAlgn="base"/>
                <a:r>
                  <a:rPr lang="en-US" sz="3600" b="1" dirty="0" err="1">
                    <a:solidFill>
                      <a:srgbClr val="262626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অসুবিধা</a:t>
                </a:r>
                <a:endParaRPr lang="as-IN" sz="3600" b="1" dirty="0">
                  <a:solidFill>
                    <a:srgbClr val="262626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E77ACC-5B3A-672A-97EF-856A60F82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89" y="1519106"/>
              <a:ext cx="851911" cy="85191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9D7241-BC4A-1EEE-9A49-34779D3BF0E1}"/>
              </a:ext>
            </a:extLst>
          </p:cNvPr>
          <p:cNvGrpSpPr/>
          <p:nvPr/>
        </p:nvGrpSpPr>
        <p:grpSpPr>
          <a:xfrm>
            <a:off x="3022476" y="1208068"/>
            <a:ext cx="7859512" cy="1415559"/>
            <a:chOff x="2166244" y="77518"/>
            <a:chExt cx="7859512" cy="1415559"/>
          </a:xfrm>
          <a:solidFill>
            <a:srgbClr val="262626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EACA484-0CD8-9111-39A8-B21EF92F07FA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2"/>
              <a:chOff x="4368801" y="507999"/>
              <a:chExt cx="6773331" cy="1269868"/>
            </a:xfrm>
            <a:grpFill/>
          </p:grpSpPr>
          <p:sp>
            <p:nvSpPr>
              <p:cNvPr id="22" name="Rounded Rectangle 5">
                <a:extLst>
                  <a:ext uri="{FF2B5EF4-FFF2-40B4-BE49-F238E27FC236}">
                    <a16:creationId xmlns:a16="http://schemas.microsoft.com/office/drawing/2014/main" id="{4A3EA55A-69A7-8686-CFC5-1761B63F7164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1581D8-A71A-5CEC-99CD-9339E2567D2B}"/>
                  </a:ext>
                </a:extLst>
              </p:cNvPr>
              <p:cNvSpPr txBox="1"/>
              <p:nvPr/>
            </p:nvSpPr>
            <p:spPr>
              <a:xfrm>
                <a:off x="4875650" y="913440"/>
                <a:ext cx="6122317" cy="4683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 fontAlgn="base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শুধুমাত্র স্ট্যাটিক ওয়েবপেইজ তৈরি করা যায়।</a:t>
                </a:r>
              </a:p>
            </p:txBody>
          </p:sp>
        </p:grpSp>
        <p:sp>
          <p:nvSpPr>
            <p:cNvPr id="21" name="Rounded Rectangle 8">
              <a:extLst>
                <a:ext uri="{FF2B5EF4-FFF2-40B4-BE49-F238E27FC236}">
                  <a16:creationId xmlns:a16="http://schemas.microsoft.com/office/drawing/2014/main" id="{CDC7BEE1-349D-4594-FB64-C99924D70025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D270B7-D5ED-8691-CA7D-B258927908DF}"/>
              </a:ext>
            </a:extLst>
          </p:cNvPr>
          <p:cNvGrpSpPr/>
          <p:nvPr/>
        </p:nvGrpSpPr>
        <p:grpSpPr>
          <a:xfrm>
            <a:off x="3022476" y="3800949"/>
            <a:ext cx="7859512" cy="1415559"/>
            <a:chOff x="2166244" y="77518"/>
            <a:chExt cx="7859512" cy="1415559"/>
          </a:xfrm>
          <a:solidFill>
            <a:srgbClr val="262626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FE38E45-F1DF-62AC-8E33-6DD8CBB20AEA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2"/>
              <a:chOff x="4368801" y="507999"/>
              <a:chExt cx="6773331" cy="1269868"/>
            </a:xfrm>
            <a:grpFill/>
          </p:grpSpPr>
          <p:sp>
            <p:nvSpPr>
              <p:cNvPr id="27" name="Rounded Rectangle 5">
                <a:extLst>
                  <a:ext uri="{FF2B5EF4-FFF2-40B4-BE49-F238E27FC236}">
                    <a16:creationId xmlns:a16="http://schemas.microsoft.com/office/drawing/2014/main" id="{77858A34-770F-E03D-1444-0D8DC8F65111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B744213-D718-CD50-2105-81167E6E2AF8}"/>
                  </a:ext>
                </a:extLst>
              </p:cNvPr>
              <p:cNvSpPr txBox="1"/>
              <p:nvPr/>
            </p:nvSpPr>
            <p:spPr>
              <a:xfrm>
                <a:off x="4875650" y="932932"/>
                <a:ext cx="6122317" cy="4683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 fontAlgn="base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সাধারণ ছোট একটি ওয়েবপেইজ তৈরি করতেও অনেক কোড লিখতে হয়।</a:t>
                </a:r>
              </a:p>
            </p:txBody>
          </p:sp>
        </p:grp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4A0C047C-8E2B-9FA6-FBC2-430613089C00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0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23C0F-C14C-797D-8DCD-B40342284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7498DC55-3D45-DC4F-37B9-236719DF6F8F}"/>
              </a:ext>
            </a:extLst>
          </p:cNvPr>
          <p:cNvSpPr/>
          <p:nvPr/>
        </p:nvSpPr>
        <p:spPr>
          <a:xfrm>
            <a:off x="879454" y="198456"/>
            <a:ext cx="10401361" cy="585795"/>
          </a:xfrm>
          <a:prstGeom prst="roundRect">
            <a:avLst>
              <a:gd name="adj" fmla="val 4386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en-US" sz="2800" b="1" dirty="0" err="1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ট্যাগ</a:t>
            </a:r>
            <a:r>
              <a:rPr lang="en-US" sz="2800" b="1" dirty="0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solidFill>
                  <a:srgbClr val="2424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endParaRPr lang="en-US" sz="2800" b="1" dirty="0">
              <a:solidFill>
                <a:srgbClr val="24242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8F841DBB-CA23-8C6A-BE15-F11AF0158718}"/>
              </a:ext>
            </a:extLst>
          </p:cNvPr>
          <p:cNvSpPr/>
          <p:nvPr/>
        </p:nvSpPr>
        <p:spPr>
          <a:xfrm>
            <a:off x="850425" y="1069634"/>
            <a:ext cx="10430390" cy="1320335"/>
          </a:xfrm>
          <a:prstGeom prst="roundRect">
            <a:avLst>
              <a:gd name="adj" fmla="val 982"/>
            </a:avLst>
          </a:prstGeom>
          <a:solidFill>
            <a:srgbClr val="26262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ট্যাগ হলো এমন নির্দেশিকা বা কী-ওয়ার্ড যা ওয়েব ব্রাউজারকে বলে দেয় যে একটি ওয়েব পেজের বিষয়বস্তু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Content)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কীভাবে প্রদর্শন করতে হবে।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প্রতিটি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ট্যাগ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&lt; (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লেস দ্যান) এবং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&gt; (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গ্রেটার দ্যান) চিহ্নের মধ্যে লেখা হয়।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just" fontAlgn="base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একটি ট্যাগের সাধারণত দুইটি অংশ থাকে । একটিকে বলা হয় ওপেনিং ট্যাগ এবং অন্যটি ক্লোজিং ট্যাগ। ওপেনিং এবং ক্লোজিং ট্যাগের নাম একই, তবে পার্থক্য হলো, ক্লোজিং ট্যাগে একটি স্ল্যাস(</a:t>
            </a:r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) থাকে।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যেমন: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&lt;p&gt;, &lt;h1&gt;, &lt;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img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&gt;</a:t>
            </a:r>
            <a:r>
              <a:rPr lang="en-US" dirty="0">
                <a:latin typeface="Kalpurush" panose="02000600000000000000" pitchFamily="2" charset="0"/>
              </a:rPr>
              <a:t> 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91F1D9-243B-98CC-1513-64562BF87BFE}"/>
              </a:ext>
            </a:extLst>
          </p:cNvPr>
          <p:cNvGrpSpPr/>
          <p:nvPr/>
        </p:nvGrpSpPr>
        <p:grpSpPr>
          <a:xfrm>
            <a:off x="8393078" y="2687086"/>
            <a:ext cx="2954608" cy="3268587"/>
            <a:chOff x="8422106" y="2823112"/>
            <a:chExt cx="2954608" cy="34163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504F01-9EA2-97E2-DF57-9896C9F07BA2}"/>
                </a:ext>
              </a:extLst>
            </p:cNvPr>
            <p:cNvSpPr/>
            <p:nvPr/>
          </p:nvSpPr>
          <p:spPr>
            <a:xfrm>
              <a:off x="8422106" y="2823112"/>
              <a:ext cx="2887738" cy="3416320"/>
            </a:xfrm>
            <a:prstGeom prst="rect">
              <a:avLst/>
            </a:prstGeom>
            <a:solidFill>
              <a:srgbClr val="F7B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242424"/>
                  </a:solidFill>
                </a:rPr>
                <a:t>&lt;html&gt;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&lt;head&gt;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	&lt;title&gt; 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	&lt;/title&gt;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&lt;/head&gt;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&lt;body&gt;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	</a:t>
              </a:r>
            </a:p>
            <a:p>
              <a:pPr lvl="1"/>
              <a:r>
                <a:rPr lang="en-US" b="1" dirty="0">
                  <a:solidFill>
                    <a:srgbClr val="242424"/>
                  </a:solidFill>
                </a:rPr>
                <a:t>&lt;/body&gt;</a:t>
              </a:r>
            </a:p>
            <a:p>
              <a:r>
                <a:rPr lang="en-US" b="1" dirty="0">
                  <a:solidFill>
                    <a:srgbClr val="242424"/>
                  </a:solidFill>
                </a:rPr>
                <a:t>&lt;/html&gt;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6EE46A-06C9-41B0-EA9F-C33F0500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588" y="2823112"/>
              <a:ext cx="810126" cy="81012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A1E946F-DE7C-404A-0B45-5C6EA46B4B3C}"/>
              </a:ext>
            </a:extLst>
          </p:cNvPr>
          <p:cNvSpPr txBox="1"/>
          <p:nvPr/>
        </p:nvSpPr>
        <p:spPr>
          <a:xfrm>
            <a:off x="815286" y="2731972"/>
            <a:ext cx="621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💡 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HTML 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ট্যাগ (</a:t>
            </a:r>
            <a:r>
              <a:rPr lang="en-US" b="1" u="sng" dirty="0">
                <a:latin typeface="Kalpurush" panose="02000600000000000000" pitchFamily="2" charset="0"/>
                <a:cs typeface="Kalpurush" panose="02000600000000000000" pitchFamily="2" charset="0"/>
              </a:rPr>
              <a:t>Tag) </a:t>
            </a:r>
            <a:r>
              <a:rPr lang="as-IN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কে সাধারণত দুটি প্রধান ভাগে ভাগ করা হয়:</a:t>
            </a:r>
            <a:endParaRPr lang="en-US" b="1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80A35-AA6A-6539-AEEF-791E0A27F33A}"/>
              </a:ext>
            </a:extLst>
          </p:cNvPr>
          <p:cNvSpPr txBox="1"/>
          <p:nvPr/>
        </p:nvSpPr>
        <p:spPr>
          <a:xfrm>
            <a:off x="815286" y="3366755"/>
            <a:ext cx="7223814" cy="114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as-IN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এম্পটি ট্যাগ (</a:t>
            </a:r>
            <a:r>
              <a:rPr lang="en-US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Empty Tags) </a:t>
            </a:r>
          </a:p>
          <a:p>
            <a:pPr marR="0" algn="just">
              <a:lnSpc>
                <a:spcPct val="115000"/>
              </a:lnSpc>
              <a:spcAft>
                <a:spcPts val="800"/>
              </a:spcAft>
            </a:pP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যে সমস্ত ট্যাগের ওপেনিং বা শুরু আছে কিন্তু ট্যাগের বিষয়বস্তু ও ক্লোজিং বা শেষ থাকে না তাই এম্পটি ট্যাগ।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: &lt;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img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&gt;, &lt;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br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&gt;, &lt;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hr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&gt;, &lt;link&gt;, &lt;meta&gt;।</a:t>
            </a:r>
            <a:endParaRPr lang="en-US" sz="1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8FF43-4C2B-1183-D143-D331CCA9AB42}"/>
              </a:ext>
            </a:extLst>
          </p:cNvPr>
          <p:cNvSpPr txBox="1"/>
          <p:nvPr/>
        </p:nvSpPr>
        <p:spPr>
          <a:xfrm>
            <a:off x="815286" y="4770603"/>
            <a:ext cx="7223814" cy="114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as-IN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কন্টেইনার ট্যাগ</a:t>
            </a:r>
            <a:r>
              <a:rPr lang="en-US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Container Tags)</a:t>
            </a:r>
          </a:p>
          <a:p>
            <a:pPr marR="0" algn="just">
              <a:lnSpc>
                <a:spcPct val="115000"/>
              </a:lnSpc>
              <a:spcAft>
                <a:spcPts val="800"/>
              </a:spcAft>
            </a:pP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যে ট্যাগ ডকুমেন্ট নির্দেশনায় শুরু ও শেষ ট্যাগ চিহ্ন ব্যবহার করা হয় তাই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Container tag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: &lt;a&gt; &lt;/a&gt; , &lt;b</a:t>
            </a:r>
            <a:r>
              <a:rPr lang="en-US">
                <a:latin typeface="Kalpurush" panose="02000600000000000000" pitchFamily="2" charset="0"/>
                <a:cs typeface="Kalpurush" panose="02000600000000000000" pitchFamily="2" charset="0"/>
              </a:rPr>
              <a:t>&gt; &lt;/b&gt;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1800" kern="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CEB93-DCB6-359D-9993-0D3699C3E89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rgbClr val="26262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8178</TotalTime>
  <Words>1335</Words>
  <Application>Microsoft Office PowerPoint</Application>
  <PresentationFormat>Widescreen</PresentationFormat>
  <Paragraphs>147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Rajib Bakchi</dc:creator>
  <cp:lastModifiedBy>Rajib Bakchi</cp:lastModifiedBy>
  <cp:revision>398</cp:revision>
  <dcterms:created xsi:type="dcterms:W3CDTF">2025-06-26T08:52:43Z</dcterms:created>
  <dcterms:modified xsi:type="dcterms:W3CDTF">2026-02-21T08:59:35Z</dcterms:modified>
</cp:coreProperties>
</file>