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7" r:id="rId4"/>
    <p:sldId id="268" r:id="rId5"/>
    <p:sldId id="266" r:id="rId6"/>
    <p:sldId id="292" r:id="rId7"/>
    <p:sldId id="293" r:id="rId8"/>
    <p:sldId id="294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278" r:id="rId17"/>
    <p:sldId id="29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EqlPLEM5c/YX/OaIPVujw==" hashData="xZmGYH3F91itJpAk4c9Ph6Ir7xap6wRA5e6+QvCpsJUXSLU0FOPHdf6GCxR6EuwI4iD+oOE/P5bLzjmNwRyX4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b Bakchi" initials="RB" lastIdx="1" clrIdx="0">
    <p:extLst>
      <p:ext uri="{19B8F6BF-5375-455C-9EA6-DF929625EA0E}">
        <p15:presenceInfo xmlns:p15="http://schemas.microsoft.com/office/powerpoint/2012/main" userId="09f320e0ab20b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7"/>
    <a:srgbClr val="4E83BB"/>
    <a:srgbClr val="748149"/>
    <a:srgbClr val="D71E25"/>
    <a:srgbClr val="146278"/>
    <a:srgbClr val="896CAD"/>
    <a:srgbClr val="5089C1"/>
    <a:srgbClr val="5D8EC1"/>
    <a:srgbClr val="FFFFFF"/>
    <a:srgbClr val="8E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0C1-1F42-79E6-D3B1-C9E6EFB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DCA63-2E5C-DBF3-1682-A4C844F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B4BC-8900-30A8-5C26-D7237930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387E-A6B0-CD76-BDC5-7D318B0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907-3A83-6EC2-EDA4-B9D0F40F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1B6-40EA-4002-25B3-15FD54C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100BC-CB1A-0469-56D5-85F92E68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712-395C-5E0A-E99E-77B4D2B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CE1B-642D-B76B-40DA-41969B1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96D4-A092-B053-3586-95AB820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3F8F-C61E-580B-AA7D-344741E6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9BB2-23BD-2179-303A-9062B925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87E2-8CD5-6742-477E-A079A31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FD1D-5174-5339-902C-1CE66D3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503-445C-F0F6-ACA4-04BEFCE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A16A-FF65-B99E-3B13-C968A61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7A11-9E57-3DC5-F2D2-FEB1E19D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1B-77C5-B29B-0F0D-3DAE2E56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AA2A-8135-C9C2-37F1-40D160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C31C-C87D-F527-37FD-B1B30C50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10E4-E3BA-DC0A-21A2-2CE73035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CAD8-DAE2-D229-1765-5F2868D0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3B1-093C-0134-64C9-00D4DB6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CD7-1BFD-68A3-3BA2-06419E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ECEB-4E72-FB85-B97B-B10A0D2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870-F71C-D5D8-7C44-4224EE5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5BE-B60A-CB40-FB3C-D5D147DC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A72D-FE18-F31A-80D5-F3D76DB1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4E7F-82F8-579B-23A4-8529272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1185-6464-51C0-9A72-B0008D9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ED0D-9E58-C1AF-367B-528DE68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997-88C6-4C0B-FD80-B947CB8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BDDD-DA6F-530B-F7C6-627C39BC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5A36-DF67-B61A-C33F-1A8DDC66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550B8-FA10-C4EF-6C0F-3281C132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0B52-5258-883E-0DD5-D44560FC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D227-913E-6BFA-A70E-F6774CF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DB791-8C84-D341-B84D-3F9C182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E1DA9-8599-3341-EE59-02E856ED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B50-C78F-BBF6-2185-603CF09F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95FA8-99AE-46DA-C598-7EEDDDE8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98901-A1B6-89C7-A525-661D679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B69E-4D87-4D29-E15D-07AB49E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9C68-0B1D-7007-BD97-67621E8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3A0E7-72D9-2340-3B80-C797D9F0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513C-1E55-1387-7C86-F8A59C78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697-EDDF-DCD1-CE64-2B74027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7E80-6608-A72C-F506-E10180A3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B38-1F40-2733-AA2D-AE1CA7E8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431D-A30E-032E-2D33-19CC0CE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3BB1-5695-920A-EC85-78C20FC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2A81B-EDDB-FF35-C252-0899EF78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9A80-C1CD-870C-F41D-C10F3C7C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FE47-9C70-47C3-F372-2F8D57F4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5E56-7A38-6CCA-52D3-97615AF9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392-C01C-AF47-8B33-C6BC052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A899-7C90-D6C2-9C77-E5198189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4010-48E8-F2B9-38CE-F49F35F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B1280-3519-72F6-1D30-A10AB3AB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73F9-E1B8-50B1-9B1E-C76DF6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F4CA-4467-B51B-2541-38C34395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DC1-D27D-4B8D-9708-CF50AFDBBB77}" type="datetimeFigureOut">
              <a:rPr lang="en-US" smtClean="0"/>
              <a:t>22-Feb-26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977E-BD72-7A93-95D4-5E9F4766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AE4E-8D09-C5CC-9611-5F557B5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4405"/>
            <a:ext cx="5964702" cy="2359380"/>
            <a:chOff x="3113649" y="740714"/>
            <a:chExt cx="5964702" cy="17963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6147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40714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5187"/>
            <a:ext cx="5964702" cy="2361188"/>
            <a:chOff x="3113649" y="736917"/>
            <a:chExt cx="5964702" cy="17976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3728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9572-8A64-5BDA-EC13-B64FDA75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856AC58-050C-B5A1-A4AB-90EA18BF8F38}"/>
              </a:ext>
            </a:extLst>
          </p:cNvPr>
          <p:cNvSpPr/>
          <p:nvPr/>
        </p:nvSpPr>
        <p:spPr>
          <a:xfrm>
            <a:off x="1132113" y="786424"/>
            <a:ext cx="9927771" cy="78111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১. অপারেটিং সিস্টেম আপডেট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উইন্ডোজ বা অন্যান্য অপারেটিং সিস্টেম সবসময়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হালনাগাদ বা আপডেট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রাখতে হবে। ইন্টারনেটে যুক্ত থাকলে এটি সাধারণত স্বয়ংক্রিয়ভাবে হয়ে থাকে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8488FA3-C024-1965-6E85-889C4134B98C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22370-7728-627D-3A8B-32D0A84327C9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29A2-C961-E903-D299-B2C50EFB60EE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4AC34-8360-BC10-2337-FF3D274E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112" y="1713508"/>
            <a:ext cx="9927771" cy="45190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2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8250-F4BB-15CE-8CE8-945A85725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A0CA273-06B4-A945-BA14-DF51698FBE4B}"/>
              </a:ext>
            </a:extLst>
          </p:cNvPr>
          <p:cNvSpPr/>
          <p:nvPr/>
        </p:nvSpPr>
        <p:spPr>
          <a:xfrm>
            <a:off x="1132112" y="757835"/>
            <a:ext cx="9927771" cy="75165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২. রেজিস্ট্রি ক্লিনআপ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Registry Cleanup)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কম্পিউটারকে সচল ও গতিশীল রাখার জন্য মাঝে মাঝে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রেজিস্ট্রি ক্লিনআপ সফটওয়্যার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ব্যবহার করতে হবে। এটি না করলে যন্ত্রটি সঠিকভাবে কাজ করে না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DA65E-692B-4D2F-45D7-3F7E1D9091FA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C1225-4DD2-892E-CF8B-D2003A5300F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CC434-E01F-B7F6-B8EE-4851B3D3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b="4636"/>
          <a:stretch>
            <a:fillRect/>
          </a:stretch>
        </p:blipFill>
        <p:spPr>
          <a:xfrm>
            <a:off x="1130764" y="1674032"/>
            <a:ext cx="9927771" cy="44261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08DEEE6-418F-74D8-9ACA-B0FD6ACFC433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180CF-F3E3-242A-A634-E970C73BD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7C563D7-74AC-8A54-AA06-16FB47CBFC76}"/>
              </a:ext>
            </a:extLst>
          </p:cNvPr>
          <p:cNvSpPr/>
          <p:nvPr/>
        </p:nvSpPr>
        <p:spPr>
          <a:xfrm>
            <a:off x="1132112" y="801378"/>
            <a:ext cx="9927771" cy="766166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৩. টেম্পোরারি ফাইল মুছে ফেলা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প্রতিবার কম্পিউটার ব্যবহারের সময় কিছু অস্থায়ী বা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টেম্পোরারি ফাইল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Temporary Files)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তৈরি হয়। সফটওয়্যারের সাহায্যে এই ফাইলগুলো নিয়মিত মুছে দিলে হার্ডডিস্কের জায়গা খালি হয় এবং গতি বাড়ে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1E2CF-7CAD-C305-90AE-3866078DD09B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91B06-8BCC-12F2-24C0-95E38C6A8CA5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BCAE4F0-9DFD-89CA-EBA6-20B5E0CF9DA4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6F6290-C5EF-B0DA-715E-2E123A91FD77}"/>
              </a:ext>
            </a:extLst>
          </p:cNvPr>
          <p:cNvGrpSpPr/>
          <p:nvPr/>
        </p:nvGrpSpPr>
        <p:grpSpPr>
          <a:xfrm>
            <a:off x="1130765" y="1728463"/>
            <a:ext cx="9927770" cy="4529374"/>
            <a:chOff x="1130765" y="1728463"/>
            <a:chExt cx="9927770" cy="45293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A2D563-2B1A-1531-C2CE-EF38D01D2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42" b="7957"/>
            <a:stretch>
              <a:fillRect/>
            </a:stretch>
          </p:blipFill>
          <p:spPr>
            <a:xfrm>
              <a:off x="1130765" y="1728463"/>
              <a:ext cx="9927770" cy="452937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5EAF94-8350-E77B-07D3-40566B4A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" t="6799" r="13798" b="18116"/>
            <a:stretch>
              <a:fillRect/>
            </a:stretch>
          </p:blipFill>
          <p:spPr>
            <a:xfrm>
              <a:off x="4354286" y="2462176"/>
              <a:ext cx="3767364" cy="1973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9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8C1F7-1460-B067-EC57-81FD90732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130A4EA-3997-B5A9-0447-723EBA7C6FEA}"/>
              </a:ext>
            </a:extLst>
          </p:cNvPr>
          <p:cNvSpPr/>
          <p:nvPr/>
        </p:nvSpPr>
        <p:spPr>
          <a:xfrm>
            <a:off x="1132112" y="786864"/>
            <a:ext cx="9927771" cy="78068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৪. ক্যাশ ও কুকিজ পরিষ্কার করা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 ব্যবহারের সময় ব্রাউজারের ক্যাশ মেমোরিতে অনেক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কুকিজ ও টেম্পোরারি ফাইল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জমা হয়। কিছুদিন পর পর এই ক্যাশ মেমোরি পরিষ্কার করা প্রয়োজন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898E5-9882-896D-E59A-352A1D7F1EE9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95309-7773-4475-AEDE-28B2AB95A50E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404F-35FB-43B1-8867-F77F2F9D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b="11774"/>
          <a:stretch>
            <a:fillRect/>
          </a:stretch>
        </p:blipFill>
        <p:spPr>
          <a:xfrm>
            <a:off x="1130765" y="1770744"/>
            <a:ext cx="9927770" cy="44659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876C6A-58BB-9878-FBD8-84FB8FA4052B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8B29-0F04-838C-C113-BE180D8C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D26ECD0-55B3-44D4-8F59-5634FE911051}"/>
              </a:ext>
            </a:extLst>
          </p:cNvPr>
          <p:cNvSpPr/>
          <p:nvPr/>
        </p:nvSpPr>
        <p:spPr>
          <a:xfrm>
            <a:off x="1132112" y="801377"/>
            <a:ext cx="9927771" cy="101290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৫. এন্টিভাইরাস ও এন্টি-ম্যালওয়্যার ব্যবহার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ভাইরাস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স্পাইওয়্যার বা ম্যালওয়্যার থেকে বাঁচতে মানসম্মত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এন্টিভাইরাস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সফটওয়্যার ব্যবহার করতে হবে। এই সফটওয়্যারগুলো অবশ্যই নিয়মিত আপডেট করতে হবে যাতে নতুন ভাইরাস শনাক্ত করতে পারে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কিছু জনপ্রিয় এন্টিভাইরাস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Avast, AVG, Avira, Norton, Kaspersky।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54C08-F39F-73E8-0722-F3F8C8D7E986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9D37F-10EE-3933-AF79-CC341F035466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1BD34-6D8A-6182-A5D8-CE63232C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20747"/>
          <a:stretch>
            <a:fillRect/>
          </a:stretch>
        </p:blipFill>
        <p:spPr>
          <a:xfrm>
            <a:off x="1130764" y="2004231"/>
            <a:ext cx="9927771" cy="42536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C7531C9-480E-636A-FA3C-9A219055F7B9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F944-5FB5-235F-CE49-76B90652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878E260-2142-6233-F947-35ED31A920EE}"/>
              </a:ext>
            </a:extLst>
          </p:cNvPr>
          <p:cNvSpPr/>
          <p:nvPr/>
        </p:nvSpPr>
        <p:spPr>
          <a:xfrm>
            <a:off x="1132112" y="757835"/>
            <a:ext cx="9927771" cy="98387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৬. ডিস্ক ক্লিনআপ ও ডিস্ক ডিফ্র্যাগমেন্টার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অপারেটিং সিস্টেমের সাথে থাকা এই দুটি প্রোগ্রাম ব্যবহার করা অত্যন্ত জরুরি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ডিস্ক ক্লিনআপ: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অপ্রয়োজনীয় ফাইল মুছে হার্ডডিস্ক পরিষ্কার করে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ডিস্ক ডিফ্র্যাগমেন্টার: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হার্ডডিস্কের ফাইলগুলোকে গুছিয়ে সাজিয়ে রাখে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যা কম্পিউটারের কাজের গতি বাড়িয়ে দেয়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C0D08-8E32-3028-7E17-29E00AF8FCB9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C5CA0-70E3-40A5-4E1D-999CE1A4C0D6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5C178-D7C9-E010-1D7C-44F0AFF4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10031"/>
          <a:stretch>
            <a:fillRect/>
          </a:stretch>
        </p:blipFill>
        <p:spPr>
          <a:xfrm>
            <a:off x="1132112" y="1917145"/>
            <a:ext cx="9927771" cy="43195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682E194-9929-72E3-0A86-0B5BBEDDB7DA}"/>
              </a:ext>
            </a:extLst>
          </p:cNvPr>
          <p:cNvSpPr/>
          <p:nvPr/>
        </p:nvSpPr>
        <p:spPr>
          <a:xfrm>
            <a:off x="1132114" y="6625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 প্রক্রিয়া 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C6D5-0DEF-F4F6-8881-74DD362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B4A-427F-3843-8957-9E9E3F1040A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D9F86-38AA-6533-A09F-847F3FB88476}"/>
              </a:ext>
            </a:extLst>
          </p:cNvPr>
          <p:cNvGrpSpPr/>
          <p:nvPr/>
        </p:nvGrpSpPr>
        <p:grpSpPr>
          <a:xfrm>
            <a:off x="4364822" y="95526"/>
            <a:ext cx="3084981" cy="1118196"/>
            <a:chOff x="4157979" y="495700"/>
            <a:chExt cx="3084981" cy="111819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E816C9D-8AC2-5BE9-757D-0DE7E042843A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487FB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15648B-026C-51BA-2FBE-F1D82452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731F22-9EDA-AF14-9357-5A4BC14F1701}"/>
              </a:ext>
            </a:extLst>
          </p:cNvPr>
          <p:cNvSpPr txBox="1"/>
          <p:nvPr/>
        </p:nvSpPr>
        <p:spPr>
          <a:xfrm>
            <a:off x="2038466" y="1393809"/>
            <a:ext cx="81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নিচের কোনটি এন্টিভাইরাস?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CIH 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Folder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Vienna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Avast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ডিস্কক্লিনআপ এর কাজ কী?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মেমোরীর জায়গা বাড়ানো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কম্পিউটারের কাজের গতি স্থিতিশীল করা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কম্পিউটারের কাজের গতি বাড়ানো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ভাইরাস প্রতিরোধ করা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ভালো সার্ভিস পেতে হলে কম্পিউটারকে করতে হবে-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ব্যবহার   খ. অপব্যবহার   গ. অপচয়    ঘ. পরিচর্যা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কম্পিউটারের বাইরের নিয়ামক নয় কোনটি?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তাপমাত্রা  খ. ধূলিকণা   গ. ভাইরাস   ঘ. আর্দ্রতা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 রক্ষণাবেক্ষণের প্রকারভেদ কয়টি?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২        খ. ৩         গ. ৪         ঘ. ৫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কম্পিউটারের প্রতিরোধমূলক রক্ষণাবেক্ষণ ব্যবস্থা নয় কোনটি?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ভাইরাস স্ক্যান             খ. আর্থিং ব্যবস্থা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 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ডিস্ক ক্লিন                 ঘ. ডিস্ক ডিফ্রাগমেন্টেশন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কম্পিউটারে ভাইরাস প্রতিরোধের ফলে-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ডকুমেন্ট সুরক্ষা হয়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	ii.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হার্ডডিস্ক ভালো থাকে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iii.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সিস্টেমের ব্যাঘাত হয় না</a:t>
            </a:r>
          </a:p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কোনটি সঠিক?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 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ii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063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0D8E-D759-D2F4-5285-16C7B85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E289-6EFD-CD46-7E75-CC023A419D6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66FFE-A266-17FE-21A5-D5360E5D9CC1}"/>
              </a:ext>
            </a:extLst>
          </p:cNvPr>
          <p:cNvGrpSpPr/>
          <p:nvPr/>
        </p:nvGrpSpPr>
        <p:grpSpPr>
          <a:xfrm>
            <a:off x="4234499" y="482789"/>
            <a:ext cx="3114294" cy="1363198"/>
            <a:chOff x="4537029" y="756799"/>
            <a:chExt cx="3114294" cy="1363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C164DD-8C30-7AFB-8E38-A8F8935BC9E0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427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E5B9A-0B20-3188-8D68-D49C805A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8C8E13-FEDE-4BD0-E4BF-5179FCED1C50}"/>
              </a:ext>
            </a:extLst>
          </p:cNvPr>
          <p:cNvSpPr txBox="1"/>
          <p:nvPr/>
        </p:nvSpPr>
        <p:spPr>
          <a:xfrm>
            <a:off x="2762108" y="2426691"/>
            <a:ext cx="7717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কম্পিউটার রক্ষণাবেক্ষণ বলতে কী বোঝায়?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কম্পিউটারের জন্য বাইরের নিয়ামকগুলো কীভাবে ক্ষতিকর?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প্রতিরোধমূলক রক্ষণাবেক্ষণ কী? ব্যাখ্যা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৪. সংশোধনমূলক রক্ষণাবেক্ষণ কী? ব্যাখ্যা কর।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৫. কম্পিউটার রক্ষণাবেক্ষণে আর্থিং কেন প্রয়োজন?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৬. সফটওয়‍্যার আপডেটের প্রয়োজনীয়তা কী?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৭. কম্পিউটারের কাজ করার গতি বজায় রাখার জন্য কী কী পদক্ষেপ গ্রহণ করা যেতে পারে?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৮. অপ্রতুল রক্ষণাবেক্ষণের ফলে কী ঘটতে পারে?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৯. বিনামূল্যে এন্টিভাইরাস সফটওয়‍্যার ব্যবহার কীভাবে সম্ভব?</a:t>
            </a:r>
          </a:p>
        </p:txBody>
      </p:sp>
    </p:spTree>
    <p:extLst>
      <p:ext uri="{BB962C8B-B14F-4D97-AF65-F5344CB8AC3E}">
        <p14:creationId xmlns:p14="http://schemas.microsoft.com/office/powerpoint/2010/main" val="15084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9181-06CF-51BB-5FD8-46D7B9D5B6C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3EFA9-00CA-6915-8442-4A0E6CB2E21A}"/>
              </a:ext>
            </a:extLst>
          </p:cNvPr>
          <p:cNvSpPr txBox="1"/>
          <p:nvPr/>
        </p:nvSpPr>
        <p:spPr>
          <a:xfrm>
            <a:off x="4573149" y="960312"/>
            <a:ext cx="3043001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772A-1AFD-89B4-0170-2D158288201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4A58-7B0F-E617-26F2-E55AC3BE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2408604"/>
            <a:ext cx="2743200" cy="27432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3288434" y="2247907"/>
            <a:ext cx="5612434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dirty="0">
              <a:solidFill>
                <a:srgbClr val="4E83BB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endParaRPr lang="en-US" sz="2000" dirty="0">
              <a:solidFill>
                <a:srgbClr val="4E83BB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as-IN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রক্ষনাবেক্ষন ও সাইবার নিরাপত্তা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</a:t>
            </a:r>
            <a:endParaRPr lang="en-US" sz="2000" dirty="0">
              <a:solidFill>
                <a:srgbClr val="4E83BB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৪০ </a:t>
            </a:r>
            <a:r>
              <a:rPr lang="en-US" sz="2000" dirty="0" err="1">
                <a:solidFill>
                  <a:srgbClr val="4E83B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dirty="0">
              <a:solidFill>
                <a:srgbClr val="4E83BB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46FE-C6A3-D56C-CC63-D8E434F0D00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C6E-47DC-C2A1-2130-F954001AF70C}"/>
              </a:ext>
            </a:extLst>
          </p:cNvPr>
          <p:cNvSpPr txBox="1"/>
          <p:nvPr/>
        </p:nvSpPr>
        <p:spPr>
          <a:xfrm>
            <a:off x="4573147" y="639205"/>
            <a:ext cx="3043001" cy="523220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C198-FD10-AA4B-3F96-402BAB3EE8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3245150" y="2940404"/>
            <a:ext cx="569899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রক্ষনাবেক্ষন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রক্ষনাবেক্ষন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রক্ষনাবেক্ষন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6535-1039-D97C-5AF9-555E32B7156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DD242-3D8D-048F-6BC1-CB355DFC4CDC}"/>
              </a:ext>
            </a:extLst>
          </p:cNvPr>
          <p:cNvSpPr txBox="1"/>
          <p:nvPr/>
        </p:nvSpPr>
        <p:spPr>
          <a:xfrm>
            <a:off x="3245151" y="764630"/>
            <a:ext cx="5698996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413D-80B1-8DF4-E34C-3E013135B28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>
            <a:extLst>
              <a:ext uri="{FF2B5EF4-FFF2-40B4-BE49-F238E27FC236}">
                <a16:creationId xmlns:a16="http://schemas.microsoft.com/office/drawing/2014/main" id="{BFA37E98-B701-65BC-4E30-FDD9437332C4}"/>
              </a:ext>
            </a:extLst>
          </p:cNvPr>
          <p:cNvSpPr txBox="1"/>
          <p:nvPr/>
        </p:nvSpPr>
        <p:spPr>
          <a:xfrm>
            <a:off x="763895" y="166977"/>
            <a:ext cx="10661510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C8E92-97EB-56FE-5752-940E16D22F8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A9C10-5D6F-8125-5A2E-792AF1DA48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D6B64-6913-3505-C97E-BF67B739B930}"/>
              </a:ext>
            </a:extLst>
          </p:cNvPr>
          <p:cNvGrpSpPr/>
          <p:nvPr/>
        </p:nvGrpSpPr>
        <p:grpSpPr>
          <a:xfrm>
            <a:off x="1003047" y="807572"/>
            <a:ext cx="10219764" cy="5484986"/>
            <a:chOff x="763895" y="807572"/>
            <a:chExt cx="10219764" cy="54849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81030-6B63-97D0-72C4-CB80447FD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239" y="807572"/>
              <a:ext cx="1644821" cy="16448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426522-D48E-A414-8B7E-17EFAD8E0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083" y="1629982"/>
              <a:ext cx="4662576" cy="46625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B408FA-80BC-E657-8089-93D6FA132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95" y="2300983"/>
              <a:ext cx="5329982" cy="3563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CF28-41F5-8A83-F3FD-1B1C457A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261A307-885D-9FCB-D3DB-B95639113961}"/>
              </a:ext>
            </a:extLst>
          </p:cNvPr>
          <p:cNvSpPr/>
          <p:nvPr/>
        </p:nvSpPr>
        <p:spPr>
          <a:xfrm>
            <a:off x="1132114" y="1016424"/>
            <a:ext cx="3749376" cy="50650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হচ্ছে কিছু ইলেক্ট্রনিক যন্ত্রাংশ (হার্ডওয়্যার) ও সফটওয়্যারের সমন্বিত রূপ। সুতরাং এর থেকে ভালো সেবা (সার্ভিস) পেতে হলে একে অবশ্যই পরিচর্যা করতে হবে। বাইরের বিভিন্ন নিয়ামক যেমন: আর্দ্রতা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তাপমাত্রা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বিদ্যুৎক্ষেত্র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চুম্বকক্ষেত্র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ধূলিকণা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ধোঁয়া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পানি ইত্যাদির প্রভাব থেকে কম্পিউটারকে রক্ষা করতে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পাশাপাশি এর মধ্যে থাকা অপারেটিং সিস্টেম ও অ্যাপ্লিকেশন সফটওয়্যারও আপডেটেড রাখতে হবে। কাজেই কম্পিউটার রক্ষণাবেক্ষণ বলতে কম্পিউটারকে কাজের উপযোগী করে ভালো অবস্থায় রাখার প্রচেষ্টাকে বুঝায়। কম্পিউটারের রক্ষণাবেক্ষণ দুই প্রকারের হতে পারে। যথা-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প্রতিরোধমূলক রক্ষণাবেক্ষণ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সংশোধনমূলক রক্ষণাবেক্ষণ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4CBB812-5630-DD5C-F706-A02A44001E06}"/>
              </a:ext>
            </a:extLst>
          </p:cNvPr>
          <p:cNvSpPr/>
          <p:nvPr/>
        </p:nvSpPr>
        <p:spPr>
          <a:xfrm>
            <a:off x="1132114" y="184149"/>
            <a:ext cx="9927772" cy="574209"/>
          </a:xfrm>
          <a:prstGeom prst="homePlate">
            <a:avLst>
              <a:gd name="adj" fmla="val 0"/>
            </a:avLst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3B7D7-F6B4-1557-4B5E-9FE80E7E7AB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75570-C505-1F4D-BD30-4E1FB1F1BBF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9D984-B19E-B614-CBA0-D41397D45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/>
          <a:stretch>
            <a:fillRect/>
          </a:stretch>
        </p:blipFill>
        <p:spPr>
          <a:xfrm>
            <a:off x="5176911" y="1016424"/>
            <a:ext cx="5882975" cy="50650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9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CF4A-7DB4-1C3B-DA12-C50FA42C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9390D81-E6BA-4C87-1DD9-19B12DD2C316}"/>
              </a:ext>
            </a:extLst>
          </p:cNvPr>
          <p:cNvSpPr/>
          <p:nvPr/>
        </p:nvSpPr>
        <p:spPr>
          <a:xfrm>
            <a:off x="1132113" y="946084"/>
            <a:ext cx="9927771" cy="113593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ফল্ট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fault)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বা সমস্যা তৈরি হওয়ার পূর্বেই সতর্কতামূলক ব্যবস্থা নেওয়াকে প্রতিরোধমূলক রক্ষণাবেক্ষণ বলা হয়। ব্যবহারকারী নিজে নিজেই এ ধরনের রক্ষণাবেক্ষণ করতে পারেন। যেমন-ভাইরাস স্ক্যান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ডিস্ক ক্লিন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ডিস্ক ডিফ্রাগমেন্টেশন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সফটওয়্যার আপডেট ইত্যাদি।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D5151C7-5549-F8E1-1739-323BD88138E8}"/>
              </a:ext>
            </a:extLst>
          </p:cNvPr>
          <p:cNvSpPr/>
          <p:nvPr/>
        </p:nvSpPr>
        <p:spPr>
          <a:xfrm>
            <a:off x="1132114" y="240421"/>
            <a:ext cx="992777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প্রতিরোধমূলক রক্ষণাবেক্ষণ (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Preventive Maintenance)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C4365-53A5-B445-896B-FA598B5FBD56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10B50-13AB-87DC-3EA7-DB15D14B5E65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522E1-AC31-C65F-3BE9-2CB80152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2" y="2269742"/>
            <a:ext cx="9927771" cy="39628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60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AAA10-55D3-857E-5E69-AC9EAB01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414B85C-7D95-A346-926D-4B957A95A54C}"/>
              </a:ext>
            </a:extLst>
          </p:cNvPr>
          <p:cNvSpPr/>
          <p:nvPr/>
        </p:nvSpPr>
        <p:spPr>
          <a:xfrm>
            <a:off x="7891974" y="1016424"/>
            <a:ext cx="3167911" cy="50650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ফল্ট বা সমস্যা তৈরি হওয়ার পর তা মেরামত বা পরিবর্তন করে কম্পিউটারকে কর্মক্ষম করাকে সংশোধনমূলক রক্ষণাবেক্ষণ বলা হয়। সংশোধনমূলক রক্ষণাবেক্ষণের জন্য সাধারণত কম্পিউটার টেকনিশিয়ানের সাহায্যের প্রয়োজন হয়।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আরেকটি বিষয় লক্ষণীয়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 আশেপাশে কোনো ধাতব পদার্থ বা চুম্বক জাতীয় পদার্থ রাখা যাবে না। এছাড়া ইলেকট্রিক শক থেকে রক্ষা পাবার জন্য অবশ্যই কম্পিউটারের বিদ্যুৎ সংযোগ ব্যবস্থায় আর্থিং থাকা উচিত।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EB61613-B0BC-2B85-B6DA-7736A3780191}"/>
              </a:ext>
            </a:extLst>
          </p:cNvPr>
          <p:cNvSpPr/>
          <p:nvPr/>
        </p:nvSpPr>
        <p:spPr>
          <a:xfrm>
            <a:off x="1132114" y="184149"/>
            <a:ext cx="9927772" cy="574209"/>
          </a:xfrm>
          <a:prstGeom prst="homePlate">
            <a:avLst>
              <a:gd name="adj" fmla="val 0"/>
            </a:avLst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সংশোধনমূলক রক্ষণাবেক্ষণ (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Corrective Maintenance)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4F1AB-F83E-AF3E-4971-BD7F8A38F56B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06477-5A1F-9F20-5E07-A46FDF24A48B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F98F9-1B00-B25E-6EB9-E934BF65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r="7457"/>
          <a:stretch/>
        </p:blipFill>
        <p:spPr>
          <a:xfrm>
            <a:off x="1132114" y="1016424"/>
            <a:ext cx="6464440" cy="50650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5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B68B1-1019-B045-FA40-FE97414B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80E9D23-D9D7-25FF-B704-E540835DDA4B}"/>
              </a:ext>
            </a:extLst>
          </p:cNvPr>
          <p:cNvSpPr/>
          <p:nvPr/>
        </p:nvSpPr>
        <p:spPr>
          <a:xfrm>
            <a:off x="1132114" y="184149"/>
            <a:ext cx="9927772" cy="574209"/>
          </a:xfrm>
          <a:prstGeom prst="homePlate">
            <a:avLst>
              <a:gd name="adj" fmla="val 0"/>
            </a:avLst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 রক্ষণাবেক্ষণের গুরুত্ব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24944-F8A1-578D-2F6D-872DC56ECB9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712B5-7D55-85DE-723E-CEF739B1205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CEBAA-475D-43FE-0EC1-5E5D77EE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r="15288"/>
          <a:stretch/>
        </p:blipFill>
        <p:spPr>
          <a:xfrm>
            <a:off x="5795889" y="1016424"/>
            <a:ext cx="5263997" cy="50650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158AC-E5E0-87FC-1DF3-CEC06B58BAAD}"/>
              </a:ext>
            </a:extLst>
          </p:cNvPr>
          <p:cNvSpPr txBox="1"/>
          <p:nvPr/>
        </p:nvSpPr>
        <p:spPr>
          <a:xfrm>
            <a:off x="780421" y="918467"/>
            <a:ext cx="4902927" cy="527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b="1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গতি বজায় রাখা: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নিয়মিত রক্ষণাবেক্ষণ করলে কম্পিউটার ধীরগতির হয়ে যায় না এবং কমান্ড দেওয়ার পর দীর্ঘক্ষণ অপেক্ষা করতে হয় না</a:t>
            </a:r>
            <a:r>
              <a:rPr lang="hi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800" kern="100" dirty="0">
              <a:solidFill>
                <a:srgbClr val="4E83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5143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b="1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ভাইরাস থেকে সুরক্ষা: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ইন্টারনেট ব্যবহারের ফলে সৃষ্ট নিরাপত্তা ঝুঁকি এবং পেনড্রাইভের মাধ্যমে আসা ভাইরাস থেকে ফাইল নিরাপদ রাখা যায়</a:t>
            </a:r>
            <a:r>
              <a:rPr lang="hi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800" kern="100" dirty="0">
              <a:solidFill>
                <a:srgbClr val="4E83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5143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b="1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ডিস্কের জায়গা সাশ্রয়: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অপ্রয়োজনীয় ফাইল মুছে ফেলার মাধ্যমে হার্ডডিস্কের অনেকটা জায়গা খালি করা সম্ভব হয়</a:t>
            </a:r>
            <a:r>
              <a:rPr lang="hi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800" kern="100" dirty="0">
              <a:solidFill>
                <a:srgbClr val="4E83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5143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b="1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যন্ত্রের আয়ুষ্কাল বৃদ্ধি: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সঠিকভাবে রক্ষণাবেক্ষণ করলে যন্ত্রটি দীর্ঘকাল যাবৎ পূর্ণ কার্যক্ষম থাকে</a:t>
            </a:r>
            <a:r>
              <a:rPr lang="en-US" sz="1800" kern="100" dirty="0">
                <a:solidFill>
                  <a:srgbClr val="4E83BB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ফলে দ্রুত নতুন কম্পিউটার কেনার প্রয়োজন পড়ে না</a:t>
            </a:r>
            <a:r>
              <a:rPr lang="hi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800" kern="100" dirty="0">
              <a:solidFill>
                <a:srgbClr val="4E83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5143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1800" b="1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কাজে বিরক্তি পরিহার:</a:t>
            </a:r>
            <a:r>
              <a:rPr lang="as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 হুটহাট কম্পিউটার রিস্টার্ট হওয়া বা ব্রাউজারে অনাকাঙ্ক্ষিত ওয়েবসাইট চলে আসার মতো বিরক্তিকর পরিস্থিতি এড়ানো যায়</a:t>
            </a:r>
            <a:r>
              <a:rPr lang="hi-IN" sz="1800" kern="100" dirty="0">
                <a:solidFill>
                  <a:srgbClr val="4E83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800" kern="100" dirty="0">
              <a:solidFill>
                <a:srgbClr val="4E83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11340</TotalTime>
  <Words>1507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Bakchi</dc:creator>
  <cp:lastModifiedBy>Rajib Bakchi</cp:lastModifiedBy>
  <cp:revision>781</cp:revision>
  <dcterms:created xsi:type="dcterms:W3CDTF">2025-05-13T02:54:20Z</dcterms:created>
  <dcterms:modified xsi:type="dcterms:W3CDTF">2026-02-22T08:51:24Z</dcterms:modified>
</cp:coreProperties>
</file>