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sldIdLst>
    <p:sldId id="259" r:id="rId3"/>
    <p:sldId id="281" r:id="rId4"/>
    <p:sldId id="260" r:id="rId5"/>
    <p:sldId id="261" r:id="rId6"/>
    <p:sldId id="280" r:id="rId7"/>
    <p:sldId id="263" r:id="rId8"/>
    <p:sldId id="264" r:id="rId9"/>
    <p:sldId id="265" r:id="rId10"/>
    <p:sldId id="267" r:id="rId11"/>
    <p:sldId id="268" r:id="rId12"/>
    <p:sldId id="276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2" y="5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CE243-9135-4E78-BF43-DA3CDD2B2C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5BE0-80FB-4D1B-AAD6-C3240217A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2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3151-898B-5154-4C81-1C7C1352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54BEE-ECCD-257B-0A7F-E2F2F2054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8A3C-DEFA-D825-4E5D-59B3B294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4DFD6-7DBB-920A-4302-DC803983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A7935-8268-1C44-DFD0-8B4F132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D940-BF33-9E12-3055-5E86C77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CCDB9-AF63-0F17-9444-CEED4E6BC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0E24-306F-1337-A76A-EFB597A9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01097-8714-6E63-668C-196430A7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ADA4-F009-D9EA-C780-550DA6F3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FB624-3911-BD48-5015-44A24F988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B475A-BC0E-F47B-1C7F-CB682817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789F-3B34-F970-7476-4F208586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08A4-928C-9002-4D86-CE8C8547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27C3-E91A-30EB-310D-43209588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B1F99-08D4-6F57-EB7F-B051CACC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61E1-8969-47B2-BB8F-F6B7FF7B85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776EA-B2DF-6F1F-135C-932A3B00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6BFED-7FBE-02F4-631A-25F4765D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C07A-7002-48C0-BFB3-84F13C4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0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7150-1AAC-2C51-50BA-FB5DB5A4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0765-F295-CC89-F346-266F1D76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2548-A668-BD4C-F700-25A0C64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FF5F-DDE9-BA95-6966-4B70DFA7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D06E-4BCB-9EF0-8441-ADB69F98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1404-DF16-57B5-40CC-B73BBFC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D4283-9303-F273-F4FE-8039D6BE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7BD6-4BD1-FA2A-4AC2-C8E16C38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8CB3-F161-F674-4783-A27E629E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7ECD-D539-1DBD-0B31-A3E63140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0270-3B39-F361-771E-9C3F7CC7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4FAFD-275C-8361-DC07-69FEFFA72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31B16-A80A-1A81-3BA9-528EE37C7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7E472-4F4D-30AC-F3A2-87C5C0BB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18C9-176D-D1A5-D633-80798C88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202C-6A77-0826-DD57-BB945891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6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1CF2-0E9F-62F6-D7AF-6514244F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8F10C-6B08-429B-CC58-E3CAA833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548B6-5D10-C53E-24A1-F6809CFEF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D3F99-FC42-4910-1EEA-171C56CC0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DC973-F227-1500-40CE-AA0F2B8F0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79D1B-9FBB-1D84-8F06-D6982E36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6D7C1-5819-7B86-4F00-FAED7F59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9A04F-9C5C-0BE9-1940-296A6682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5B43-F4B1-5510-DDB0-347D5B28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3DD3-FE7B-30F5-5F05-5C8D830C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8941-0A68-3514-0A1A-ADCC0384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F3535-158D-75DD-3B08-1A999BE7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A972F-1EF8-4376-7E75-03B6A942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A7AFD-D99A-FB95-C554-AD60F8EE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BFF06-1BC9-87F6-21E8-93075D57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07C-CA6D-047E-D523-944B2BF5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DEFE-C1EF-ABD7-0DD1-E22B22ED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85467-AC37-1075-BDFF-B6E20DC93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53AD-92D7-D095-A75E-C9C8CFBA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C7AE-541B-980F-6AA1-C214D759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E6F17-584E-643D-837F-8BE55A02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38A-DAEC-398D-E2FB-DF4BD39B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40441-86AC-0084-902E-9DEECA411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51DE2-7F21-6F15-3ACF-21E5D512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B40BC-37F4-DAFC-0D46-8CC16232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E6D7C7-2870-45D0-B2DC-BD48D532DC5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BCCFD-716A-547E-3FBB-F1AE3FF7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AB392-4B29-8115-22EF-8B268397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6DC4D-0D1C-4069-9D59-5202A780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11602" y="651517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কাননপুর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3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BA910-1E37-B9BC-B717-7C0D73C7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AB43-7B6C-0B7F-80FB-3681807B3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23834-4D84-6568-C40E-39B6210D2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61E1-8969-47B2-BB8F-F6B7FF7B85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F484-F7F0-C157-ACF4-21720B098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B41DE-02F3-E03E-68F0-77F37F73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07A-7002-48C0-BFB3-84F13C4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4.png"/><Relationship Id="rId4" Type="http://schemas.openxmlformats.org/officeDocument/2006/relationships/image" Target="../media/image11.jpe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E6AC0-5EC8-90D2-87EE-DFA2AC822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1827691"/>
            <a:ext cx="7559055" cy="896114"/>
          </a:xfrm>
          <a:prstGeom prst="rect">
            <a:avLst/>
          </a:prstGeom>
        </p:spPr>
      </p:pic>
      <p:pic>
        <p:nvPicPr>
          <p:cNvPr id="8" name="Picture 7" descr="A blue and green text&#10;&#10;Description automatically generated">
            <a:extLst>
              <a:ext uri="{FF2B5EF4-FFF2-40B4-BE49-F238E27FC236}">
                <a16:creationId xmlns:a16="http://schemas.microsoft.com/office/drawing/2014/main" id="{463E0AA8-BA32-7EEA-10F6-AAE4A2D02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3851563"/>
            <a:ext cx="4038608" cy="1402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1602" y="651517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কাননপুর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68234" y="4869224"/>
            <a:ext cx="533307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যেখানে সেখানে ময়লা ফেলা।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240" y="4888428"/>
            <a:ext cx="583476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ক্ষতিকর গ্যাস, ধূলিকণা বায়ু দূষিত করে।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108" y="487688"/>
            <a:ext cx="5473453" cy="386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91" y="487688"/>
            <a:ext cx="5834760" cy="386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49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5858939" y="1440717"/>
                <a:ext cx="1456961" cy="149305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39" y="1440717"/>
                <a:ext cx="1456961" cy="149305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46908" y="289937"/>
            <a:ext cx="72459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বায়ু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99" y="1138075"/>
            <a:ext cx="3352490" cy="1978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46908" y="3171345"/>
            <a:ext cx="345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কীটনাশকের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80" y="1138074"/>
            <a:ext cx="3868408" cy="1995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270020" y="3118954"/>
            <a:ext cx="401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কলকারখানার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ধোঁয়া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91" y="5932602"/>
            <a:ext cx="59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হর্ন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বাজানো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99" y="3818744"/>
            <a:ext cx="3352490" cy="2033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071061" y="595998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মিশ্রণ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80" y="3717706"/>
            <a:ext cx="3868408" cy="2177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A red and green text on a yellow and green background&#10;&#10;Description automatically generated">
            <a:extLst>
              <a:ext uri="{FF2B5EF4-FFF2-40B4-BE49-F238E27FC236}">
                <a16:creationId xmlns:a16="http://schemas.microsoft.com/office/drawing/2014/main" id="{F5017098-5579-B067-3433-5803990008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91" y="322220"/>
            <a:ext cx="312164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5" grpId="0"/>
      <p:bldP spid="8" grpId="0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47553" y="2002952"/>
            <a:ext cx="57504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ছবি দেখে কী ধরণের 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বোঝা যায় 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6098" y="1229013"/>
            <a:ext cx="33822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পানি দূষণ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092" y="2747990"/>
            <a:ext cx="474808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কীভাবে পানি দূষণ হয়।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8992" y="5305373"/>
            <a:ext cx="5582801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পয়ঃনিস্কাশন, গোসল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ও কাপড় ধোয়া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164" y="1066395"/>
            <a:ext cx="5713995" cy="393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38686" y="5305374"/>
            <a:ext cx="606150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কারখানার ক্ষতিকর বর্জ্য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পদার্থের মাধ্যমে।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84" y="1033145"/>
            <a:ext cx="5453806" cy="393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59142" y="252521"/>
            <a:ext cx="32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1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56" y="1080620"/>
            <a:ext cx="5696444" cy="394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938" y="1039925"/>
            <a:ext cx="5636301" cy="399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11685" y="5177743"/>
            <a:ext cx="524047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পশু পানিতে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গোসল করালে।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8200" y="5210993"/>
            <a:ext cx="537903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গৃহস্থালির বর্জ্য ও ময়লা আবর্জনা পানিতে ফেলা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657" y="5250626"/>
            <a:ext cx="61950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কৃষিকাজে ব্যবহৃত কীটনাশক এর মাধ্যমে।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5621" y="1517800"/>
            <a:ext cx="57866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ছবি দেখে কী ধরণের 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বোঝা যায় 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1805" y="2149638"/>
            <a:ext cx="2631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মাটি দূষণ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6449" y="2948043"/>
            <a:ext cx="42440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কীভাবে মাটি দূষণ হয়।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584" y="1346679"/>
            <a:ext cx="5392052" cy="335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453584" y="5252391"/>
            <a:ext cx="52745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কৃষিকাজে ব্যবহৃত সার এর মাধ্যমে।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565" y="311831"/>
            <a:ext cx="3248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01" y="1416734"/>
            <a:ext cx="5954920" cy="337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532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5" grpId="0" animBg="1"/>
      <p:bldP spid="15" grpId="1" animBg="1"/>
      <p:bldP spid="1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89018" y="436728"/>
            <a:ext cx="70381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পানি দূষণের ফলে কী ঘটছে?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18" y="5202071"/>
            <a:ext cx="58020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জলজ প্রাণী মারা যাচ্ছে।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5711" y="5202070"/>
            <a:ext cx="54564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কলেরা বা ডাইরিয়া আক্রান্ত হচ্ছে।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36" y="1385454"/>
            <a:ext cx="5098473" cy="325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10" y="1385454"/>
            <a:ext cx="5694978" cy="325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383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38425" y="2665268"/>
            <a:ext cx="440103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কীভাবে শব্দ দূষণ হয়।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294" y="5707745"/>
            <a:ext cx="5715000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উচ্চস্বরে গান বাজিয়ে ও মাইক বাজিয়ে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2294" y="1177025"/>
            <a:ext cx="601032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ছবি দেখে কী ধরণের 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বোঝা যায় 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344" y="1899634"/>
            <a:ext cx="311472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শব্দ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5" y="1144256"/>
            <a:ext cx="5104734" cy="382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096000" y="5685925"/>
            <a:ext cx="5463017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 গাড়ির হর্ন শব্দ দূষণ করে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14" y="996554"/>
            <a:ext cx="5715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0" y="715340"/>
            <a:ext cx="3262303" cy="252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457" y="959195"/>
            <a:ext cx="5527379" cy="4323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45244" y="193561"/>
            <a:ext cx="3248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48123-7A9C-4348-BED6-CDD7A039E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8696"/>
            <a:ext cx="12046856" cy="4579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1861" y="259140"/>
            <a:ext cx="770755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prstTxWarp prst="textPlain">
              <a:avLst>
                <a:gd name="adj" fmla="val 5122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i="1" dirty="0">
                <a:ln w="11430"/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6000" i="1" dirty="0" err="1">
                <a:ln w="11430"/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6000" i="1" dirty="0">
                <a:ln w="11430"/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সাথে সংযোগ স্থাপন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655" y="5950662"/>
            <a:ext cx="11443853" cy="65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৮৫ও ৮৬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পৃষ্টা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খোলে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82FAB-CC28-6579-DFF9-CA015FB1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4" y="2096211"/>
            <a:ext cx="2661556" cy="2620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930A6-B19F-94B8-B7B4-972489AD2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2" y="2096212"/>
            <a:ext cx="2850241" cy="26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19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6634" y="5660561"/>
            <a:ext cx="1092096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১। আমাদের চারপাশে কী ধরনের পরিবেশ দূষণ হয়?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2982" y="1260764"/>
            <a:ext cx="7384474" cy="4230652"/>
            <a:chOff x="548219" y="449705"/>
            <a:chExt cx="11144110" cy="59957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2334" y="3518789"/>
              <a:ext cx="3637679" cy="29146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346" y="3527369"/>
              <a:ext cx="3544095" cy="29181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19" y="449705"/>
              <a:ext cx="4093778" cy="30690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1997" y="458171"/>
              <a:ext cx="3947454" cy="30756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0013" y="3527369"/>
              <a:ext cx="3987384" cy="28824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6983" y="464695"/>
              <a:ext cx="3165346" cy="305681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56634" y="2068642"/>
            <a:ext cx="1673154" cy="6895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" panose="02000000000000000000" pitchFamily="2" charset="0"/>
                <a:cs typeface="Nikosh" panose="02000000000000000000" pitchFamily="2" charset="0"/>
              </a:rPr>
              <a:t>দল-১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928" y="3978244"/>
            <a:ext cx="1737470" cy="6895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" panose="02000000000000000000" pitchFamily="2" charset="0"/>
                <a:cs typeface="Nikosh" panose="02000000000000000000" pitchFamily="2" charset="0"/>
              </a:rPr>
              <a:t>দল-২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4" name="Picture 23" descr="copy_of_focusgrou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038" y="258143"/>
            <a:ext cx="2395424" cy="19050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3" descr="A red and green text&#10;&#10;Description automatically generated">
            <a:extLst>
              <a:ext uri="{FF2B5EF4-FFF2-40B4-BE49-F238E27FC236}">
                <a16:creationId xmlns:a16="http://schemas.microsoft.com/office/drawing/2014/main" id="{9CBAC9A4-7C36-0543-8FB9-064229B2D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53" y="242672"/>
            <a:ext cx="4878449" cy="6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145" y="2225749"/>
            <a:ext cx="1022119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১)পরিবেশ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২)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৩)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বায়ু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৩টি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৪)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3" name="Picture 2" descr="A red and blue sign&#10;&#10;Description automatically generated">
            <a:extLst>
              <a:ext uri="{FF2B5EF4-FFF2-40B4-BE49-F238E27FC236}">
                <a16:creationId xmlns:a16="http://schemas.microsoft.com/office/drawing/2014/main" id="{E557F7C8-9E76-A19C-6F14-E90BDFDE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63" y="560844"/>
            <a:ext cx="5466067" cy="11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55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8C811-5D01-5A2D-F25D-5EEB157A568F}"/>
              </a:ext>
            </a:extLst>
          </p:cNvPr>
          <p:cNvGrpSpPr/>
          <p:nvPr/>
        </p:nvGrpSpPr>
        <p:grpSpPr>
          <a:xfrm>
            <a:off x="5780868" y="1704814"/>
            <a:ext cx="304800" cy="4334359"/>
            <a:chOff x="5780868" y="1704814"/>
            <a:chExt cx="304800" cy="433435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5B26A98-0A38-6CAE-0468-354364979D26}"/>
                </a:ext>
              </a:extLst>
            </p:cNvPr>
            <p:cNvCxnSpPr/>
            <p:nvPr/>
          </p:nvCxnSpPr>
          <p:spPr>
            <a:xfrm>
              <a:off x="5780868" y="1704814"/>
              <a:ext cx="0" cy="402955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2DC397-788A-F969-C5D2-953A411A3BEC}"/>
                </a:ext>
              </a:extLst>
            </p:cNvPr>
            <p:cNvCxnSpPr/>
            <p:nvPr/>
          </p:nvCxnSpPr>
          <p:spPr>
            <a:xfrm>
              <a:off x="5933268" y="1857214"/>
              <a:ext cx="0" cy="402955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56BDE9-64F9-4388-7472-E4F99DCDADC9}"/>
                </a:ext>
              </a:extLst>
            </p:cNvPr>
            <p:cNvCxnSpPr/>
            <p:nvPr/>
          </p:nvCxnSpPr>
          <p:spPr>
            <a:xfrm>
              <a:off x="6085668" y="2009614"/>
              <a:ext cx="0" cy="402955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04BDF2-99C4-04F9-4923-91751861F148}"/>
              </a:ext>
            </a:extLst>
          </p:cNvPr>
          <p:cNvGrpSpPr/>
          <p:nvPr/>
        </p:nvGrpSpPr>
        <p:grpSpPr>
          <a:xfrm>
            <a:off x="6493793" y="259253"/>
            <a:ext cx="4881536" cy="5107876"/>
            <a:chOff x="7646177" y="309971"/>
            <a:chExt cx="3371480" cy="5107876"/>
          </a:xfrm>
        </p:grpSpPr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4EED0788-3720-F317-C3EE-ED6828A11DC1}"/>
                </a:ext>
              </a:extLst>
            </p:cNvPr>
            <p:cNvSpPr/>
            <p:nvPr/>
          </p:nvSpPr>
          <p:spPr>
            <a:xfrm>
              <a:off x="7669078" y="309971"/>
              <a:ext cx="2944678" cy="1084881"/>
            </a:xfrm>
            <a:prstGeom prst="horizontalScroll">
              <a:avLst>
                <a:gd name="adj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শিক্ষক পরিচিতি</a:t>
              </a:r>
            </a:p>
          </p:txBody>
        </p:sp>
        <p:pic>
          <p:nvPicPr>
            <p:cNvPr id="3" name="Picture 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7A61692-115D-C2C6-C392-DE26FFD7B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419"/>
            <a:stretch/>
          </p:blipFill>
          <p:spPr>
            <a:xfrm>
              <a:off x="7646177" y="4377949"/>
              <a:ext cx="3371480" cy="103989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AE48A4-3DB0-32BE-D485-612645A10F05}"/>
              </a:ext>
            </a:extLst>
          </p:cNvPr>
          <p:cNvGrpSpPr/>
          <p:nvPr/>
        </p:nvGrpSpPr>
        <p:grpSpPr>
          <a:xfrm>
            <a:off x="929898" y="309971"/>
            <a:ext cx="4138046" cy="5797227"/>
            <a:chOff x="1332843" y="294468"/>
            <a:chExt cx="3053177" cy="5993868"/>
          </a:xfrm>
        </p:grpSpPr>
        <p:sp>
          <p:nvSpPr>
            <p:cNvPr id="8" name="Scroll: Horizontal 7">
              <a:extLst>
                <a:ext uri="{FF2B5EF4-FFF2-40B4-BE49-F238E27FC236}">
                  <a16:creationId xmlns:a16="http://schemas.microsoft.com/office/drawing/2014/main" id="{B77CDA01-04A9-35D3-6A9C-EB2842FE06B4}"/>
                </a:ext>
              </a:extLst>
            </p:cNvPr>
            <p:cNvSpPr/>
            <p:nvPr/>
          </p:nvSpPr>
          <p:spPr>
            <a:xfrm>
              <a:off x="1332843" y="294468"/>
              <a:ext cx="2944678" cy="1084881"/>
            </a:xfrm>
            <a:prstGeom prst="horizontalScroll">
              <a:avLst>
                <a:gd name="adj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পাঠ পরিচিতি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FC7108-8820-4DD0-36AA-3C28B939E949}"/>
                </a:ext>
              </a:extLst>
            </p:cNvPr>
            <p:cNvSpPr txBox="1"/>
            <p:nvPr/>
          </p:nvSpPr>
          <p:spPr>
            <a:xfrm>
              <a:off x="1441342" y="4283574"/>
              <a:ext cx="2944678" cy="2004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শ্রে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ণিঃ পঞ্চম</a:t>
              </a:r>
              <a:endParaRPr lang="bn-BD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</a:t>
              </a:r>
              <a:r>
                <a:rPr lang="en-US" sz="2400" b="1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প্রাথমিক বিজ্ঞান</a:t>
              </a:r>
              <a:endParaRPr lang="bn-BD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অধ্যায়ঃ</a:t>
              </a:r>
              <a:r>
                <a:rPr lang="en-US" b="1" dirty="0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৯</a:t>
              </a:r>
            </a:p>
            <a:p>
              <a:pPr algn="ctr">
                <a:defRPr/>
              </a:pPr>
              <a:r>
                <a:rPr lang="bn-BD" b="1" dirty="0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r>
                <a:rPr lang="en-US" b="1" dirty="0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ঃ </a:t>
              </a:r>
              <a:r>
                <a:rPr lang="en-US" b="1" dirty="0" err="1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পরিবেশ</a:t>
              </a:r>
              <a:r>
                <a:rPr lang="en-US" b="1" dirty="0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3814B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সংরক্ষণ</a:t>
              </a:r>
              <a:endParaRPr lang="en-US" b="1" dirty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>
                <a:defRPr/>
              </a:pP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পাঠ্যাংশঃ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পরিবেশ</a:t>
              </a:r>
              <a:r>
                <a:rPr lang="en-US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দুষণের</a:t>
              </a:r>
              <a:r>
                <a:rPr lang="en-US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উৎস</a:t>
              </a:r>
              <a:r>
                <a:rPr lang="en-US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কারণ</a:t>
              </a:r>
              <a:endParaRPr lang="bn-BD" sz="24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bn-BD" b="1" dirty="0">
                  <a:latin typeface="Nikosh" panose="02000000000000000000" pitchFamily="2" charset="0"/>
                  <a:cs typeface="Nikosh" panose="02000000000000000000" pitchFamily="2" charset="0"/>
                </a:rPr>
                <a:t>সময়ঃ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৪৫</a:t>
              </a:r>
              <a:r>
                <a:rPr lang="bn-BD" b="1" dirty="0">
                  <a:latin typeface="Nikosh" panose="02000000000000000000" pitchFamily="2" charset="0"/>
                  <a:cs typeface="Nikosh" panose="02000000000000000000" pitchFamily="2" charset="0"/>
                </a:rPr>
                <a:t> মিনিট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202930F-DB21-FA3C-6270-D11505B75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09" y="1204053"/>
            <a:ext cx="3085631" cy="30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5" y="1179091"/>
            <a:ext cx="2959571" cy="310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52663" y="5318874"/>
            <a:ext cx="3563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কাননপুর</a:t>
            </a:r>
            <a:r>
              <a:rPr lang="en-US" sz="2400" b="1" dirty="0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400" b="1" dirty="0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2400" b="1" dirty="0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বিদ‌্যালয়</a:t>
            </a:r>
            <a:endParaRPr lang="en-US" sz="2400" b="1" dirty="0" smtClean="0">
              <a:solidFill>
                <a:srgbClr val="3814B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দেওয়ানগঞ্জ</a:t>
            </a:r>
            <a:r>
              <a:rPr lang="en-US" sz="2400" b="1" dirty="0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3814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জামালপুর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8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255" y="5837191"/>
            <a:ext cx="118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পরিবেশ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 descr="17025619bb30be486eba090e4d74a53b-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39" y="2486785"/>
            <a:ext cx="3494634" cy="220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purple and yellow text&#10;&#10;Description automatically generated">
            <a:extLst>
              <a:ext uri="{FF2B5EF4-FFF2-40B4-BE49-F238E27FC236}">
                <a16:creationId xmlns:a16="http://schemas.microsoft.com/office/drawing/2014/main" id="{2BB3B9C6-96E7-B1EC-7DBF-EAACF28B5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39" y="189192"/>
            <a:ext cx="8396508" cy="1264923"/>
          </a:xfrm>
          <a:prstGeom prst="rect">
            <a:avLst/>
          </a:prstGeom>
        </p:spPr>
      </p:pic>
      <p:pic>
        <p:nvPicPr>
          <p:cNvPr id="6" name="Picture 5" descr="A cartoon house with a red roof&#10;&#10;Description automatically generated">
            <a:extLst>
              <a:ext uri="{FF2B5EF4-FFF2-40B4-BE49-F238E27FC236}">
                <a16:creationId xmlns:a16="http://schemas.microsoft.com/office/drawing/2014/main" id="{0AD9CB83-8420-C858-0094-7B7966374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80" y="1454114"/>
            <a:ext cx="4664825" cy="36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784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green text&#10;&#10;Description automatically generated">
            <a:extLst>
              <a:ext uri="{FF2B5EF4-FFF2-40B4-BE49-F238E27FC236}">
                <a16:creationId xmlns:a16="http://schemas.microsoft.com/office/drawing/2014/main" id="{97E8AB11-93D7-07CA-8640-30EAD865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08" y="1667854"/>
            <a:ext cx="8797983" cy="35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2" y="310337"/>
            <a:ext cx="11231881" cy="604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0481" y="1667013"/>
            <a:ext cx="678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385" y="1667013"/>
            <a:ext cx="57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208" y="5340135"/>
            <a:ext cx="836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পরিবেশ</a:t>
            </a:r>
          </a:p>
        </p:txBody>
      </p:sp>
    </p:spTree>
    <p:extLst>
      <p:ext uri="{BB962C8B-B14F-4D97-AF65-F5344CB8AC3E}">
        <p14:creationId xmlns:p14="http://schemas.microsoft.com/office/powerpoint/2010/main" val="33040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345434" y="2557994"/>
            <a:ext cx="5509414" cy="3725253"/>
            <a:chOff x="5863420" y="2511188"/>
            <a:chExt cx="5862872" cy="38401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420" y="2511188"/>
              <a:ext cx="5862872" cy="3840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6605516" y="2634018"/>
              <a:ext cx="4162568" cy="3589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1177" y="2634018"/>
              <a:ext cx="4285396" cy="3589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290100" y="336690"/>
            <a:ext cx="341302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1" y="2573760"/>
            <a:ext cx="5587880" cy="372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Callout 1"/>
          <p:cNvSpPr/>
          <p:nvPr/>
        </p:nvSpPr>
        <p:spPr>
          <a:xfrm>
            <a:off x="378778" y="204638"/>
            <a:ext cx="3121168" cy="1781817"/>
          </a:xfrm>
          <a:prstGeom prst="wedgeEllipseCallout">
            <a:avLst>
              <a:gd name="adj1" fmla="val 33554"/>
              <a:gd name="adj2" fmla="val 756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441822" y="204638"/>
            <a:ext cx="3413027" cy="1781817"/>
          </a:xfrm>
          <a:prstGeom prst="wedgeEllipseCallout">
            <a:avLst>
              <a:gd name="adj1" fmla="val -37095"/>
              <a:gd name="adj2" fmla="val 718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শিল্পকারখানার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বর্জ্য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পানিকে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2404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0051" y="210261"/>
            <a:ext cx="553188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994" y="5103801"/>
            <a:ext cx="732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5" y="5750132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2982" y="996589"/>
            <a:ext cx="7384474" cy="3967215"/>
            <a:chOff x="548219" y="449705"/>
            <a:chExt cx="11144110" cy="59957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2334" y="3518789"/>
              <a:ext cx="3637679" cy="29146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346" y="3527369"/>
              <a:ext cx="3544095" cy="29181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19" y="449705"/>
              <a:ext cx="4093778" cy="30690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1997" y="458171"/>
              <a:ext cx="3947454" cy="30756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0013" y="3527369"/>
              <a:ext cx="3987384" cy="28824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6983" y="464695"/>
              <a:ext cx="3165346" cy="3056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600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7473" y="1866170"/>
            <a:ext cx="1037705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u="sng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 </a:t>
            </a:r>
            <a:r>
              <a:rPr lang="en-US" sz="9600" u="sng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endParaRPr lang="en-US" sz="9600" u="sng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386" y="3326497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A colorful rectangular sign with red text&#10;&#10;Description automatically generated">
            <a:extLst>
              <a:ext uri="{FF2B5EF4-FFF2-40B4-BE49-F238E27FC236}">
                <a16:creationId xmlns:a16="http://schemas.microsoft.com/office/drawing/2014/main" id="{C88E0391-EC43-AD50-3BE7-81D26D7B9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13" y="489691"/>
            <a:ext cx="7181974" cy="116264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3900655"/>
            <a:ext cx="5512904" cy="25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509" y="2448112"/>
            <a:ext cx="10307782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১.২.১ পরিবেশ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১.২.২ পরিবেশ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দূষণের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 descr="A purple and green sign&#10;&#10;Description automatically generated">
            <a:extLst>
              <a:ext uri="{FF2B5EF4-FFF2-40B4-BE49-F238E27FC236}">
                <a16:creationId xmlns:a16="http://schemas.microsoft.com/office/drawing/2014/main" id="{F2EE3116-8D9A-1920-B2AC-3C0A2ADF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39" y="444314"/>
            <a:ext cx="7203121" cy="9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792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01852" y="222658"/>
            <a:ext cx="79430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আমাদের চারপাশে কী ধরনের দূষণ রয়েছে?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587333" y="1644868"/>
            <a:ext cx="2462632" cy="1533518"/>
          </a:xfrm>
          <a:prstGeom prst="cloudCallout">
            <a:avLst>
              <a:gd name="adj1" fmla="val -133011"/>
              <a:gd name="adj2" fmla="val 32582"/>
            </a:avLst>
          </a:prstGeom>
          <a:solidFill>
            <a:schemeClr val="bg2">
              <a:lumMod val="1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বায়ু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9063" y="1928015"/>
            <a:ext cx="3233537" cy="232136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পরিবেশ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 rot="177885">
            <a:off x="7683260" y="4367348"/>
            <a:ext cx="3841356" cy="1952043"/>
          </a:xfrm>
          <a:prstGeom prst="cloudCallout">
            <a:avLst>
              <a:gd name="adj1" fmla="val -98978"/>
              <a:gd name="adj2" fmla="val -57980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পানি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07818" y="1043110"/>
            <a:ext cx="2970268" cy="1649176"/>
          </a:xfrm>
          <a:prstGeom prst="cloudCallout">
            <a:avLst>
              <a:gd name="adj1" fmla="val 85180"/>
              <a:gd name="adj2" fmla="val 40064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শব্দ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11397" y="4142510"/>
            <a:ext cx="2732580" cy="2143653"/>
          </a:xfrm>
          <a:prstGeom prst="cloudCallout">
            <a:avLst>
              <a:gd name="adj1" fmla="val 89264"/>
              <a:gd name="adj2" fmla="val -545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মাটি দূষণ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89618" y="2117046"/>
            <a:ext cx="57828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ছবি দেখে কী ধরণের 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বোঝা যায় 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2797" y="1240331"/>
            <a:ext cx="2164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বায়ু দূষণ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4846" y="5260008"/>
            <a:ext cx="557162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গাছপালা ও ময়লা আবর্জনা পোড়ানোর ফলে।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1569" y="2978733"/>
            <a:ext cx="42887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কীভাবে বায়ু দূষণ হয়?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32" y="1144418"/>
            <a:ext cx="5152605" cy="340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5528" y="5285863"/>
            <a:ext cx="562494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লকারখানার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ধোঁয়া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1900" y="258323"/>
            <a:ext cx="32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8" y="1140906"/>
            <a:ext cx="5818991" cy="3411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8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8" grpId="1" animBg="1"/>
      <p:bldP spid="9" grpId="0" animBg="1"/>
      <p:bldP spid="10" grpId="0" animBg="1"/>
      <p:bldP spid="10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397</Words>
  <Application>Microsoft Office PowerPoint</Application>
  <PresentationFormat>Widescreen</PresentationFormat>
  <Paragraphs>86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</vt:lpstr>
      <vt:lpstr>NikoshBAN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WPBX5105GRF052202522</dc:creator>
  <cp:lastModifiedBy>Pedp4 WPBX4125BLF102404200</cp:lastModifiedBy>
  <cp:revision>6</cp:revision>
  <dcterms:created xsi:type="dcterms:W3CDTF">2023-12-07T13:33:05Z</dcterms:created>
  <dcterms:modified xsi:type="dcterms:W3CDTF">2026-02-28T05:22:27Z</dcterms:modified>
</cp:coreProperties>
</file>