
<file path=[Content_Types].xml><?xml version="1.0" encoding="utf-8"?>
<Types xmlns="http://schemas.openxmlformats.org/package/2006/content-types">
  <Default Extension="avif" ContentType="image/avif"/>
  <Default Extension="jfif" ContentType="image/jpeg"/>
  <Default Extension="jpeg" ContentType="image/jpeg"/>
  <Default Extension="jpg" ContentType="image/jpeg"/>
  <Default Extension="jpg=ws1280x960" ContentType="image/unknown"/>
  <Default Extension="png" ContentType="image/png"/>
  <Default Extension="rels" ContentType="application/vnd.openxmlformats-package.relationships+xml"/>
  <Default Extension="wdp" ContentType="image/vnd.ms-photo"/>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4.jpg" ContentType="image/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84"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94" r:id="rId29"/>
    <p:sldId id="295" r:id="rId30"/>
    <p:sldId id="288" r:id="rId31"/>
    <p:sldId id="289" r:id="rId32"/>
    <p:sldId id="290" r:id="rId33"/>
    <p:sldId id="291" r:id="rId34"/>
    <p:sldId id="292" r:id="rId35"/>
    <p:sldId id="293" r:id="rId36"/>
    <p:sldId id="299" r:id="rId37"/>
    <p:sldId id="296" r:id="rId38"/>
    <p:sldId id="297" r:id="rId39"/>
    <p:sldId id="285" r:id="rId40"/>
    <p:sldId id="286" r:id="rId41"/>
    <p:sldId id="287" r:id="rId42"/>
    <p:sldId id="298" r:id="rId43"/>
    <p:sldId id="300" r:id="rId44"/>
    <p:sldId id="318" r:id="rId45"/>
    <p:sldId id="301" r:id="rId46"/>
    <p:sldId id="302" r:id="rId47"/>
    <p:sldId id="315" r:id="rId48"/>
    <p:sldId id="319" r:id="rId49"/>
    <p:sldId id="303" r:id="rId50"/>
    <p:sldId id="304" r:id="rId51"/>
    <p:sldId id="316" r:id="rId52"/>
    <p:sldId id="320" r:id="rId53"/>
    <p:sldId id="305" r:id="rId54"/>
    <p:sldId id="306" r:id="rId55"/>
    <p:sldId id="307" r:id="rId56"/>
    <p:sldId id="308" r:id="rId57"/>
    <p:sldId id="309" r:id="rId58"/>
    <p:sldId id="310" r:id="rId59"/>
    <p:sldId id="317" r:id="rId60"/>
    <p:sldId id="312" r:id="rId61"/>
    <p:sldId id="313" r:id="rId62"/>
    <p:sldId id="314" r:id="rId63"/>
    <p:sldId id="283"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5" d="100"/>
          <a:sy n="75" d="100"/>
        </p:scale>
        <p:origin x="97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E608BB51-C29C-4576-82B3-D06C93B0A196}" type="datetimeFigureOut">
              <a:rPr lang="en-US" smtClean="0"/>
              <a:t>9/17/2025</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7285F3EB-DEA1-4C48-8AC4-C96D122A238A}" type="slidenum">
              <a:rPr lang="en-US" smtClean="0"/>
              <a:t>‹#›</a:t>
            </a:fld>
            <a:endParaRPr lang="en-US"/>
          </a:p>
        </p:txBody>
      </p:sp>
    </p:spTree>
    <p:extLst>
      <p:ext uri="{BB962C8B-B14F-4D97-AF65-F5344CB8AC3E}">
        <p14:creationId xmlns:p14="http://schemas.microsoft.com/office/powerpoint/2010/main" val="362449288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08BB51-C29C-4576-82B3-D06C93B0A196}" type="datetimeFigureOut">
              <a:rPr lang="en-US" smtClean="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5F3EB-DEA1-4C48-8AC4-C96D122A238A}" type="slidenum">
              <a:rPr lang="en-US" smtClean="0"/>
              <a:t>‹#›</a:t>
            </a:fld>
            <a:endParaRPr lang="en-US"/>
          </a:p>
        </p:txBody>
      </p:sp>
    </p:spTree>
    <p:extLst>
      <p:ext uri="{BB962C8B-B14F-4D97-AF65-F5344CB8AC3E}">
        <p14:creationId xmlns:p14="http://schemas.microsoft.com/office/powerpoint/2010/main" val="399246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08BB51-C29C-4576-82B3-D06C93B0A196}" type="datetimeFigureOut">
              <a:rPr lang="en-US" smtClean="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5F3EB-DEA1-4C48-8AC4-C96D122A238A}" type="slidenum">
              <a:rPr lang="en-US" smtClean="0"/>
              <a:t>‹#›</a:t>
            </a:fld>
            <a:endParaRPr lang="en-US"/>
          </a:p>
        </p:txBody>
      </p:sp>
    </p:spTree>
    <p:extLst>
      <p:ext uri="{BB962C8B-B14F-4D97-AF65-F5344CB8AC3E}">
        <p14:creationId xmlns:p14="http://schemas.microsoft.com/office/powerpoint/2010/main" val="1429461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08BB51-C29C-4576-82B3-D06C93B0A196}" type="datetimeFigureOut">
              <a:rPr lang="en-US" smtClean="0"/>
              <a:t>9/17/2025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85F3EB-DEA1-4C48-8AC4-C96D122A238A}" type="slidenum">
              <a:rPr lang="en-US" smtClean="0"/>
              <a:t>‹#›</a:t>
            </a:fld>
            <a:endParaRPr lang="en-US"/>
          </a:p>
        </p:txBody>
      </p:sp>
    </p:spTree>
    <p:extLst>
      <p:ext uri="{BB962C8B-B14F-4D97-AF65-F5344CB8AC3E}">
        <p14:creationId xmlns:p14="http://schemas.microsoft.com/office/powerpoint/2010/main" val="3719450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E608BB51-C29C-4576-82B3-D06C93B0A196}" type="datetimeFigureOut">
              <a:rPr lang="en-US" smtClean="0"/>
              <a:t>9/17/2025</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7285F3EB-DEA1-4C48-8AC4-C96D122A238A}" type="slidenum">
              <a:rPr lang="en-US" smtClean="0"/>
              <a:t>‹#›</a:t>
            </a:fld>
            <a:endParaRPr lang="en-US"/>
          </a:p>
        </p:txBody>
      </p:sp>
    </p:spTree>
    <p:extLst>
      <p:ext uri="{BB962C8B-B14F-4D97-AF65-F5344CB8AC3E}">
        <p14:creationId xmlns:p14="http://schemas.microsoft.com/office/powerpoint/2010/main" val="315844674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08BB51-C29C-4576-82B3-D06C93B0A196}" type="datetimeFigureOut">
              <a:rPr lang="en-US" smtClean="0"/>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5F3EB-DEA1-4C48-8AC4-C96D122A238A}" type="slidenum">
              <a:rPr lang="en-US" smtClean="0"/>
              <a:t>‹#›</a:t>
            </a:fld>
            <a:endParaRPr lang="en-US"/>
          </a:p>
        </p:txBody>
      </p:sp>
    </p:spTree>
    <p:extLst>
      <p:ext uri="{BB962C8B-B14F-4D97-AF65-F5344CB8AC3E}">
        <p14:creationId xmlns:p14="http://schemas.microsoft.com/office/powerpoint/2010/main" val="4242460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08BB51-C29C-4576-82B3-D06C93B0A196}" type="datetimeFigureOut">
              <a:rPr lang="en-US" smtClean="0"/>
              <a:t>9/17/2025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85F3EB-DEA1-4C48-8AC4-C96D122A238A}" type="slidenum">
              <a:rPr lang="en-US" smtClean="0"/>
              <a:t>‹#›</a:t>
            </a:fld>
            <a:endParaRPr lang="en-US"/>
          </a:p>
        </p:txBody>
      </p:sp>
    </p:spTree>
    <p:extLst>
      <p:ext uri="{BB962C8B-B14F-4D97-AF65-F5344CB8AC3E}">
        <p14:creationId xmlns:p14="http://schemas.microsoft.com/office/powerpoint/2010/main" val="1906937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08BB51-C29C-4576-82B3-D06C93B0A196}" type="datetimeFigureOut">
              <a:rPr lang="en-US" smtClean="0"/>
              <a:t>9/17/2025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85F3EB-DEA1-4C48-8AC4-C96D122A238A}" type="slidenum">
              <a:rPr lang="en-US" smtClean="0"/>
              <a:t>‹#›</a:t>
            </a:fld>
            <a:endParaRPr lang="en-US"/>
          </a:p>
        </p:txBody>
      </p:sp>
    </p:spTree>
    <p:extLst>
      <p:ext uri="{BB962C8B-B14F-4D97-AF65-F5344CB8AC3E}">
        <p14:creationId xmlns:p14="http://schemas.microsoft.com/office/powerpoint/2010/main" val="2202434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08BB51-C29C-4576-82B3-D06C93B0A196}" type="datetimeFigureOut">
              <a:rPr lang="en-US" smtClean="0"/>
              <a:t>9/17/2025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85F3EB-DEA1-4C48-8AC4-C96D122A238A}" type="slidenum">
              <a:rPr lang="en-US" smtClean="0"/>
              <a:t>‹#›</a:t>
            </a:fld>
            <a:endParaRPr lang="en-US"/>
          </a:p>
        </p:txBody>
      </p:sp>
    </p:spTree>
    <p:extLst>
      <p:ext uri="{BB962C8B-B14F-4D97-AF65-F5344CB8AC3E}">
        <p14:creationId xmlns:p14="http://schemas.microsoft.com/office/powerpoint/2010/main" val="1528953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E608BB51-C29C-4576-82B3-D06C93B0A196}" type="datetimeFigureOut">
              <a:rPr lang="en-US" smtClean="0"/>
              <a:t>9/17/2025</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7285F3EB-DEA1-4C48-8AC4-C96D122A238A}"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79041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E608BB51-C29C-4576-82B3-D06C93B0A196}" type="datetimeFigureOut">
              <a:rPr lang="en-US" smtClean="0"/>
              <a:t>9/17/2025</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7285F3EB-DEA1-4C48-8AC4-C96D122A238A}"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35065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E608BB51-C29C-4576-82B3-D06C93B0A196}" type="datetimeFigureOut">
              <a:rPr lang="en-US" smtClean="0"/>
              <a:t>9/17/2025</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7285F3EB-DEA1-4C48-8AC4-C96D122A238A}" type="slidenum">
              <a:rPr lang="en-US" smtClean="0"/>
              <a:t>‹#›</a:t>
            </a:fld>
            <a:endParaRPr lang="en-US"/>
          </a:p>
        </p:txBody>
      </p:sp>
    </p:spTree>
    <p:extLst>
      <p:ext uri="{BB962C8B-B14F-4D97-AF65-F5344CB8AC3E}">
        <p14:creationId xmlns:p14="http://schemas.microsoft.com/office/powerpoint/2010/main" val="21615319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web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web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av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ws1280x960"/><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webp"/><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webp"/><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jf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jf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webp"/><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webp"/><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webp"/><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6.web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7.jf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9.jf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web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754EC-6EB5-01B0-955E-9759ABC53F52}"/>
              </a:ext>
            </a:extLst>
          </p:cNvPr>
          <p:cNvSpPr>
            <a:spLocks noGrp="1"/>
          </p:cNvSpPr>
          <p:nvPr>
            <p:ph type="ctrTitle"/>
          </p:nvPr>
        </p:nvSpPr>
        <p:spPr>
          <a:xfrm>
            <a:off x="1524000" y="1122362"/>
            <a:ext cx="9144000" cy="4135437"/>
          </a:xfrm>
        </p:spPr>
        <p:txBody>
          <a:bodyPr>
            <a:noAutofit/>
          </a:bodyPr>
          <a:lstStyle/>
          <a:p>
            <a:br>
              <a:rPr lang="en-US" sz="5400" dirty="0">
                <a:solidFill>
                  <a:schemeClr val="tx2"/>
                </a:solidFill>
              </a:rPr>
            </a:br>
            <a:r>
              <a:rPr lang="en-US" sz="5400" dirty="0" err="1">
                <a:solidFill>
                  <a:schemeClr val="tx2"/>
                </a:solidFill>
              </a:rPr>
              <a:t>ক্যারিয়ার</a:t>
            </a:r>
            <a:r>
              <a:rPr lang="en-US" sz="5400" dirty="0">
                <a:solidFill>
                  <a:schemeClr val="tx2"/>
                </a:solidFill>
              </a:rPr>
              <a:t> </a:t>
            </a:r>
            <a:r>
              <a:rPr lang="en-US" sz="5400" dirty="0" err="1">
                <a:solidFill>
                  <a:schemeClr val="tx2"/>
                </a:solidFill>
              </a:rPr>
              <a:t>শিক্ষা</a:t>
            </a:r>
            <a:r>
              <a:rPr lang="en-US" sz="5400" dirty="0">
                <a:solidFill>
                  <a:schemeClr val="tx2"/>
                </a:solidFill>
              </a:rPr>
              <a:t> </a:t>
            </a:r>
            <a:br>
              <a:rPr lang="en-US" sz="5400" dirty="0">
                <a:solidFill>
                  <a:schemeClr val="tx2"/>
                </a:solidFill>
              </a:rPr>
            </a:br>
            <a:r>
              <a:rPr lang="en-US" sz="5400" dirty="0">
                <a:solidFill>
                  <a:schemeClr val="tx2"/>
                </a:solidFill>
              </a:rPr>
              <a:t>৯ম </a:t>
            </a:r>
            <a:r>
              <a:rPr lang="en-US" sz="5400" dirty="0" err="1">
                <a:solidFill>
                  <a:schemeClr val="tx2"/>
                </a:solidFill>
              </a:rPr>
              <a:t>শ্রেণি</a:t>
            </a:r>
            <a:r>
              <a:rPr lang="en-US" sz="5400" dirty="0">
                <a:solidFill>
                  <a:schemeClr val="tx2"/>
                </a:solidFill>
              </a:rPr>
              <a:t> </a:t>
            </a:r>
            <a:br>
              <a:rPr lang="en-US" sz="5400" dirty="0">
                <a:solidFill>
                  <a:schemeClr val="tx2">
                    <a:lumMod val="40000"/>
                    <a:lumOff val="60000"/>
                  </a:schemeClr>
                </a:solidFill>
              </a:rPr>
            </a:br>
            <a:endParaRPr lang="en-US" sz="5400" dirty="0">
              <a:solidFill>
                <a:schemeClr val="tx2">
                  <a:lumMod val="40000"/>
                  <a:lumOff val="60000"/>
                </a:schemeClr>
              </a:solidFill>
            </a:endParaRPr>
          </a:p>
        </p:txBody>
      </p:sp>
    </p:spTree>
    <p:extLst>
      <p:ext uri="{BB962C8B-B14F-4D97-AF65-F5344CB8AC3E}">
        <p14:creationId xmlns:p14="http://schemas.microsoft.com/office/powerpoint/2010/main" val="2977275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D8E29-D282-C027-D909-3F277E91A6A9}"/>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75FA95AA-568E-C20B-7670-7801CEF15B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TextBox 3">
            <a:extLst>
              <a:ext uri="{FF2B5EF4-FFF2-40B4-BE49-F238E27FC236}">
                <a16:creationId xmlns:a16="http://schemas.microsoft.com/office/drawing/2014/main" id="{00A144E4-2BBD-8D96-EB33-755FB7045B5F}"/>
              </a:ext>
            </a:extLst>
          </p:cNvPr>
          <p:cNvSpPr txBox="1"/>
          <p:nvPr/>
        </p:nvSpPr>
        <p:spPr>
          <a:xfrm>
            <a:off x="662233" y="959062"/>
            <a:ext cx="6169842" cy="1107996"/>
          </a:xfrm>
          <a:prstGeom prst="rect">
            <a:avLst/>
          </a:prstGeom>
          <a:noFill/>
        </p:spPr>
        <p:txBody>
          <a:bodyPr wrap="square">
            <a:spAutoFit/>
          </a:bodyPr>
          <a:lstStyle/>
          <a:p>
            <a:pPr algn="ctr"/>
            <a:r>
              <a:rPr lang="en-US" sz="6600" dirty="0"/>
              <a:t>Neurosurgeon </a:t>
            </a:r>
          </a:p>
        </p:txBody>
      </p:sp>
    </p:spTree>
    <p:extLst>
      <p:ext uri="{BB962C8B-B14F-4D97-AF65-F5344CB8AC3E}">
        <p14:creationId xmlns:p14="http://schemas.microsoft.com/office/powerpoint/2010/main" val="999920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87412-9A11-FAE8-845A-A917FA1BAB31}"/>
              </a:ext>
            </a:extLst>
          </p:cNvPr>
          <p:cNvSpPr>
            <a:spLocks noGrp="1"/>
          </p:cNvSpPr>
          <p:nvPr>
            <p:ph type="title"/>
          </p:nvPr>
        </p:nvSpPr>
        <p:spPr/>
        <p:txBody>
          <a:bodyPr/>
          <a:lstStyle/>
          <a:p>
            <a:endParaRPr lang="en-US" dirty="0"/>
          </a:p>
        </p:txBody>
      </p:sp>
      <p:pic>
        <p:nvPicPr>
          <p:cNvPr id="9" name="Content Placeholder 8">
            <a:extLst>
              <a:ext uri="{FF2B5EF4-FFF2-40B4-BE49-F238E27FC236}">
                <a16:creationId xmlns:a16="http://schemas.microsoft.com/office/drawing/2014/main" id="{6DBC0C8E-0ECF-78A2-657D-04187F5B59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TextBox 3">
            <a:extLst>
              <a:ext uri="{FF2B5EF4-FFF2-40B4-BE49-F238E27FC236}">
                <a16:creationId xmlns:a16="http://schemas.microsoft.com/office/drawing/2014/main" id="{D612C1BE-D3C3-50D6-DD3C-40304BB5DEC3}"/>
              </a:ext>
            </a:extLst>
          </p:cNvPr>
          <p:cNvSpPr txBox="1"/>
          <p:nvPr/>
        </p:nvSpPr>
        <p:spPr>
          <a:xfrm>
            <a:off x="2321351" y="1058886"/>
            <a:ext cx="6169842" cy="769441"/>
          </a:xfrm>
          <a:prstGeom prst="rect">
            <a:avLst/>
          </a:prstGeom>
          <a:noFill/>
        </p:spPr>
        <p:txBody>
          <a:bodyPr wrap="square">
            <a:spAutoFit/>
          </a:bodyPr>
          <a:lstStyle/>
          <a:p>
            <a:pPr algn="ctr"/>
            <a:r>
              <a:rPr lang="en-US" sz="4400" dirty="0"/>
              <a:t>Airline pilot</a:t>
            </a:r>
          </a:p>
        </p:txBody>
      </p:sp>
    </p:spTree>
    <p:extLst>
      <p:ext uri="{BB962C8B-B14F-4D97-AF65-F5344CB8AC3E}">
        <p14:creationId xmlns:p14="http://schemas.microsoft.com/office/powerpoint/2010/main" val="25551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3EA21-4DA1-DD28-7A9C-1474727DAE0E}"/>
              </a:ext>
            </a:extLst>
          </p:cNvPr>
          <p:cNvSpPr>
            <a:spLocks noGrp="1"/>
          </p:cNvSpPr>
          <p:nvPr>
            <p:ph type="title"/>
          </p:nvPr>
        </p:nvSpPr>
        <p:spPr/>
        <p:txBody>
          <a:bodyPr/>
          <a:lstStyle/>
          <a:p>
            <a:endParaRPr lang="en-US" dirty="0"/>
          </a:p>
        </p:txBody>
      </p:sp>
      <p:pic>
        <p:nvPicPr>
          <p:cNvPr id="9" name="Content Placeholder 8">
            <a:extLst>
              <a:ext uri="{FF2B5EF4-FFF2-40B4-BE49-F238E27FC236}">
                <a16:creationId xmlns:a16="http://schemas.microsoft.com/office/drawing/2014/main" id="{9D76883D-F652-4863-0E8F-114AA0BB85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TextBox 3">
            <a:extLst>
              <a:ext uri="{FF2B5EF4-FFF2-40B4-BE49-F238E27FC236}">
                <a16:creationId xmlns:a16="http://schemas.microsoft.com/office/drawing/2014/main" id="{EDB7AB07-27B7-A7FF-4B1E-BC86AD995CA2}"/>
              </a:ext>
            </a:extLst>
          </p:cNvPr>
          <p:cNvSpPr txBox="1"/>
          <p:nvPr/>
        </p:nvSpPr>
        <p:spPr>
          <a:xfrm>
            <a:off x="6714242" y="642594"/>
            <a:ext cx="6169842" cy="830997"/>
          </a:xfrm>
          <a:prstGeom prst="rect">
            <a:avLst/>
          </a:prstGeom>
          <a:noFill/>
        </p:spPr>
        <p:txBody>
          <a:bodyPr wrap="square">
            <a:spAutoFit/>
          </a:bodyPr>
          <a:lstStyle/>
          <a:p>
            <a:pPr algn="ctr"/>
            <a:r>
              <a:rPr lang="en-US" sz="4800" dirty="0"/>
              <a:t>Anesthetist</a:t>
            </a:r>
          </a:p>
        </p:txBody>
      </p:sp>
    </p:spTree>
    <p:extLst>
      <p:ext uri="{BB962C8B-B14F-4D97-AF65-F5344CB8AC3E}">
        <p14:creationId xmlns:p14="http://schemas.microsoft.com/office/powerpoint/2010/main" val="3431335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5191F-5416-22FC-B911-394AB7452FA5}"/>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9D9FDAB0-53CE-8331-5E43-D502A930AB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TextBox 3">
            <a:extLst>
              <a:ext uri="{FF2B5EF4-FFF2-40B4-BE49-F238E27FC236}">
                <a16:creationId xmlns:a16="http://schemas.microsoft.com/office/drawing/2014/main" id="{F9AFAB7E-36FD-581C-A399-92CE0B260E30}"/>
              </a:ext>
            </a:extLst>
          </p:cNvPr>
          <p:cNvSpPr txBox="1"/>
          <p:nvPr/>
        </p:nvSpPr>
        <p:spPr>
          <a:xfrm>
            <a:off x="4564930" y="820562"/>
            <a:ext cx="6169842" cy="1015663"/>
          </a:xfrm>
          <a:prstGeom prst="rect">
            <a:avLst/>
          </a:prstGeom>
          <a:noFill/>
        </p:spPr>
        <p:txBody>
          <a:bodyPr wrap="square">
            <a:spAutoFit/>
          </a:bodyPr>
          <a:lstStyle/>
          <a:p>
            <a:pPr algn="ctr"/>
            <a:r>
              <a:rPr lang="en-US" sz="6000" dirty="0"/>
              <a:t>Actuary</a:t>
            </a:r>
          </a:p>
        </p:txBody>
      </p:sp>
    </p:spTree>
    <p:extLst>
      <p:ext uri="{BB962C8B-B14F-4D97-AF65-F5344CB8AC3E}">
        <p14:creationId xmlns:p14="http://schemas.microsoft.com/office/powerpoint/2010/main" val="3321796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DC266-1C33-A8C2-C434-BC6714D17C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D10F94-D5B9-0B5F-776D-571550BDBBB1}"/>
              </a:ext>
            </a:extLst>
          </p:cNvPr>
          <p:cNvSpPr>
            <a:spLocks noGrp="1"/>
          </p:cNvSpPr>
          <p:nvPr>
            <p:ph type="title"/>
          </p:nvPr>
        </p:nvSpPr>
        <p:spPr/>
        <p:txBody>
          <a:bodyPr>
            <a:normAutofit fontScale="90000"/>
          </a:bodyPr>
          <a:lstStyle/>
          <a:p>
            <a:pPr algn="ctr"/>
            <a:r>
              <a:rPr lang="bn-IN" b="1" dirty="0"/>
              <a:t>চাহিদা সম্পন্ন কিছু ক্যারিয়ার</a:t>
            </a:r>
            <a:br>
              <a:rPr lang="bn-IN" dirty="0"/>
            </a:br>
            <a:endParaRPr lang="en-US" dirty="0"/>
          </a:p>
        </p:txBody>
      </p:sp>
      <p:sp>
        <p:nvSpPr>
          <p:cNvPr id="3" name="Content Placeholder 2">
            <a:extLst>
              <a:ext uri="{FF2B5EF4-FFF2-40B4-BE49-F238E27FC236}">
                <a16:creationId xmlns:a16="http://schemas.microsoft.com/office/drawing/2014/main" id="{79640993-ACCB-5FE3-472C-84E2B950BF67}"/>
              </a:ext>
            </a:extLst>
          </p:cNvPr>
          <p:cNvSpPr>
            <a:spLocks noGrp="1"/>
          </p:cNvSpPr>
          <p:nvPr>
            <p:ph idx="1"/>
          </p:nvPr>
        </p:nvSpPr>
        <p:spPr/>
        <p:txBody>
          <a:bodyPr/>
          <a:lstStyle/>
          <a:p>
            <a:r>
              <a:rPr lang="bn-IN" dirty="0"/>
              <a:t>স্বাস্থ্যসেবা পেশাদার (</a:t>
            </a:r>
            <a:r>
              <a:rPr lang="en-US" dirty="0"/>
              <a:t>Healthcare professionals) (</a:t>
            </a:r>
            <a:r>
              <a:rPr lang="bn-IN" dirty="0"/>
              <a:t>যেমন: ডাক্তার, নার্স, থেরাপিস্ট)</a:t>
            </a:r>
            <a:br>
              <a:rPr lang="bn-IN" dirty="0"/>
            </a:br>
            <a:r>
              <a:rPr lang="bn-IN" dirty="0"/>
              <a:t>সফটওয়্যার ডেভেলপার (</a:t>
            </a:r>
            <a:r>
              <a:rPr lang="en-US" dirty="0"/>
              <a:t>Software Developer)</a:t>
            </a:r>
            <a:br>
              <a:rPr lang="en-US" dirty="0"/>
            </a:br>
            <a:r>
              <a:rPr lang="bn-IN" dirty="0"/>
              <a:t>ডেটা অ্যানালিস্ট (</a:t>
            </a:r>
            <a:r>
              <a:rPr lang="en-US" dirty="0"/>
              <a:t>Data Analyst)</a:t>
            </a:r>
            <a:br>
              <a:rPr lang="en-US" dirty="0"/>
            </a:br>
            <a:r>
              <a:rPr lang="bn-IN" dirty="0"/>
              <a:t>প্রজেক্ট ম্যানেজার (</a:t>
            </a:r>
            <a:r>
              <a:rPr lang="en-US" dirty="0"/>
              <a:t>Project Manager)</a:t>
            </a:r>
            <a:br>
              <a:rPr lang="en-US" dirty="0"/>
            </a:br>
            <a:r>
              <a:rPr lang="bn-IN" dirty="0"/>
              <a:t>মার্কেটিং ম্যানেজার (</a:t>
            </a:r>
            <a:r>
              <a:rPr lang="en-US" dirty="0"/>
              <a:t>Marketing Manager)</a:t>
            </a:r>
            <a:br>
              <a:rPr lang="en-US" dirty="0"/>
            </a:br>
            <a:r>
              <a:rPr lang="bn-IN" dirty="0"/>
              <a:t>হিউম্যান রিসোর্স স্পেশালিস্ট (</a:t>
            </a:r>
            <a:r>
              <a:rPr lang="en-US" dirty="0"/>
              <a:t>Human Resource Specialist)</a:t>
            </a:r>
            <a:br>
              <a:rPr lang="en-US" dirty="0"/>
            </a:br>
            <a:r>
              <a:rPr lang="bn-IN" dirty="0"/>
              <a:t>ফিনান্সিয়াল অ্যানালিস্ট (</a:t>
            </a:r>
            <a:r>
              <a:rPr lang="en-US" dirty="0"/>
              <a:t>Financial Analyst)</a:t>
            </a:r>
            <a:br>
              <a:rPr lang="en-US" dirty="0"/>
            </a:br>
            <a:r>
              <a:rPr lang="bn-IN" dirty="0"/>
              <a:t>সেলস রিপ্রেজেন্টেটিভ (</a:t>
            </a:r>
            <a:r>
              <a:rPr lang="en-US" dirty="0"/>
              <a:t>Sales Representative)</a:t>
            </a:r>
            <a:br>
              <a:rPr lang="en-US" dirty="0"/>
            </a:br>
            <a:r>
              <a:rPr lang="bn-IN" dirty="0"/>
              <a:t>এনভায়রনমেন্টাল ইঞ্জিনিয়ার (</a:t>
            </a:r>
            <a:r>
              <a:rPr lang="en-US" dirty="0"/>
              <a:t>Environmental Engineer)</a:t>
            </a:r>
            <a:br>
              <a:rPr lang="en-US" dirty="0"/>
            </a:br>
            <a:endParaRPr lang="en-US" dirty="0"/>
          </a:p>
        </p:txBody>
      </p:sp>
    </p:spTree>
    <p:extLst>
      <p:ext uri="{BB962C8B-B14F-4D97-AF65-F5344CB8AC3E}">
        <p14:creationId xmlns:p14="http://schemas.microsoft.com/office/powerpoint/2010/main" val="3464826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FA7902-AC0D-C388-EE74-5D1A54EC9D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85A8DC7C-807A-4224-EAD8-FD683A479269}"/>
              </a:ext>
            </a:extLst>
          </p:cNvPr>
          <p:cNvSpPr>
            <a:spLocks noGrp="1"/>
          </p:cNvSpPr>
          <p:nvPr>
            <p:ph type="title"/>
          </p:nvPr>
        </p:nvSpPr>
        <p:spPr/>
        <p:txBody>
          <a:bodyPr/>
          <a:lstStyle/>
          <a:p>
            <a:r>
              <a:rPr lang="en-US" altLang="en-US" b="1" dirty="0">
                <a:latin typeface="Arial" panose="020B0604020202020204" pitchFamily="34" charset="0"/>
                <a:cs typeface="Vrinda" panose="020B0502040204020203" pitchFamily="34" charset="0"/>
              </a:rPr>
              <a:t>Professional Sleeper</a:t>
            </a:r>
            <a:endParaRPr lang="en-US" dirty="0"/>
          </a:p>
        </p:txBody>
      </p:sp>
    </p:spTree>
    <p:extLst>
      <p:ext uri="{BB962C8B-B14F-4D97-AF65-F5344CB8AC3E}">
        <p14:creationId xmlns:p14="http://schemas.microsoft.com/office/powerpoint/2010/main" val="3394257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09A52BB-B139-314A-7445-B836F34A22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8000"/>
          </a:xfrm>
        </p:spPr>
      </p:pic>
      <p:sp>
        <p:nvSpPr>
          <p:cNvPr id="4" name="Title 3">
            <a:extLst>
              <a:ext uri="{FF2B5EF4-FFF2-40B4-BE49-F238E27FC236}">
                <a16:creationId xmlns:a16="http://schemas.microsoft.com/office/drawing/2014/main" id="{9C5613BB-8844-0D09-1629-26AB068890E8}"/>
              </a:ext>
            </a:extLst>
          </p:cNvPr>
          <p:cNvSpPr>
            <a:spLocks noGrp="1"/>
          </p:cNvSpPr>
          <p:nvPr>
            <p:ph type="title"/>
          </p:nvPr>
        </p:nvSpPr>
        <p:spPr/>
        <p:txBody>
          <a:bodyPr/>
          <a:lstStyle/>
          <a:p>
            <a:r>
              <a:rPr lang="en-US" altLang="en-US" b="1" dirty="0">
                <a:solidFill>
                  <a:schemeClr val="accent4"/>
                </a:solidFill>
                <a:latin typeface="Arial" panose="020B0604020202020204" pitchFamily="34" charset="0"/>
                <a:cs typeface="Vrinda" panose="020B0502040204020203" pitchFamily="34" charset="0"/>
              </a:rPr>
              <a:t>Professional Line Stander</a:t>
            </a:r>
            <a:endParaRPr lang="en-US" dirty="0">
              <a:solidFill>
                <a:schemeClr val="accent4"/>
              </a:solidFill>
            </a:endParaRPr>
          </a:p>
        </p:txBody>
      </p:sp>
    </p:spTree>
    <p:extLst>
      <p:ext uri="{BB962C8B-B14F-4D97-AF65-F5344CB8AC3E}">
        <p14:creationId xmlns:p14="http://schemas.microsoft.com/office/powerpoint/2010/main" val="947080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A6DD135-32D5-FC91-540F-F9456B10E4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8000"/>
          </a:xfrm>
        </p:spPr>
      </p:pic>
      <p:sp>
        <p:nvSpPr>
          <p:cNvPr id="4" name="Title 3">
            <a:extLst>
              <a:ext uri="{FF2B5EF4-FFF2-40B4-BE49-F238E27FC236}">
                <a16:creationId xmlns:a16="http://schemas.microsoft.com/office/drawing/2014/main" id="{F5D0A89A-5BB2-7F05-238C-DFFDB479C8FE}"/>
              </a:ext>
            </a:extLst>
          </p:cNvPr>
          <p:cNvSpPr>
            <a:spLocks noGrp="1"/>
          </p:cNvSpPr>
          <p:nvPr>
            <p:ph type="title"/>
          </p:nvPr>
        </p:nvSpPr>
        <p:spPr/>
        <p:txBody>
          <a:bodyPr/>
          <a:lstStyle/>
          <a:p>
            <a:r>
              <a:rPr lang="en-US" altLang="en-US" b="1" dirty="0">
                <a:latin typeface="Arial" panose="020B0604020202020204" pitchFamily="34" charset="0"/>
                <a:cs typeface="Vrinda" panose="020B0502040204020203" pitchFamily="34" charset="0"/>
              </a:rPr>
              <a:t>Professional Mourner</a:t>
            </a:r>
            <a:endParaRPr lang="en-US" dirty="0"/>
          </a:p>
        </p:txBody>
      </p:sp>
    </p:spTree>
    <p:extLst>
      <p:ext uri="{BB962C8B-B14F-4D97-AF65-F5344CB8AC3E}">
        <p14:creationId xmlns:p14="http://schemas.microsoft.com/office/powerpoint/2010/main" val="3426225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4EE191E-D9E4-0786-5327-F66BF854BD6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1804" b="2956"/>
          <a:stretch/>
        </p:blipFill>
        <p:spPr>
          <a:xfrm>
            <a:off x="0" y="0"/>
            <a:ext cx="12336628" cy="6858000"/>
          </a:xfrm>
        </p:spPr>
      </p:pic>
      <p:sp>
        <p:nvSpPr>
          <p:cNvPr id="4" name="Title 3">
            <a:extLst>
              <a:ext uri="{FF2B5EF4-FFF2-40B4-BE49-F238E27FC236}">
                <a16:creationId xmlns:a16="http://schemas.microsoft.com/office/drawing/2014/main" id="{CCBC67D2-3C5B-785D-3712-849E47F2E0C9}"/>
              </a:ext>
            </a:extLst>
          </p:cNvPr>
          <p:cNvSpPr>
            <a:spLocks noGrp="1"/>
          </p:cNvSpPr>
          <p:nvPr>
            <p:ph type="title"/>
          </p:nvPr>
        </p:nvSpPr>
        <p:spPr/>
        <p:txBody>
          <a:bodyPr/>
          <a:lstStyle/>
          <a:p>
            <a:pPr algn="ctr"/>
            <a:r>
              <a:rPr lang="en-US" altLang="en-US" b="1" dirty="0">
                <a:solidFill>
                  <a:schemeClr val="tx2"/>
                </a:solidFill>
                <a:latin typeface="Arial" panose="020B0604020202020204" pitchFamily="34" charset="0"/>
                <a:cs typeface="Vrinda" panose="020B0502040204020203" pitchFamily="34" charset="0"/>
              </a:rPr>
              <a:t>Odor Judge</a:t>
            </a:r>
            <a:endParaRPr lang="en-US" dirty="0">
              <a:solidFill>
                <a:schemeClr val="tx2"/>
              </a:solidFill>
            </a:endParaRPr>
          </a:p>
        </p:txBody>
      </p:sp>
    </p:spTree>
    <p:extLst>
      <p:ext uri="{BB962C8B-B14F-4D97-AF65-F5344CB8AC3E}">
        <p14:creationId xmlns:p14="http://schemas.microsoft.com/office/powerpoint/2010/main" val="4166794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a:extLst>
              <a:ext uri="{FF2B5EF4-FFF2-40B4-BE49-F238E27FC236}">
                <a16:creationId xmlns:a16="http://schemas.microsoft.com/office/drawing/2014/main" id="{1E3B9FA2-751A-F9E6-824D-DDB49BDE6D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28701"/>
          </a:xfrm>
        </p:spPr>
      </p:pic>
      <p:sp>
        <p:nvSpPr>
          <p:cNvPr id="4" name="Title 3">
            <a:extLst>
              <a:ext uri="{FF2B5EF4-FFF2-40B4-BE49-F238E27FC236}">
                <a16:creationId xmlns:a16="http://schemas.microsoft.com/office/drawing/2014/main" id="{9A961FB8-560B-3B93-309B-8A630C60AEA1}"/>
              </a:ext>
            </a:extLst>
          </p:cNvPr>
          <p:cNvSpPr>
            <a:spLocks noGrp="1"/>
          </p:cNvSpPr>
          <p:nvPr>
            <p:ph type="title"/>
          </p:nvPr>
        </p:nvSpPr>
        <p:spPr/>
        <p:txBody>
          <a:bodyPr/>
          <a:lstStyle/>
          <a:p>
            <a:pPr algn="ctr"/>
            <a:r>
              <a:rPr lang="en-US" altLang="en-US" b="1" dirty="0">
                <a:latin typeface="Arial" panose="020B0604020202020204" pitchFamily="34" charset="0"/>
                <a:cs typeface="Vrinda" panose="020B0502040204020203" pitchFamily="34" charset="0"/>
              </a:rPr>
              <a:t>Snake Milker</a:t>
            </a:r>
            <a:endParaRPr lang="en-US" dirty="0"/>
          </a:p>
        </p:txBody>
      </p:sp>
    </p:spTree>
    <p:extLst>
      <p:ext uri="{BB962C8B-B14F-4D97-AF65-F5344CB8AC3E}">
        <p14:creationId xmlns:p14="http://schemas.microsoft.com/office/powerpoint/2010/main" val="77504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73106648-1660-CB5C-4C27-A6F5A98EEF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1999" cy="6858000"/>
          </a:xfrm>
        </p:spPr>
      </p:pic>
      <p:sp>
        <p:nvSpPr>
          <p:cNvPr id="10" name="Rectangle 9">
            <a:extLst>
              <a:ext uri="{FF2B5EF4-FFF2-40B4-BE49-F238E27FC236}">
                <a16:creationId xmlns:a16="http://schemas.microsoft.com/office/drawing/2014/main" id="{05468203-8E19-9211-90B6-ED099C41F4E7}"/>
              </a:ext>
            </a:extLst>
          </p:cNvPr>
          <p:cNvSpPr/>
          <p:nvPr/>
        </p:nvSpPr>
        <p:spPr>
          <a:xfrm>
            <a:off x="1445696" y="2967335"/>
            <a:ext cx="9300623" cy="1754326"/>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Medical Health Service Manager</a:t>
            </a:r>
          </a:p>
        </p:txBody>
      </p:sp>
    </p:spTree>
    <p:extLst>
      <p:ext uri="{BB962C8B-B14F-4D97-AF65-F5344CB8AC3E}">
        <p14:creationId xmlns:p14="http://schemas.microsoft.com/office/powerpoint/2010/main" val="3686844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7A693-72F0-B7FD-618D-07F9B22A43E0}"/>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DD5AF823-33D2-78F4-FD84-5BBD641610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8000"/>
          </a:xfrm>
        </p:spPr>
      </p:pic>
      <p:sp>
        <p:nvSpPr>
          <p:cNvPr id="4" name="TextBox 3">
            <a:extLst>
              <a:ext uri="{FF2B5EF4-FFF2-40B4-BE49-F238E27FC236}">
                <a16:creationId xmlns:a16="http://schemas.microsoft.com/office/drawing/2014/main" id="{D346406B-88B4-E05F-F1C0-CD2F13C70DDF}"/>
              </a:ext>
            </a:extLst>
          </p:cNvPr>
          <p:cNvSpPr txBox="1"/>
          <p:nvPr/>
        </p:nvSpPr>
        <p:spPr>
          <a:xfrm>
            <a:off x="2820971" y="564765"/>
            <a:ext cx="6169842" cy="707886"/>
          </a:xfrm>
          <a:prstGeom prst="rect">
            <a:avLst/>
          </a:prstGeom>
          <a:noFill/>
        </p:spPr>
        <p:txBody>
          <a:bodyPr wrap="square">
            <a:spAutoFit/>
          </a:bodyPr>
          <a:lstStyle/>
          <a:p>
            <a:r>
              <a:rPr lang="en-US" sz="4000" b="1" dirty="0"/>
              <a:t>Professional Ear Cleaner</a:t>
            </a:r>
          </a:p>
        </p:txBody>
      </p:sp>
    </p:spTree>
    <p:extLst>
      <p:ext uri="{BB962C8B-B14F-4D97-AF65-F5344CB8AC3E}">
        <p14:creationId xmlns:p14="http://schemas.microsoft.com/office/powerpoint/2010/main" val="3886720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1022-5237-CE8B-E7A9-49D02790E78B}"/>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C6EF4D80-D38B-4E2D-BBA0-F50A940593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413" y="0"/>
            <a:ext cx="12267414" cy="6674177"/>
          </a:xfrm>
        </p:spPr>
      </p:pic>
      <p:sp>
        <p:nvSpPr>
          <p:cNvPr id="4" name="TextBox 3">
            <a:extLst>
              <a:ext uri="{FF2B5EF4-FFF2-40B4-BE49-F238E27FC236}">
                <a16:creationId xmlns:a16="http://schemas.microsoft.com/office/drawing/2014/main" id="{D88A3D4D-496B-4440-D3A6-70F1FEA7C812}"/>
              </a:ext>
            </a:extLst>
          </p:cNvPr>
          <p:cNvSpPr txBox="1"/>
          <p:nvPr/>
        </p:nvSpPr>
        <p:spPr>
          <a:xfrm>
            <a:off x="1746316" y="5861463"/>
            <a:ext cx="6207550" cy="707886"/>
          </a:xfrm>
          <a:prstGeom prst="rect">
            <a:avLst/>
          </a:prstGeom>
          <a:noFill/>
        </p:spPr>
        <p:txBody>
          <a:bodyPr wrap="square">
            <a:spAutoFit/>
          </a:bodyPr>
          <a:lstStyle/>
          <a:p>
            <a:pPr algn="ctr"/>
            <a:r>
              <a:rPr lang="en-US" sz="4000" b="1" dirty="0"/>
              <a:t>Toilet Paper Embroiderer</a:t>
            </a:r>
          </a:p>
        </p:txBody>
      </p:sp>
    </p:spTree>
    <p:extLst>
      <p:ext uri="{BB962C8B-B14F-4D97-AF65-F5344CB8AC3E}">
        <p14:creationId xmlns:p14="http://schemas.microsoft.com/office/powerpoint/2010/main" val="2651521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6C003-6A59-884D-AC33-5E3BA88526CE}"/>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CA77CF3D-FD76-8841-427B-E69C9AB7D7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TextBox 3">
            <a:extLst>
              <a:ext uri="{FF2B5EF4-FFF2-40B4-BE49-F238E27FC236}">
                <a16:creationId xmlns:a16="http://schemas.microsoft.com/office/drawing/2014/main" id="{F9050392-7118-BB46-DADE-8FA6F2672B4D}"/>
              </a:ext>
            </a:extLst>
          </p:cNvPr>
          <p:cNvSpPr txBox="1"/>
          <p:nvPr/>
        </p:nvSpPr>
        <p:spPr>
          <a:xfrm>
            <a:off x="1066800" y="180929"/>
            <a:ext cx="6169842" cy="923330"/>
          </a:xfrm>
          <a:prstGeom prst="rect">
            <a:avLst/>
          </a:prstGeom>
          <a:noFill/>
        </p:spPr>
        <p:txBody>
          <a:bodyPr wrap="square">
            <a:spAutoFit/>
          </a:bodyPr>
          <a:lstStyle/>
          <a:p>
            <a:pPr algn="ctr"/>
            <a:r>
              <a:rPr lang="en-US" sz="5400" b="1" dirty="0"/>
              <a:t>Food Stylist</a:t>
            </a:r>
          </a:p>
        </p:txBody>
      </p:sp>
    </p:spTree>
    <p:extLst>
      <p:ext uri="{BB962C8B-B14F-4D97-AF65-F5344CB8AC3E}">
        <p14:creationId xmlns:p14="http://schemas.microsoft.com/office/powerpoint/2010/main" val="2630683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3C292-FA55-D1CB-CE1A-652040F591A2}"/>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F1FD1736-BDCB-52DB-7C3D-73CD821B4A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TextBox 3">
            <a:extLst>
              <a:ext uri="{FF2B5EF4-FFF2-40B4-BE49-F238E27FC236}">
                <a16:creationId xmlns:a16="http://schemas.microsoft.com/office/drawing/2014/main" id="{3FBEF439-93E0-23DE-FEE4-493339CD6F2A}"/>
              </a:ext>
            </a:extLst>
          </p:cNvPr>
          <p:cNvSpPr txBox="1"/>
          <p:nvPr/>
        </p:nvSpPr>
        <p:spPr>
          <a:xfrm>
            <a:off x="2403837" y="354961"/>
            <a:ext cx="6169842" cy="707886"/>
          </a:xfrm>
          <a:prstGeom prst="rect">
            <a:avLst/>
          </a:prstGeom>
          <a:noFill/>
        </p:spPr>
        <p:txBody>
          <a:bodyPr wrap="square">
            <a:spAutoFit/>
          </a:bodyPr>
          <a:lstStyle/>
          <a:p>
            <a:pPr algn="ctr"/>
            <a:r>
              <a:rPr lang="en-US" sz="4000" b="1" dirty="0"/>
              <a:t>Video Game Tester</a:t>
            </a:r>
          </a:p>
        </p:txBody>
      </p:sp>
    </p:spTree>
    <p:extLst>
      <p:ext uri="{BB962C8B-B14F-4D97-AF65-F5344CB8AC3E}">
        <p14:creationId xmlns:p14="http://schemas.microsoft.com/office/powerpoint/2010/main" val="479184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EAD4B-38C1-7E2E-BD8C-EEB7376E951E}"/>
              </a:ext>
            </a:extLst>
          </p:cNvPr>
          <p:cNvSpPr>
            <a:spLocks noGrp="1"/>
          </p:cNvSpPr>
          <p:nvPr>
            <p:ph type="title"/>
          </p:nvPr>
        </p:nvSpPr>
        <p:spPr/>
        <p:txBody>
          <a:bodyPr/>
          <a:lstStyle/>
          <a:p>
            <a:r>
              <a:rPr lang="en-US" dirty="0" err="1"/>
              <a:t>বাংলাদেশের</a:t>
            </a:r>
            <a:r>
              <a:rPr lang="en-US" dirty="0"/>
              <a:t> </a:t>
            </a:r>
            <a:r>
              <a:rPr lang="en-US" dirty="0" err="1"/>
              <a:t>জনপ্রিয়</a:t>
            </a:r>
            <a:r>
              <a:rPr lang="en-US" dirty="0"/>
              <a:t> </a:t>
            </a:r>
            <a:r>
              <a:rPr lang="en-US" dirty="0" err="1"/>
              <a:t>ক্যারিয়ার</a:t>
            </a:r>
            <a:r>
              <a:rPr lang="en-US" dirty="0"/>
              <a:t> </a:t>
            </a:r>
          </a:p>
        </p:txBody>
      </p:sp>
      <p:sp>
        <p:nvSpPr>
          <p:cNvPr id="4" name="Rectangle 1">
            <a:extLst>
              <a:ext uri="{FF2B5EF4-FFF2-40B4-BE49-F238E27FC236}">
                <a16:creationId xmlns:a16="http://schemas.microsoft.com/office/drawing/2014/main" id="{FB857AED-24E7-D01C-8E27-DC6C442C2656}"/>
              </a:ext>
            </a:extLst>
          </p:cNvPr>
          <p:cNvSpPr>
            <a:spLocks noGrp="1" noChangeArrowheads="1"/>
          </p:cNvSpPr>
          <p:nvPr>
            <p:ph idx="1"/>
          </p:nvPr>
        </p:nvSpPr>
        <p:spPr bwMode="auto">
          <a:xfrm>
            <a:off x="962025" y="2014194"/>
            <a:ext cx="1026795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bn-IN" altLang="en-US" sz="2400" b="1" i="0" u="none" strike="noStrike" cap="none" normalizeH="0" baseline="0" dirty="0">
                <a:ln>
                  <a:noFill/>
                </a:ln>
                <a:solidFill>
                  <a:schemeClr val="tx1"/>
                </a:solidFill>
                <a:effectLst/>
                <a:latin typeface="Arial" panose="020B0604020202020204" pitchFamily="34" charset="0"/>
                <a:cs typeface="Vrinda" panose="020B0502040204020203" pitchFamily="34" charset="0"/>
              </a:rPr>
              <a:t>বিসিএস </a:t>
            </a:r>
            <a:r>
              <a:rPr kumimoji="0" lang="en-US" altLang="en-US" sz="2400" b="1" i="0" u="none" strike="noStrike" cap="none" normalizeH="0" baseline="0" dirty="0">
                <a:ln>
                  <a:noFill/>
                </a:ln>
                <a:solidFill>
                  <a:schemeClr val="tx1"/>
                </a:solidFill>
                <a:effectLst/>
                <a:latin typeface="Arial" panose="020B0604020202020204" pitchFamily="34" charset="0"/>
                <a:cs typeface="Vrinda" panose="020B0502040204020203" pitchFamily="34" charset="0"/>
              </a:rPr>
              <a:t>(</a:t>
            </a:r>
            <a:r>
              <a:rPr kumimoji="0" lang="bn-IN" altLang="en-US" sz="2400" b="1" i="0" u="none" strike="noStrike" cap="none" normalizeH="0" baseline="0" dirty="0">
                <a:ln>
                  <a:noFill/>
                </a:ln>
                <a:solidFill>
                  <a:schemeClr val="tx1"/>
                </a:solidFill>
                <a:effectLst/>
                <a:latin typeface="Arial" panose="020B0604020202020204" pitchFamily="34" charset="0"/>
                <a:cs typeface="Vrinda" panose="020B0502040204020203" pitchFamily="34" charset="0"/>
              </a:rPr>
              <a:t>বাংলাদেশ সিভিল সার্ভিস</a:t>
            </a:r>
            <a:r>
              <a:rPr kumimoji="0" lang="en-US" altLang="en-US" sz="2400" b="1" i="0" u="none" strike="noStrike" cap="none" normalizeH="0" baseline="0" dirty="0">
                <a:ln>
                  <a:noFill/>
                </a:ln>
                <a:solidFill>
                  <a:schemeClr val="tx1"/>
                </a:solidFill>
                <a:effectLst/>
                <a:latin typeface="Arial" panose="020B0604020202020204" pitchFamily="34" charset="0"/>
                <a:cs typeface="Vrinda" panose="020B0502040204020203" pitchFamily="34" charset="0"/>
              </a:rPr>
              <a:t>):</a:t>
            </a:r>
            <a:r>
              <a:rPr kumimoji="0" lang="bn-IN"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 এটি বাংলাদেশের সবচেয়ে </a:t>
            </a:r>
            <a:r>
              <a:rPr kumimoji="0" lang="hi-IN"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प्रतिष्ठित </a:t>
            </a:r>
            <a:r>
              <a:rPr kumimoji="0" lang="bn-IN"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এবং প্রতিযোগিতামূলক সরকারি চাকরি। বিভিন্ন ক্যাডারে </a:t>
            </a:r>
            <a:r>
              <a:rPr kumimoji="0" lang="en-US"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a:t>
            </a:r>
            <a:r>
              <a:rPr kumimoji="0" lang="bn-IN"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যেমন</a:t>
            </a:r>
            <a:r>
              <a:rPr kumimoji="0" lang="en-US"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 </a:t>
            </a:r>
            <a:r>
              <a:rPr kumimoji="0" lang="bn-IN"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প্রশাসন</a:t>
            </a:r>
            <a:r>
              <a:rPr kumimoji="0" lang="en-US"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 </a:t>
            </a:r>
            <a:r>
              <a:rPr kumimoji="0" lang="bn-IN"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পুলিশ</a:t>
            </a:r>
            <a:r>
              <a:rPr kumimoji="0" lang="en-US"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 </a:t>
            </a:r>
            <a:r>
              <a:rPr kumimoji="0" lang="bn-IN"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পররাষ্ট্র</a:t>
            </a:r>
            <a:r>
              <a:rPr kumimoji="0" lang="en-US"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 </a:t>
            </a:r>
            <a:r>
              <a:rPr kumimoji="0" lang="bn-IN"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শিক্ষা</a:t>
            </a:r>
            <a:r>
              <a:rPr kumimoji="0" lang="en-US"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 </a:t>
            </a:r>
            <a:r>
              <a:rPr kumimoji="0" lang="bn-IN"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নিয়োগ দেওয়া হয়।</a:t>
            </a:r>
            <a:r>
              <a:rPr kumimoji="0" lang="en-US" altLang="en-US" sz="24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bn-IN" altLang="en-US" sz="2400" b="1" i="0" u="none" strike="noStrike" cap="none" normalizeH="0" baseline="0" dirty="0">
                <a:ln>
                  <a:noFill/>
                </a:ln>
                <a:solidFill>
                  <a:schemeClr val="tx1"/>
                </a:solidFill>
                <a:effectLst/>
                <a:latin typeface="Arial" panose="020B0604020202020204" pitchFamily="34" charset="0"/>
                <a:cs typeface="Vrinda" panose="020B0502040204020203" pitchFamily="34" charset="0"/>
              </a:rPr>
              <a:t>ব্যাংকিং</a:t>
            </a:r>
            <a:r>
              <a:rPr kumimoji="0" lang="en-US" altLang="en-US" sz="2400" b="1" i="0" u="none" strike="noStrike" cap="none" normalizeH="0" baseline="0" dirty="0">
                <a:ln>
                  <a:noFill/>
                </a:ln>
                <a:solidFill>
                  <a:schemeClr val="tx1"/>
                </a:solidFill>
                <a:effectLst/>
                <a:latin typeface="Arial" panose="020B0604020202020204" pitchFamily="34" charset="0"/>
                <a:cs typeface="Vrinda" panose="020B0502040204020203" pitchFamily="34" charset="0"/>
              </a:rPr>
              <a:t>:</a:t>
            </a:r>
            <a:r>
              <a:rPr kumimoji="0" lang="bn-IN"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 সরকারি ব্যাংকগুলোতে বিভিন্ন পদে নিয়োগ হয় এবং এটি একটি আকর্ষণীয় ক্যারিয়ার হিসেবে বিবেচিত হয়।</a:t>
            </a:r>
            <a:r>
              <a:rPr kumimoji="0" lang="en-US" altLang="en-US" sz="24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bn-IN" altLang="en-US" sz="2400" b="1" i="0" u="none" strike="noStrike" cap="none" normalizeH="0" baseline="0" dirty="0">
                <a:ln>
                  <a:noFill/>
                </a:ln>
                <a:solidFill>
                  <a:schemeClr val="tx1"/>
                </a:solidFill>
                <a:effectLst/>
                <a:latin typeface="Arial" panose="020B0604020202020204" pitchFamily="34" charset="0"/>
                <a:cs typeface="Vrinda" panose="020B0502040204020203" pitchFamily="34" charset="0"/>
              </a:rPr>
              <a:t>প্রতিরক্ষা বাহিনী</a:t>
            </a:r>
            <a:r>
              <a:rPr kumimoji="0" lang="en-US" altLang="en-US" sz="2400" b="1" i="0" u="none" strike="noStrike" cap="none" normalizeH="0" baseline="0" dirty="0">
                <a:ln>
                  <a:noFill/>
                </a:ln>
                <a:solidFill>
                  <a:schemeClr val="tx1"/>
                </a:solidFill>
                <a:effectLst/>
                <a:latin typeface="Arial" panose="020B0604020202020204" pitchFamily="34" charset="0"/>
                <a:cs typeface="Vrinda" panose="020B0502040204020203" pitchFamily="34" charset="0"/>
              </a:rPr>
              <a:t>:</a:t>
            </a:r>
            <a:r>
              <a:rPr kumimoji="0" lang="bn-IN"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 সেনাবাহিনী</a:t>
            </a:r>
            <a:r>
              <a:rPr kumimoji="0" lang="en-US"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 </a:t>
            </a:r>
            <a:r>
              <a:rPr kumimoji="0" lang="bn-IN"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নৌবাহিনী ও বিমানবাহিনীতে যোগ দেওয়া অনেক তরুণের কাছেই </a:t>
            </a:r>
            <a:r>
              <a:rPr kumimoji="0" lang="en-US"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aspirational</a:t>
            </a:r>
            <a:r>
              <a:rPr kumimoji="0" lang="hi-IN"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a:t>
            </a:r>
            <a:r>
              <a:rPr kumimoji="0" lang="en-US" altLang="en-US" sz="24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bn-IN" altLang="en-US" sz="2400" b="1" i="0" u="none" strike="noStrike" cap="none" normalizeH="0" baseline="0" dirty="0">
                <a:ln>
                  <a:noFill/>
                </a:ln>
                <a:solidFill>
                  <a:schemeClr val="tx1"/>
                </a:solidFill>
                <a:effectLst/>
                <a:latin typeface="Arial" panose="020B0604020202020204" pitchFamily="34" charset="0"/>
                <a:cs typeface="Vrinda" panose="020B0502040204020203" pitchFamily="34" charset="0"/>
              </a:rPr>
              <a:t>শিক্ষা</a:t>
            </a:r>
            <a:r>
              <a:rPr kumimoji="0" lang="en-US" altLang="en-US" sz="2400" b="1" i="0" u="none" strike="noStrike" cap="none" normalizeH="0" baseline="0" dirty="0">
                <a:ln>
                  <a:noFill/>
                </a:ln>
                <a:solidFill>
                  <a:schemeClr val="tx1"/>
                </a:solidFill>
                <a:effectLst/>
                <a:latin typeface="Arial" panose="020B0604020202020204" pitchFamily="34" charset="0"/>
                <a:cs typeface="Vrinda" panose="020B0502040204020203" pitchFamily="34" charset="0"/>
              </a:rPr>
              <a:t>:</a:t>
            </a:r>
            <a:r>
              <a:rPr kumimoji="0" lang="bn-IN"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 সরকারি কলেজ ও বিশ্ববিদ্যালয়গুলোতে শিক্ষকতা একটি সম্মানজনক পেশা।</a:t>
            </a:r>
            <a:r>
              <a:rPr kumimoji="0" lang="en-US" altLang="en-US" sz="24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bn-IN" altLang="en-US" sz="2400" b="1" i="0" u="none" strike="noStrike" cap="none" normalizeH="0" baseline="0" dirty="0">
                <a:ln>
                  <a:noFill/>
                </a:ln>
                <a:solidFill>
                  <a:schemeClr val="tx1"/>
                </a:solidFill>
                <a:effectLst/>
                <a:latin typeface="Arial" panose="020B0604020202020204" pitchFamily="34" charset="0"/>
                <a:cs typeface="Vrinda" panose="020B0502040204020203" pitchFamily="34" charset="0"/>
              </a:rPr>
              <a:t>স্বাস্থ্যসেবা</a:t>
            </a:r>
            <a:r>
              <a:rPr kumimoji="0" lang="en-US" altLang="en-US" sz="2400" b="1" i="0" u="none" strike="noStrike" cap="none" normalizeH="0" baseline="0" dirty="0">
                <a:ln>
                  <a:noFill/>
                </a:ln>
                <a:solidFill>
                  <a:schemeClr val="tx1"/>
                </a:solidFill>
                <a:effectLst/>
                <a:latin typeface="Arial" panose="020B0604020202020204" pitchFamily="34" charset="0"/>
                <a:cs typeface="Vrinda" panose="020B0502040204020203" pitchFamily="34" charset="0"/>
              </a:rPr>
              <a:t>:</a:t>
            </a:r>
            <a:r>
              <a:rPr kumimoji="0" lang="bn-IN"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 সরকারি হাসপাতালগুলোতে ডাক্তার ও নার্সদের প্রচুর চাহিদা রয়েছে।</a:t>
            </a:r>
            <a:r>
              <a:rPr kumimoji="0" lang="en-US" altLang="en-US" sz="24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37953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F846D-0819-2C0B-0E5F-63595A595310}"/>
              </a:ext>
            </a:extLst>
          </p:cNvPr>
          <p:cNvSpPr>
            <a:spLocks noGrp="1"/>
          </p:cNvSpPr>
          <p:nvPr>
            <p:ph type="title"/>
          </p:nvPr>
        </p:nvSpPr>
        <p:spPr/>
        <p:txBody>
          <a:bodyPr/>
          <a:lstStyle/>
          <a:p>
            <a:pPr algn="ctr"/>
            <a:r>
              <a:rPr lang="bn-IN" altLang="en-US" b="1" dirty="0">
                <a:latin typeface="Arial" panose="020B0604020202020204" pitchFamily="34" charset="0"/>
              </a:rPr>
              <a:t>বেসরকারি চাকরি</a:t>
            </a:r>
            <a:endParaRPr lang="en-US" dirty="0"/>
          </a:p>
        </p:txBody>
      </p:sp>
      <p:sp>
        <p:nvSpPr>
          <p:cNvPr id="3" name="Content Placeholder 2">
            <a:extLst>
              <a:ext uri="{FF2B5EF4-FFF2-40B4-BE49-F238E27FC236}">
                <a16:creationId xmlns:a16="http://schemas.microsoft.com/office/drawing/2014/main" id="{C59949E0-CD29-9DDF-B2A0-A10740339A65}"/>
              </a:ext>
            </a:extLst>
          </p:cNvPr>
          <p:cNvSpPr>
            <a:spLocks noGrp="1"/>
          </p:cNvSpPr>
          <p:nvPr>
            <p:ph idx="1"/>
          </p:nvPr>
        </p:nvSpPr>
        <p:spPr/>
        <p:txBody>
          <a:bodyPr>
            <a:normAutofit lnSpcReduction="10000"/>
          </a:bodyPr>
          <a:lstStyle/>
          <a:p>
            <a:pPr marL="0" lvl="0" indent="0" eaLnBrk="0" fontAlgn="base" hangingPunct="0">
              <a:lnSpc>
                <a:spcPct val="100000"/>
              </a:lnSpc>
              <a:spcBef>
                <a:spcPct val="0"/>
              </a:spcBef>
              <a:spcAft>
                <a:spcPct val="0"/>
              </a:spcAft>
              <a:buFontTx/>
              <a:buChar char="•"/>
            </a:pPr>
            <a:r>
              <a:rPr lang="bn-IN" altLang="en-US" sz="2000" b="1" dirty="0">
                <a:latin typeface="Arial" panose="020B0604020202020204" pitchFamily="34" charset="0"/>
              </a:rPr>
              <a:t>ব্যাংকিং ও আর্থিক খাত</a:t>
            </a:r>
            <a:r>
              <a:rPr lang="en-US" altLang="en-US" sz="2000" b="1" dirty="0">
                <a:latin typeface="Arial" panose="020B0604020202020204" pitchFamily="34" charset="0"/>
                <a:cs typeface="Vrinda" panose="020B0502040204020203" pitchFamily="34" charset="0"/>
              </a:rPr>
              <a:t>:</a:t>
            </a:r>
            <a:r>
              <a:rPr lang="bn-IN" altLang="en-US" sz="2000" dirty="0">
                <a:latin typeface="Arial" panose="020B0604020202020204" pitchFamily="34" charset="0"/>
              </a:rPr>
              <a:t> বেসরকারি ব্যাংক এবং আর্থিক প্রতিষ্ঠানগুলোতে বিভিন্ন পদে চাকরির সুযোগ রয়েছে।</a:t>
            </a:r>
            <a:r>
              <a:rPr lang="en-US" altLang="en-US" sz="2000" dirty="0">
                <a:latin typeface="Arial" panose="020B0604020202020204" pitchFamily="34" charset="0"/>
              </a:rPr>
              <a:t> </a:t>
            </a:r>
          </a:p>
          <a:p>
            <a:pPr marL="0" lvl="0" indent="0" eaLnBrk="0" fontAlgn="base" hangingPunct="0">
              <a:lnSpc>
                <a:spcPct val="100000"/>
              </a:lnSpc>
              <a:spcBef>
                <a:spcPct val="0"/>
              </a:spcBef>
              <a:spcAft>
                <a:spcPct val="0"/>
              </a:spcAft>
              <a:buFontTx/>
              <a:buChar char="•"/>
            </a:pPr>
            <a:r>
              <a:rPr lang="bn-IN" altLang="en-US" sz="2000" b="1" dirty="0">
                <a:latin typeface="Arial" panose="020B0604020202020204" pitchFamily="34" charset="0"/>
              </a:rPr>
              <a:t>গার্মেন্টস ও টেক্সটাইল</a:t>
            </a:r>
            <a:r>
              <a:rPr lang="en-US" altLang="en-US" sz="2000" b="1" dirty="0">
                <a:latin typeface="Arial" panose="020B0604020202020204" pitchFamily="34" charset="0"/>
                <a:cs typeface="Vrinda" panose="020B0502040204020203" pitchFamily="34" charset="0"/>
              </a:rPr>
              <a:t>:</a:t>
            </a:r>
            <a:r>
              <a:rPr lang="bn-IN" altLang="en-US" sz="2000" dirty="0">
                <a:latin typeface="Arial" panose="020B0604020202020204" pitchFamily="34" charset="0"/>
              </a:rPr>
              <a:t> এটি বাংলাদেশের একটি বিশাল শিল্প এবং এখানে প্রচুর কর্মসংস্থান রয়েছে।</a:t>
            </a:r>
            <a:r>
              <a:rPr lang="en-US" altLang="en-US" sz="2000" dirty="0">
                <a:latin typeface="Arial" panose="020B0604020202020204" pitchFamily="34" charset="0"/>
              </a:rPr>
              <a:t> </a:t>
            </a:r>
          </a:p>
          <a:p>
            <a:pPr marL="0" lvl="0" indent="0" eaLnBrk="0" fontAlgn="base" hangingPunct="0">
              <a:lnSpc>
                <a:spcPct val="100000"/>
              </a:lnSpc>
              <a:spcBef>
                <a:spcPct val="0"/>
              </a:spcBef>
              <a:spcAft>
                <a:spcPct val="0"/>
              </a:spcAft>
              <a:buFontTx/>
              <a:buChar char="•"/>
            </a:pPr>
            <a:r>
              <a:rPr lang="bn-IN" altLang="en-US" sz="2000" b="1" dirty="0">
                <a:latin typeface="Arial" panose="020B0604020202020204" pitchFamily="34" charset="0"/>
              </a:rPr>
              <a:t>তথ্য প্রযুক্তি </a:t>
            </a:r>
            <a:r>
              <a:rPr lang="en-US" altLang="en-US" sz="2000" b="1" dirty="0">
                <a:latin typeface="Arial" panose="020B0604020202020204" pitchFamily="34" charset="0"/>
                <a:cs typeface="Vrinda" panose="020B0502040204020203" pitchFamily="34" charset="0"/>
              </a:rPr>
              <a:t>(IT):</a:t>
            </a:r>
            <a:r>
              <a:rPr lang="bn-IN" altLang="en-US" sz="2000" dirty="0">
                <a:latin typeface="Arial" panose="020B0604020202020204" pitchFamily="34" charset="0"/>
              </a:rPr>
              <a:t> সফটওয়্যার ডেভেলপমেন্ট</a:t>
            </a:r>
            <a:r>
              <a:rPr lang="en-US" altLang="en-US" sz="2000" dirty="0">
                <a:latin typeface="Arial" panose="020B0604020202020204" pitchFamily="34" charset="0"/>
                <a:cs typeface="Vrinda" panose="020B0502040204020203" pitchFamily="34" charset="0"/>
              </a:rPr>
              <a:t>, </a:t>
            </a:r>
            <a:r>
              <a:rPr lang="bn-IN" altLang="en-US" sz="2000" dirty="0">
                <a:latin typeface="Arial" panose="020B0604020202020204" pitchFamily="34" charset="0"/>
              </a:rPr>
              <a:t>ওয়েব ডেভেলপমেন্ট</a:t>
            </a:r>
            <a:r>
              <a:rPr lang="en-US" altLang="en-US" sz="2000" dirty="0">
                <a:latin typeface="Arial" panose="020B0604020202020204" pitchFamily="34" charset="0"/>
                <a:cs typeface="Vrinda" panose="020B0502040204020203" pitchFamily="34" charset="0"/>
              </a:rPr>
              <a:t>, </a:t>
            </a:r>
            <a:r>
              <a:rPr lang="bn-IN" altLang="en-US" sz="2000" dirty="0">
                <a:latin typeface="Arial" panose="020B0604020202020204" pitchFamily="34" charset="0"/>
              </a:rPr>
              <a:t>ডেটা অ্যানালাইসিস এবং সাইবার নিরাপত্তা বর্তমানে খুবই জনপ্রিয় ক্ষেত্র।</a:t>
            </a:r>
            <a:r>
              <a:rPr lang="en-US" altLang="en-US" sz="2000" dirty="0">
                <a:latin typeface="Arial" panose="020B0604020202020204" pitchFamily="34" charset="0"/>
              </a:rPr>
              <a:t> </a:t>
            </a:r>
          </a:p>
          <a:p>
            <a:pPr marL="0" lvl="0" indent="0" eaLnBrk="0" fontAlgn="base" hangingPunct="0">
              <a:lnSpc>
                <a:spcPct val="100000"/>
              </a:lnSpc>
              <a:spcBef>
                <a:spcPct val="0"/>
              </a:spcBef>
              <a:spcAft>
                <a:spcPct val="0"/>
              </a:spcAft>
              <a:buFontTx/>
              <a:buChar char="•"/>
            </a:pPr>
            <a:r>
              <a:rPr lang="bn-IN" altLang="en-US" sz="2000" b="1" dirty="0">
                <a:latin typeface="Arial" panose="020B0604020202020204" pitchFamily="34" charset="0"/>
              </a:rPr>
              <a:t>মার্কেটিং ও সেলস</a:t>
            </a:r>
            <a:r>
              <a:rPr lang="en-US" altLang="en-US" sz="2000" b="1" dirty="0">
                <a:latin typeface="Arial" panose="020B0604020202020204" pitchFamily="34" charset="0"/>
                <a:cs typeface="Vrinda" panose="020B0502040204020203" pitchFamily="34" charset="0"/>
              </a:rPr>
              <a:t>:</a:t>
            </a:r>
            <a:r>
              <a:rPr lang="bn-IN" altLang="en-US" sz="2000" dirty="0">
                <a:latin typeface="Arial" panose="020B0604020202020204" pitchFamily="34" charset="0"/>
              </a:rPr>
              <a:t> বিভিন্ন কোম্পানি তাদের পণ্য ও সেবার প্রচার এবং বিক্রয়ের জন্য দক্ষ কর্মী নিয়োগ করে।</a:t>
            </a:r>
            <a:r>
              <a:rPr lang="en-US" altLang="en-US" sz="2000" dirty="0">
                <a:latin typeface="Arial" panose="020B0604020202020204" pitchFamily="34" charset="0"/>
              </a:rPr>
              <a:t> </a:t>
            </a:r>
          </a:p>
          <a:p>
            <a:pPr marL="0" lvl="0" indent="0" eaLnBrk="0" fontAlgn="base" hangingPunct="0">
              <a:lnSpc>
                <a:spcPct val="100000"/>
              </a:lnSpc>
              <a:spcBef>
                <a:spcPct val="0"/>
              </a:spcBef>
              <a:spcAft>
                <a:spcPct val="0"/>
              </a:spcAft>
              <a:buFontTx/>
              <a:buChar char="•"/>
            </a:pPr>
            <a:r>
              <a:rPr lang="bn-IN" altLang="en-US" sz="2000" b="1" dirty="0">
                <a:latin typeface="Arial" panose="020B0604020202020204" pitchFamily="34" charset="0"/>
              </a:rPr>
              <a:t>টেলিকমিউনিকেশন</a:t>
            </a:r>
            <a:r>
              <a:rPr lang="en-US" altLang="en-US" sz="2000" b="1" dirty="0">
                <a:latin typeface="Arial" panose="020B0604020202020204" pitchFamily="34" charset="0"/>
                <a:cs typeface="Vrinda" panose="020B0502040204020203" pitchFamily="34" charset="0"/>
              </a:rPr>
              <a:t>:</a:t>
            </a:r>
            <a:r>
              <a:rPr lang="bn-IN" altLang="en-US" sz="2000" dirty="0">
                <a:latin typeface="Arial" panose="020B0604020202020204" pitchFamily="34" charset="0"/>
              </a:rPr>
              <a:t> এই সেক্টরেও কাজের অনেক সুযোগ রয়েছে।</a:t>
            </a:r>
            <a:r>
              <a:rPr lang="en-US" altLang="en-US" sz="2000" dirty="0">
                <a:latin typeface="Arial" panose="020B0604020202020204" pitchFamily="34" charset="0"/>
              </a:rPr>
              <a:t> </a:t>
            </a:r>
          </a:p>
          <a:p>
            <a:pPr marL="0" lvl="0" indent="0" eaLnBrk="0" fontAlgn="base" hangingPunct="0">
              <a:lnSpc>
                <a:spcPct val="100000"/>
              </a:lnSpc>
              <a:spcBef>
                <a:spcPct val="0"/>
              </a:spcBef>
              <a:spcAft>
                <a:spcPct val="0"/>
              </a:spcAft>
              <a:buFontTx/>
              <a:buChar char="•"/>
            </a:pPr>
            <a:r>
              <a:rPr lang="bn-IN" altLang="en-US" sz="2000" b="1" dirty="0">
                <a:latin typeface="Arial" panose="020B0604020202020204" pitchFamily="34" charset="0"/>
              </a:rPr>
              <a:t>মাল্টিন্যাশনাল কোম্পানি</a:t>
            </a:r>
            <a:r>
              <a:rPr lang="en-US" altLang="en-US" sz="2000" b="1" dirty="0">
                <a:latin typeface="Arial" panose="020B0604020202020204" pitchFamily="34" charset="0"/>
                <a:cs typeface="Vrinda" panose="020B0502040204020203" pitchFamily="34" charset="0"/>
              </a:rPr>
              <a:t>:</a:t>
            </a:r>
            <a:r>
              <a:rPr lang="bn-IN" altLang="en-US" sz="2000" dirty="0">
                <a:latin typeface="Arial" panose="020B0604020202020204" pitchFamily="34" charset="0"/>
              </a:rPr>
              <a:t> বাংলাদেশে অনেক বহুজাতিক কোম্পানির কার্যক্রম রয়েছে এবং এখানে বিভিন্ন পদে নিয়োগ হয়।</a:t>
            </a:r>
            <a:r>
              <a:rPr lang="en-US" altLang="en-US" sz="2000" dirty="0">
                <a:latin typeface="Arial" panose="020B0604020202020204" pitchFamily="34" charset="0"/>
              </a:rPr>
              <a:t> </a:t>
            </a:r>
          </a:p>
          <a:p>
            <a:pPr marL="0" lvl="0" indent="0" eaLnBrk="0" fontAlgn="base" hangingPunct="0">
              <a:lnSpc>
                <a:spcPct val="100000"/>
              </a:lnSpc>
              <a:spcBef>
                <a:spcPct val="0"/>
              </a:spcBef>
              <a:spcAft>
                <a:spcPct val="0"/>
              </a:spcAft>
              <a:buFontTx/>
              <a:buChar char="•"/>
            </a:pPr>
            <a:r>
              <a:rPr lang="bn-IN" altLang="en-US" sz="2000" b="1" dirty="0">
                <a:latin typeface="Arial" panose="020B0604020202020204" pitchFamily="34" charset="0"/>
              </a:rPr>
              <a:t>এনজিও </a:t>
            </a:r>
            <a:r>
              <a:rPr lang="en-US" altLang="en-US" sz="2000" b="1" dirty="0">
                <a:latin typeface="Arial" panose="020B0604020202020204" pitchFamily="34" charset="0"/>
                <a:cs typeface="Vrinda" panose="020B0502040204020203" pitchFamily="34" charset="0"/>
              </a:rPr>
              <a:t>(NGO):</a:t>
            </a:r>
            <a:r>
              <a:rPr lang="bn-IN" altLang="en-US" sz="2000" dirty="0">
                <a:latin typeface="Arial" panose="020B0604020202020204" pitchFamily="34" charset="0"/>
              </a:rPr>
              <a:t> বেসরকারি উন্নয়ন সংস্থাতে কাজ করাও একটি জনপ্রিয় পছন্দ</a:t>
            </a:r>
            <a:r>
              <a:rPr lang="en-US" altLang="en-US" sz="2000" dirty="0">
                <a:latin typeface="Arial" panose="020B0604020202020204" pitchFamily="34" charset="0"/>
                <a:cs typeface="Vrinda" panose="020B0502040204020203" pitchFamily="34" charset="0"/>
              </a:rPr>
              <a:t>, </a:t>
            </a:r>
            <a:r>
              <a:rPr lang="bn-IN" altLang="en-US" sz="2000" dirty="0">
                <a:latin typeface="Arial" panose="020B0604020202020204" pitchFamily="34" charset="0"/>
              </a:rPr>
              <a:t>বিশেষ করে যারা সমাজসেবামূলক কাজে আগ্রহী।</a:t>
            </a:r>
            <a:r>
              <a:rPr lang="en-US" altLang="en-US" sz="2000" dirty="0">
                <a:latin typeface="Arial" panose="020B0604020202020204" pitchFamily="34" charset="0"/>
              </a:rPr>
              <a:t> </a:t>
            </a:r>
          </a:p>
          <a:p>
            <a:endParaRPr lang="en-US" dirty="0"/>
          </a:p>
        </p:txBody>
      </p:sp>
    </p:spTree>
    <p:extLst>
      <p:ext uri="{BB962C8B-B14F-4D97-AF65-F5344CB8AC3E}">
        <p14:creationId xmlns:p14="http://schemas.microsoft.com/office/powerpoint/2010/main" val="2834905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19801-F76D-7D30-B125-739C1D66592A}"/>
              </a:ext>
            </a:extLst>
          </p:cNvPr>
          <p:cNvSpPr>
            <a:spLocks noGrp="1"/>
          </p:cNvSpPr>
          <p:nvPr>
            <p:ph type="title"/>
          </p:nvPr>
        </p:nvSpPr>
        <p:spPr/>
        <p:txBody>
          <a:bodyPr>
            <a:normAutofit fontScale="90000"/>
          </a:bodyPr>
          <a:lstStyle/>
          <a:p>
            <a:r>
              <a:rPr lang="bn-IN" altLang="en-US" b="1" dirty="0">
                <a:latin typeface="Arial" panose="020B0604020202020204" pitchFamily="34" charset="0"/>
              </a:rPr>
              <a:t>নতুন এবং উদীয়মান ক্ষেত্র</a:t>
            </a:r>
            <a:r>
              <a:rPr lang="en-US" altLang="en-US" b="1" dirty="0">
                <a:latin typeface="Arial" panose="020B0604020202020204" pitchFamily="34" charset="0"/>
                <a:cs typeface="Vrinda" panose="020B0502040204020203" pitchFamily="34" charset="0"/>
              </a:rPr>
              <a:t>:</a:t>
            </a:r>
            <a:br>
              <a:rPr lang="en-US" altLang="en-US" dirty="0">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B750D3B3-2EE3-EDE0-46E2-59937B3BFC54}"/>
              </a:ext>
            </a:extLst>
          </p:cNvPr>
          <p:cNvSpPr>
            <a:spLocks noGrp="1"/>
          </p:cNvSpPr>
          <p:nvPr>
            <p:ph idx="1"/>
          </p:nvPr>
        </p:nvSpPr>
        <p:spPr/>
        <p:txBody>
          <a:bodyPr/>
          <a:lstStyle/>
          <a:p>
            <a:pPr marL="0" lvl="0" indent="0" eaLnBrk="0" fontAlgn="base" hangingPunct="0">
              <a:lnSpc>
                <a:spcPct val="100000"/>
              </a:lnSpc>
              <a:spcBef>
                <a:spcPct val="0"/>
              </a:spcBef>
              <a:spcAft>
                <a:spcPct val="0"/>
              </a:spcAft>
              <a:buFontTx/>
              <a:buChar char="•"/>
            </a:pPr>
            <a:r>
              <a:rPr lang="bn-IN" altLang="en-US" sz="3200" b="1" dirty="0">
                <a:latin typeface="Arial" panose="020B0604020202020204" pitchFamily="34" charset="0"/>
              </a:rPr>
              <a:t>ডিজিটাল মার্কেটিং</a:t>
            </a:r>
            <a:r>
              <a:rPr lang="en-US" altLang="en-US" sz="3200" b="1" dirty="0">
                <a:latin typeface="Arial" panose="020B0604020202020204" pitchFamily="34" charset="0"/>
                <a:cs typeface="Vrinda" panose="020B0502040204020203" pitchFamily="34" charset="0"/>
              </a:rPr>
              <a:t>:</a:t>
            </a:r>
            <a:r>
              <a:rPr lang="bn-IN" altLang="en-US" sz="3200" dirty="0">
                <a:latin typeface="Arial" panose="020B0604020202020204" pitchFamily="34" charset="0"/>
              </a:rPr>
              <a:t> ইন্টারনেটের প্রসারের সাথে সাথে এই ক্ষেত্রটি খুবই গুরুত্বপূর্ণ হয়ে উঠেছে।</a:t>
            </a:r>
            <a:r>
              <a:rPr lang="en-US" altLang="en-US" sz="3200" dirty="0">
                <a:latin typeface="Arial" panose="020B0604020202020204" pitchFamily="34" charset="0"/>
              </a:rPr>
              <a:t> </a:t>
            </a:r>
          </a:p>
          <a:p>
            <a:pPr marL="0" lvl="0" indent="0" eaLnBrk="0" fontAlgn="base" hangingPunct="0">
              <a:lnSpc>
                <a:spcPct val="100000"/>
              </a:lnSpc>
              <a:spcBef>
                <a:spcPct val="0"/>
              </a:spcBef>
              <a:spcAft>
                <a:spcPct val="0"/>
              </a:spcAft>
              <a:buFontTx/>
              <a:buChar char="•"/>
            </a:pPr>
            <a:r>
              <a:rPr lang="bn-IN" altLang="en-US" sz="3200" b="1" dirty="0">
                <a:latin typeface="Arial" panose="020B0604020202020204" pitchFamily="34" charset="0"/>
              </a:rPr>
              <a:t>ই</a:t>
            </a:r>
            <a:r>
              <a:rPr lang="en-US" altLang="en-US" sz="3200" b="1" dirty="0">
                <a:latin typeface="Arial" panose="020B0604020202020204" pitchFamily="34" charset="0"/>
                <a:cs typeface="Vrinda" panose="020B0502040204020203" pitchFamily="34" charset="0"/>
              </a:rPr>
              <a:t>-</a:t>
            </a:r>
            <a:r>
              <a:rPr lang="bn-IN" altLang="en-US" sz="3200" b="1" dirty="0">
                <a:latin typeface="Arial" panose="020B0604020202020204" pitchFamily="34" charset="0"/>
              </a:rPr>
              <a:t>কমার্স</a:t>
            </a:r>
            <a:r>
              <a:rPr lang="en-US" altLang="en-US" sz="3200" b="1" dirty="0">
                <a:latin typeface="Arial" panose="020B0604020202020204" pitchFamily="34" charset="0"/>
                <a:cs typeface="Vrinda" panose="020B0502040204020203" pitchFamily="34" charset="0"/>
              </a:rPr>
              <a:t>:</a:t>
            </a:r>
            <a:r>
              <a:rPr lang="bn-IN" altLang="en-US" sz="3200" dirty="0">
                <a:latin typeface="Arial" panose="020B0604020202020204" pitchFamily="34" charset="0"/>
              </a:rPr>
              <a:t> অনলাইন ব্যবসার জনপ্রিয়তা বৃদ্ধির সাথে সাথে এই ক্ষেত্রেও কাজের সুযোগ বাড়ছে।</a:t>
            </a:r>
            <a:r>
              <a:rPr lang="en-US" altLang="en-US" sz="3200" dirty="0">
                <a:latin typeface="Arial" panose="020B0604020202020204" pitchFamily="34" charset="0"/>
              </a:rPr>
              <a:t> </a:t>
            </a:r>
          </a:p>
          <a:p>
            <a:pPr marL="0" lvl="0" indent="0" eaLnBrk="0" fontAlgn="base" hangingPunct="0">
              <a:lnSpc>
                <a:spcPct val="100000"/>
              </a:lnSpc>
              <a:spcBef>
                <a:spcPct val="0"/>
              </a:spcBef>
              <a:spcAft>
                <a:spcPct val="0"/>
              </a:spcAft>
              <a:buFontTx/>
              <a:buChar char="•"/>
            </a:pPr>
            <a:r>
              <a:rPr lang="bn-IN" altLang="en-US" sz="3200" b="1" dirty="0">
                <a:latin typeface="Arial" panose="020B0604020202020204" pitchFamily="34" charset="0"/>
              </a:rPr>
              <a:t>ফ্রিল্যান্সিং</a:t>
            </a:r>
            <a:r>
              <a:rPr lang="en-US" altLang="en-US" sz="3200" b="1" dirty="0">
                <a:latin typeface="Arial" panose="020B0604020202020204" pitchFamily="34" charset="0"/>
                <a:cs typeface="Vrinda" panose="020B0502040204020203" pitchFamily="34" charset="0"/>
              </a:rPr>
              <a:t>:</a:t>
            </a:r>
            <a:r>
              <a:rPr lang="bn-IN" altLang="en-US" sz="3200" dirty="0">
                <a:latin typeface="Arial" panose="020B0604020202020204" pitchFamily="34" charset="0"/>
              </a:rPr>
              <a:t> অনেকেই এখন স্বাধীনভাবে বিভিন্ন অনলাইন প্ল্যাটফর্মে কাজ করে উপার্জন করছেন।</a:t>
            </a:r>
            <a:endParaRPr lang="en-US" altLang="en-US" sz="3200" dirty="0">
              <a:latin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257251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0AC4D-0A32-C446-1D89-08991F77F7ED}"/>
              </a:ext>
            </a:extLst>
          </p:cNvPr>
          <p:cNvSpPr>
            <a:spLocks noGrp="1"/>
          </p:cNvSpPr>
          <p:nvPr>
            <p:ph type="title"/>
          </p:nvPr>
        </p:nvSpPr>
        <p:spPr/>
        <p:txBody>
          <a:bodyPr/>
          <a:lstStyle/>
          <a:p>
            <a:r>
              <a:rPr lang="en-US" dirty="0" err="1"/>
              <a:t>উদীয়মান</a:t>
            </a:r>
            <a:r>
              <a:rPr lang="en-US" dirty="0"/>
              <a:t> </a:t>
            </a:r>
            <a:r>
              <a:rPr lang="en-US" dirty="0" err="1"/>
              <a:t>ক্যারিয়ার</a:t>
            </a:r>
            <a:r>
              <a:rPr lang="en-US" dirty="0"/>
              <a:t> </a:t>
            </a:r>
          </a:p>
        </p:txBody>
      </p:sp>
      <p:sp>
        <p:nvSpPr>
          <p:cNvPr id="3" name="Content Placeholder 2">
            <a:extLst>
              <a:ext uri="{FF2B5EF4-FFF2-40B4-BE49-F238E27FC236}">
                <a16:creationId xmlns:a16="http://schemas.microsoft.com/office/drawing/2014/main" id="{255E2AED-0FBA-340C-5D37-EF676E72ACFB}"/>
              </a:ext>
            </a:extLst>
          </p:cNvPr>
          <p:cNvSpPr>
            <a:spLocks noGrp="1"/>
          </p:cNvSpPr>
          <p:nvPr>
            <p:ph idx="1"/>
          </p:nvPr>
        </p:nvSpPr>
        <p:spPr/>
        <p:txBody>
          <a:bodyPr/>
          <a:lstStyle/>
          <a:p>
            <a:pPr marL="0" indent="0">
              <a:buNone/>
            </a:pPr>
            <a:r>
              <a:rPr lang="en-US" sz="6000"/>
              <a:t>  </a:t>
            </a:r>
            <a:r>
              <a:rPr lang="bn-IN" sz="6000"/>
              <a:t>ঐতিহ্যবাহী </a:t>
            </a:r>
            <a:r>
              <a:rPr lang="bn-IN" sz="6000" dirty="0"/>
              <a:t>কারুশিল্প সংরক্ষক</a:t>
            </a:r>
            <a:endParaRPr lang="en-US" sz="6000" dirty="0"/>
          </a:p>
          <a:p>
            <a:endParaRPr lang="en-US" dirty="0"/>
          </a:p>
        </p:txBody>
      </p:sp>
    </p:spTree>
    <p:extLst>
      <p:ext uri="{BB962C8B-B14F-4D97-AF65-F5344CB8AC3E}">
        <p14:creationId xmlns:p14="http://schemas.microsoft.com/office/powerpoint/2010/main" val="4257553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10732-EB64-C0F4-2EA9-AF8E78EA872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DE6AFAC-AA49-E8F1-2B32-05937C0BC8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782125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F0AB1-1221-8391-8F1E-6C87A38D4AD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155401C-170A-2DB6-D0F7-1B9E7EA15D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8000"/>
          </a:xfrm>
        </p:spPr>
      </p:pic>
    </p:spTree>
    <p:extLst>
      <p:ext uri="{BB962C8B-B14F-4D97-AF65-F5344CB8AC3E}">
        <p14:creationId xmlns:p14="http://schemas.microsoft.com/office/powerpoint/2010/main" val="3621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D6864-6CC3-C9CB-A861-34C85038602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9E83A2F-DEA4-C28C-1E6F-EFA8452C955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b="19444"/>
          <a:stretch/>
        </p:blipFill>
        <p:spPr>
          <a:xfrm>
            <a:off x="0" y="0"/>
            <a:ext cx="12192000" cy="6858000"/>
          </a:xfrm>
        </p:spPr>
      </p:pic>
    </p:spTree>
    <p:extLst>
      <p:ext uri="{BB962C8B-B14F-4D97-AF65-F5344CB8AC3E}">
        <p14:creationId xmlns:p14="http://schemas.microsoft.com/office/powerpoint/2010/main" val="2057534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CB911-73C9-A02A-2BF9-7BC2156FB3F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CC6A320-6897-7328-C43F-0D2AE25DD9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591300"/>
          </a:xfrm>
        </p:spPr>
      </p:pic>
    </p:spTree>
    <p:extLst>
      <p:ext uri="{BB962C8B-B14F-4D97-AF65-F5344CB8AC3E}">
        <p14:creationId xmlns:p14="http://schemas.microsoft.com/office/powerpoint/2010/main" val="1586826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743A7-DDF4-6776-F36B-EFDC1BE6562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883DD56-6C64-23F0-6DC4-342691414F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8000"/>
          </a:xfrm>
        </p:spPr>
      </p:pic>
    </p:spTree>
    <p:extLst>
      <p:ext uri="{BB962C8B-B14F-4D97-AF65-F5344CB8AC3E}">
        <p14:creationId xmlns:p14="http://schemas.microsoft.com/office/powerpoint/2010/main" val="25784111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EF3FF-63B0-ADCB-FC2B-66265B019AE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3DBC724-60BF-927C-FCF8-27954C07BB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2727310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AF7F3-31AF-11B6-34F7-A436C0A1DD5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AE8161A-3AB0-FBD6-176E-A380F1DDA9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235658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08257-E367-DDE7-F62A-82B016F38B8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D23E076-1239-CFCA-2BAE-38ECC4A91D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Tree>
    <p:extLst>
      <p:ext uri="{BB962C8B-B14F-4D97-AF65-F5344CB8AC3E}">
        <p14:creationId xmlns:p14="http://schemas.microsoft.com/office/powerpoint/2010/main" val="1747651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6C384-8D55-435E-6C2F-395AFE16160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7900636-7745-BF22-6AF5-F74480B9E4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71449"/>
            <a:ext cx="12192000" cy="6981825"/>
          </a:xfrm>
        </p:spPr>
      </p:pic>
    </p:spTree>
    <p:extLst>
      <p:ext uri="{BB962C8B-B14F-4D97-AF65-F5344CB8AC3E}">
        <p14:creationId xmlns:p14="http://schemas.microsoft.com/office/powerpoint/2010/main" val="38074230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41D729-1D64-96DB-435D-497D213B2165}"/>
              </a:ext>
            </a:extLst>
          </p:cNvPr>
          <p:cNvSpPr>
            <a:spLocks noGrp="1"/>
          </p:cNvSpPr>
          <p:nvPr>
            <p:ph idx="1"/>
          </p:nvPr>
        </p:nvSpPr>
        <p:spPr/>
        <p:txBody>
          <a:bodyPr/>
          <a:lstStyle/>
          <a:p>
            <a:pPr marL="0" indent="0">
              <a:buNone/>
            </a:pPr>
            <a:r>
              <a:rPr lang="en-US" sz="8800" dirty="0"/>
              <a:t>    </a:t>
            </a:r>
            <a:r>
              <a:rPr lang="bn-IN" sz="8800" dirty="0"/>
              <a:t>আর্ট থেরাপিস্ট</a:t>
            </a:r>
            <a:endParaRPr lang="en-US" sz="8800" dirty="0"/>
          </a:p>
          <a:p>
            <a:endParaRPr lang="en-US" dirty="0"/>
          </a:p>
        </p:txBody>
      </p:sp>
    </p:spTree>
    <p:extLst>
      <p:ext uri="{BB962C8B-B14F-4D97-AF65-F5344CB8AC3E}">
        <p14:creationId xmlns:p14="http://schemas.microsoft.com/office/powerpoint/2010/main" val="2321037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CC7B-085F-C39D-32F6-71563070B061}"/>
              </a:ext>
            </a:extLst>
          </p:cNvPr>
          <p:cNvSpPr>
            <a:spLocks noGrp="1"/>
          </p:cNvSpPr>
          <p:nvPr>
            <p:ph type="title"/>
          </p:nvPr>
        </p:nvSpPr>
        <p:spPr/>
        <p:txBody>
          <a:bodyPr/>
          <a:lstStyle/>
          <a:p>
            <a:endParaRPr lang="en-US"/>
          </a:p>
        </p:txBody>
      </p:sp>
      <p:pic>
        <p:nvPicPr>
          <p:cNvPr id="13" name="Content Placeholder 12">
            <a:extLst>
              <a:ext uri="{FF2B5EF4-FFF2-40B4-BE49-F238E27FC236}">
                <a16:creationId xmlns:a16="http://schemas.microsoft.com/office/drawing/2014/main" id="{2EAD470E-054B-7A38-7187-20B33845DB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14214580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28B11-F27D-1DFB-E7F3-7CB62C163098}"/>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6B250158-93B2-FDC8-1B0F-01EEBFB488F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6288"/>
          <a:stretch>
            <a:fillRect/>
          </a:stretch>
        </p:blipFill>
        <p:spPr>
          <a:xfrm>
            <a:off x="95250" y="0"/>
            <a:ext cx="12096750" cy="6667499"/>
          </a:xfrm>
        </p:spPr>
      </p:pic>
    </p:spTree>
    <p:extLst>
      <p:ext uri="{BB962C8B-B14F-4D97-AF65-F5344CB8AC3E}">
        <p14:creationId xmlns:p14="http://schemas.microsoft.com/office/powerpoint/2010/main" val="34786650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7139E-675D-E35A-6018-A3748F0A2E5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21F40A7-5E26-60B1-B447-1D3177BFAB4C}"/>
              </a:ext>
            </a:extLst>
          </p:cNvPr>
          <p:cNvSpPr>
            <a:spLocks noGrp="1"/>
          </p:cNvSpPr>
          <p:nvPr>
            <p:ph idx="1"/>
          </p:nvPr>
        </p:nvSpPr>
        <p:spPr/>
        <p:txBody>
          <a:bodyPr/>
          <a:lstStyle/>
          <a:p>
            <a:r>
              <a:rPr lang="bn-IN" sz="6000" dirty="0"/>
              <a:t>গ্যালারি কিউরেটর</a:t>
            </a:r>
            <a:endParaRPr lang="en-US" sz="6000" dirty="0"/>
          </a:p>
          <a:p>
            <a:r>
              <a:rPr lang="bn-IN" sz="6000" dirty="0"/>
              <a:t>থ্রিডি প্রিন্টিং টেকনিশিয়ান</a:t>
            </a:r>
            <a:endParaRPr lang="en-US" sz="6000" dirty="0"/>
          </a:p>
          <a:p>
            <a:pPr marL="0" indent="0">
              <a:buNone/>
            </a:pPr>
            <a:endParaRPr lang="en-US" dirty="0"/>
          </a:p>
        </p:txBody>
      </p:sp>
    </p:spTree>
    <p:extLst>
      <p:ext uri="{BB962C8B-B14F-4D97-AF65-F5344CB8AC3E}">
        <p14:creationId xmlns:p14="http://schemas.microsoft.com/office/powerpoint/2010/main" val="3621088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4E1DB4B-BA01-E79E-A864-20D2CCD2F6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598763"/>
          </a:xfrm>
        </p:spPr>
      </p:pic>
      <p:sp>
        <p:nvSpPr>
          <p:cNvPr id="6" name="Title 1">
            <a:extLst>
              <a:ext uri="{FF2B5EF4-FFF2-40B4-BE49-F238E27FC236}">
                <a16:creationId xmlns:a16="http://schemas.microsoft.com/office/drawing/2014/main" id="{1DE3C738-D9AB-C14C-5515-F9D5E62131AF}"/>
              </a:ext>
            </a:extLst>
          </p:cNvPr>
          <p:cNvSpPr>
            <a:spLocks noGrp="1"/>
          </p:cNvSpPr>
          <p:nvPr>
            <p:ph type="title"/>
          </p:nvPr>
        </p:nvSpPr>
        <p:spPr>
          <a:xfrm>
            <a:off x="1066800" y="642938"/>
            <a:ext cx="10058400" cy="1371600"/>
          </a:xfrm>
        </p:spPr>
        <p:txBody>
          <a:bodyPr/>
          <a:lstStyle/>
          <a:p>
            <a:r>
              <a:rPr lang="en-US" dirty="0">
                <a:solidFill>
                  <a:schemeClr val="tx1"/>
                </a:solidFill>
              </a:rPr>
              <a:t>Market Research Analyst</a:t>
            </a:r>
          </a:p>
        </p:txBody>
      </p:sp>
    </p:spTree>
    <p:extLst>
      <p:ext uri="{BB962C8B-B14F-4D97-AF65-F5344CB8AC3E}">
        <p14:creationId xmlns:p14="http://schemas.microsoft.com/office/powerpoint/2010/main" val="21533629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DC0D2-FD7A-7CA1-0AA4-23AD8E004BC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C7A95ED-F3B7-1726-9FC4-06F01297A9B7}"/>
              </a:ext>
            </a:extLst>
          </p:cNvPr>
          <p:cNvSpPr>
            <a:spLocks noGrp="1"/>
          </p:cNvSpPr>
          <p:nvPr>
            <p:ph idx="1"/>
          </p:nvPr>
        </p:nvSpPr>
        <p:spPr/>
        <p:txBody>
          <a:bodyPr/>
          <a:lstStyle/>
          <a:p>
            <a:r>
              <a:rPr lang="bn-IN" sz="6000" dirty="0"/>
              <a:t>ড্রোন টেকনিশিয়ান ও পাইলট</a:t>
            </a:r>
            <a:endParaRPr lang="en-US" sz="6000" dirty="0"/>
          </a:p>
          <a:p>
            <a:r>
              <a:rPr lang="bn-IN" sz="6000" dirty="0"/>
              <a:t>ভার্চুয়াল রিয়ালিটি (</a:t>
            </a:r>
            <a:r>
              <a:rPr lang="en-US" sz="6000" dirty="0"/>
              <a:t>VR) </a:t>
            </a:r>
            <a:r>
              <a:rPr lang="bn-IN" sz="6000" dirty="0"/>
              <a:t>এবং অগমেন্টেড রিয়ালিটি (</a:t>
            </a:r>
            <a:r>
              <a:rPr lang="en-US" sz="6000" dirty="0"/>
              <a:t>AR) </a:t>
            </a:r>
            <a:r>
              <a:rPr lang="bn-IN" sz="6000" dirty="0"/>
              <a:t>ডেভেলপার</a:t>
            </a:r>
            <a:endParaRPr lang="en-US" sz="6000" dirty="0"/>
          </a:p>
          <a:p>
            <a:endParaRPr lang="en-US" dirty="0"/>
          </a:p>
        </p:txBody>
      </p:sp>
    </p:spTree>
    <p:extLst>
      <p:ext uri="{BB962C8B-B14F-4D97-AF65-F5344CB8AC3E}">
        <p14:creationId xmlns:p14="http://schemas.microsoft.com/office/powerpoint/2010/main" val="40028391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38740-B0D1-C2F1-55FC-C914E6ED28D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5A2D5B7-6313-9CCE-2154-1E048991C991}"/>
              </a:ext>
            </a:extLst>
          </p:cNvPr>
          <p:cNvSpPr>
            <a:spLocks noGrp="1"/>
          </p:cNvSpPr>
          <p:nvPr>
            <p:ph idx="1"/>
          </p:nvPr>
        </p:nvSpPr>
        <p:spPr/>
        <p:txBody>
          <a:bodyPr>
            <a:normAutofit lnSpcReduction="10000"/>
          </a:bodyPr>
          <a:lstStyle/>
          <a:p>
            <a:r>
              <a:rPr lang="bn-IN" sz="6000" dirty="0"/>
              <a:t>ইকো-ট্যুরিজম গাইড ও উদ্যোক্তা</a:t>
            </a:r>
            <a:endParaRPr lang="en-US" sz="6000" dirty="0"/>
          </a:p>
          <a:p>
            <a:r>
              <a:rPr lang="bn-IN" sz="6000" dirty="0"/>
              <a:t>ইভেন্ট প্ল্যানার (বিশেষায়িত)</a:t>
            </a:r>
            <a:endParaRPr lang="en-US" sz="6000" dirty="0"/>
          </a:p>
          <a:p>
            <a:r>
              <a:rPr lang="bn-IN" sz="6000" dirty="0"/>
              <a:t>পেশাদার গল্পকথক</a:t>
            </a:r>
            <a:endParaRPr lang="en-US" sz="6000" dirty="0"/>
          </a:p>
          <a:p>
            <a:endParaRPr lang="en-US" sz="6000" dirty="0"/>
          </a:p>
          <a:p>
            <a:endParaRPr lang="en-US" dirty="0"/>
          </a:p>
        </p:txBody>
      </p:sp>
    </p:spTree>
    <p:extLst>
      <p:ext uri="{BB962C8B-B14F-4D97-AF65-F5344CB8AC3E}">
        <p14:creationId xmlns:p14="http://schemas.microsoft.com/office/powerpoint/2010/main" val="34630682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C33FEB-ADF6-5D8B-6C40-6EECC8A16BAF}"/>
              </a:ext>
            </a:extLst>
          </p:cNvPr>
          <p:cNvSpPr>
            <a:spLocks noGrp="1"/>
          </p:cNvSpPr>
          <p:nvPr>
            <p:ph idx="1"/>
          </p:nvPr>
        </p:nvSpPr>
        <p:spPr>
          <a:xfrm>
            <a:off x="944252" y="698525"/>
            <a:ext cx="10058400" cy="5692848"/>
          </a:xfrm>
        </p:spPr>
        <p:txBody>
          <a:bodyPr>
            <a:normAutofit/>
          </a:bodyPr>
          <a:lstStyle/>
          <a:p>
            <a:pPr>
              <a:buFont typeface="Wingdings" panose="05000000000000000000" pitchFamily="2" charset="2"/>
              <a:buChar char="§"/>
            </a:pPr>
            <a:r>
              <a:rPr lang="en-US" sz="4800" dirty="0" err="1"/>
              <a:t>নিজেকে</a:t>
            </a:r>
            <a:r>
              <a:rPr lang="en-US" sz="4800" dirty="0"/>
              <a:t> </a:t>
            </a:r>
            <a:r>
              <a:rPr lang="en-US" sz="4800" dirty="0" err="1"/>
              <a:t>জানা</a:t>
            </a:r>
            <a:r>
              <a:rPr lang="en-US" sz="4800" dirty="0"/>
              <a:t> </a:t>
            </a:r>
          </a:p>
          <a:p>
            <a:pPr>
              <a:buFont typeface="Wingdings" panose="05000000000000000000" pitchFamily="2" charset="2"/>
              <a:buChar char="§"/>
            </a:pPr>
            <a:r>
              <a:rPr lang="en-US" sz="4800" dirty="0" err="1"/>
              <a:t>বিভিন্ন</a:t>
            </a:r>
            <a:r>
              <a:rPr lang="en-US" sz="4800" dirty="0"/>
              <a:t> </a:t>
            </a:r>
            <a:r>
              <a:rPr lang="en-US" sz="4800" dirty="0" err="1"/>
              <a:t>পেশা,বৃত্তি</a:t>
            </a:r>
            <a:r>
              <a:rPr lang="en-US" sz="4800" dirty="0"/>
              <a:t> ও </a:t>
            </a:r>
            <a:r>
              <a:rPr lang="en-US" sz="4800" dirty="0" err="1"/>
              <a:t>চাকরি</a:t>
            </a:r>
            <a:r>
              <a:rPr lang="en-US" sz="4800" dirty="0"/>
              <a:t> </a:t>
            </a:r>
            <a:r>
              <a:rPr lang="en-US" sz="4800" dirty="0" err="1"/>
              <a:t>সম্পর্কে</a:t>
            </a:r>
            <a:r>
              <a:rPr lang="en-US" sz="4800" dirty="0"/>
              <a:t> </a:t>
            </a:r>
            <a:r>
              <a:rPr lang="en-US" sz="4800" dirty="0" err="1"/>
              <a:t>জানা</a:t>
            </a:r>
            <a:r>
              <a:rPr lang="en-US" sz="4800" dirty="0"/>
              <a:t> </a:t>
            </a:r>
          </a:p>
          <a:p>
            <a:pPr>
              <a:buFont typeface="Wingdings" panose="05000000000000000000" pitchFamily="2" charset="2"/>
              <a:buChar char="§"/>
            </a:pPr>
            <a:r>
              <a:rPr lang="en-US" sz="4800" dirty="0" err="1"/>
              <a:t>লক্ষ্য</a:t>
            </a:r>
            <a:r>
              <a:rPr lang="en-US" sz="4800" dirty="0"/>
              <a:t> ও </a:t>
            </a:r>
            <a:r>
              <a:rPr lang="en-US" sz="4800" dirty="0" err="1"/>
              <a:t>উদ্দেশ্য</a:t>
            </a:r>
            <a:r>
              <a:rPr lang="en-US" sz="4800" dirty="0"/>
              <a:t> </a:t>
            </a:r>
            <a:r>
              <a:rPr lang="en-US" sz="4800" dirty="0" err="1"/>
              <a:t>নির্ধারণ</a:t>
            </a:r>
            <a:r>
              <a:rPr lang="en-US" sz="4800" dirty="0"/>
              <a:t> </a:t>
            </a:r>
            <a:r>
              <a:rPr lang="en-US" sz="4800" dirty="0" err="1"/>
              <a:t>এবং</a:t>
            </a:r>
            <a:r>
              <a:rPr lang="en-US" sz="4800" dirty="0"/>
              <a:t> </a:t>
            </a:r>
            <a:r>
              <a:rPr lang="en-US" sz="4800" dirty="0" err="1"/>
              <a:t>সে</a:t>
            </a:r>
            <a:r>
              <a:rPr lang="en-US" sz="4800" dirty="0"/>
              <a:t> </a:t>
            </a:r>
            <a:r>
              <a:rPr lang="en-US" sz="4800" dirty="0" err="1"/>
              <a:t>অনুযায়ী</a:t>
            </a:r>
            <a:r>
              <a:rPr lang="en-US" sz="4800" dirty="0"/>
              <a:t> </a:t>
            </a:r>
            <a:r>
              <a:rPr lang="en-US" sz="4800" dirty="0" err="1"/>
              <a:t>পরিকল্পনা</a:t>
            </a:r>
            <a:r>
              <a:rPr lang="en-US" sz="4800" dirty="0"/>
              <a:t> </a:t>
            </a:r>
            <a:r>
              <a:rPr lang="en-US" sz="4800" dirty="0" err="1"/>
              <a:t>করা</a:t>
            </a:r>
            <a:endParaRPr lang="en-US" sz="4800" dirty="0"/>
          </a:p>
          <a:p>
            <a:pPr>
              <a:buFont typeface="Wingdings" panose="05000000000000000000" pitchFamily="2" charset="2"/>
              <a:buChar char="§"/>
            </a:pPr>
            <a:r>
              <a:rPr lang="en-US" sz="4800" dirty="0" err="1"/>
              <a:t>চাকরি</a:t>
            </a:r>
            <a:r>
              <a:rPr lang="en-US" sz="4800" dirty="0"/>
              <a:t> </a:t>
            </a:r>
            <a:r>
              <a:rPr lang="en-US" sz="4800" dirty="0" err="1"/>
              <a:t>খোঁজা</a:t>
            </a:r>
            <a:endParaRPr lang="en-US" sz="4800" dirty="0"/>
          </a:p>
          <a:p>
            <a:pPr>
              <a:buFont typeface="Wingdings" panose="05000000000000000000" pitchFamily="2" charset="2"/>
              <a:buChar char="§"/>
            </a:pPr>
            <a:r>
              <a:rPr lang="en-US" sz="4800" dirty="0" err="1"/>
              <a:t>চাকরি</a:t>
            </a:r>
            <a:r>
              <a:rPr lang="en-US" sz="4800" dirty="0"/>
              <a:t> </a:t>
            </a:r>
            <a:r>
              <a:rPr lang="en-US" sz="4800" dirty="0" err="1"/>
              <a:t>পরিবর্তন</a:t>
            </a:r>
            <a:r>
              <a:rPr lang="en-US" sz="4800" dirty="0"/>
              <a:t> </a:t>
            </a:r>
          </a:p>
        </p:txBody>
      </p:sp>
    </p:spTree>
    <p:extLst>
      <p:ext uri="{BB962C8B-B14F-4D97-AF65-F5344CB8AC3E}">
        <p14:creationId xmlns:p14="http://schemas.microsoft.com/office/powerpoint/2010/main" val="9951503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861C-49D4-6D5F-1703-641924BC69F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DF78475-FCAB-E271-DB2C-C96A10014F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628" y="244158"/>
            <a:ext cx="11900744" cy="6136322"/>
          </a:xfrm>
        </p:spPr>
      </p:pic>
    </p:spTree>
    <p:extLst>
      <p:ext uri="{BB962C8B-B14F-4D97-AF65-F5344CB8AC3E}">
        <p14:creationId xmlns:p14="http://schemas.microsoft.com/office/powerpoint/2010/main" val="13188215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59208-AB15-0D82-134C-56A68A5CD23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F2D8571-ABB9-9212-2D10-2EDC68C7A3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7190" y="0"/>
            <a:ext cx="8573770" cy="6865848"/>
          </a:xfrm>
        </p:spPr>
      </p:pic>
    </p:spTree>
    <p:extLst>
      <p:ext uri="{BB962C8B-B14F-4D97-AF65-F5344CB8AC3E}">
        <p14:creationId xmlns:p14="http://schemas.microsoft.com/office/powerpoint/2010/main" val="25058534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0D773-696A-A290-A51C-0E9575AC237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65147C6-563B-3C6D-8F27-15253B0AA3A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1259" b="8147"/>
          <a:stretch>
            <a:fillRect/>
          </a:stretch>
        </p:blipFill>
        <p:spPr>
          <a:xfrm>
            <a:off x="228513" y="219722"/>
            <a:ext cx="11734973" cy="6140438"/>
          </a:xfrm>
        </p:spPr>
      </p:pic>
    </p:spTree>
    <p:extLst>
      <p:ext uri="{BB962C8B-B14F-4D97-AF65-F5344CB8AC3E}">
        <p14:creationId xmlns:p14="http://schemas.microsoft.com/office/powerpoint/2010/main" val="30953074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AC669-5973-3BC4-5897-312CAAB3ABA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10B7286-1276-82DF-EB0C-9504C9169F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960" y="162561"/>
            <a:ext cx="11734800" cy="6461760"/>
          </a:xfrm>
        </p:spPr>
      </p:pic>
    </p:spTree>
    <p:extLst>
      <p:ext uri="{BB962C8B-B14F-4D97-AF65-F5344CB8AC3E}">
        <p14:creationId xmlns:p14="http://schemas.microsoft.com/office/powerpoint/2010/main" val="3025279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35D52-DC23-CD0F-2B5A-2A45282B262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2C8E8F4-6DCA-CC64-C19D-870440F8AF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880" y="195674"/>
            <a:ext cx="11796240" cy="6164486"/>
          </a:xfrm>
        </p:spPr>
      </p:pic>
    </p:spTree>
    <p:extLst>
      <p:ext uri="{BB962C8B-B14F-4D97-AF65-F5344CB8AC3E}">
        <p14:creationId xmlns:p14="http://schemas.microsoft.com/office/powerpoint/2010/main" val="274123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E10BE-2DE9-4CBD-66AF-BF7541305020}"/>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C8F17FAE-4FD2-7963-94CE-600ABC3A555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392" b="5879"/>
          <a:stretch>
            <a:fillRect/>
          </a:stretch>
        </p:blipFill>
        <p:spPr>
          <a:xfrm>
            <a:off x="2852340" y="85457"/>
            <a:ext cx="6972380" cy="6588289"/>
          </a:xfrm>
        </p:spPr>
      </p:pic>
    </p:spTree>
    <p:extLst>
      <p:ext uri="{BB962C8B-B14F-4D97-AF65-F5344CB8AC3E}">
        <p14:creationId xmlns:p14="http://schemas.microsoft.com/office/powerpoint/2010/main" val="92541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1EB62-386C-F428-B62F-E9E8F371627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22E0FF8-AE57-8ED2-C14E-4A0440A757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520" y="142240"/>
            <a:ext cx="11623040" cy="6339840"/>
          </a:xfrm>
        </p:spPr>
      </p:pic>
    </p:spTree>
    <p:extLst>
      <p:ext uri="{BB962C8B-B14F-4D97-AF65-F5344CB8AC3E}">
        <p14:creationId xmlns:p14="http://schemas.microsoft.com/office/powerpoint/2010/main" val="3932556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EE2E434-CED1-BFDF-452D-F9EE06E053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itle 1">
            <a:extLst>
              <a:ext uri="{FF2B5EF4-FFF2-40B4-BE49-F238E27FC236}">
                <a16:creationId xmlns:a16="http://schemas.microsoft.com/office/drawing/2014/main" id="{9B5193AF-A1D3-7C06-C7EE-7143159A4276}"/>
              </a:ext>
            </a:extLst>
          </p:cNvPr>
          <p:cNvSpPr>
            <a:spLocks noGrp="1"/>
          </p:cNvSpPr>
          <p:nvPr>
            <p:ph type="title"/>
          </p:nvPr>
        </p:nvSpPr>
        <p:spPr>
          <a:xfrm>
            <a:off x="878264" y="0"/>
            <a:ext cx="10058400" cy="1371600"/>
          </a:xfrm>
        </p:spPr>
        <p:txBody>
          <a:bodyPr>
            <a:normAutofit/>
          </a:bodyPr>
          <a:lstStyle/>
          <a:p>
            <a:pPr algn="ctr"/>
            <a:r>
              <a:rPr lang="en-US" dirty="0"/>
              <a:t>Software Engineer</a:t>
            </a:r>
          </a:p>
        </p:txBody>
      </p:sp>
    </p:spTree>
    <p:extLst>
      <p:ext uri="{BB962C8B-B14F-4D97-AF65-F5344CB8AC3E}">
        <p14:creationId xmlns:p14="http://schemas.microsoft.com/office/powerpoint/2010/main" val="1629214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413C6-1EB4-D35B-6C07-D50B3170AB0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A5811A8-0EFA-7087-2A27-5AFFF502F4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9170" y="200370"/>
            <a:ext cx="10034480" cy="6271550"/>
          </a:xfrm>
        </p:spPr>
      </p:pic>
    </p:spTree>
    <p:extLst>
      <p:ext uri="{BB962C8B-B14F-4D97-AF65-F5344CB8AC3E}">
        <p14:creationId xmlns:p14="http://schemas.microsoft.com/office/powerpoint/2010/main" val="8812044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1BD14-C2CA-0657-A212-86D8465A4FA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6B7936B-7725-251C-13DD-EC5B9D2E35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677" y="291384"/>
            <a:ext cx="11450603" cy="6440965"/>
          </a:xfrm>
        </p:spPr>
      </p:pic>
    </p:spTree>
    <p:extLst>
      <p:ext uri="{BB962C8B-B14F-4D97-AF65-F5344CB8AC3E}">
        <p14:creationId xmlns:p14="http://schemas.microsoft.com/office/powerpoint/2010/main" val="9616841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8A7B7-2959-B773-768A-466CA194F9C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02AACD3-0819-64BF-2043-B9DE283E9C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8281" y="35401"/>
            <a:ext cx="6751479" cy="6751479"/>
          </a:xfrm>
        </p:spPr>
      </p:pic>
    </p:spTree>
    <p:extLst>
      <p:ext uri="{BB962C8B-B14F-4D97-AF65-F5344CB8AC3E}">
        <p14:creationId xmlns:p14="http://schemas.microsoft.com/office/powerpoint/2010/main" val="5557846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70A65-91BB-4978-3CCF-FF24FB72FF9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68EC118-5AF9-BFA5-D7B1-93E05072EE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8458" y="380170"/>
            <a:ext cx="9544901" cy="6097659"/>
          </a:xfrm>
        </p:spPr>
      </p:pic>
    </p:spTree>
    <p:extLst>
      <p:ext uri="{BB962C8B-B14F-4D97-AF65-F5344CB8AC3E}">
        <p14:creationId xmlns:p14="http://schemas.microsoft.com/office/powerpoint/2010/main" val="14216224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EDDC4-7C02-D6CA-FA5A-CE2E4B68D9C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DAF69E9-5226-6FA2-7292-ABBBA7CA2E87}"/>
              </a:ext>
            </a:extLst>
          </p:cNvPr>
          <p:cNvSpPr>
            <a:spLocks noGrp="1"/>
          </p:cNvSpPr>
          <p:nvPr>
            <p:ph idx="1"/>
          </p:nvPr>
        </p:nvSpPr>
        <p:spPr/>
        <p:txBody>
          <a:bodyPr/>
          <a:lstStyle/>
          <a:p>
            <a:r>
              <a:rPr lang="en-US" sz="3200" dirty="0"/>
              <a:t>Adaptability </a:t>
            </a:r>
            <a:r>
              <a:rPr lang="bn-IN" sz="3200" dirty="0"/>
              <a:t>শব্দটির বাংলা অর্থ হলো অভিযোজনযোগ্যতা বা পরিস্থিতির সাথে মানিয়ে নেওয়ার ক্ষমতা।</a:t>
            </a:r>
          </a:p>
          <a:p>
            <a:r>
              <a:rPr lang="en-US" sz="3200" dirty="0"/>
              <a:t>🧠</a:t>
            </a:r>
            <a:r>
              <a:rPr lang="bn-IN" sz="3200" dirty="0"/>
              <a:t>সংজ্ঞা ও ব্যাখ্যা</a:t>
            </a:r>
          </a:p>
          <a:p>
            <a:r>
              <a:rPr lang="bn-IN" sz="3200" dirty="0"/>
              <a:t>- এটি এমন একটি গুণ, যার মাধ্যমে একজন ব্যক্তি বা একটি সিস্টেম নতুন পরিবেশ, পরিবর্তিত পরিস্থিতি, বা অপ্রত্যাশিত চ্যালেঞ্জের সাথে দ্রুত এবং কার্যকরভাবে মানিয়ে নিতে পারে।</a:t>
            </a:r>
          </a:p>
          <a:p>
            <a:endParaRPr lang="en-US" dirty="0"/>
          </a:p>
        </p:txBody>
      </p:sp>
    </p:spTree>
    <p:extLst>
      <p:ext uri="{BB962C8B-B14F-4D97-AF65-F5344CB8AC3E}">
        <p14:creationId xmlns:p14="http://schemas.microsoft.com/office/powerpoint/2010/main" val="11861668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A5636-C007-48F0-ED39-7B973ABC1D6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223873C-5384-89E5-CBC0-1078FADABD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9760" y="0"/>
            <a:ext cx="10952480" cy="6571488"/>
          </a:xfrm>
        </p:spPr>
      </p:pic>
    </p:spTree>
    <p:extLst>
      <p:ext uri="{BB962C8B-B14F-4D97-AF65-F5344CB8AC3E}">
        <p14:creationId xmlns:p14="http://schemas.microsoft.com/office/powerpoint/2010/main" val="4172449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B415-90E0-94AA-E273-FD91DC9D0E6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829360F-BA59-26D4-4799-C04EDB1EEC56}"/>
              </a:ext>
            </a:extLst>
          </p:cNvPr>
          <p:cNvSpPr>
            <a:spLocks noGrp="1"/>
          </p:cNvSpPr>
          <p:nvPr>
            <p:ph idx="1"/>
          </p:nvPr>
        </p:nvSpPr>
        <p:spPr/>
        <p:txBody>
          <a:bodyPr>
            <a:normAutofit/>
          </a:bodyPr>
          <a:lstStyle/>
          <a:p>
            <a:r>
              <a:rPr lang="bn-IN" sz="3600" dirty="0"/>
              <a:t>ক্রিটিক্যাল থিনকিং (সমালোচনামূলক চিন্তাভাবনা) হলো এমন এক মানসিক দক্ষতা, যা আমাদের তথ্য, যুক্তি, এবং অভিজ্ঞতাকে বিশ্লেষণ করে গভীরভাবে চিন্তা করতে সাহায্য করে। এটা শুধু “কী ভাবছি” নয়, বরং “কেন ভাবছি” এবং “এই ভাবনার ভিত্তি কী”—এই প্রশ্নগুলোর উত্তর খুঁজে বের করার প্রক্রিয়া।</a:t>
            </a:r>
          </a:p>
          <a:p>
            <a:endParaRPr lang="bn-IN" sz="3600" dirty="0"/>
          </a:p>
          <a:p>
            <a:endParaRPr lang="bn-IN" sz="3600" dirty="0"/>
          </a:p>
          <a:p>
            <a:endParaRPr lang="en-US" dirty="0"/>
          </a:p>
        </p:txBody>
      </p:sp>
    </p:spTree>
    <p:extLst>
      <p:ext uri="{BB962C8B-B14F-4D97-AF65-F5344CB8AC3E}">
        <p14:creationId xmlns:p14="http://schemas.microsoft.com/office/powerpoint/2010/main" val="33773105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05C403-CD68-BE3B-A59B-B3C7F474BDCA}"/>
              </a:ext>
            </a:extLst>
          </p:cNvPr>
          <p:cNvSpPr>
            <a:spLocks noGrp="1"/>
          </p:cNvSpPr>
          <p:nvPr>
            <p:ph idx="1"/>
          </p:nvPr>
        </p:nvSpPr>
        <p:spPr>
          <a:xfrm>
            <a:off x="1066800" y="477520"/>
            <a:ext cx="10058400" cy="5557520"/>
          </a:xfrm>
        </p:spPr>
        <p:txBody>
          <a:bodyPr/>
          <a:lstStyle/>
          <a:p>
            <a:pPr marL="0" indent="0">
              <a:buNone/>
            </a:pPr>
            <a:r>
              <a:rPr lang="bn-IN" sz="3200" dirty="0"/>
              <a:t> </a:t>
            </a:r>
            <a:r>
              <a:rPr lang="en-US" sz="3200" dirty="0"/>
              <a:t>🧠 </a:t>
            </a:r>
            <a:r>
              <a:rPr lang="bn-IN" sz="3200" dirty="0"/>
              <a:t>ক্রিটিক্যাল থিনকিং-এর মূল বৈশিষ্ট্য:</a:t>
            </a:r>
          </a:p>
          <a:p>
            <a:r>
              <a:rPr lang="bn-IN" sz="3200" b="1" dirty="0"/>
              <a:t>যুক্তিভিত্তিক বিশ্লেষণ: </a:t>
            </a:r>
            <a:r>
              <a:rPr lang="bn-IN" sz="3200" dirty="0"/>
              <a:t>তথ্য বা মতামতকে যাচাই করে দেখা হয়—তা সত্য, অর্ধসত্য, না কি ভুল।</a:t>
            </a:r>
          </a:p>
          <a:p>
            <a:r>
              <a:rPr lang="bn-IN" sz="3200" b="1" dirty="0"/>
              <a:t>প্রশ্ন করার ক্ষমতা: </a:t>
            </a:r>
            <a:r>
              <a:rPr lang="bn-IN" sz="3200" dirty="0"/>
              <a:t>"সবাই বলছে" বা "এটাই নিয়ম"—এই ধরনের বক্তব্যকে অন্ধভাবে গ্রহণ না করে প্রশ্ন করা হয়।</a:t>
            </a:r>
          </a:p>
          <a:p>
            <a:r>
              <a:rPr lang="bn-IN" sz="3200" b="1" dirty="0"/>
              <a:t>বিকল্প দৃষ্টিভঙ্গি বিবেচনা: </a:t>
            </a:r>
            <a:r>
              <a:rPr lang="bn-IN" sz="3200" dirty="0"/>
              <a:t>একাধিক দৃষ্টিভঙ্গি থেকে বিষয়টি দেখা হয়, যাতে সিদ্ধান্ত হয় ভারসাম্যপূর্ণ।</a:t>
            </a:r>
          </a:p>
          <a:p>
            <a:r>
              <a:rPr lang="bn-IN" sz="3200" b="1" dirty="0"/>
              <a:t>স্বচ্ছ ও নিরপেক্ষ সিদ্ধান্ত: </a:t>
            </a:r>
            <a:r>
              <a:rPr lang="bn-IN" sz="3200" dirty="0"/>
              <a:t>আবেগ নয়, যুক্তি ও প্রমাণের ভিত্তিতে সিদ্ধান্ত নেওয়া হয়।</a:t>
            </a:r>
          </a:p>
          <a:p>
            <a:endParaRPr lang="en-US" dirty="0"/>
          </a:p>
        </p:txBody>
      </p:sp>
    </p:spTree>
    <p:extLst>
      <p:ext uri="{BB962C8B-B14F-4D97-AF65-F5344CB8AC3E}">
        <p14:creationId xmlns:p14="http://schemas.microsoft.com/office/powerpoint/2010/main" val="26557031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B560E-95DA-2DB6-D278-125C37B28BA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92915AC-A5B9-10F4-6EDC-BA261F0B6ACB}"/>
              </a:ext>
            </a:extLst>
          </p:cNvPr>
          <p:cNvSpPr>
            <a:spLocks noGrp="1"/>
          </p:cNvSpPr>
          <p:nvPr>
            <p:ph idx="1"/>
          </p:nvPr>
        </p:nvSpPr>
        <p:spPr/>
        <p:txBody>
          <a:bodyPr/>
          <a:lstStyle/>
          <a:p>
            <a:pPr marL="0" indent="0">
              <a:buNone/>
            </a:pPr>
            <a:r>
              <a:rPr lang="en-US" sz="3200" dirty="0"/>
              <a:t>📌 </a:t>
            </a:r>
            <a:r>
              <a:rPr lang="bn-IN" sz="3200" dirty="0"/>
              <a:t>উদাহরণ:</a:t>
            </a:r>
          </a:p>
          <a:p>
            <a:r>
              <a:rPr lang="bn-IN" sz="3200" dirty="0"/>
              <a:t>যখন কেউ বলে, “এই ওষুধটা সবার জন্য ভালো,” একজন ক্রিটিক্যাল থিনকার প্রশ্ন করতে পারে:</a:t>
            </a:r>
          </a:p>
          <a:p>
            <a:r>
              <a:rPr lang="bn-IN" sz="3200" dirty="0"/>
              <a:t>- “এই দাবির পেছনে কী গবেষণা আছে?”</a:t>
            </a:r>
          </a:p>
          <a:p>
            <a:r>
              <a:rPr lang="bn-IN" sz="3200" dirty="0"/>
              <a:t>- “সবাই বলতে কারা?”</a:t>
            </a:r>
          </a:p>
          <a:p>
            <a:r>
              <a:rPr lang="bn-IN" sz="3200" dirty="0"/>
              <a:t>- “এর পার্শ্বপ্রতিক্রিয়া কী হতে পারে?”</a:t>
            </a:r>
          </a:p>
          <a:p>
            <a:endParaRPr lang="en-US" dirty="0"/>
          </a:p>
        </p:txBody>
      </p:sp>
    </p:spTree>
    <p:extLst>
      <p:ext uri="{BB962C8B-B14F-4D97-AF65-F5344CB8AC3E}">
        <p14:creationId xmlns:p14="http://schemas.microsoft.com/office/powerpoint/2010/main" val="1533590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36786-B35B-C3A6-8CD2-1CD7F55D889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C96B959-AE4E-9997-04BC-BD3B94CFB6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252" y="373090"/>
            <a:ext cx="11637495" cy="6261390"/>
          </a:xfrm>
        </p:spPr>
      </p:pic>
    </p:spTree>
    <p:extLst>
      <p:ext uri="{BB962C8B-B14F-4D97-AF65-F5344CB8AC3E}">
        <p14:creationId xmlns:p14="http://schemas.microsoft.com/office/powerpoint/2010/main" val="385273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E9D30-0415-CEFD-F858-D8CC2A66B085}"/>
              </a:ext>
            </a:extLst>
          </p:cNvPr>
          <p:cNvSpPr>
            <a:spLocks noGrp="1"/>
          </p:cNvSpPr>
          <p:nvPr>
            <p:ph type="title"/>
          </p:nvPr>
        </p:nvSpPr>
        <p:spPr/>
        <p:txBody>
          <a:bodyPr/>
          <a:lstStyle/>
          <a:p>
            <a:endParaRPr lang="en-US" dirty="0"/>
          </a:p>
        </p:txBody>
      </p:sp>
      <p:pic>
        <p:nvPicPr>
          <p:cNvPr id="9" name="Content Placeholder 8">
            <a:extLst>
              <a:ext uri="{FF2B5EF4-FFF2-40B4-BE49-F238E27FC236}">
                <a16:creationId xmlns:a16="http://schemas.microsoft.com/office/drawing/2014/main" id="{C1139223-C88A-A2FB-00A8-91D052303D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TextBox 3">
            <a:extLst>
              <a:ext uri="{FF2B5EF4-FFF2-40B4-BE49-F238E27FC236}">
                <a16:creationId xmlns:a16="http://schemas.microsoft.com/office/drawing/2014/main" id="{5971A5CC-A86C-4413-7F7A-33460E52E1A5}"/>
              </a:ext>
            </a:extLst>
          </p:cNvPr>
          <p:cNvSpPr txBox="1"/>
          <p:nvPr/>
        </p:nvSpPr>
        <p:spPr>
          <a:xfrm>
            <a:off x="2585302" y="274948"/>
            <a:ext cx="6169842" cy="1446550"/>
          </a:xfrm>
          <a:prstGeom prst="rect">
            <a:avLst/>
          </a:prstGeom>
          <a:noFill/>
        </p:spPr>
        <p:txBody>
          <a:bodyPr wrap="square">
            <a:spAutoFit/>
          </a:bodyPr>
          <a:lstStyle/>
          <a:p>
            <a:pPr algn="ctr"/>
            <a:r>
              <a:rPr lang="en-US" sz="4400" dirty="0">
                <a:solidFill>
                  <a:schemeClr val="bg1">
                    <a:lumMod val="95000"/>
                  </a:schemeClr>
                </a:solidFill>
              </a:rPr>
              <a:t>Cybersecurity Specialist</a:t>
            </a:r>
          </a:p>
        </p:txBody>
      </p:sp>
    </p:spTree>
    <p:extLst>
      <p:ext uri="{BB962C8B-B14F-4D97-AF65-F5344CB8AC3E}">
        <p14:creationId xmlns:p14="http://schemas.microsoft.com/office/powerpoint/2010/main" val="575560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42033-CC66-F3DC-D079-D1543CCB269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D9A904D-1D6A-D724-38C9-AC30AE6CAE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268" y="266674"/>
            <a:ext cx="11897464" cy="5948732"/>
          </a:xfrm>
        </p:spPr>
      </p:pic>
    </p:spTree>
    <p:extLst>
      <p:ext uri="{BB962C8B-B14F-4D97-AF65-F5344CB8AC3E}">
        <p14:creationId xmlns:p14="http://schemas.microsoft.com/office/powerpoint/2010/main" val="33726042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D7F1D-D8BB-19E5-4A49-967F4B04FD7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C97DD19-477E-B1D7-1328-2C1527CAE22A}"/>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426720" y="231615"/>
            <a:ext cx="11541760" cy="6463385"/>
          </a:xfrm>
        </p:spPr>
      </p:pic>
    </p:spTree>
    <p:extLst>
      <p:ext uri="{BB962C8B-B14F-4D97-AF65-F5344CB8AC3E}">
        <p14:creationId xmlns:p14="http://schemas.microsoft.com/office/powerpoint/2010/main" val="25257876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9C004-105F-5E0D-31E9-C8479843F2D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06034C2-E7F4-8AA8-3160-18A4E1761D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4536" y="0"/>
            <a:ext cx="8947944" cy="6702322"/>
          </a:xfrm>
        </p:spPr>
      </p:pic>
    </p:spTree>
    <p:extLst>
      <p:ext uri="{BB962C8B-B14F-4D97-AF65-F5344CB8AC3E}">
        <p14:creationId xmlns:p14="http://schemas.microsoft.com/office/powerpoint/2010/main" val="10029768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5ED91A-7A7D-C0C2-C060-05E251B40148}"/>
              </a:ext>
            </a:extLst>
          </p:cNvPr>
          <p:cNvSpPr/>
          <p:nvPr/>
        </p:nvSpPr>
        <p:spPr>
          <a:xfrm>
            <a:off x="4718861" y="2967335"/>
            <a:ext cx="2754280" cy="923330"/>
          </a:xfrm>
          <a:prstGeom prst="rect">
            <a:avLst/>
          </a:prstGeom>
          <a:noFill/>
        </p:spPr>
        <p:txBody>
          <a:bodyPr wrap="none" lIns="91440" tIns="45720" rIns="91440" bIns="45720">
            <a:spAutoFit/>
          </a:bodyPr>
          <a:lstStyle/>
          <a:p>
            <a:pPr algn="ctr"/>
            <a:r>
              <a:rPr lang="en-US" sz="5400" b="1" cap="none" spc="0" dirty="0" err="1">
                <a:ln w="22225">
                  <a:solidFill>
                    <a:schemeClr val="accent2"/>
                  </a:solidFill>
                  <a:prstDash val="solid"/>
                </a:ln>
                <a:solidFill>
                  <a:schemeClr val="accent2">
                    <a:lumMod val="40000"/>
                    <a:lumOff val="60000"/>
                  </a:schemeClr>
                </a:solidFill>
                <a:effectLst/>
              </a:rPr>
              <a:t>ধন্যবাদ</a:t>
            </a:r>
            <a:r>
              <a:rPr lang="en-US" sz="5400" b="1" cap="none" spc="0" dirty="0">
                <a:ln w="22225">
                  <a:solidFill>
                    <a:schemeClr val="accent2"/>
                  </a:solidFill>
                  <a:prstDash val="solid"/>
                </a:ln>
                <a:solidFill>
                  <a:schemeClr val="accent2">
                    <a:lumMod val="40000"/>
                    <a:lumOff val="60000"/>
                  </a:schemeClr>
                </a:solidFill>
                <a:effectLst/>
              </a:rPr>
              <a:t> </a:t>
            </a:r>
          </a:p>
        </p:txBody>
      </p:sp>
    </p:spTree>
    <p:extLst>
      <p:ext uri="{BB962C8B-B14F-4D97-AF65-F5344CB8AC3E}">
        <p14:creationId xmlns:p14="http://schemas.microsoft.com/office/powerpoint/2010/main" val="3891722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8019C-7278-9FBB-8793-A3495C780BDC}"/>
              </a:ext>
            </a:extLst>
          </p:cNvPr>
          <p:cNvSpPr>
            <a:spLocks noGrp="1"/>
          </p:cNvSpPr>
          <p:nvPr>
            <p:ph type="title"/>
          </p:nvPr>
        </p:nvSpPr>
        <p:spPr/>
        <p:txBody>
          <a:bodyPr/>
          <a:lstStyle/>
          <a:p>
            <a:endParaRPr lang="en-US" dirty="0"/>
          </a:p>
        </p:txBody>
      </p:sp>
      <p:pic>
        <p:nvPicPr>
          <p:cNvPr id="9" name="Content Placeholder 8">
            <a:extLst>
              <a:ext uri="{FF2B5EF4-FFF2-40B4-BE49-F238E27FC236}">
                <a16:creationId xmlns:a16="http://schemas.microsoft.com/office/drawing/2014/main" id="{936E8720-E6B8-B34B-BAA8-014938028B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
        <p:nvSpPr>
          <p:cNvPr id="4" name="TextBox 3">
            <a:extLst>
              <a:ext uri="{FF2B5EF4-FFF2-40B4-BE49-F238E27FC236}">
                <a16:creationId xmlns:a16="http://schemas.microsoft.com/office/drawing/2014/main" id="{61CA068A-BA49-93C1-35CE-89AFFB704A06}"/>
              </a:ext>
            </a:extLst>
          </p:cNvPr>
          <p:cNvSpPr txBox="1"/>
          <p:nvPr/>
        </p:nvSpPr>
        <p:spPr>
          <a:xfrm>
            <a:off x="5271941" y="457928"/>
            <a:ext cx="6169842" cy="830997"/>
          </a:xfrm>
          <a:prstGeom prst="rect">
            <a:avLst/>
          </a:prstGeom>
          <a:noFill/>
        </p:spPr>
        <p:txBody>
          <a:bodyPr wrap="square">
            <a:spAutoFit/>
          </a:bodyPr>
          <a:lstStyle/>
          <a:p>
            <a:pPr algn="ctr"/>
            <a:r>
              <a:rPr lang="en-US" sz="4800" dirty="0"/>
              <a:t>Investment Banker</a:t>
            </a:r>
          </a:p>
        </p:txBody>
      </p:sp>
    </p:spTree>
    <p:extLst>
      <p:ext uri="{BB962C8B-B14F-4D97-AF65-F5344CB8AC3E}">
        <p14:creationId xmlns:p14="http://schemas.microsoft.com/office/powerpoint/2010/main" val="3189175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A4DA3-4C3E-6AEE-263F-D87E7B012A21}"/>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FC9D9B33-024E-85E4-8EBA-066949E732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TextBox 3">
            <a:extLst>
              <a:ext uri="{FF2B5EF4-FFF2-40B4-BE49-F238E27FC236}">
                <a16:creationId xmlns:a16="http://schemas.microsoft.com/office/drawing/2014/main" id="{AB9459FB-8DFD-137F-D457-F7CF0D5FFADD}"/>
              </a:ext>
            </a:extLst>
          </p:cNvPr>
          <p:cNvSpPr txBox="1"/>
          <p:nvPr/>
        </p:nvSpPr>
        <p:spPr>
          <a:xfrm>
            <a:off x="4348114" y="457928"/>
            <a:ext cx="6169842" cy="830997"/>
          </a:xfrm>
          <a:prstGeom prst="rect">
            <a:avLst/>
          </a:prstGeom>
          <a:noFill/>
        </p:spPr>
        <p:txBody>
          <a:bodyPr wrap="square">
            <a:spAutoFit/>
          </a:bodyPr>
          <a:lstStyle/>
          <a:p>
            <a:r>
              <a:rPr lang="en-US" sz="4800" dirty="0"/>
              <a:t>Financial Manager</a:t>
            </a:r>
          </a:p>
        </p:txBody>
      </p:sp>
    </p:spTree>
    <p:extLst>
      <p:ext uri="{BB962C8B-B14F-4D97-AF65-F5344CB8AC3E}">
        <p14:creationId xmlns:p14="http://schemas.microsoft.com/office/powerpoint/2010/main" val="583676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98D34-036D-DE60-09E4-03E78AD1B457}"/>
              </a:ext>
            </a:extLst>
          </p:cNvPr>
          <p:cNvSpPr>
            <a:spLocks noGrp="1"/>
          </p:cNvSpPr>
          <p:nvPr>
            <p:ph type="title"/>
          </p:nvPr>
        </p:nvSpPr>
        <p:spPr/>
        <p:txBody>
          <a:bodyPr>
            <a:normAutofit fontScale="90000"/>
          </a:bodyPr>
          <a:lstStyle/>
          <a:p>
            <a:br>
              <a:rPr lang="en-US" dirty="0"/>
            </a:br>
            <a:endParaRPr lang="en-US" dirty="0"/>
          </a:p>
        </p:txBody>
      </p:sp>
      <p:pic>
        <p:nvPicPr>
          <p:cNvPr id="5" name="Content Placeholder 4">
            <a:extLst>
              <a:ext uri="{FF2B5EF4-FFF2-40B4-BE49-F238E27FC236}">
                <a16:creationId xmlns:a16="http://schemas.microsoft.com/office/drawing/2014/main" id="{2FCD7408-B81F-09C6-9D53-FAB9ED0A70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TextBox 3">
            <a:extLst>
              <a:ext uri="{FF2B5EF4-FFF2-40B4-BE49-F238E27FC236}">
                <a16:creationId xmlns:a16="http://schemas.microsoft.com/office/drawing/2014/main" id="{4CA2890D-E2B8-4225-B81C-975AE1BCD792}"/>
              </a:ext>
            </a:extLst>
          </p:cNvPr>
          <p:cNvSpPr txBox="1"/>
          <p:nvPr/>
        </p:nvSpPr>
        <p:spPr>
          <a:xfrm>
            <a:off x="1444659" y="1450884"/>
            <a:ext cx="6169842" cy="1107996"/>
          </a:xfrm>
          <a:prstGeom prst="rect">
            <a:avLst/>
          </a:prstGeom>
          <a:noFill/>
        </p:spPr>
        <p:txBody>
          <a:bodyPr wrap="square">
            <a:spAutoFit/>
          </a:bodyPr>
          <a:lstStyle/>
          <a:p>
            <a:r>
              <a:rPr lang="en-US" sz="6600" dirty="0">
                <a:solidFill>
                  <a:schemeClr val="bg1"/>
                </a:solidFill>
              </a:rPr>
              <a:t>Data Scientist </a:t>
            </a:r>
          </a:p>
        </p:txBody>
      </p:sp>
    </p:spTree>
    <p:extLst>
      <p:ext uri="{BB962C8B-B14F-4D97-AF65-F5344CB8AC3E}">
        <p14:creationId xmlns:p14="http://schemas.microsoft.com/office/powerpoint/2010/main" val="20854583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TM03457510[[fn=Savon]]</Template>
  <TotalTime>208</TotalTime>
  <Words>682</Words>
  <Application>Microsoft Office PowerPoint</Application>
  <PresentationFormat>Widescreen</PresentationFormat>
  <Paragraphs>74</Paragraphs>
  <Slides>63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Arial</vt:lpstr>
      <vt:lpstr>Century Gothic</vt:lpstr>
      <vt:lpstr>Garamond</vt:lpstr>
      <vt:lpstr>Wingdings</vt:lpstr>
      <vt:lpstr>Savon</vt:lpstr>
      <vt:lpstr> ক্যারিয়ার শিক্ষা  ৯ম শ্রেণি  </vt:lpstr>
      <vt:lpstr>PowerPoint Presentation</vt:lpstr>
      <vt:lpstr>PowerPoint Presentation</vt:lpstr>
      <vt:lpstr>Market Research Analyst</vt:lpstr>
      <vt:lpstr>Software Engineer</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চাহিদা সম্পন্ন কিছু ক্যারিয়ার </vt:lpstr>
      <vt:lpstr>Professional Sleeper</vt:lpstr>
      <vt:lpstr>Professional Line Stander</vt:lpstr>
      <vt:lpstr>Professional Mourner</vt:lpstr>
      <vt:lpstr>Odor Judge</vt:lpstr>
      <vt:lpstr>Snake Milker</vt:lpstr>
      <vt:lpstr>PowerPoint Presentation</vt:lpstr>
      <vt:lpstr>PowerPoint Presentation</vt:lpstr>
      <vt:lpstr>PowerPoint Presentation</vt:lpstr>
      <vt:lpstr>PowerPoint Presentation</vt:lpstr>
      <vt:lpstr>বাংলাদেশের জনপ্রিয় ক্যারিয়ার </vt:lpstr>
      <vt:lpstr>বেসরকারি চাকরি</vt:lpstr>
      <vt:lpstr>নতুন এবং উদীয়মান ক্ষেত্র: </vt:lpstr>
      <vt:lpstr>উদীয়মান ক্যারিয়ার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NUSRAT JAHAN SUHA</dc:creator>
  <cp:lastModifiedBy>NUSRAT JAHAN SUHA</cp:lastModifiedBy>
  <cp:revision>9</cp:revision>
  <dcterms:created xsi:type="dcterms:W3CDTF">2025-04-22T15:54:43Z</dcterms:created>
  <dcterms:modified xsi:type="dcterms:W3CDTF">2025-09-17T04:02:55Z</dcterms:modified>
</cp:coreProperties>
</file>