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7"/>
  </p:notesMasterIdLst>
  <p:sldIdLst>
    <p:sldId id="256" r:id="rId5"/>
    <p:sldId id="288" r:id="rId6"/>
    <p:sldId id="265" r:id="rId7"/>
    <p:sldId id="267" r:id="rId8"/>
    <p:sldId id="268" r:id="rId9"/>
    <p:sldId id="275" r:id="rId10"/>
    <p:sldId id="291" r:id="rId11"/>
    <p:sldId id="298" r:id="rId12"/>
    <p:sldId id="260" r:id="rId13"/>
    <p:sldId id="273" r:id="rId14"/>
    <p:sldId id="293" r:id="rId15"/>
    <p:sldId id="271" r:id="rId16"/>
    <p:sldId id="259" r:id="rId17"/>
    <p:sldId id="295" r:id="rId18"/>
    <p:sldId id="272" r:id="rId19"/>
    <p:sldId id="261" r:id="rId20"/>
    <p:sldId id="266" r:id="rId21"/>
    <p:sldId id="262" r:id="rId22"/>
    <p:sldId id="287" r:id="rId23"/>
    <p:sldId id="263" r:id="rId24"/>
    <p:sldId id="277" r:id="rId25"/>
    <p:sldId id="264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D305B6"/>
    <a:srgbClr val="FEFFDD"/>
    <a:srgbClr val="FFCCFF"/>
    <a:srgbClr val="FFC6C6"/>
    <a:srgbClr val="FFFFFF"/>
    <a:srgbClr val="D75C17"/>
    <a:srgbClr val="EE8E00"/>
    <a:srgbClr val="FF5050"/>
    <a:srgbClr val="EDED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56" autoAdjust="0"/>
    <p:restoredTop sz="93032" autoAdjust="0"/>
  </p:normalViewPr>
  <p:slideViewPr>
    <p:cSldViewPr snapToGrid="0">
      <p:cViewPr varScale="1">
        <p:scale>
          <a:sx n="74" d="100"/>
          <a:sy n="74" d="100"/>
        </p:scale>
        <p:origin x="955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61DDC2-A251-4F24-BD8D-82B69CC3F29F}" type="datetimeFigureOut">
              <a:rPr lang="en-US" smtClean="0"/>
              <a:t>1/10/2026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46212B-34C8-41D5-A2EA-BFFC5BF3E1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7934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46212B-34C8-41D5-A2EA-BFFC5BF3E1A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0051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46212B-34C8-41D5-A2EA-BFFC5BF3E1A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4854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46212B-34C8-41D5-A2EA-BFFC5BF3E1A3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571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f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f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fi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fi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fi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fi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fif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fif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f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Greet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>
            <a:extLst>
              <a:ext uri="{FF2B5EF4-FFF2-40B4-BE49-F238E27FC236}">
                <a16:creationId xmlns:a16="http://schemas.microsoft.com/office/drawing/2014/main" id="{BFB1F198-9AF7-C7F3-99CB-B6C16B7E418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frame">
            <a:avLst>
              <a:gd name="adj1" fmla="val 3015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1026" name="Picture 2" descr="সীমান্তে নদীতে ভাসছে বাংলোদেশি ২ টাকার নোটভর্তি বস্তা">
            <a:extLst>
              <a:ext uri="{FF2B5EF4-FFF2-40B4-BE49-F238E27FC236}">
                <a16:creationId xmlns:a16="http://schemas.microsoft.com/office/drawing/2014/main" id="{CF80DA72-4D29-802E-4F3C-1491C2DE43D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937782">
            <a:off x="-834448" y="2277237"/>
            <a:ext cx="5561540" cy="2376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3691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>
            <a:extLst>
              <a:ext uri="{FF2B5EF4-FFF2-40B4-BE49-F238E27FC236}">
                <a16:creationId xmlns:a16="http://schemas.microsoft.com/office/drawing/2014/main" id="{05126256-40E8-94F0-1EE0-0BD2CFCCBA6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frame">
            <a:avLst>
              <a:gd name="adj1" fmla="val 3015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4338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dend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156C0E0-AEBD-A6AD-7336-39B075885C8B}"/>
              </a:ext>
            </a:extLst>
          </p:cNvPr>
          <p:cNvSpPr txBox="1"/>
          <p:nvPr/>
        </p:nvSpPr>
        <p:spPr>
          <a:xfrm>
            <a:off x="4329113" y="462296"/>
            <a:ext cx="3529012" cy="707886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42758E-9EA4-428E-9F78-BBDF42125B0F}"/>
              </a:ext>
            </a:extLst>
          </p:cNvPr>
          <p:cNvSpPr/>
          <p:nvPr/>
        </p:nvSpPr>
        <p:spPr>
          <a:xfrm flipV="1">
            <a:off x="363415" y="1341715"/>
            <a:ext cx="11083512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A3F07E6-1309-37C6-3309-E58345E229EB}"/>
              </a:ext>
            </a:extLst>
          </p:cNvPr>
          <p:cNvSpPr/>
          <p:nvPr/>
        </p:nvSpPr>
        <p:spPr>
          <a:xfrm flipV="1">
            <a:off x="4072776" y="1257138"/>
            <a:ext cx="773519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B28EDD-F09C-1E93-4043-58BCAC4B3F8E}"/>
              </a:ext>
            </a:extLst>
          </p:cNvPr>
          <p:cNvSpPr/>
          <p:nvPr/>
        </p:nvSpPr>
        <p:spPr>
          <a:xfrm rot="5400000" flipV="1">
            <a:off x="4270531" y="3909144"/>
            <a:ext cx="393006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355BEEE2-C372-7224-CB6F-0079CE40E0A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317580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AEC83A02-EA9B-F924-11E8-5D5D82A5F0D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067616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53B9FA6-4A0F-4E2B-6CEA-704829109C7D}"/>
              </a:ext>
            </a:extLst>
          </p:cNvPr>
          <p:cNvSpPr txBox="1"/>
          <p:nvPr/>
        </p:nvSpPr>
        <p:spPr>
          <a:xfrm>
            <a:off x="1871663" y="1553012"/>
            <a:ext cx="2857500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শিক্ষক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27B961E-3913-4CCF-9314-6D725B6D97D5}"/>
              </a:ext>
            </a:extLst>
          </p:cNvPr>
          <p:cNvSpPr txBox="1"/>
          <p:nvPr/>
        </p:nvSpPr>
        <p:spPr>
          <a:xfrm>
            <a:off x="7515225" y="1553012"/>
            <a:ext cx="2743200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Frame 2">
            <a:extLst>
              <a:ext uri="{FF2B5EF4-FFF2-40B4-BE49-F238E27FC236}">
                <a16:creationId xmlns:a16="http://schemas.microsoft.com/office/drawing/2014/main" id="{6E7BCC66-773F-09B0-8885-DCFF52FEE84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frame">
            <a:avLst>
              <a:gd name="adj1" fmla="val 3015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34164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Group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733150" y="740027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rame 2">
            <a:extLst>
              <a:ext uri="{FF2B5EF4-FFF2-40B4-BE49-F238E27FC236}">
                <a16:creationId xmlns:a16="http://schemas.microsoft.com/office/drawing/2014/main" id="{08B2D630-E1FD-DA43-DB4B-7872EB2DAE7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frame">
            <a:avLst>
              <a:gd name="adj1" fmla="val 3015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06966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ir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1930354" y="102283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জোড়ায়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ame 4">
            <a:extLst>
              <a:ext uri="{FF2B5EF4-FFF2-40B4-BE49-F238E27FC236}">
                <a16:creationId xmlns:a16="http://schemas.microsoft.com/office/drawing/2014/main" id="{E3142088-61D3-B2CE-5AF0-5E8CCF0A210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frame">
            <a:avLst>
              <a:gd name="adj1" fmla="val 3015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2347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dividual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1487295" y="102283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একক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ame 4">
            <a:extLst>
              <a:ext uri="{FF2B5EF4-FFF2-40B4-BE49-F238E27FC236}">
                <a16:creationId xmlns:a16="http://schemas.microsoft.com/office/drawing/2014/main" id="{2E4C25C8-A873-9185-18BE-5EA01004A35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frame">
            <a:avLst>
              <a:gd name="adj1" fmla="val 3015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53912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valu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F5E0898-8128-24A8-FADF-7A77D81201FE}"/>
              </a:ext>
            </a:extLst>
          </p:cNvPr>
          <p:cNvSpPr/>
          <p:nvPr/>
        </p:nvSpPr>
        <p:spPr>
          <a:xfrm>
            <a:off x="1804737" y="934613"/>
            <a:ext cx="14029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209D32A-EAA1-D7E4-909F-FFD664F2F4AB}"/>
              </a:ext>
            </a:extLst>
          </p:cNvPr>
          <p:cNvSpPr/>
          <p:nvPr/>
        </p:nvSpPr>
        <p:spPr>
          <a:xfrm rot="10800000">
            <a:off x="749835" y="1647920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9CE8DBAB-10C4-C698-FC7A-57D34C7D02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2764" y="409487"/>
            <a:ext cx="1182230" cy="1182230"/>
          </a:xfrm>
          <a:prstGeom prst="rect">
            <a:avLst/>
          </a:prstGeom>
        </p:spPr>
      </p:pic>
      <p:sp>
        <p:nvSpPr>
          <p:cNvPr id="5" name="Frame 4">
            <a:extLst>
              <a:ext uri="{FF2B5EF4-FFF2-40B4-BE49-F238E27FC236}">
                <a16:creationId xmlns:a16="http://schemas.microsoft.com/office/drawing/2014/main" id="{37804252-E9E1-8D93-9551-A85C0732338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frame">
            <a:avLst>
              <a:gd name="adj1" fmla="val 3015"/>
            </a:avLst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5784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ome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F5E0898-8128-24A8-FADF-7A77D81201FE}"/>
              </a:ext>
            </a:extLst>
          </p:cNvPr>
          <p:cNvSpPr/>
          <p:nvPr/>
        </p:nvSpPr>
        <p:spPr>
          <a:xfrm>
            <a:off x="2007803" y="962894"/>
            <a:ext cx="199605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209D32A-EAA1-D7E4-909F-FFD664F2F4AB}"/>
              </a:ext>
            </a:extLst>
          </p:cNvPr>
          <p:cNvSpPr/>
          <p:nvPr/>
        </p:nvSpPr>
        <p:spPr>
          <a:xfrm rot="10800000">
            <a:off x="749835" y="1647920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BFA1B8-A48D-255B-BB50-9E8F27EC00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35" y="552034"/>
            <a:ext cx="1257968" cy="1095885"/>
          </a:xfrm>
          <a:prstGeom prst="rect">
            <a:avLst/>
          </a:prstGeom>
        </p:spPr>
      </p:pic>
      <p:sp>
        <p:nvSpPr>
          <p:cNvPr id="4" name="Frame 3">
            <a:extLst>
              <a:ext uri="{FF2B5EF4-FFF2-40B4-BE49-F238E27FC236}">
                <a16:creationId xmlns:a16="http://schemas.microsoft.com/office/drawing/2014/main" id="{23250F39-8B89-69F0-0220-462F7638C6D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frame">
            <a:avLst>
              <a:gd name="adj1" fmla="val 3015"/>
            </a:avLst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72115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ha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ame 6">
            <a:extLst>
              <a:ext uri="{FF2B5EF4-FFF2-40B4-BE49-F238E27FC236}">
                <a16:creationId xmlns:a16="http://schemas.microsoft.com/office/drawing/2014/main" id="{335867E8-1795-CFF3-1001-A03607620E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frame">
            <a:avLst>
              <a:gd name="adj1" fmla="val 3015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2562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f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hyperlink" Target="https://www.peakpx.com/19235/water-droplet/1440x900-wallpaper" TargetMode="Externa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>
            <a:extLst>
              <a:ext uri="{FF2B5EF4-FFF2-40B4-BE49-F238E27FC236}">
                <a16:creationId xmlns:a16="http://schemas.microsoft.com/office/drawing/2014/main" id="{B8E7872C-1867-4538-1453-42919C14ACF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5483"/>
            </a:avLst>
          </a:prstGeom>
          <a:blipFill dpi="0" rotWithShape="1">
            <a:blip r:embed="rId11">
              <a:alphaModFix amt="40000"/>
              <a:extLst>
                <a:ext uri="{837473B0-CC2E-450A-ABE3-18F120FF3D39}">
                  <a1611:picAttrSrcUrl xmlns:a1611="http://schemas.microsoft.com/office/drawing/2016/11/main" r:id="rId12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  <a:effectLst>
            <a:outerShdw blurRad="469900" dir="10800000" algn="ctr" rotWithShape="0">
              <a:schemeClr val="accent5">
                <a:lumMod val="20000"/>
                <a:lumOff val="80000"/>
                <a:alpha val="43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" name="Frame 1">
            <a:extLst>
              <a:ext uri="{FF2B5EF4-FFF2-40B4-BE49-F238E27FC236}">
                <a16:creationId xmlns:a16="http://schemas.microsoft.com/office/drawing/2014/main" id="{13CBC435-76FB-50EF-EB69-B3B95DAEF0A1}"/>
              </a:ext>
            </a:extLst>
          </p:cNvPr>
          <p:cNvSpPr/>
          <p:nvPr userDrawn="1"/>
        </p:nvSpPr>
        <p:spPr>
          <a:xfrm>
            <a:off x="152400" y="152400"/>
            <a:ext cx="12192000" cy="6858000"/>
          </a:xfrm>
          <a:prstGeom prst="frame">
            <a:avLst>
              <a:gd name="adj1" fmla="val 3015"/>
            </a:avLst>
          </a:prstGeom>
          <a:blipFill dpi="0"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1388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4" r:id="rId2"/>
    <p:sldLayoutId id="2147483662" r:id="rId3"/>
    <p:sldLayoutId id="2147483663" r:id="rId4"/>
    <p:sldLayoutId id="2147483667" r:id="rId5"/>
    <p:sldLayoutId id="2147483668" r:id="rId6"/>
    <p:sldLayoutId id="2147483669" r:id="rId7"/>
    <p:sldLayoutId id="2147483665" r:id="rId8"/>
    <p:sldLayoutId id="214748366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f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fif"/><Relationship Id="rId2" Type="http://schemas.openxmlformats.org/officeDocument/2006/relationships/image" Target="../media/image10.jf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jp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fif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microsoft.com/office/2007/relationships/hdphoto" Target="../media/hdphoto6.wdp"/><Relationship Id="rId5" Type="http://schemas.openxmlformats.org/officeDocument/2006/relationships/image" Target="../media/image20.png"/><Relationship Id="rId4" Type="http://schemas.microsoft.com/office/2007/relationships/hdphoto" Target="../media/hdphoto5.wdp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49D4819-20BF-26E8-F3C6-E2A5D4EEB80D}"/>
              </a:ext>
            </a:extLst>
          </p:cNvPr>
          <p:cNvSpPr/>
          <p:nvPr/>
        </p:nvSpPr>
        <p:spPr>
          <a:xfrm>
            <a:off x="2389909" y="810492"/>
            <a:ext cx="8562109" cy="2090172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Plain">
              <a:avLst>
                <a:gd name="adj" fmla="val 52767"/>
              </a:avLst>
            </a:prstTxWarp>
            <a:spAutoFit/>
          </a:bodyPr>
          <a:lstStyle/>
          <a:p>
            <a:pPr algn="ctr"/>
            <a:r>
              <a:rPr lang="en-US" sz="7200" b="1" i="1" dirty="0" err="1">
                <a:ln w="22225">
                  <a:solidFill>
                    <a:schemeClr val="accent2"/>
                  </a:solidFill>
                  <a:prstDash val="solid"/>
                </a:ln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7200" b="1" i="1" dirty="0">
                <a:ln w="22225">
                  <a:solidFill>
                    <a:schemeClr val="accent2"/>
                  </a:solidFill>
                  <a:prstDash val="solid"/>
                </a:ln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i="1" dirty="0" err="1">
                <a:ln w="22225">
                  <a:solidFill>
                    <a:schemeClr val="accent2"/>
                  </a:solidFill>
                  <a:prstDash val="solid"/>
                </a:ln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NikoshBAN" panose="02000000000000000000" pitchFamily="2" charset="0"/>
                <a:cs typeface="NikoshBAN" panose="02000000000000000000" pitchFamily="2" charset="0"/>
              </a:rPr>
              <a:t>পাঠে</a:t>
            </a:r>
            <a:r>
              <a:rPr lang="en-US" sz="7200" b="1" i="1" dirty="0">
                <a:ln w="22225">
                  <a:solidFill>
                    <a:schemeClr val="accent2"/>
                  </a:solidFill>
                  <a:prstDash val="solid"/>
                </a:ln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i="1" dirty="0" err="1">
                <a:ln w="22225">
                  <a:solidFill>
                    <a:schemeClr val="accent2"/>
                  </a:solidFill>
                  <a:prstDash val="solid"/>
                </a:ln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7200" b="1" i="1" dirty="0">
                <a:ln w="22225">
                  <a:solidFill>
                    <a:schemeClr val="accent2"/>
                  </a:solidFill>
                  <a:prstDash val="solid"/>
                </a:ln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8BF2EF6-B19F-20C8-0AE6-6EE38C7BA7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31" t="21630" r="21656" b="17504"/>
          <a:stretch>
            <a:fillRect/>
          </a:stretch>
        </p:blipFill>
        <p:spPr>
          <a:xfrm>
            <a:off x="3896592" y="2940624"/>
            <a:ext cx="4956464" cy="1594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9538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4" descr="A person wearing a white scarf&#10;&#10;Description automatically generated">
            <a:extLst>
              <a:ext uri="{FF2B5EF4-FFF2-40B4-BE49-F238E27FC236}">
                <a16:creationId xmlns:a16="http://schemas.microsoft.com/office/drawing/2014/main" id="{21316739-779D-7200-C228-396F496255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83" b="483"/>
          <a:stretch>
            <a:fillRect/>
          </a:stretch>
        </p:blipFill>
        <p:spPr>
          <a:xfrm>
            <a:off x="2758594" y="1948894"/>
            <a:ext cx="1572494" cy="195084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05A3A94-6DD8-E845-2A73-0E6BE16C2DC1}"/>
              </a:ext>
            </a:extLst>
          </p:cNvPr>
          <p:cNvSpPr txBox="1"/>
          <p:nvPr/>
        </p:nvSpPr>
        <p:spPr>
          <a:xfrm>
            <a:off x="743919" y="3983065"/>
            <a:ext cx="545540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latin typeface="Kalpurush" panose="02000600000000000000" pitchFamily="2" charset="0"/>
                <a:cs typeface="Kalpurush" panose="02000600000000000000" pitchFamily="2" charset="0"/>
              </a:rPr>
              <a:t>আয়েশা</a:t>
            </a:r>
            <a:r>
              <a:rPr lang="en-US" sz="24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400" dirty="0" err="1">
                <a:latin typeface="Kalpurush" panose="02000600000000000000" pitchFamily="2" charset="0"/>
                <a:cs typeface="Kalpurush" panose="02000600000000000000" pitchFamily="2" charset="0"/>
              </a:rPr>
              <a:t>ছিদ্দিকা</a:t>
            </a:r>
            <a:endParaRPr lang="en-US" sz="2400" dirty="0">
              <a:latin typeface="Kalpurush" panose="02000600000000000000" pitchFamily="2" charset="0"/>
              <a:cs typeface="Kalpurush" panose="02000600000000000000" pitchFamily="2" charset="0"/>
            </a:endParaRPr>
          </a:p>
          <a:p>
            <a:pPr algn="ctr"/>
            <a:r>
              <a:rPr lang="en-US" sz="2400" dirty="0" err="1">
                <a:latin typeface="Kalpurush" panose="02000600000000000000" pitchFamily="2" charset="0"/>
                <a:cs typeface="Kalpurush" panose="02000600000000000000" pitchFamily="2" charset="0"/>
              </a:rPr>
              <a:t>প্রধান</a:t>
            </a:r>
            <a:r>
              <a:rPr lang="en-US" sz="24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400" dirty="0" err="1">
                <a:latin typeface="Kalpurush" panose="02000600000000000000" pitchFamily="2" charset="0"/>
                <a:cs typeface="Kalpurush" panose="02000600000000000000" pitchFamily="2" charset="0"/>
              </a:rPr>
              <a:t>শিক্ষক</a:t>
            </a:r>
            <a:endParaRPr lang="en-US" sz="2400" dirty="0">
              <a:latin typeface="Kalpurush" panose="02000600000000000000" pitchFamily="2" charset="0"/>
              <a:cs typeface="Kalpurush" panose="02000600000000000000" pitchFamily="2" charset="0"/>
            </a:endParaRPr>
          </a:p>
          <a:p>
            <a:pPr algn="ctr"/>
            <a:r>
              <a:rPr lang="en-US" sz="2400" dirty="0" err="1">
                <a:latin typeface="Kalpurush" panose="02000600000000000000" pitchFamily="2" charset="0"/>
                <a:cs typeface="Kalpurush" panose="02000600000000000000" pitchFamily="2" charset="0"/>
              </a:rPr>
              <a:t>রামপুর</a:t>
            </a:r>
            <a:r>
              <a:rPr lang="en-US" sz="24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400" dirty="0" err="1">
                <a:latin typeface="Kalpurush" panose="02000600000000000000" pitchFamily="2" charset="0"/>
                <a:cs typeface="Kalpurush" panose="02000600000000000000" pitchFamily="2" charset="0"/>
              </a:rPr>
              <a:t>সরকারি</a:t>
            </a:r>
            <a:r>
              <a:rPr lang="en-US" sz="24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400" dirty="0" err="1">
                <a:latin typeface="Kalpurush" panose="02000600000000000000" pitchFamily="2" charset="0"/>
                <a:cs typeface="Kalpurush" panose="02000600000000000000" pitchFamily="2" charset="0"/>
              </a:rPr>
              <a:t>প্রাথমিক</a:t>
            </a:r>
            <a:r>
              <a:rPr lang="en-US" sz="24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400" dirty="0" err="1">
                <a:latin typeface="Kalpurush" panose="02000600000000000000" pitchFamily="2" charset="0"/>
                <a:cs typeface="Kalpurush" panose="02000600000000000000" pitchFamily="2" charset="0"/>
              </a:rPr>
              <a:t>বিদ্যালয়</a:t>
            </a:r>
            <a:endParaRPr lang="en-US" sz="2400" dirty="0">
              <a:latin typeface="Kalpurush" panose="02000600000000000000" pitchFamily="2" charset="0"/>
              <a:cs typeface="Kalpurush" panose="02000600000000000000" pitchFamily="2" charset="0"/>
            </a:endParaRPr>
          </a:p>
          <a:p>
            <a:pPr algn="ctr"/>
            <a:r>
              <a:rPr lang="en-US" sz="2400" dirty="0" err="1">
                <a:latin typeface="Kalpurush" panose="02000600000000000000" pitchFamily="2" charset="0"/>
                <a:cs typeface="Kalpurush" panose="02000600000000000000" pitchFamily="2" charset="0"/>
              </a:rPr>
              <a:t>স্কুল</a:t>
            </a:r>
            <a:r>
              <a:rPr lang="en-US" sz="24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400" dirty="0" err="1">
                <a:latin typeface="Kalpurush" panose="02000600000000000000" pitchFamily="2" charset="0"/>
                <a:cs typeface="Kalpurush" panose="02000600000000000000" pitchFamily="2" charset="0"/>
              </a:rPr>
              <a:t>কোড</a:t>
            </a:r>
            <a:r>
              <a:rPr lang="en-US" sz="2400" dirty="0">
                <a:latin typeface="Kalpurush" panose="02000600000000000000" pitchFamily="2" charset="0"/>
                <a:cs typeface="Kalpurush" panose="02000600000000000000" pitchFamily="2" charset="0"/>
              </a:rPr>
              <a:t> ৯৯৪০৬০২৯০০৪ </a:t>
            </a:r>
          </a:p>
          <a:p>
            <a:pPr algn="ctr"/>
            <a:r>
              <a:rPr lang="en-US" sz="2400" dirty="0" err="1">
                <a:latin typeface="Kalpurush" panose="02000600000000000000" pitchFamily="2" charset="0"/>
                <a:cs typeface="Kalpurush" panose="02000600000000000000" pitchFamily="2" charset="0"/>
              </a:rPr>
              <a:t>লাকসাম</a:t>
            </a:r>
            <a:r>
              <a:rPr lang="en-US" sz="2400" dirty="0">
                <a:latin typeface="Kalpurush" panose="02000600000000000000" pitchFamily="2" charset="0"/>
                <a:cs typeface="Kalpurush" panose="02000600000000000000" pitchFamily="2" charset="0"/>
              </a:rPr>
              <a:t>, </a:t>
            </a:r>
            <a:r>
              <a:rPr lang="en-US" sz="2400" dirty="0" err="1">
                <a:latin typeface="Kalpurush" panose="02000600000000000000" pitchFamily="2" charset="0"/>
                <a:cs typeface="Kalpurush" panose="02000600000000000000" pitchFamily="2" charset="0"/>
              </a:rPr>
              <a:t>কুমিল্লা</a:t>
            </a:r>
            <a:r>
              <a:rPr lang="en-US" sz="2400" dirty="0">
                <a:latin typeface="Kalpurush" panose="02000600000000000000" pitchFamily="2" charset="0"/>
                <a:cs typeface="Kalpurush" panose="02000600000000000000" pitchFamily="2" charset="0"/>
              </a:rPr>
              <a:t>।</a:t>
            </a:r>
          </a:p>
          <a:p>
            <a:pPr algn="ctr"/>
            <a:r>
              <a:rPr lang="en-US" sz="2000" dirty="0" err="1">
                <a:latin typeface="Kalpurush" panose="02000600000000000000" pitchFamily="2" charset="0"/>
                <a:cs typeface="Kalpurush" panose="02000600000000000000" pitchFamily="2" charset="0"/>
              </a:rPr>
              <a:t>asiddiqua1912@gmail.com</a:t>
            </a:r>
            <a:endParaRPr lang="en-US" sz="2000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75884D4-ED2F-72C8-DD7A-CC7323562AE1}"/>
              </a:ext>
            </a:extLst>
          </p:cNvPr>
          <p:cNvSpPr txBox="1"/>
          <p:nvPr/>
        </p:nvSpPr>
        <p:spPr>
          <a:xfrm>
            <a:off x="6187440" y="4231144"/>
            <a:ext cx="57404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 err="1">
                <a:latin typeface="Kalpurush" panose="02000600000000000000" pitchFamily="2" charset="0"/>
                <a:cs typeface="Kalpurush" panose="02000600000000000000" pitchFamily="2" charset="0"/>
              </a:rPr>
              <a:t>শ্রেণি</a:t>
            </a:r>
            <a:r>
              <a:rPr lang="en-US" sz="2400" dirty="0">
                <a:latin typeface="Kalpurush" panose="02000600000000000000" pitchFamily="2" charset="0"/>
                <a:cs typeface="Kalpurush" panose="02000600000000000000" pitchFamily="2" charset="0"/>
              </a:rPr>
              <a:t>: </a:t>
            </a:r>
            <a:r>
              <a:rPr lang="en-US" sz="2400" dirty="0" err="1">
                <a:latin typeface="Kalpurush" panose="02000600000000000000" pitchFamily="2" charset="0"/>
                <a:cs typeface="Kalpurush" panose="02000600000000000000" pitchFamily="2" charset="0"/>
              </a:rPr>
              <a:t>৩য়</a:t>
            </a:r>
            <a:endParaRPr lang="en-US" sz="2400" dirty="0">
              <a:latin typeface="Kalpurush" panose="02000600000000000000" pitchFamily="2" charset="0"/>
              <a:cs typeface="Kalpurush" panose="02000600000000000000" pitchFamily="2" charset="0"/>
            </a:endParaRPr>
          </a:p>
          <a:p>
            <a:pPr algn="ctr"/>
            <a:r>
              <a:rPr lang="en-US" sz="2400" dirty="0" err="1">
                <a:latin typeface="Kalpurush" panose="02000600000000000000" pitchFamily="2" charset="0"/>
                <a:cs typeface="Kalpurush" panose="02000600000000000000" pitchFamily="2" charset="0"/>
              </a:rPr>
              <a:t>অধ্যায়</a:t>
            </a:r>
            <a:r>
              <a:rPr lang="en-US" sz="2400" dirty="0">
                <a:latin typeface="Kalpurush" panose="02000600000000000000" pitchFamily="2" charset="0"/>
                <a:cs typeface="Kalpurush" panose="02000600000000000000" pitchFamily="2" charset="0"/>
              </a:rPr>
              <a:t>: </a:t>
            </a:r>
            <a:r>
              <a:rPr lang="en-US" sz="2400" dirty="0" err="1">
                <a:latin typeface="Kalpurush" panose="02000600000000000000" pitchFamily="2" charset="0"/>
                <a:cs typeface="Kalpurush" panose="02000600000000000000" pitchFamily="2" charset="0"/>
              </a:rPr>
              <a:t>টাকার</a:t>
            </a:r>
            <a:r>
              <a:rPr lang="en-US" sz="24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400" dirty="0" err="1">
                <a:latin typeface="Kalpurush" panose="02000600000000000000" pitchFamily="2" charset="0"/>
                <a:cs typeface="Kalpurush" panose="02000600000000000000" pitchFamily="2" charset="0"/>
              </a:rPr>
              <a:t>ব্যবহার</a:t>
            </a:r>
            <a:endParaRPr lang="en-US" sz="2400" dirty="0">
              <a:latin typeface="Kalpurush" panose="02000600000000000000" pitchFamily="2" charset="0"/>
              <a:cs typeface="Kalpurush" panose="02000600000000000000" pitchFamily="2" charset="0"/>
            </a:endParaRPr>
          </a:p>
          <a:p>
            <a:pPr algn="ctr"/>
            <a:r>
              <a:rPr lang="en-US" sz="2400" dirty="0" err="1">
                <a:latin typeface="Kalpurush" panose="02000600000000000000" pitchFamily="2" charset="0"/>
                <a:cs typeface="Kalpurush" panose="02000600000000000000" pitchFamily="2" charset="0"/>
              </a:rPr>
              <a:t>পৃষ্ঠা</a:t>
            </a:r>
            <a:r>
              <a:rPr lang="en-US" sz="2400" dirty="0">
                <a:latin typeface="Kalpurush" panose="02000600000000000000" pitchFamily="2" charset="0"/>
                <a:cs typeface="Kalpurush" panose="02000600000000000000" pitchFamily="2" charset="0"/>
              </a:rPr>
              <a:t>: ১০০, ১০১</a:t>
            </a:r>
          </a:p>
          <a:p>
            <a:pPr algn="ctr"/>
            <a:r>
              <a:rPr lang="en-US" sz="2400" dirty="0" err="1">
                <a:latin typeface="Kalpurush" panose="02000600000000000000" pitchFamily="2" charset="0"/>
                <a:cs typeface="Kalpurush" panose="02000600000000000000" pitchFamily="2" charset="0"/>
              </a:rPr>
              <a:t>পাঠ্যাংশঃ</a:t>
            </a:r>
            <a:r>
              <a:rPr lang="en-US" sz="24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400" dirty="0" err="1">
                <a:latin typeface="Kalpurush" panose="02000600000000000000" pitchFamily="2" charset="0"/>
                <a:cs typeface="Kalpurush" panose="02000600000000000000" pitchFamily="2" charset="0"/>
              </a:rPr>
              <a:t>আমার</a:t>
            </a:r>
            <a:r>
              <a:rPr lang="en-US" sz="24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400" dirty="0" err="1">
                <a:latin typeface="Kalpurush" panose="02000600000000000000" pitchFamily="2" charset="0"/>
                <a:cs typeface="Kalpurush" panose="02000600000000000000" pitchFamily="2" charset="0"/>
              </a:rPr>
              <a:t>জীবনে</a:t>
            </a:r>
            <a:r>
              <a:rPr lang="en-US" sz="24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400" dirty="0" err="1">
                <a:latin typeface="Kalpurush" panose="02000600000000000000" pitchFamily="2" charset="0"/>
                <a:cs typeface="Kalpurush" panose="02000600000000000000" pitchFamily="2" charset="0"/>
              </a:rPr>
              <a:t>টাকার</a:t>
            </a:r>
            <a:r>
              <a:rPr lang="en-US" sz="24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400" dirty="0" err="1">
                <a:latin typeface="Kalpurush" panose="02000600000000000000" pitchFamily="2" charset="0"/>
                <a:cs typeface="Kalpurush" panose="02000600000000000000" pitchFamily="2" charset="0"/>
              </a:rPr>
              <a:t>ব্যবহার</a:t>
            </a:r>
            <a:endParaRPr lang="en-US" sz="2400" dirty="0">
              <a:latin typeface="Kalpurush" panose="02000600000000000000" pitchFamily="2" charset="0"/>
              <a:cs typeface="Kalpurush" panose="02000600000000000000" pitchFamily="2" charset="0"/>
            </a:endParaRPr>
          </a:p>
          <a:p>
            <a:pPr algn="ctr"/>
            <a:r>
              <a:rPr lang="en-US" sz="2400" dirty="0" err="1">
                <a:latin typeface="Kalpurush" panose="02000600000000000000" pitchFamily="2" charset="0"/>
                <a:cs typeface="Kalpurush" panose="02000600000000000000" pitchFamily="2" charset="0"/>
              </a:rPr>
              <a:t>সময়</a:t>
            </a:r>
            <a:r>
              <a:rPr lang="en-US" sz="2400" dirty="0">
                <a:latin typeface="Kalpurush" panose="02000600000000000000" pitchFamily="2" charset="0"/>
                <a:cs typeface="Kalpurush" panose="02000600000000000000" pitchFamily="2" charset="0"/>
              </a:rPr>
              <a:t> ৪০ </a:t>
            </a:r>
            <a:r>
              <a:rPr lang="en-US" sz="2400" dirty="0" err="1">
                <a:latin typeface="Kalpurush" panose="02000600000000000000" pitchFamily="2" charset="0"/>
                <a:cs typeface="Kalpurush" panose="02000600000000000000" pitchFamily="2" charset="0"/>
              </a:rPr>
              <a:t>মিনিট</a:t>
            </a:r>
            <a:endParaRPr lang="en-US" sz="2400" dirty="0">
              <a:latin typeface="Kalpurush" panose="02000600000000000000" pitchFamily="2" charset="0"/>
              <a:cs typeface="Kalpurush" panose="02000600000000000000" pitchFamily="2" charset="0"/>
            </a:endParaRPr>
          </a:p>
          <a:p>
            <a:pPr algn="ctr"/>
            <a:r>
              <a:rPr lang="en-US" sz="24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661C0AE-50DB-6FF2-F3FC-DE81C16637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8800" y="2021167"/>
            <a:ext cx="1727200" cy="2195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9497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95B42B-2E14-8D99-A78E-BC0D8DCD8C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8A19E59-7CA3-AB63-728C-68588A23A20B}"/>
              </a:ext>
            </a:extLst>
          </p:cNvPr>
          <p:cNvSpPr/>
          <p:nvPr/>
        </p:nvSpPr>
        <p:spPr>
          <a:xfrm>
            <a:off x="1597574" y="4489809"/>
            <a:ext cx="4969698" cy="3143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200" dirty="0">
                <a:solidFill>
                  <a:schemeClr val="tx1"/>
                </a:solidFill>
                <a:latin typeface="NikoshBAN" panose="02000000000000000000"/>
                <a:cs typeface="Kalpurush" panose="02000600000000000000" pitchFamily="2" charset="0"/>
              </a:rPr>
              <a:t>ছবিতে </a:t>
            </a:r>
            <a:r>
              <a:rPr lang="bn-IN" sz="3200" dirty="0">
                <a:solidFill>
                  <a:schemeClr val="tx1"/>
                </a:solidFill>
                <a:latin typeface="NikoshBAN" panose="02000000000000000000"/>
                <a:cs typeface="Kalpurush" panose="02000600000000000000" pitchFamily="2" charset="0"/>
              </a:rPr>
              <a:t>কী কী দেখতে পাচ্ছ</a:t>
            </a:r>
            <a:r>
              <a:rPr lang="bn-BD" sz="3200" dirty="0">
                <a:solidFill>
                  <a:schemeClr val="tx1"/>
                </a:solidFill>
                <a:latin typeface="NikoshBAN" panose="02000000000000000000"/>
                <a:cs typeface="Kalpurush" panose="02000600000000000000" pitchFamily="2" charset="0"/>
              </a:rPr>
              <a:t>?</a:t>
            </a:r>
            <a:r>
              <a:rPr lang="bn-IN" sz="3200" dirty="0">
                <a:solidFill>
                  <a:schemeClr val="tx1"/>
                </a:solidFill>
                <a:latin typeface="NikoshBAN" panose="02000000000000000000"/>
                <a:cs typeface="Kalpurush" panose="02000600000000000000" pitchFamily="2" charset="0"/>
              </a:rPr>
              <a:t>  </a:t>
            </a:r>
            <a:endParaRPr lang="en-US" sz="3200" dirty="0">
              <a:solidFill>
                <a:schemeClr val="tx1"/>
              </a:solidFill>
              <a:latin typeface="NikoshBAN" panose="02000000000000000000"/>
              <a:cs typeface="Kalpurush" panose="02000600000000000000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896AD9A-5175-CCB3-0BA6-FD3A6DE61C43}"/>
              </a:ext>
            </a:extLst>
          </p:cNvPr>
          <p:cNvSpPr/>
          <p:nvPr/>
        </p:nvSpPr>
        <p:spPr>
          <a:xfrm>
            <a:off x="3129467" y="557302"/>
            <a:ext cx="5004193" cy="3748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b="1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চলো কিছু ছবি দেখি। </a:t>
            </a:r>
            <a:endParaRPr lang="en-US" sz="3600" b="1" dirty="0">
              <a:solidFill>
                <a:schemeClr val="tx1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9FBE108-E5F0-7D2D-D446-DA8A701565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3718" y="935182"/>
            <a:ext cx="4711969" cy="331469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778E23D-6808-167D-AF7D-7B8BF9F53F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6526" y="945890"/>
            <a:ext cx="4157902" cy="3314383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42D18D96-D870-E96D-FF6C-D8338F844B0B}"/>
              </a:ext>
            </a:extLst>
          </p:cNvPr>
          <p:cNvSpPr txBox="1"/>
          <p:nvPr/>
        </p:nvSpPr>
        <p:spPr>
          <a:xfrm>
            <a:off x="1614534" y="5270444"/>
            <a:ext cx="8007927" cy="58477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তুমি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কী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টাকা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কোন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কাজে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ব্যবহার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করেছ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? 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2696E99-6EC5-3557-B4AE-8E410195434A}"/>
              </a:ext>
            </a:extLst>
          </p:cNvPr>
          <p:cNvSpPr/>
          <p:nvPr/>
        </p:nvSpPr>
        <p:spPr>
          <a:xfrm>
            <a:off x="4912551" y="2375178"/>
            <a:ext cx="2676985" cy="8128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টাকা,মুদ্রা</a:t>
            </a:r>
            <a:r>
              <a:rPr lang="en-US" sz="2800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/ </a:t>
            </a:r>
            <a:r>
              <a:rPr lang="en-US" sz="2800" dirty="0" err="1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কয়েন</a:t>
            </a:r>
            <a:endParaRPr lang="en-US" sz="2800" dirty="0">
              <a:solidFill>
                <a:schemeClr val="tx1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675860E-400B-4B49-9418-20E68C8C5A8F}"/>
              </a:ext>
            </a:extLst>
          </p:cNvPr>
          <p:cNvSpPr/>
          <p:nvPr/>
        </p:nvSpPr>
        <p:spPr>
          <a:xfrm>
            <a:off x="1566401" y="4820546"/>
            <a:ext cx="7935311" cy="5885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এগুলো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দিয়ে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কী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কী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করা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হয়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7F6073A-5A3D-F21A-D5AE-EBB2FE3B5066}"/>
              </a:ext>
            </a:extLst>
          </p:cNvPr>
          <p:cNvSpPr txBox="1"/>
          <p:nvPr/>
        </p:nvSpPr>
        <p:spPr>
          <a:xfrm>
            <a:off x="1652635" y="5786526"/>
            <a:ext cx="7969348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কী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কাজে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ব্যবহার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করেছ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749861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5" grpId="0" animBg="1"/>
      <p:bldP spid="29" grpId="0" animBg="1"/>
      <p:bldP spid="33" grpId="0"/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BAD63B5-D7A2-7D15-12F1-03BBE52CBBF8}"/>
              </a:ext>
            </a:extLst>
          </p:cNvPr>
          <p:cNvSpPr/>
          <p:nvPr/>
        </p:nvSpPr>
        <p:spPr>
          <a:xfrm>
            <a:off x="929898" y="998465"/>
            <a:ext cx="10377055" cy="15794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b="1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পাঠের শিরোনাম </a:t>
            </a:r>
            <a:endParaRPr lang="en-US" sz="4000" b="1" dirty="0">
              <a:solidFill>
                <a:schemeClr val="tx1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F3B9862-94F9-D811-C244-E5066871DFC6}"/>
              </a:ext>
            </a:extLst>
          </p:cNvPr>
          <p:cNvSpPr/>
          <p:nvPr/>
        </p:nvSpPr>
        <p:spPr>
          <a:xfrm>
            <a:off x="929898" y="2555575"/>
            <a:ext cx="10377055" cy="304800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u="sng" dirty="0" err="1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তাহলে</a:t>
            </a:r>
            <a:r>
              <a:rPr lang="en-US" sz="4000" u="sng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000" u="sng" dirty="0" err="1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আজ</a:t>
            </a:r>
            <a:r>
              <a:rPr lang="en-US" sz="4000" u="sng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000" u="sng" dirty="0" err="1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আমরা</a:t>
            </a:r>
            <a:r>
              <a:rPr lang="en-US" sz="4000" u="sng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000" u="sng" dirty="0" err="1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পড়ব</a:t>
            </a:r>
            <a:endParaRPr lang="en-US" sz="4000" u="sng" dirty="0">
              <a:solidFill>
                <a:schemeClr val="tx1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  <a:p>
            <a:pPr algn="ctr"/>
            <a:r>
              <a:rPr lang="en-US" sz="4000" u="sng" dirty="0" err="1">
                <a:solidFill>
                  <a:srgbClr val="FF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আমার</a:t>
            </a:r>
            <a:r>
              <a:rPr lang="en-US" sz="4000" u="sng" dirty="0">
                <a:solidFill>
                  <a:srgbClr val="FF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000" u="sng" dirty="0" err="1">
                <a:solidFill>
                  <a:srgbClr val="FF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জীবনে</a:t>
            </a:r>
            <a:r>
              <a:rPr lang="en-US" sz="4000" u="sng" dirty="0">
                <a:solidFill>
                  <a:srgbClr val="FF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000" u="sng" dirty="0" err="1">
                <a:solidFill>
                  <a:srgbClr val="FF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টাকার</a:t>
            </a:r>
            <a:r>
              <a:rPr lang="en-US" sz="4000" u="sng" dirty="0">
                <a:solidFill>
                  <a:srgbClr val="FF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000" u="sng" dirty="0" err="1">
                <a:solidFill>
                  <a:srgbClr val="FF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ব্যবহার</a:t>
            </a:r>
            <a:r>
              <a:rPr lang="en-US" sz="4000" u="sng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13674497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29EAA8B-AF40-F42F-E7A8-5B8C367CACFF}"/>
              </a:ext>
            </a:extLst>
          </p:cNvPr>
          <p:cNvSpPr/>
          <p:nvPr/>
        </p:nvSpPr>
        <p:spPr>
          <a:xfrm>
            <a:off x="563223" y="2524990"/>
            <a:ext cx="11143281" cy="3431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 u="sng" dirty="0">
              <a:solidFill>
                <a:schemeClr val="tx1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  <a:p>
            <a:r>
              <a:rPr lang="en-US" sz="3200" b="1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এই</a:t>
            </a:r>
            <a:r>
              <a:rPr lang="en-US" sz="3200" b="1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পাঠ</a:t>
            </a:r>
            <a:r>
              <a:rPr lang="en-US" sz="3200" b="1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শেষে</a:t>
            </a:r>
            <a:r>
              <a:rPr lang="en-US" sz="3200" b="1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শিক্ষার্থীরা</a:t>
            </a:r>
            <a:r>
              <a:rPr lang="en-US" sz="3200" b="1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…</a:t>
            </a:r>
          </a:p>
          <a:p>
            <a:endParaRPr lang="en-US" sz="3200" b="1" dirty="0">
              <a:solidFill>
                <a:schemeClr val="tx1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  <a:p>
            <a:r>
              <a:rPr lang="en-US" sz="3200" b="1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৯.১.১ </a:t>
            </a:r>
            <a:r>
              <a:rPr lang="en-US" sz="3200" dirty="0" err="1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ব্যক্তিগত</a:t>
            </a:r>
            <a:r>
              <a:rPr lang="en-US" sz="3200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জীবনে</a:t>
            </a:r>
            <a:r>
              <a:rPr lang="en-US" sz="3200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টাকার</a:t>
            </a:r>
            <a:r>
              <a:rPr lang="en-US" sz="3200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ব্যবহার</a:t>
            </a:r>
            <a:r>
              <a:rPr lang="en-US" sz="3200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বর্ণনা</a:t>
            </a:r>
            <a:r>
              <a:rPr lang="en-US" sz="3200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করতে</a:t>
            </a:r>
            <a:r>
              <a:rPr lang="en-US" sz="3200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পারবে</a:t>
            </a:r>
            <a:r>
              <a:rPr lang="en-US" sz="3200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। 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7F2C342F-D3E1-FB18-C932-46AB4606ADA4}"/>
              </a:ext>
            </a:extLst>
          </p:cNvPr>
          <p:cNvSpPr/>
          <p:nvPr/>
        </p:nvSpPr>
        <p:spPr>
          <a:xfrm>
            <a:off x="2455338" y="1278083"/>
            <a:ext cx="4944306" cy="966354"/>
          </a:xfrm>
          <a:custGeom>
            <a:avLst/>
            <a:gdLst>
              <a:gd name="connsiteX0" fmla="*/ 0 w 4919451"/>
              <a:gd name="connsiteY0" fmla="*/ 0 h 671272"/>
              <a:gd name="connsiteX1" fmla="*/ 4846464 w 4919451"/>
              <a:gd name="connsiteY1" fmla="*/ 0 h 671272"/>
              <a:gd name="connsiteX2" fmla="*/ 4919451 w 4919451"/>
              <a:gd name="connsiteY2" fmla="*/ 72987 h 671272"/>
              <a:gd name="connsiteX3" fmla="*/ 4919451 w 4919451"/>
              <a:gd name="connsiteY3" fmla="*/ 598285 h 671272"/>
              <a:gd name="connsiteX4" fmla="*/ 4846464 w 4919451"/>
              <a:gd name="connsiteY4" fmla="*/ 671272 h 671272"/>
              <a:gd name="connsiteX5" fmla="*/ 0 w 4919451"/>
              <a:gd name="connsiteY5" fmla="*/ 671272 h 671272"/>
              <a:gd name="connsiteX6" fmla="*/ 0 w 4919451"/>
              <a:gd name="connsiteY6" fmla="*/ 0 h 671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19451" h="671272">
                <a:moveTo>
                  <a:pt x="0" y="0"/>
                </a:moveTo>
                <a:lnTo>
                  <a:pt x="4846464" y="0"/>
                </a:lnTo>
                <a:cubicBezTo>
                  <a:pt x="4886774" y="0"/>
                  <a:pt x="4919451" y="32677"/>
                  <a:pt x="4919451" y="72987"/>
                </a:cubicBezTo>
                <a:lnTo>
                  <a:pt x="4919451" y="598285"/>
                </a:lnTo>
                <a:cubicBezTo>
                  <a:pt x="4919451" y="638595"/>
                  <a:pt x="4886774" y="671272"/>
                  <a:pt x="4846464" y="671272"/>
                </a:cubicBezTo>
                <a:lnTo>
                  <a:pt x="0" y="67127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49241B6-E5DD-F049-68AB-02FDB5325850}"/>
              </a:ext>
            </a:extLst>
          </p:cNvPr>
          <p:cNvSpPr txBox="1"/>
          <p:nvPr/>
        </p:nvSpPr>
        <p:spPr>
          <a:xfrm>
            <a:off x="2784764" y="1534391"/>
            <a:ext cx="4547754" cy="64633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F3E29320-FC61-CD9B-3FF8-E7AC04A32691}"/>
              </a:ext>
            </a:extLst>
          </p:cNvPr>
          <p:cNvSpPr/>
          <p:nvPr/>
        </p:nvSpPr>
        <p:spPr>
          <a:xfrm>
            <a:off x="1388882" y="1270698"/>
            <a:ext cx="1159975" cy="1534848"/>
          </a:xfrm>
          <a:custGeom>
            <a:avLst/>
            <a:gdLst>
              <a:gd name="connsiteX0" fmla="*/ 431810 w 2193092"/>
              <a:gd name="connsiteY0" fmla="*/ 0 h 2018648"/>
              <a:gd name="connsiteX1" fmla="*/ 2158990 w 2193092"/>
              <a:gd name="connsiteY1" fmla="*/ 0 h 2018648"/>
              <a:gd name="connsiteX2" fmla="*/ 2193092 w 2193092"/>
              <a:gd name="connsiteY2" fmla="*/ 2214 h 2018648"/>
              <a:gd name="connsiteX3" fmla="*/ 2193092 w 2193092"/>
              <a:gd name="connsiteY3" fmla="*/ 2018648 h 2018648"/>
              <a:gd name="connsiteX4" fmla="*/ 1527807 w 2193092"/>
              <a:gd name="connsiteY4" fmla="*/ 1668948 h 2018648"/>
              <a:gd name="connsiteX5" fmla="*/ 431810 w 2193092"/>
              <a:gd name="connsiteY5" fmla="*/ 1668948 h 2018648"/>
              <a:gd name="connsiteX6" fmla="*/ 0 w 2193092"/>
              <a:gd name="connsiteY6" fmla="*/ 1390784 h 2018648"/>
              <a:gd name="connsiteX7" fmla="*/ 0 w 2193092"/>
              <a:gd name="connsiteY7" fmla="*/ 278164 h 2018648"/>
              <a:gd name="connsiteX8" fmla="*/ 431810 w 2193092"/>
              <a:gd name="connsiteY8" fmla="*/ 0 h 2018648"/>
              <a:gd name="connsiteX0" fmla="*/ 431810 w 2193092"/>
              <a:gd name="connsiteY0" fmla="*/ 0 h 2563396"/>
              <a:gd name="connsiteX1" fmla="*/ 2158990 w 2193092"/>
              <a:gd name="connsiteY1" fmla="*/ 0 h 2563396"/>
              <a:gd name="connsiteX2" fmla="*/ 2193092 w 2193092"/>
              <a:gd name="connsiteY2" fmla="*/ 2214 h 2563396"/>
              <a:gd name="connsiteX3" fmla="*/ 2193092 w 2193092"/>
              <a:gd name="connsiteY3" fmla="*/ 2563396 h 2563396"/>
              <a:gd name="connsiteX4" fmla="*/ 1527807 w 2193092"/>
              <a:gd name="connsiteY4" fmla="*/ 1668948 h 2563396"/>
              <a:gd name="connsiteX5" fmla="*/ 431810 w 2193092"/>
              <a:gd name="connsiteY5" fmla="*/ 1668948 h 2563396"/>
              <a:gd name="connsiteX6" fmla="*/ 0 w 2193092"/>
              <a:gd name="connsiteY6" fmla="*/ 1390784 h 2563396"/>
              <a:gd name="connsiteX7" fmla="*/ 0 w 2193092"/>
              <a:gd name="connsiteY7" fmla="*/ 278164 h 2563396"/>
              <a:gd name="connsiteX8" fmla="*/ 431810 w 2193092"/>
              <a:gd name="connsiteY8" fmla="*/ 0 h 2563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93092" h="2563396">
                <a:moveTo>
                  <a:pt x="431810" y="0"/>
                </a:moveTo>
                <a:lnTo>
                  <a:pt x="2158990" y="0"/>
                </a:lnTo>
                <a:lnTo>
                  <a:pt x="2193092" y="2214"/>
                </a:lnTo>
                <a:lnTo>
                  <a:pt x="2193092" y="2563396"/>
                </a:lnTo>
                <a:lnTo>
                  <a:pt x="1527807" y="1668948"/>
                </a:lnTo>
                <a:lnTo>
                  <a:pt x="431810" y="1668948"/>
                </a:lnTo>
                <a:cubicBezTo>
                  <a:pt x="193327" y="1668948"/>
                  <a:pt x="0" y="1544410"/>
                  <a:pt x="0" y="1390784"/>
                </a:cubicBezTo>
                <a:lnTo>
                  <a:pt x="0" y="278164"/>
                </a:lnTo>
                <a:cubicBezTo>
                  <a:pt x="0" y="124538"/>
                  <a:pt x="193327" y="0"/>
                  <a:pt x="43181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393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4" grpId="1" animBg="1"/>
      <p:bldP spid="5" grpId="1" animBg="1"/>
      <p:bldP spid="5" grpId="2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8FEE9A4-ADD2-543A-A4E7-88FAC393EADF}"/>
              </a:ext>
            </a:extLst>
          </p:cNvPr>
          <p:cNvSpPr/>
          <p:nvPr/>
        </p:nvSpPr>
        <p:spPr>
          <a:xfrm>
            <a:off x="2023734" y="1274305"/>
            <a:ext cx="7607946" cy="8679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গত</a:t>
            </a:r>
            <a:r>
              <a:rPr lang="en-U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ক্লাসে</a:t>
            </a:r>
            <a:r>
              <a:rPr lang="en-U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আমরা</a:t>
            </a:r>
            <a:r>
              <a:rPr lang="en-U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কী</a:t>
            </a:r>
            <a:r>
              <a:rPr lang="en-U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শিখেছিলাম</a:t>
            </a:r>
            <a:endParaRPr lang="en-US" sz="4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161495C-5550-53EC-3ACF-298ABA54351C}"/>
              </a:ext>
            </a:extLst>
          </p:cNvPr>
          <p:cNvSpPr txBox="1"/>
          <p:nvPr/>
        </p:nvSpPr>
        <p:spPr>
          <a:xfrm>
            <a:off x="1747981" y="2274685"/>
            <a:ext cx="837184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		</a:t>
            </a:r>
            <a:r>
              <a:rPr lang="en-US" sz="3200" dirty="0" err="1">
                <a:solidFill>
                  <a:srgbClr val="FF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নিচের</a:t>
            </a:r>
            <a:r>
              <a:rPr lang="en-US" sz="3200" dirty="0">
                <a:solidFill>
                  <a:srgbClr val="FF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bn-BD" sz="3200" dirty="0">
                <a:solidFill>
                  <a:srgbClr val="FF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প্রশ্ন</a:t>
            </a:r>
            <a:r>
              <a:rPr lang="en-US" sz="3200" dirty="0" err="1">
                <a:solidFill>
                  <a:srgbClr val="FF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গুলোর</a:t>
            </a:r>
            <a:r>
              <a:rPr lang="bn-BD" sz="3200" dirty="0">
                <a:solidFill>
                  <a:srgbClr val="FF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উত্তর দাও</a:t>
            </a:r>
            <a:endParaRPr lang="en-US" sz="3200" dirty="0">
              <a:solidFill>
                <a:srgbClr val="FF0000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  <a:p>
            <a:endParaRPr lang="en-US" sz="1400" dirty="0">
              <a:solidFill>
                <a:srgbClr val="FF0000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200" dirty="0" err="1">
                <a:solidFill>
                  <a:srgbClr val="D305B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সমাজে</a:t>
            </a:r>
            <a:r>
              <a:rPr lang="en-US" sz="3200" dirty="0">
                <a:solidFill>
                  <a:srgbClr val="D305B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সব </a:t>
            </a:r>
            <a:r>
              <a:rPr lang="en-US" sz="3200" dirty="0" err="1">
                <a:solidFill>
                  <a:srgbClr val="D305B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পেশার</a:t>
            </a:r>
            <a:r>
              <a:rPr lang="en-US" sz="3200" dirty="0">
                <a:solidFill>
                  <a:srgbClr val="D305B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rgbClr val="D305B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মানুষকে</a:t>
            </a:r>
            <a:r>
              <a:rPr lang="en-US" sz="3200" dirty="0">
                <a:solidFill>
                  <a:srgbClr val="D305B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rgbClr val="D305B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শ্রদ্ধা</a:t>
            </a:r>
            <a:r>
              <a:rPr lang="en-US" sz="3200" dirty="0">
                <a:solidFill>
                  <a:srgbClr val="D305B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rgbClr val="D305B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করা</a:t>
            </a:r>
            <a:r>
              <a:rPr lang="en-US" sz="3200" dirty="0">
                <a:solidFill>
                  <a:srgbClr val="D305B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rgbClr val="D305B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উচিত</a:t>
            </a:r>
            <a:r>
              <a:rPr lang="en-US" sz="3200" dirty="0">
                <a:solidFill>
                  <a:srgbClr val="D305B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rgbClr val="D305B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কেন</a:t>
            </a:r>
            <a:r>
              <a:rPr lang="en-US" sz="3200" dirty="0">
                <a:solidFill>
                  <a:srgbClr val="D305B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?</a:t>
            </a:r>
            <a:endParaRPr lang="bn-BD" sz="3200" dirty="0">
              <a:solidFill>
                <a:srgbClr val="D305B6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bn-BD" sz="3200" dirty="0">
                <a:solidFill>
                  <a:srgbClr val="D305B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অসুখ হলে কার কাছে যাই?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bn-BD" sz="3200" dirty="0">
                <a:solidFill>
                  <a:srgbClr val="D305B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কারা অপরাধ দমন কাজে নিয়োজিত?</a:t>
            </a:r>
            <a:endParaRPr lang="en-US" sz="3200" dirty="0">
              <a:solidFill>
                <a:srgbClr val="D305B6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bn-BD" sz="3200" dirty="0">
                <a:solidFill>
                  <a:srgbClr val="D305B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শিক্ষা</a:t>
            </a:r>
            <a:r>
              <a:rPr lang="en-US" sz="3200" dirty="0" err="1">
                <a:solidFill>
                  <a:srgbClr val="D305B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র্থী</a:t>
            </a:r>
            <a:r>
              <a:rPr lang="bn-BD" sz="3200" dirty="0">
                <a:solidFill>
                  <a:srgbClr val="D305B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দের কে পড়ান?</a:t>
            </a:r>
            <a:endParaRPr lang="en-US" sz="3200" dirty="0">
              <a:solidFill>
                <a:srgbClr val="D305B6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6413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5C54EBD-F816-5A15-286E-B0FE53A950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7412" y="1415762"/>
            <a:ext cx="4798052" cy="307311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BEEAB7C-95A6-E34C-951B-09EC6EAA0748}"/>
              </a:ext>
            </a:extLst>
          </p:cNvPr>
          <p:cNvSpPr/>
          <p:nvPr/>
        </p:nvSpPr>
        <p:spPr>
          <a:xfrm>
            <a:off x="3501736" y="4312227"/>
            <a:ext cx="4894119" cy="19638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কোন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বস্তুর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দাম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পরিশোধের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আধুনিক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মাধ্যম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হলো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টাকা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।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C626777-8350-E358-BE10-FB79222E6495}"/>
              </a:ext>
            </a:extLst>
          </p:cNvPr>
          <p:cNvSpPr/>
          <p:nvPr/>
        </p:nvSpPr>
        <p:spPr>
          <a:xfrm>
            <a:off x="707494" y="721115"/>
            <a:ext cx="7223733" cy="5959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3600" b="1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চলো ছবি</a:t>
            </a:r>
            <a:r>
              <a:rPr lang="en-US" sz="3600" b="1" dirty="0" err="1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টি</a:t>
            </a:r>
            <a:r>
              <a:rPr lang="bn-IN" sz="3600" b="1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দেখি। </a:t>
            </a:r>
            <a:endParaRPr lang="en-US" sz="3600" b="1" dirty="0">
              <a:solidFill>
                <a:schemeClr val="tx1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93391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B697851-6D50-048F-DF36-FA6BA0E32E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471" y="1620983"/>
            <a:ext cx="4066309" cy="283671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25091B1-7620-1E01-3603-C67C3E2AC1EF}"/>
              </a:ext>
            </a:extLst>
          </p:cNvPr>
          <p:cNvSpPr txBox="1"/>
          <p:nvPr/>
        </p:nvSpPr>
        <p:spPr>
          <a:xfrm>
            <a:off x="2925041" y="4631520"/>
            <a:ext cx="657744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dirty="0" err="1">
                <a:latin typeface="Kalpurush" panose="02000600000000000000" pitchFamily="2" charset="0"/>
                <a:cs typeface="Kalpurush" panose="02000600000000000000" pitchFamily="2" charset="0"/>
              </a:rPr>
              <a:t>টাকা</a:t>
            </a:r>
            <a:r>
              <a:rPr lang="en-US" sz="36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>
                <a:latin typeface="Kalpurush" panose="02000600000000000000" pitchFamily="2" charset="0"/>
                <a:cs typeface="Kalpurush" panose="02000600000000000000" pitchFamily="2" charset="0"/>
              </a:rPr>
              <a:t>দিয়েই</a:t>
            </a:r>
            <a:r>
              <a:rPr lang="en-US" sz="36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>
                <a:latin typeface="Kalpurush" panose="02000600000000000000" pitchFamily="2" charset="0"/>
                <a:cs typeface="Kalpurush" panose="02000600000000000000" pitchFamily="2" charset="0"/>
              </a:rPr>
              <a:t>প্রতিদিনের</a:t>
            </a:r>
            <a:r>
              <a:rPr lang="en-US" sz="36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>
                <a:latin typeface="Kalpurush" panose="02000600000000000000" pitchFamily="2" charset="0"/>
                <a:cs typeface="Kalpurush" panose="02000600000000000000" pitchFamily="2" charset="0"/>
              </a:rPr>
              <a:t>জিনিসপত্র</a:t>
            </a:r>
            <a:r>
              <a:rPr lang="en-US" sz="36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>
                <a:latin typeface="Kalpurush" panose="02000600000000000000" pitchFamily="2" charset="0"/>
                <a:cs typeface="Kalpurush" panose="02000600000000000000" pitchFamily="2" charset="0"/>
              </a:rPr>
              <a:t>কেনাকাটা</a:t>
            </a:r>
            <a:r>
              <a:rPr lang="en-US" sz="36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>
                <a:latin typeface="Kalpurush" panose="02000600000000000000" pitchFamily="2" charset="0"/>
                <a:cs typeface="Kalpurush" panose="02000600000000000000" pitchFamily="2" charset="0"/>
              </a:rPr>
              <a:t>করি</a:t>
            </a:r>
            <a:r>
              <a:rPr lang="en-US" sz="3600" dirty="0">
                <a:latin typeface="Kalpurush" panose="02000600000000000000" pitchFamily="2" charset="0"/>
                <a:cs typeface="Kalpurush" panose="02000600000000000000" pitchFamily="2" charset="0"/>
              </a:rPr>
              <a:t>। </a:t>
            </a:r>
            <a:endParaRPr lang="en-US" sz="36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105BEDF-6C8B-31DF-CAA5-43947E38B904}"/>
              </a:ext>
            </a:extLst>
          </p:cNvPr>
          <p:cNvSpPr/>
          <p:nvPr/>
        </p:nvSpPr>
        <p:spPr>
          <a:xfrm>
            <a:off x="936095" y="960106"/>
            <a:ext cx="7223733" cy="5959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3600" b="1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চলো ছবি</a:t>
            </a:r>
            <a:r>
              <a:rPr lang="en-US" sz="3600" b="1" dirty="0" err="1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টি</a:t>
            </a:r>
            <a:r>
              <a:rPr lang="bn-IN" sz="3600" b="1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দেখি। </a:t>
            </a:r>
            <a:endParaRPr lang="en-US" sz="3600" b="1" dirty="0">
              <a:solidFill>
                <a:schemeClr val="tx1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03898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DB14B4C-B344-DCEB-4793-688902C09B98}"/>
              </a:ext>
            </a:extLst>
          </p:cNvPr>
          <p:cNvSpPr/>
          <p:nvPr/>
        </p:nvSpPr>
        <p:spPr>
          <a:xfrm>
            <a:off x="1115878" y="2185261"/>
            <a:ext cx="9949912" cy="2262753"/>
          </a:xfrm>
          <a:prstGeom prst="rect">
            <a:avLst/>
          </a:prstGeom>
          <a:solidFill>
            <a:srgbClr val="FEFFD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400" dirty="0" err="1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টাকা</a:t>
            </a:r>
            <a:r>
              <a:rPr lang="en-US" sz="4400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কী</a:t>
            </a:r>
            <a:r>
              <a:rPr lang="en-US" sz="4400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? 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400" dirty="0" err="1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টাকা</a:t>
            </a:r>
            <a:r>
              <a:rPr lang="en-US" sz="4400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দিয়ে</a:t>
            </a:r>
            <a:r>
              <a:rPr lang="en-US" sz="4400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আমরা</a:t>
            </a:r>
            <a:r>
              <a:rPr lang="en-US" sz="4400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কী</a:t>
            </a:r>
            <a:r>
              <a:rPr lang="en-US" sz="4400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করি</a:t>
            </a:r>
            <a:r>
              <a:rPr lang="en-US" sz="4400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? </a:t>
            </a:r>
          </a:p>
        </p:txBody>
      </p:sp>
      <p:pic>
        <p:nvPicPr>
          <p:cNvPr id="2050" name="Picture 2" descr="Pin Kostenlose Cliparts Schule - Students Icons - Free Transparent PNG  Clipart Images Download">
            <a:extLst>
              <a:ext uri="{FF2B5EF4-FFF2-40B4-BE49-F238E27FC236}">
                <a16:creationId xmlns:a16="http://schemas.microsoft.com/office/drawing/2014/main" id="{03BA8362-268A-2C62-A86D-0C5C3C9E7A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11392" y="636877"/>
            <a:ext cx="1176337" cy="1038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4600472"/>
      </p:ext>
    </p:extLst>
  </p:cSld>
  <p:clrMapOvr>
    <a:masterClrMapping/>
  </p:clrMapOvr>
  <p:transition spd="slow">
    <p:cover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27464" y="4155591"/>
            <a:ext cx="844780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1913" indent="52388"/>
            <a:r>
              <a:rPr lang="en-US" sz="3600" dirty="0" err="1">
                <a:latin typeface="Kalpurush" panose="02000600000000000000" pitchFamily="2" charset="0"/>
                <a:cs typeface="Kalpurush" panose="02000600000000000000" pitchFamily="2" charset="0"/>
              </a:rPr>
              <a:t>পরিবারের</a:t>
            </a:r>
            <a:r>
              <a:rPr lang="en-US" sz="36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>
                <a:latin typeface="Kalpurush" panose="02000600000000000000" pitchFamily="2" charset="0"/>
                <a:cs typeface="Kalpurush" panose="02000600000000000000" pitchFamily="2" charset="0"/>
              </a:rPr>
              <a:t>কেউ</a:t>
            </a:r>
            <a:r>
              <a:rPr lang="en-US" sz="36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>
                <a:latin typeface="Kalpurush" panose="02000600000000000000" pitchFamily="2" charset="0"/>
                <a:cs typeface="Kalpurush" panose="02000600000000000000" pitchFamily="2" charset="0"/>
              </a:rPr>
              <a:t>অসুস্থ</a:t>
            </a:r>
            <a:r>
              <a:rPr lang="en-US" sz="36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>
                <a:latin typeface="Kalpurush" panose="02000600000000000000" pitchFamily="2" charset="0"/>
                <a:cs typeface="Kalpurush" panose="02000600000000000000" pitchFamily="2" charset="0"/>
              </a:rPr>
              <a:t>হলে</a:t>
            </a:r>
            <a:r>
              <a:rPr lang="en-US" sz="36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>
                <a:latin typeface="Kalpurush" panose="02000600000000000000" pitchFamily="2" charset="0"/>
                <a:cs typeface="Kalpurush" panose="02000600000000000000" pitchFamily="2" charset="0"/>
              </a:rPr>
              <a:t>চিকিৎসার</a:t>
            </a:r>
            <a:r>
              <a:rPr lang="en-US" sz="36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>
                <a:latin typeface="Kalpurush" panose="02000600000000000000" pitchFamily="2" charset="0"/>
                <a:cs typeface="Kalpurush" panose="02000600000000000000" pitchFamily="2" charset="0"/>
              </a:rPr>
              <a:t>জন্য</a:t>
            </a:r>
            <a:r>
              <a:rPr lang="en-US" sz="36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>
                <a:latin typeface="Kalpurush" panose="02000600000000000000" pitchFamily="2" charset="0"/>
                <a:cs typeface="Kalpurush" panose="02000600000000000000" pitchFamily="2" charset="0"/>
              </a:rPr>
              <a:t>টাকা</a:t>
            </a:r>
            <a:r>
              <a:rPr lang="en-US" sz="36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>
                <a:latin typeface="Kalpurush" panose="02000600000000000000" pitchFamily="2" charset="0"/>
                <a:cs typeface="Kalpurush" panose="02000600000000000000" pitchFamily="2" charset="0"/>
              </a:rPr>
              <a:t>দরকার</a:t>
            </a:r>
            <a:r>
              <a:rPr lang="en-US" sz="3600" dirty="0">
                <a:latin typeface="Kalpurush" panose="02000600000000000000" pitchFamily="2" charset="0"/>
                <a:cs typeface="Kalpurush" panose="02000600000000000000" pitchFamily="2" charset="0"/>
              </a:rPr>
              <a:t>। </a:t>
            </a:r>
            <a:r>
              <a:rPr lang="en-US" sz="3600" dirty="0" err="1">
                <a:latin typeface="Kalpurush" panose="02000600000000000000" pitchFamily="2" charset="0"/>
                <a:cs typeface="Kalpurush" panose="02000600000000000000" pitchFamily="2" charset="0"/>
              </a:rPr>
              <a:t>টাকা</a:t>
            </a:r>
            <a:r>
              <a:rPr lang="en-US" sz="36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>
                <a:latin typeface="Kalpurush" panose="02000600000000000000" pitchFamily="2" charset="0"/>
                <a:cs typeface="Kalpurush" panose="02000600000000000000" pitchFamily="2" charset="0"/>
              </a:rPr>
              <a:t>দিয়ে</a:t>
            </a:r>
            <a:r>
              <a:rPr lang="en-US" sz="36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>
                <a:latin typeface="Kalpurush" panose="02000600000000000000" pitchFamily="2" charset="0"/>
                <a:cs typeface="Kalpurush" panose="02000600000000000000" pitchFamily="2" charset="0"/>
              </a:rPr>
              <a:t>উপহার</a:t>
            </a:r>
            <a:r>
              <a:rPr lang="en-US" sz="36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>
                <a:latin typeface="Kalpurush" panose="02000600000000000000" pitchFamily="2" charset="0"/>
                <a:cs typeface="Kalpurush" panose="02000600000000000000" pitchFamily="2" charset="0"/>
              </a:rPr>
              <a:t>কিনে</a:t>
            </a:r>
            <a:r>
              <a:rPr lang="en-US" sz="36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>
                <a:latin typeface="Kalpurush" panose="02000600000000000000" pitchFamily="2" charset="0"/>
                <a:cs typeface="Kalpurush" panose="02000600000000000000" pitchFamily="2" charset="0"/>
              </a:rPr>
              <a:t>প্রিয়জনকে</a:t>
            </a:r>
            <a:r>
              <a:rPr lang="en-US" sz="36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>
                <a:latin typeface="Kalpurush" panose="02000600000000000000" pitchFamily="2" charset="0"/>
                <a:cs typeface="Kalpurush" panose="02000600000000000000" pitchFamily="2" charset="0"/>
              </a:rPr>
              <a:t>দেই</a:t>
            </a:r>
            <a:r>
              <a:rPr lang="en-US" sz="3600" dirty="0">
                <a:latin typeface="Kalpurush" panose="02000600000000000000" pitchFamily="2" charset="0"/>
                <a:cs typeface="Kalpurush" panose="02000600000000000000" pitchFamily="2" charset="0"/>
              </a:rPr>
              <a:t>। </a:t>
            </a:r>
            <a:r>
              <a:rPr lang="en-US" sz="3600" dirty="0" err="1">
                <a:latin typeface="Kalpurush" panose="02000600000000000000" pitchFamily="2" charset="0"/>
                <a:cs typeface="Kalpurush" panose="02000600000000000000" pitchFamily="2" charset="0"/>
              </a:rPr>
              <a:t>আমরা</a:t>
            </a:r>
            <a:r>
              <a:rPr lang="en-US" sz="3600" dirty="0">
                <a:latin typeface="Kalpurush" panose="02000600000000000000" pitchFamily="2" charset="0"/>
                <a:cs typeface="Kalpurush" panose="02000600000000000000" pitchFamily="2" charset="0"/>
              </a:rPr>
              <a:t> বই, </a:t>
            </a:r>
            <a:r>
              <a:rPr lang="en-US" sz="3600" dirty="0" err="1">
                <a:latin typeface="Kalpurush" panose="02000600000000000000" pitchFamily="2" charset="0"/>
                <a:cs typeface="Kalpurush" panose="02000600000000000000" pitchFamily="2" charset="0"/>
              </a:rPr>
              <a:t>খাতা</a:t>
            </a:r>
            <a:r>
              <a:rPr lang="en-US" sz="3600" dirty="0">
                <a:latin typeface="Kalpurush" panose="02000600000000000000" pitchFamily="2" charset="0"/>
                <a:cs typeface="Kalpurush" panose="02000600000000000000" pitchFamily="2" charset="0"/>
              </a:rPr>
              <a:t>, </a:t>
            </a:r>
            <a:r>
              <a:rPr lang="en-US" sz="3600" dirty="0" err="1">
                <a:latin typeface="Kalpurush" panose="02000600000000000000" pitchFamily="2" charset="0"/>
                <a:cs typeface="Kalpurush" panose="02000600000000000000" pitchFamily="2" charset="0"/>
              </a:rPr>
              <a:t>কলম</a:t>
            </a:r>
            <a:r>
              <a:rPr lang="en-US" sz="36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>
                <a:latin typeface="Kalpurush" panose="02000600000000000000" pitchFamily="2" charset="0"/>
                <a:cs typeface="Kalpurush" panose="02000600000000000000" pitchFamily="2" charset="0"/>
              </a:rPr>
              <a:t>আরও</a:t>
            </a:r>
            <a:r>
              <a:rPr lang="en-US" sz="36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>
                <a:latin typeface="Kalpurush" panose="02000600000000000000" pitchFamily="2" charset="0"/>
                <a:cs typeface="Kalpurush" panose="02000600000000000000" pitchFamily="2" charset="0"/>
              </a:rPr>
              <a:t>নানা</a:t>
            </a:r>
            <a:r>
              <a:rPr lang="en-US" sz="36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>
                <a:latin typeface="Kalpurush" panose="02000600000000000000" pitchFamily="2" charset="0"/>
                <a:cs typeface="Kalpurush" panose="02000600000000000000" pitchFamily="2" charset="0"/>
              </a:rPr>
              <a:t>জিনিস</a:t>
            </a:r>
            <a:r>
              <a:rPr lang="en-US" sz="36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>
                <a:latin typeface="Kalpurush" panose="02000600000000000000" pitchFamily="2" charset="0"/>
                <a:cs typeface="Kalpurush" panose="02000600000000000000" pitchFamily="2" charset="0"/>
              </a:rPr>
              <a:t>কিনতে</a:t>
            </a:r>
            <a:r>
              <a:rPr lang="en-US" sz="36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>
                <a:latin typeface="Kalpurush" panose="02000600000000000000" pitchFamily="2" charset="0"/>
                <a:cs typeface="Kalpurush" panose="02000600000000000000" pitchFamily="2" charset="0"/>
              </a:rPr>
              <a:t>টাকা</a:t>
            </a:r>
            <a:r>
              <a:rPr lang="en-US" sz="36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>
                <a:latin typeface="Kalpurush" panose="02000600000000000000" pitchFamily="2" charset="0"/>
                <a:cs typeface="Kalpurush" panose="02000600000000000000" pitchFamily="2" charset="0"/>
              </a:rPr>
              <a:t>ব্যবহার</a:t>
            </a:r>
            <a:r>
              <a:rPr lang="en-US" sz="36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>
                <a:latin typeface="Kalpurush" panose="02000600000000000000" pitchFamily="2" charset="0"/>
                <a:cs typeface="Kalpurush" panose="02000600000000000000" pitchFamily="2" charset="0"/>
              </a:rPr>
              <a:t>করি</a:t>
            </a:r>
            <a:r>
              <a:rPr lang="en-US" sz="3600" dirty="0">
                <a:latin typeface="Kalpurush" panose="02000600000000000000" pitchFamily="2" charset="0"/>
                <a:cs typeface="Kalpurush" panose="02000600000000000000" pitchFamily="2" charset="0"/>
              </a:rPr>
              <a:t>।  </a:t>
            </a:r>
          </a:p>
          <a:p>
            <a:pPr marL="61913" indent="52388"/>
            <a:r>
              <a:rPr lang="en-US" sz="36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F31EE19-2860-90C3-6D2B-626F7205DA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147" t="55699" r="9863" b="12176"/>
          <a:stretch>
            <a:fillRect/>
          </a:stretch>
        </p:blipFill>
        <p:spPr>
          <a:xfrm>
            <a:off x="1122218" y="1298865"/>
            <a:ext cx="3054388" cy="252499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63FF43B-28C1-C443-4176-3A0F1099F1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5343" y="1253840"/>
            <a:ext cx="3404321" cy="247649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4EDD9E0-0A0A-C2F2-94AC-25574F3F09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321" t="16321" r="50229" b="52072"/>
          <a:stretch>
            <a:fillRect/>
          </a:stretch>
        </p:blipFill>
        <p:spPr>
          <a:xfrm>
            <a:off x="7823662" y="1215736"/>
            <a:ext cx="3160652" cy="253538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DA01A8D-DC60-641D-BCD5-3FB354970E9B}"/>
              </a:ext>
            </a:extLst>
          </p:cNvPr>
          <p:cNvSpPr/>
          <p:nvPr/>
        </p:nvSpPr>
        <p:spPr>
          <a:xfrm>
            <a:off x="977658" y="689943"/>
            <a:ext cx="7223733" cy="5959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3600" b="1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চলো কিছু ছবি দেখি। </a:t>
            </a:r>
            <a:endParaRPr lang="en-US" sz="3600" b="1" dirty="0">
              <a:solidFill>
                <a:schemeClr val="tx1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003598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5E38EB25-B2D6-A0A4-8AE1-7EECAB283D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917" t="18135" r="9633" b="52072"/>
          <a:stretch>
            <a:fillRect/>
          </a:stretch>
        </p:blipFill>
        <p:spPr>
          <a:xfrm>
            <a:off x="1215736" y="1381760"/>
            <a:ext cx="3086100" cy="249404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8B18E6A-8063-8344-A588-AA972AF22A1F}"/>
              </a:ext>
            </a:extLst>
          </p:cNvPr>
          <p:cNvSpPr txBox="1"/>
          <p:nvPr/>
        </p:nvSpPr>
        <p:spPr>
          <a:xfrm>
            <a:off x="1639855" y="4238718"/>
            <a:ext cx="89276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1913" indent="-61913"/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বাস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 ও </a:t>
            </a:r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রিক্সা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ভাড়া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দিতে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টাকা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লাগে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। </a:t>
            </a:r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পরিবার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 ও </a:t>
            </a:r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নিজের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হঠা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ৎ </a:t>
            </a:r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প্রয়োজন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মেটানোর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জন্যও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টাকার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প্রয়োজন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। </a:t>
            </a:r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আমরা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টাকা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দিয়ে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ভবিষ্যতের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নানা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প্রয়োজন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মেটাই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।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2633EB2-D3A6-ABC6-87CB-56BFA3F689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554" t="56859" r="50775" b="13032"/>
          <a:stretch>
            <a:fillRect/>
          </a:stretch>
        </p:blipFill>
        <p:spPr>
          <a:xfrm>
            <a:off x="4468090" y="1361209"/>
            <a:ext cx="3252355" cy="250420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B5EDCF5-9442-1540-BE44-2CCCE9E63F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3964" y="1402773"/>
            <a:ext cx="3231571" cy="244186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47A412A-0D20-5A2C-B285-E49C574F3923}"/>
              </a:ext>
            </a:extLst>
          </p:cNvPr>
          <p:cNvSpPr/>
          <p:nvPr/>
        </p:nvSpPr>
        <p:spPr>
          <a:xfrm>
            <a:off x="655540" y="606815"/>
            <a:ext cx="7223733" cy="5959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3600" b="1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চলো কিছু ছবি দেখি। </a:t>
            </a:r>
            <a:endParaRPr lang="en-US" sz="3600" b="1" dirty="0">
              <a:solidFill>
                <a:schemeClr val="tx1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6565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6C762501-E202-9C60-9FC9-0F3541E19F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797" t="16442" r="7890" b="8761"/>
          <a:stretch>
            <a:fillRect/>
          </a:stretch>
        </p:blipFill>
        <p:spPr>
          <a:xfrm>
            <a:off x="2815937" y="1236517"/>
            <a:ext cx="6431972" cy="473825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3097990-5542-D885-48A1-DE0F829193A4}"/>
              </a:ext>
            </a:extLst>
          </p:cNvPr>
          <p:cNvSpPr/>
          <p:nvPr/>
        </p:nvSpPr>
        <p:spPr>
          <a:xfrm>
            <a:off x="3210791" y="446809"/>
            <a:ext cx="5850082" cy="76892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নিচের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ছবিটি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ভলোভাবে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পর্যবেক্ষণ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কর</a:t>
            </a:r>
            <a:endParaRPr lang="en-US" sz="3200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23251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975E20C4-4EE6-E266-7CE1-1A6EAD7ADD67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024" t="14075" r="10848" b="65031"/>
          <a:stretch>
            <a:fillRect/>
          </a:stretch>
        </p:blipFill>
        <p:spPr>
          <a:xfrm>
            <a:off x="789709" y="2452254"/>
            <a:ext cx="10629899" cy="322118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303D8D6-CA85-E28A-1E67-50A53B07EB9D}"/>
              </a:ext>
            </a:extLst>
          </p:cNvPr>
          <p:cNvSpPr/>
          <p:nvPr/>
        </p:nvSpPr>
        <p:spPr>
          <a:xfrm>
            <a:off x="1194954" y="2930238"/>
            <a:ext cx="3106881" cy="84166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Kalpurush" panose="02000600000000000000" pitchFamily="2" charset="0"/>
                <a:cs typeface="Kalpurush" panose="02000600000000000000" pitchFamily="2" charset="0"/>
              </a:rPr>
              <a:t>১. বই, </a:t>
            </a:r>
            <a:r>
              <a:rPr lang="en-US" sz="2400" dirty="0" err="1">
                <a:latin typeface="Kalpurush" panose="02000600000000000000" pitchFamily="2" charset="0"/>
                <a:cs typeface="Kalpurush" panose="02000600000000000000" pitchFamily="2" charset="0"/>
              </a:rPr>
              <a:t>খাতা</a:t>
            </a:r>
            <a:r>
              <a:rPr lang="en-US" sz="2400" dirty="0">
                <a:latin typeface="Kalpurush" panose="02000600000000000000" pitchFamily="2" charset="0"/>
                <a:cs typeface="Kalpurush" panose="02000600000000000000" pitchFamily="2" charset="0"/>
              </a:rPr>
              <a:t>, </a:t>
            </a:r>
            <a:r>
              <a:rPr lang="en-US" sz="2400" dirty="0" err="1">
                <a:latin typeface="Kalpurush" panose="02000600000000000000" pitchFamily="2" charset="0"/>
                <a:cs typeface="Kalpurush" panose="02000600000000000000" pitchFamily="2" charset="0"/>
              </a:rPr>
              <a:t>কলম</a:t>
            </a:r>
            <a:r>
              <a:rPr lang="en-US" sz="24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400" dirty="0" err="1">
                <a:latin typeface="Kalpurush" panose="02000600000000000000" pitchFamily="2" charset="0"/>
                <a:cs typeface="Kalpurush" panose="02000600000000000000" pitchFamily="2" charset="0"/>
              </a:rPr>
              <a:t>কিনতে</a:t>
            </a:r>
            <a:r>
              <a:rPr lang="en-US" sz="24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400" dirty="0" err="1">
                <a:latin typeface="Kalpurush" panose="02000600000000000000" pitchFamily="2" charset="0"/>
                <a:cs typeface="Kalpurush" panose="02000600000000000000" pitchFamily="2" charset="0"/>
              </a:rPr>
              <a:t>টাকা</a:t>
            </a:r>
            <a:r>
              <a:rPr lang="en-US" sz="24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400" dirty="0" err="1">
                <a:latin typeface="Kalpurush" panose="02000600000000000000" pitchFamily="2" charset="0"/>
                <a:cs typeface="Kalpurush" panose="02000600000000000000" pitchFamily="2" charset="0"/>
              </a:rPr>
              <a:t>ব্যবহার</a:t>
            </a:r>
            <a:r>
              <a:rPr lang="en-US" sz="24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400" dirty="0" err="1">
                <a:latin typeface="Kalpurush" panose="02000600000000000000" pitchFamily="2" charset="0"/>
                <a:cs typeface="Kalpurush" panose="02000600000000000000" pitchFamily="2" charset="0"/>
              </a:rPr>
              <a:t>করি</a:t>
            </a:r>
            <a:r>
              <a:rPr lang="en-US" sz="2400" dirty="0">
                <a:latin typeface="Kalpurush" panose="02000600000000000000" pitchFamily="2" charset="0"/>
                <a:cs typeface="Kalpurush" panose="02000600000000000000" pitchFamily="2" charset="0"/>
              </a:rPr>
              <a:t>।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E1FA1C0-3355-3F61-A928-F97425CF8D53}"/>
              </a:ext>
            </a:extLst>
          </p:cNvPr>
          <p:cNvSpPr/>
          <p:nvPr/>
        </p:nvSpPr>
        <p:spPr>
          <a:xfrm>
            <a:off x="1222663" y="4443846"/>
            <a:ext cx="3106881" cy="84166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Kalpurush" panose="02000600000000000000" pitchFamily="2" charset="0"/>
                <a:cs typeface="Kalpurush" panose="02000600000000000000" pitchFamily="2" charset="0"/>
              </a:rPr>
              <a:t>৩, </a:t>
            </a:r>
            <a:r>
              <a:rPr lang="en-US" sz="2400" dirty="0" err="1">
                <a:latin typeface="Kalpurush" panose="02000600000000000000" pitchFamily="2" charset="0"/>
                <a:cs typeface="Kalpurush" panose="02000600000000000000" pitchFamily="2" charset="0"/>
              </a:rPr>
              <a:t>রিক্সা</a:t>
            </a:r>
            <a:r>
              <a:rPr lang="en-US" sz="24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400" dirty="0" err="1">
                <a:latin typeface="Kalpurush" panose="02000600000000000000" pitchFamily="2" charset="0"/>
                <a:cs typeface="Kalpurush" panose="02000600000000000000" pitchFamily="2" charset="0"/>
              </a:rPr>
              <a:t>বাড়া</a:t>
            </a:r>
            <a:r>
              <a:rPr lang="en-US" sz="24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400" dirty="0" err="1">
                <a:latin typeface="Kalpurush" panose="02000600000000000000" pitchFamily="2" charset="0"/>
                <a:cs typeface="Kalpurush" panose="02000600000000000000" pitchFamily="2" charset="0"/>
              </a:rPr>
              <a:t>দিতে</a:t>
            </a:r>
            <a:r>
              <a:rPr lang="en-US" sz="24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400" dirty="0" err="1">
                <a:latin typeface="Kalpurush" panose="02000600000000000000" pitchFamily="2" charset="0"/>
                <a:cs typeface="Kalpurush" panose="02000600000000000000" pitchFamily="2" charset="0"/>
              </a:rPr>
              <a:t>টাকা</a:t>
            </a:r>
            <a:r>
              <a:rPr lang="en-US" sz="24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400" dirty="0" err="1">
                <a:latin typeface="Kalpurush" panose="02000600000000000000" pitchFamily="2" charset="0"/>
                <a:cs typeface="Kalpurush" panose="02000600000000000000" pitchFamily="2" charset="0"/>
              </a:rPr>
              <a:t>ব্যবহার</a:t>
            </a:r>
            <a:r>
              <a:rPr lang="en-US" sz="24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400" dirty="0" err="1">
                <a:latin typeface="Kalpurush" panose="02000600000000000000" pitchFamily="2" charset="0"/>
                <a:cs typeface="Kalpurush" panose="02000600000000000000" pitchFamily="2" charset="0"/>
              </a:rPr>
              <a:t>করি</a:t>
            </a:r>
            <a:r>
              <a:rPr lang="en-US" sz="2400" dirty="0">
                <a:latin typeface="Kalpurush" panose="02000600000000000000" pitchFamily="2" charset="0"/>
                <a:cs typeface="Kalpurush" panose="02000600000000000000" pitchFamily="2" charset="0"/>
              </a:rPr>
              <a:t>।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66ED439-24CC-9C65-0E2E-AD5DCA42E3E0}"/>
              </a:ext>
            </a:extLst>
          </p:cNvPr>
          <p:cNvSpPr/>
          <p:nvPr/>
        </p:nvSpPr>
        <p:spPr>
          <a:xfrm>
            <a:off x="8007927" y="2905992"/>
            <a:ext cx="3106881" cy="84166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Kalpurush" panose="02000600000000000000" pitchFamily="2" charset="0"/>
                <a:cs typeface="Kalpurush" panose="02000600000000000000" pitchFamily="2" charset="0"/>
              </a:rPr>
              <a:t>২. </a:t>
            </a:r>
            <a:r>
              <a:rPr lang="en-US" sz="2400" dirty="0" err="1">
                <a:latin typeface="Kalpurush" panose="02000600000000000000" pitchFamily="2" charset="0"/>
                <a:cs typeface="Kalpurush" panose="02000600000000000000" pitchFamily="2" charset="0"/>
              </a:rPr>
              <a:t>বাস</a:t>
            </a:r>
            <a:r>
              <a:rPr lang="en-US" sz="24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400" dirty="0" err="1">
                <a:latin typeface="Kalpurush" panose="02000600000000000000" pitchFamily="2" charset="0"/>
                <a:cs typeface="Kalpurush" panose="02000600000000000000" pitchFamily="2" charset="0"/>
              </a:rPr>
              <a:t>ভাড়া</a:t>
            </a:r>
            <a:r>
              <a:rPr lang="en-US" sz="24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400" dirty="0" err="1">
                <a:latin typeface="Kalpurush" panose="02000600000000000000" pitchFamily="2" charset="0"/>
                <a:cs typeface="Kalpurush" panose="02000600000000000000" pitchFamily="2" charset="0"/>
              </a:rPr>
              <a:t>দিতে</a:t>
            </a:r>
            <a:r>
              <a:rPr lang="en-US" sz="24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400" dirty="0" err="1">
                <a:latin typeface="Kalpurush" panose="02000600000000000000" pitchFamily="2" charset="0"/>
                <a:cs typeface="Kalpurush" panose="02000600000000000000" pitchFamily="2" charset="0"/>
              </a:rPr>
              <a:t>টাকা</a:t>
            </a:r>
            <a:r>
              <a:rPr lang="en-US" sz="24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400" dirty="0" err="1">
                <a:latin typeface="Kalpurush" panose="02000600000000000000" pitchFamily="2" charset="0"/>
                <a:cs typeface="Kalpurush" panose="02000600000000000000" pitchFamily="2" charset="0"/>
              </a:rPr>
              <a:t>ব্যবহার</a:t>
            </a:r>
            <a:r>
              <a:rPr lang="en-US" sz="24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400" dirty="0" err="1">
                <a:latin typeface="Kalpurush" panose="02000600000000000000" pitchFamily="2" charset="0"/>
                <a:cs typeface="Kalpurush" panose="02000600000000000000" pitchFamily="2" charset="0"/>
              </a:rPr>
              <a:t>করি</a:t>
            </a:r>
            <a:r>
              <a:rPr lang="en-US" sz="2400" dirty="0">
                <a:latin typeface="Kalpurush" panose="02000600000000000000" pitchFamily="2" charset="0"/>
                <a:cs typeface="Kalpurush" panose="02000600000000000000" pitchFamily="2" charset="0"/>
              </a:rPr>
              <a:t>।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6AB369B-146C-0C2A-AB3A-7D4155A69FF1}"/>
              </a:ext>
            </a:extLst>
          </p:cNvPr>
          <p:cNvSpPr/>
          <p:nvPr/>
        </p:nvSpPr>
        <p:spPr>
          <a:xfrm>
            <a:off x="8052954" y="4426527"/>
            <a:ext cx="3054928" cy="94557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৪, </a:t>
            </a:r>
            <a:r>
              <a:rPr lang="en-US" sz="2400" dirty="0" err="1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পরিবারের</a:t>
            </a:r>
            <a:r>
              <a:rPr lang="en-US" sz="2400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কেউ</a:t>
            </a:r>
            <a:r>
              <a:rPr lang="en-US" sz="2400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অসুস্থ</a:t>
            </a:r>
            <a:r>
              <a:rPr lang="en-US" sz="2400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হলে</a:t>
            </a:r>
            <a:r>
              <a:rPr lang="en-US" sz="2400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চিকিৎসার</a:t>
            </a:r>
            <a:r>
              <a:rPr lang="en-US" sz="2400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জন্য</a:t>
            </a:r>
            <a:r>
              <a:rPr lang="en-US" sz="2400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টাকা</a:t>
            </a:r>
            <a:r>
              <a:rPr lang="en-US" sz="2400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ব্যবহার</a:t>
            </a:r>
            <a:r>
              <a:rPr lang="en-US" sz="2400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করি</a:t>
            </a:r>
            <a:r>
              <a:rPr lang="en-US" sz="2400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।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016C26B-8E45-10BE-1177-E4B935A92365}"/>
              </a:ext>
            </a:extLst>
          </p:cNvPr>
          <p:cNvSpPr/>
          <p:nvPr/>
        </p:nvSpPr>
        <p:spPr>
          <a:xfrm>
            <a:off x="800100" y="1818408"/>
            <a:ext cx="10609118" cy="59228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latin typeface="Kalpurush" panose="02000600000000000000" pitchFamily="2" charset="0"/>
                <a:cs typeface="Kalpurush" panose="02000600000000000000" pitchFamily="2" charset="0"/>
              </a:rPr>
              <a:t>ছবিটি</a:t>
            </a:r>
            <a:r>
              <a:rPr lang="en-US" sz="28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800" dirty="0" err="1">
                <a:latin typeface="Kalpurush" panose="02000600000000000000" pitchFamily="2" charset="0"/>
                <a:cs typeface="Kalpurush" panose="02000600000000000000" pitchFamily="2" charset="0"/>
              </a:rPr>
              <a:t>পর্যবেক্ষণ</a:t>
            </a:r>
            <a:r>
              <a:rPr lang="en-US" sz="28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800" dirty="0" err="1">
                <a:latin typeface="Kalpurush" panose="02000600000000000000" pitchFamily="2" charset="0"/>
                <a:cs typeface="Kalpurush" panose="02000600000000000000" pitchFamily="2" charset="0"/>
              </a:rPr>
              <a:t>করে</a:t>
            </a:r>
            <a:r>
              <a:rPr lang="en-US" sz="28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800" dirty="0" err="1">
                <a:latin typeface="Kalpurush" panose="02000600000000000000" pitchFamily="2" charset="0"/>
                <a:cs typeface="Kalpurush" panose="02000600000000000000" pitchFamily="2" charset="0"/>
              </a:rPr>
              <a:t>প্রদর্শিত</a:t>
            </a:r>
            <a:r>
              <a:rPr lang="en-US" sz="28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800" dirty="0" err="1">
                <a:latin typeface="Kalpurush" panose="02000600000000000000" pitchFamily="2" charset="0"/>
                <a:cs typeface="Kalpurush" panose="02000600000000000000" pitchFamily="2" charset="0"/>
              </a:rPr>
              <a:t>ছকটি</a:t>
            </a:r>
            <a:r>
              <a:rPr lang="en-US" sz="28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800" dirty="0" err="1">
                <a:latin typeface="Kalpurush" panose="02000600000000000000" pitchFamily="2" charset="0"/>
                <a:cs typeface="Kalpurush" panose="02000600000000000000" pitchFamily="2" charset="0"/>
              </a:rPr>
              <a:t>পূরণ</a:t>
            </a:r>
            <a:r>
              <a:rPr lang="en-US" sz="28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800" dirty="0" err="1">
                <a:latin typeface="Kalpurush" panose="02000600000000000000" pitchFamily="2" charset="0"/>
                <a:cs typeface="Kalpurush" panose="02000600000000000000" pitchFamily="2" charset="0"/>
              </a:rPr>
              <a:t>কর</a:t>
            </a:r>
            <a:endParaRPr lang="en-US" sz="2800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2" name="AutoShape 2" descr="দলগত কাজ নিয়ে ৩০টি উক্তি: ২০২৪ এ Team Business তৈরি করতে অনুপ্রেরণা দিবে -  Earn Bangla">
            <a:extLst>
              <a:ext uri="{FF2B5EF4-FFF2-40B4-BE49-F238E27FC236}">
                <a16:creationId xmlns:a16="http://schemas.microsoft.com/office/drawing/2014/main" id="{0BDBA5A7-2062-9C77-FD1C-E5246F47A8B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30FA001-8CD9-40D4-D256-79A3167B773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1095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873837" y="363683"/>
            <a:ext cx="1527464" cy="134042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E55D2DF-41F9-4080-99A9-58E64F1BE59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1095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239000" y="360219"/>
            <a:ext cx="1527464" cy="1340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373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2687781" y="4956381"/>
            <a:ext cx="5721927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প্রয়োজন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ছাড়া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টাকা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খরচ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উচিত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নয়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  <p:pic>
        <p:nvPicPr>
          <p:cNvPr id="1026" name="Picture 2" descr="Money in trashcan : résultats (568) d'images libres de droits, de photos de  stock et d'illustrations | Shutterstock">
            <a:extLst>
              <a:ext uri="{FF2B5EF4-FFF2-40B4-BE49-F238E27FC236}">
                <a16:creationId xmlns:a16="http://schemas.microsoft.com/office/drawing/2014/main" id="{78196D13-82C9-E1FD-CCD4-743FB0A798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60" r="39278" b="13766"/>
          <a:stretch>
            <a:fillRect/>
          </a:stretch>
        </p:blipFill>
        <p:spPr bwMode="auto">
          <a:xfrm>
            <a:off x="3356263" y="1702276"/>
            <a:ext cx="4260273" cy="3110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5427627-F702-3491-5946-A820A8E2BFE5}"/>
              </a:ext>
            </a:extLst>
          </p:cNvPr>
          <p:cNvSpPr/>
          <p:nvPr/>
        </p:nvSpPr>
        <p:spPr>
          <a:xfrm>
            <a:off x="603586" y="1001670"/>
            <a:ext cx="7223733" cy="5959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3600" b="1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চলো </a:t>
            </a:r>
            <a:r>
              <a:rPr lang="en-US" sz="3600" b="1" dirty="0" err="1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একটি</a:t>
            </a:r>
            <a:r>
              <a:rPr lang="bn-IN" sz="3600" b="1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ছবি দেখি। </a:t>
            </a:r>
            <a:endParaRPr lang="en-US" sz="3600" b="1" dirty="0">
              <a:solidFill>
                <a:schemeClr val="tx1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77386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4C0FC243-C900-CA7F-8E9A-95064FB927D9}"/>
              </a:ext>
            </a:extLst>
          </p:cNvPr>
          <p:cNvSpPr txBox="1"/>
          <p:nvPr/>
        </p:nvSpPr>
        <p:spPr>
          <a:xfrm>
            <a:off x="3113809" y="4249104"/>
            <a:ext cx="5721927" cy="13849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প্রয়োজনের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বেশি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খরচ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করলে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টাকা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অপচয়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অপচয়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করবো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pic>
        <p:nvPicPr>
          <p:cNvPr id="2050" name="Picture 2" descr="ফাস্ট ফুড স্বাস্থ্যের জন্য কেন ক্ষতিকর? | Graphical Health Tips | Medivoice  Health">
            <a:extLst>
              <a:ext uri="{FF2B5EF4-FFF2-40B4-BE49-F238E27FC236}">
                <a16:creationId xmlns:a16="http://schemas.microsoft.com/office/drawing/2014/main" id="{A16C41CF-F0B8-CC4F-830F-B4AD82B53A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7900" y="1340426"/>
            <a:ext cx="3803073" cy="2712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Stop Tobacco Bangladesh - তামাকের পেছনে অর্থব্যয়— শতভাগ অপচয়! অর্থের এই  অপচয়ের হাত ধরেই ঘটতে থাকে যত অনর্থ— রোগে ভুগতে হয়, পর্যাপ্ত সঞ্চয় থাকে  না ...">
            <a:extLst>
              <a:ext uri="{FF2B5EF4-FFF2-40B4-BE49-F238E27FC236}">
                <a16:creationId xmlns:a16="http://schemas.microsoft.com/office/drawing/2014/main" id="{1D18CC57-985D-870E-BD4F-CA9429121B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9355" y="1371599"/>
            <a:ext cx="3844636" cy="2774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1B632DB-FAE4-5E8D-B418-F2E7074A4F81}"/>
              </a:ext>
            </a:extLst>
          </p:cNvPr>
          <p:cNvSpPr/>
          <p:nvPr/>
        </p:nvSpPr>
        <p:spPr>
          <a:xfrm>
            <a:off x="769841" y="648378"/>
            <a:ext cx="7223733" cy="5959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3600" b="1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চলো কিছু ছবি দেখি। </a:t>
            </a:r>
            <a:endParaRPr lang="en-US" sz="3600" b="1" dirty="0">
              <a:solidFill>
                <a:schemeClr val="tx1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797925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4B103833-0DE1-1927-1EF4-980EB98158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1985178"/>
              </p:ext>
            </p:extLst>
          </p:nvPr>
        </p:nvGraphicFramePr>
        <p:xfrm>
          <a:off x="914400" y="2244436"/>
          <a:ext cx="10692247" cy="338328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340854">
                  <a:extLst>
                    <a:ext uri="{9D8B030D-6E8A-4147-A177-3AD203B41FA5}">
                      <a16:colId xmlns:a16="http://schemas.microsoft.com/office/drawing/2014/main" val="2817502682"/>
                    </a:ext>
                  </a:extLst>
                </a:gridCol>
                <a:gridCol w="7351393">
                  <a:extLst>
                    <a:ext uri="{9D8B030D-6E8A-4147-A177-3AD203B41FA5}">
                      <a16:colId xmlns:a16="http://schemas.microsoft.com/office/drawing/2014/main" val="4156583378"/>
                    </a:ext>
                  </a:extLst>
                </a:gridCol>
              </a:tblGrid>
              <a:tr h="534092">
                <a:tc gridSpan="2">
                  <a:txBody>
                    <a:bodyPr/>
                    <a:lstStyle/>
                    <a:p>
                      <a:pPr algn="ctr"/>
                      <a:r>
                        <a:rPr lang="en-US" sz="3200" dirty="0" err="1">
                          <a:solidFill>
                            <a:schemeClr val="tx1"/>
                          </a:solidFill>
                          <a:latin typeface="Kalpurush" panose="02000600000000000000" pitchFamily="2" charset="0"/>
                          <a:cs typeface="Kalpurush" panose="02000600000000000000" pitchFamily="2" charset="0"/>
                        </a:rPr>
                        <a:t>পড়ি</a:t>
                      </a:r>
                      <a:r>
                        <a:rPr lang="en-US" sz="3200" dirty="0">
                          <a:solidFill>
                            <a:schemeClr val="tx1"/>
                          </a:solidFill>
                          <a:latin typeface="Kalpurush" panose="02000600000000000000" pitchFamily="2" charset="0"/>
                          <a:cs typeface="Kalpurush" panose="02000600000000000000" pitchFamily="2" charset="0"/>
                        </a:rPr>
                        <a:t> ও </a:t>
                      </a:r>
                      <a:r>
                        <a:rPr lang="en-US" sz="3200" dirty="0" err="1">
                          <a:solidFill>
                            <a:schemeClr val="tx1"/>
                          </a:solidFill>
                          <a:latin typeface="Kalpurush" panose="02000600000000000000" pitchFamily="2" charset="0"/>
                          <a:cs typeface="Kalpurush" panose="02000600000000000000" pitchFamily="2" charset="0"/>
                        </a:rPr>
                        <a:t>নিচের</a:t>
                      </a:r>
                      <a:r>
                        <a:rPr lang="en-US" sz="3200" dirty="0">
                          <a:solidFill>
                            <a:schemeClr val="tx1"/>
                          </a:solidFill>
                          <a:latin typeface="Kalpurush" panose="02000600000000000000" pitchFamily="2" charset="0"/>
                          <a:cs typeface="Kalpurush" panose="02000600000000000000" pitchFamily="2" charset="0"/>
                        </a:rPr>
                        <a:t> </a:t>
                      </a:r>
                      <a:r>
                        <a:rPr lang="en-US" sz="3200" dirty="0" err="1">
                          <a:solidFill>
                            <a:schemeClr val="tx1"/>
                          </a:solidFill>
                          <a:latin typeface="Kalpurush" panose="02000600000000000000" pitchFamily="2" charset="0"/>
                          <a:cs typeface="Kalpurush" panose="02000600000000000000" pitchFamily="2" charset="0"/>
                        </a:rPr>
                        <a:t>ছকে</a:t>
                      </a:r>
                      <a:r>
                        <a:rPr lang="en-US" sz="3200" dirty="0">
                          <a:solidFill>
                            <a:schemeClr val="tx1"/>
                          </a:solidFill>
                          <a:latin typeface="Kalpurush" panose="02000600000000000000" pitchFamily="2" charset="0"/>
                          <a:cs typeface="Kalpurush" panose="02000600000000000000" pitchFamily="2" charset="0"/>
                        </a:rPr>
                        <a:t> </a:t>
                      </a:r>
                      <a:r>
                        <a:rPr lang="en-US" sz="3200" dirty="0" err="1">
                          <a:solidFill>
                            <a:schemeClr val="tx1"/>
                          </a:solidFill>
                          <a:latin typeface="Kalpurush" panose="02000600000000000000" pitchFamily="2" charset="0"/>
                          <a:cs typeface="Kalpurush" panose="02000600000000000000" pitchFamily="2" charset="0"/>
                        </a:rPr>
                        <a:t>তথ্য</a:t>
                      </a:r>
                      <a:r>
                        <a:rPr lang="en-US" sz="3200" dirty="0">
                          <a:solidFill>
                            <a:schemeClr val="tx1"/>
                          </a:solidFill>
                          <a:latin typeface="Kalpurush" panose="02000600000000000000" pitchFamily="2" charset="0"/>
                          <a:cs typeface="Kalpurush" panose="02000600000000000000" pitchFamily="2" charset="0"/>
                        </a:rPr>
                        <a:t> </a:t>
                      </a:r>
                      <a:r>
                        <a:rPr lang="en-US" sz="3200" dirty="0" err="1">
                          <a:solidFill>
                            <a:schemeClr val="tx1"/>
                          </a:solidFill>
                          <a:latin typeface="Kalpurush" panose="02000600000000000000" pitchFamily="2" charset="0"/>
                          <a:cs typeface="Kalpurush" panose="02000600000000000000" pitchFamily="2" charset="0"/>
                        </a:rPr>
                        <a:t>লিখি</a:t>
                      </a:r>
                      <a:endParaRPr lang="en-US" sz="3200" dirty="0">
                        <a:solidFill>
                          <a:schemeClr val="tx1"/>
                        </a:solidFill>
                        <a:latin typeface="Kalpurush" panose="02000600000000000000" pitchFamily="2" charset="0"/>
                        <a:cs typeface="Kalpurush" panose="020006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234495982"/>
                  </a:ext>
                </a:extLst>
              </a:tr>
              <a:tr h="534092">
                <a:tc rowSpan="4">
                  <a:txBody>
                    <a:bodyPr/>
                    <a:lstStyle/>
                    <a:p>
                      <a:endParaRPr lang="en-US" sz="3600" dirty="0">
                        <a:solidFill>
                          <a:schemeClr val="tx1"/>
                        </a:solidFill>
                        <a:latin typeface="Kalpurush" panose="02000600000000000000" pitchFamily="2" charset="0"/>
                        <a:cs typeface="Kalpurush" panose="02000600000000000000" pitchFamily="2" charset="0"/>
                      </a:endParaRPr>
                    </a:p>
                    <a:p>
                      <a:r>
                        <a:rPr lang="en-US" sz="3600" dirty="0" err="1">
                          <a:solidFill>
                            <a:schemeClr val="tx1"/>
                          </a:solidFill>
                          <a:latin typeface="Kalpurush" panose="02000600000000000000" pitchFamily="2" charset="0"/>
                          <a:cs typeface="Kalpurush" panose="02000600000000000000" pitchFamily="2" charset="0"/>
                        </a:rPr>
                        <a:t>আমি</a:t>
                      </a:r>
                      <a:r>
                        <a:rPr lang="en-US" sz="3600" dirty="0">
                          <a:solidFill>
                            <a:schemeClr val="tx1"/>
                          </a:solidFill>
                          <a:latin typeface="Kalpurush" panose="02000600000000000000" pitchFamily="2" charset="0"/>
                          <a:cs typeface="Kalpurush" panose="02000600000000000000" pitchFamily="2" charset="0"/>
                        </a:rPr>
                        <a:t> </a:t>
                      </a:r>
                      <a:r>
                        <a:rPr lang="en-US" sz="3600" dirty="0" err="1">
                          <a:solidFill>
                            <a:schemeClr val="tx1"/>
                          </a:solidFill>
                          <a:latin typeface="Kalpurush" panose="02000600000000000000" pitchFamily="2" charset="0"/>
                          <a:cs typeface="Kalpurush" panose="02000600000000000000" pitchFamily="2" charset="0"/>
                        </a:rPr>
                        <a:t>যে</a:t>
                      </a:r>
                      <a:r>
                        <a:rPr lang="en-US" sz="3600" dirty="0">
                          <a:solidFill>
                            <a:schemeClr val="tx1"/>
                          </a:solidFill>
                          <a:latin typeface="Kalpurush" panose="02000600000000000000" pitchFamily="2" charset="0"/>
                          <a:cs typeface="Kalpurush" panose="02000600000000000000" pitchFamily="2" charset="0"/>
                        </a:rPr>
                        <a:t> </a:t>
                      </a:r>
                      <a:r>
                        <a:rPr lang="en-US" sz="3600" dirty="0" err="1">
                          <a:solidFill>
                            <a:schemeClr val="tx1"/>
                          </a:solidFill>
                          <a:latin typeface="Kalpurush" panose="02000600000000000000" pitchFamily="2" charset="0"/>
                          <a:cs typeface="Kalpurush" panose="02000600000000000000" pitchFamily="2" charset="0"/>
                        </a:rPr>
                        <a:t>যে</a:t>
                      </a:r>
                      <a:r>
                        <a:rPr lang="en-US" sz="3600" dirty="0">
                          <a:solidFill>
                            <a:schemeClr val="tx1"/>
                          </a:solidFill>
                          <a:latin typeface="Kalpurush" panose="02000600000000000000" pitchFamily="2" charset="0"/>
                          <a:cs typeface="Kalpurush" panose="02000600000000000000" pitchFamily="2" charset="0"/>
                        </a:rPr>
                        <a:t> </a:t>
                      </a:r>
                      <a:r>
                        <a:rPr lang="en-US" sz="3600" dirty="0" err="1">
                          <a:solidFill>
                            <a:schemeClr val="tx1"/>
                          </a:solidFill>
                          <a:latin typeface="Kalpurush" panose="02000600000000000000" pitchFamily="2" charset="0"/>
                          <a:cs typeface="Kalpurush" panose="02000600000000000000" pitchFamily="2" charset="0"/>
                        </a:rPr>
                        <a:t>কাজে</a:t>
                      </a:r>
                      <a:r>
                        <a:rPr lang="en-US" sz="3600" dirty="0">
                          <a:solidFill>
                            <a:schemeClr val="tx1"/>
                          </a:solidFill>
                          <a:latin typeface="Kalpurush" panose="02000600000000000000" pitchFamily="2" charset="0"/>
                          <a:cs typeface="Kalpurush" panose="02000600000000000000" pitchFamily="2" charset="0"/>
                        </a:rPr>
                        <a:t> </a:t>
                      </a:r>
                      <a:r>
                        <a:rPr lang="en-US" sz="3600" dirty="0" err="1">
                          <a:solidFill>
                            <a:schemeClr val="tx1"/>
                          </a:solidFill>
                          <a:latin typeface="Kalpurush" panose="02000600000000000000" pitchFamily="2" charset="0"/>
                          <a:cs typeface="Kalpurush" panose="02000600000000000000" pitchFamily="2" charset="0"/>
                        </a:rPr>
                        <a:t>টাকা</a:t>
                      </a:r>
                      <a:r>
                        <a:rPr lang="en-US" sz="3600" dirty="0">
                          <a:solidFill>
                            <a:schemeClr val="tx1"/>
                          </a:solidFill>
                          <a:latin typeface="Kalpurush" panose="02000600000000000000" pitchFamily="2" charset="0"/>
                          <a:cs typeface="Kalpurush" panose="02000600000000000000" pitchFamily="2" charset="0"/>
                        </a:rPr>
                        <a:t> </a:t>
                      </a:r>
                      <a:r>
                        <a:rPr lang="en-US" sz="3600" dirty="0" err="1">
                          <a:solidFill>
                            <a:schemeClr val="tx1"/>
                          </a:solidFill>
                          <a:latin typeface="Kalpurush" panose="02000600000000000000" pitchFamily="2" charset="0"/>
                          <a:cs typeface="Kalpurush" panose="02000600000000000000" pitchFamily="2" charset="0"/>
                        </a:rPr>
                        <a:t>ব্যবহার</a:t>
                      </a:r>
                      <a:r>
                        <a:rPr lang="en-US" sz="3600" dirty="0">
                          <a:solidFill>
                            <a:schemeClr val="tx1"/>
                          </a:solidFill>
                          <a:latin typeface="Kalpurush" panose="02000600000000000000" pitchFamily="2" charset="0"/>
                          <a:cs typeface="Kalpurush" panose="02000600000000000000" pitchFamily="2" charset="0"/>
                        </a:rPr>
                        <a:t> </a:t>
                      </a:r>
                      <a:r>
                        <a:rPr lang="en-US" sz="3600" dirty="0" err="1">
                          <a:solidFill>
                            <a:schemeClr val="tx1"/>
                          </a:solidFill>
                          <a:latin typeface="Kalpurush" panose="02000600000000000000" pitchFamily="2" charset="0"/>
                          <a:cs typeface="Kalpurush" panose="02000600000000000000" pitchFamily="2" charset="0"/>
                        </a:rPr>
                        <a:t>করি</a:t>
                      </a:r>
                      <a:endParaRPr lang="en-US" sz="3600" dirty="0">
                        <a:solidFill>
                          <a:schemeClr val="tx1"/>
                        </a:solidFill>
                        <a:latin typeface="Kalpurush" panose="02000600000000000000" pitchFamily="2" charset="0"/>
                        <a:cs typeface="Kalpurush" panose="02000600000000000000" pitchFamily="2" charset="0"/>
                      </a:endParaRPr>
                    </a:p>
                    <a:p>
                      <a:endParaRPr lang="en-US" sz="4000" dirty="0">
                        <a:solidFill>
                          <a:schemeClr val="tx1"/>
                        </a:solidFill>
                        <a:latin typeface="Kalpurush" panose="02000600000000000000" pitchFamily="2" charset="0"/>
                        <a:cs typeface="Kalpurush" panose="02000600000000000000" pitchFamily="2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dirty="0">
                          <a:solidFill>
                            <a:schemeClr val="tx1"/>
                          </a:solidFill>
                          <a:latin typeface="Kalpurush" panose="02000600000000000000" pitchFamily="2" charset="0"/>
                          <a:cs typeface="Kalpurush" panose="02000600000000000000" pitchFamily="2" charset="0"/>
                        </a:rPr>
                        <a:t>১.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384256210"/>
                  </a:ext>
                </a:extLst>
              </a:tr>
              <a:tr h="534092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dirty="0">
                          <a:solidFill>
                            <a:schemeClr val="tx1"/>
                          </a:solidFill>
                          <a:latin typeface="Kalpurush" panose="02000600000000000000" pitchFamily="2" charset="0"/>
                          <a:cs typeface="Kalpurush" panose="02000600000000000000" pitchFamily="2" charset="0"/>
                        </a:rPr>
                        <a:t>২.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311905165"/>
                  </a:ext>
                </a:extLst>
              </a:tr>
              <a:tr h="534092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dirty="0">
                          <a:solidFill>
                            <a:schemeClr val="tx1"/>
                          </a:solidFill>
                          <a:latin typeface="Kalpurush" panose="02000600000000000000" pitchFamily="2" charset="0"/>
                          <a:cs typeface="Kalpurush" panose="02000600000000000000" pitchFamily="2" charset="0"/>
                        </a:rPr>
                        <a:t>৩.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39172318"/>
                  </a:ext>
                </a:extLst>
              </a:tr>
              <a:tr h="534092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dirty="0">
                          <a:solidFill>
                            <a:schemeClr val="tx1"/>
                          </a:solidFill>
                          <a:latin typeface="Kalpurush" panose="02000600000000000000" pitchFamily="2" charset="0"/>
                          <a:cs typeface="Kalpurush" panose="02000600000000000000" pitchFamily="2" charset="0"/>
                        </a:rPr>
                        <a:t>৪.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738319163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65387E8D-5C99-313B-9DDF-13E10A5D6D3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98693" y="498763"/>
            <a:ext cx="1299834" cy="1109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089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AD3916-9E5E-BECF-52A8-E0AE941773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73DFABA6-BC8E-D4D9-657E-7E8909CE3D9E}"/>
              </a:ext>
            </a:extLst>
          </p:cNvPr>
          <p:cNvSpPr/>
          <p:nvPr/>
        </p:nvSpPr>
        <p:spPr>
          <a:xfrm>
            <a:off x="550719" y="501934"/>
            <a:ext cx="11211790" cy="83849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পাঠ্য বইয়ের </a:t>
            </a:r>
            <a:r>
              <a:rPr lang="en-US" sz="3600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১০১</a:t>
            </a:r>
            <a:r>
              <a:rPr lang="bn-IN" sz="3600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পৃষ্ঠা খুলে দেখে দেখে নিরবে পড়।</a:t>
            </a:r>
            <a:r>
              <a:rPr lang="en-US" sz="3600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সময়</a:t>
            </a:r>
            <a:r>
              <a:rPr lang="en-US" sz="3600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১০ </a:t>
            </a:r>
            <a:r>
              <a:rPr lang="en-US" sz="3600" dirty="0" err="1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মিনিট</a:t>
            </a:r>
            <a:r>
              <a:rPr lang="bn-IN" sz="3600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endParaRPr lang="en-US" sz="3600" dirty="0">
              <a:solidFill>
                <a:schemeClr val="tx1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8" t="7079" r="3324" b="1988"/>
          <a:stretch/>
        </p:blipFill>
        <p:spPr>
          <a:xfrm>
            <a:off x="457200" y="1433945"/>
            <a:ext cx="11159836" cy="4291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988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FFFE3E3-7635-7050-2B86-26946EFBD7D6}"/>
              </a:ext>
            </a:extLst>
          </p:cNvPr>
          <p:cNvSpPr txBox="1"/>
          <p:nvPr/>
        </p:nvSpPr>
        <p:spPr>
          <a:xfrm>
            <a:off x="596830" y="1958658"/>
            <a:ext cx="106253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১।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বস্তুর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দাম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পরিশোধের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আধুনিক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মাধ্যম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AF2DB1-E4DD-6D9B-327D-02E3C845E768}"/>
              </a:ext>
            </a:extLst>
          </p:cNvPr>
          <p:cNvSpPr txBox="1"/>
          <p:nvPr/>
        </p:nvSpPr>
        <p:spPr>
          <a:xfrm>
            <a:off x="4030439" y="5490368"/>
            <a:ext cx="18597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বই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C860976-8AE5-4BA3-7634-0F97360DF228}"/>
              </a:ext>
            </a:extLst>
          </p:cNvPr>
          <p:cNvSpPr txBox="1"/>
          <p:nvPr/>
        </p:nvSpPr>
        <p:spPr>
          <a:xfrm>
            <a:off x="6311089" y="5510982"/>
            <a:ext cx="1822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খাতা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61B284B-16EB-C5A3-660E-F954CCCA6652}"/>
              </a:ext>
            </a:extLst>
          </p:cNvPr>
          <p:cNvSpPr txBox="1"/>
          <p:nvPr/>
        </p:nvSpPr>
        <p:spPr>
          <a:xfrm>
            <a:off x="9407161" y="5456653"/>
            <a:ext cx="15817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ব্যাগ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FB72CDD-DD30-9F83-5B20-2456D5C74E19}"/>
              </a:ext>
            </a:extLst>
          </p:cNvPr>
          <p:cNvSpPr txBox="1"/>
          <p:nvPr/>
        </p:nvSpPr>
        <p:spPr>
          <a:xfrm>
            <a:off x="9288396" y="2822481"/>
            <a:ext cx="2081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রূপা</a:t>
            </a:r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B8AA989-7E40-FA14-5E93-84B13A37B083}"/>
              </a:ext>
            </a:extLst>
          </p:cNvPr>
          <p:cNvSpPr txBox="1"/>
          <p:nvPr/>
        </p:nvSpPr>
        <p:spPr>
          <a:xfrm>
            <a:off x="415333" y="3433842"/>
            <a:ext cx="111697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২।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কোনটি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টাকার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অপচয়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নয়</a:t>
            </a: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7AE29B7-25AE-C748-C955-EB3F63EC3EFE}"/>
              </a:ext>
            </a:extLst>
          </p:cNvPr>
          <p:cNvSpPr txBox="1"/>
          <p:nvPr/>
        </p:nvSpPr>
        <p:spPr>
          <a:xfrm>
            <a:off x="1423555" y="4141818"/>
            <a:ext cx="23763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বেশি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বার্গার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খেলে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D240B9F-8636-2089-4BAE-7391C5D30470}"/>
              </a:ext>
            </a:extLst>
          </p:cNvPr>
          <p:cNvSpPr txBox="1"/>
          <p:nvPr/>
        </p:nvSpPr>
        <p:spPr>
          <a:xfrm>
            <a:off x="4135582" y="4189817"/>
            <a:ext cx="17937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বেশি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খরচ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করলে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ED4CA75-7AF5-0531-2956-031541E3FF73}"/>
              </a:ext>
            </a:extLst>
          </p:cNvPr>
          <p:cNvSpPr txBox="1"/>
          <p:nvPr/>
        </p:nvSpPr>
        <p:spPr>
          <a:xfrm>
            <a:off x="6368328" y="4188214"/>
            <a:ext cx="21522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টাকা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ছিঁড়ে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ফেলা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161F13C-41C9-C0D7-89FD-B189B68ABBB5}"/>
              </a:ext>
            </a:extLst>
          </p:cNvPr>
          <p:cNvSpPr txBox="1"/>
          <p:nvPr/>
        </p:nvSpPr>
        <p:spPr>
          <a:xfrm>
            <a:off x="9134636" y="4257095"/>
            <a:ext cx="26174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প্রয়োজনীয়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জিনিস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কিনলে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F842F61-8165-114E-C07F-FA9557EBB43F}"/>
              </a:ext>
            </a:extLst>
          </p:cNvPr>
          <p:cNvSpPr txBox="1"/>
          <p:nvPr/>
        </p:nvSpPr>
        <p:spPr>
          <a:xfrm>
            <a:off x="276204" y="4803499"/>
            <a:ext cx="11615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 ৩।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তোমার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গরিব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অসুস্থ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বন্ধুকে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তুমি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কীভাবে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সাহায্য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করবে</a:t>
            </a: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EB12F42-7D3F-F822-02EC-624333647026}"/>
              </a:ext>
            </a:extLst>
          </p:cNvPr>
          <p:cNvSpPr txBox="1"/>
          <p:nvPr/>
        </p:nvSpPr>
        <p:spPr>
          <a:xfrm>
            <a:off x="1453185" y="5437221"/>
            <a:ext cx="13825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টাকা</a:t>
            </a:r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8976379-C3D4-ECF1-29BF-0D7381EDCB22}"/>
              </a:ext>
            </a:extLst>
          </p:cNvPr>
          <p:cNvSpPr txBox="1"/>
          <p:nvPr/>
        </p:nvSpPr>
        <p:spPr>
          <a:xfrm>
            <a:off x="1292876" y="2797939"/>
            <a:ext cx="14295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ধান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0608779-5158-35B4-BFBE-7233184AB5D7}"/>
              </a:ext>
            </a:extLst>
          </p:cNvPr>
          <p:cNvSpPr txBox="1"/>
          <p:nvPr/>
        </p:nvSpPr>
        <p:spPr>
          <a:xfrm>
            <a:off x="3781586" y="2792831"/>
            <a:ext cx="23557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টাকা</a:t>
            </a:r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A9D90AB-76D9-746D-6B32-9259A05937F0}"/>
              </a:ext>
            </a:extLst>
          </p:cNvPr>
          <p:cNvSpPr txBox="1"/>
          <p:nvPr/>
        </p:nvSpPr>
        <p:spPr>
          <a:xfrm>
            <a:off x="6245818" y="2808330"/>
            <a:ext cx="28206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স্বর্ণ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AFD55F2-5CBC-BB66-DAAA-0D5548EABCB0}"/>
              </a:ext>
            </a:extLst>
          </p:cNvPr>
          <p:cNvSpPr txBox="1"/>
          <p:nvPr/>
        </p:nvSpPr>
        <p:spPr>
          <a:xfrm>
            <a:off x="3450857" y="2541317"/>
            <a:ext cx="4581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54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∙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09C338C-0A96-6824-74F7-6CD6419A329D}"/>
              </a:ext>
            </a:extLst>
          </p:cNvPr>
          <p:cNvSpPr txBox="1"/>
          <p:nvPr/>
        </p:nvSpPr>
        <p:spPr>
          <a:xfrm>
            <a:off x="8795874" y="3966611"/>
            <a:ext cx="4581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54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∙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8D58688-B097-1576-69FB-B93C250BD76A}"/>
              </a:ext>
            </a:extLst>
          </p:cNvPr>
          <p:cNvSpPr txBox="1"/>
          <p:nvPr/>
        </p:nvSpPr>
        <p:spPr>
          <a:xfrm>
            <a:off x="1088267" y="5158692"/>
            <a:ext cx="4581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54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∙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C63A8B2-F94E-C5FA-B769-420B8357DDD2}"/>
              </a:ext>
            </a:extLst>
          </p:cNvPr>
          <p:cNvSpPr txBox="1"/>
          <p:nvPr/>
        </p:nvSpPr>
        <p:spPr>
          <a:xfrm>
            <a:off x="3038215" y="1007680"/>
            <a:ext cx="45353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সঠিক উত্তরটিতে (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∙</a:t>
            </a: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) চিহ্ন দাও।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86C0688-7FD0-7232-D2C6-216AEDBA4E46}"/>
              </a:ext>
            </a:extLst>
          </p:cNvPr>
          <p:cNvSpPr txBox="1"/>
          <p:nvPr/>
        </p:nvSpPr>
        <p:spPr>
          <a:xfrm>
            <a:off x="5854558" y="2371838"/>
            <a:ext cx="7035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72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×</a:t>
            </a:r>
            <a:endParaRPr lang="bn-BD" sz="72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0D4A739-AB6C-634D-2CDC-FC40A96562B8}"/>
              </a:ext>
            </a:extLst>
          </p:cNvPr>
          <p:cNvSpPr txBox="1"/>
          <p:nvPr/>
        </p:nvSpPr>
        <p:spPr>
          <a:xfrm>
            <a:off x="8792090" y="2430247"/>
            <a:ext cx="7035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72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×</a:t>
            </a:r>
            <a:endParaRPr lang="bn-BD" sz="72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C907EE1-EC65-2A5F-02AA-B570F8D774EC}"/>
              </a:ext>
            </a:extLst>
          </p:cNvPr>
          <p:cNvSpPr txBox="1"/>
          <p:nvPr/>
        </p:nvSpPr>
        <p:spPr>
          <a:xfrm>
            <a:off x="854701" y="2348239"/>
            <a:ext cx="7035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72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×</a:t>
            </a:r>
            <a:endParaRPr lang="bn-BD" sz="72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F7316A4-5483-2CBE-52D3-86EC5A868FE2}"/>
              </a:ext>
            </a:extLst>
          </p:cNvPr>
          <p:cNvSpPr txBox="1"/>
          <p:nvPr/>
        </p:nvSpPr>
        <p:spPr>
          <a:xfrm>
            <a:off x="1003785" y="3707384"/>
            <a:ext cx="7035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72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×</a:t>
            </a:r>
            <a:endParaRPr lang="bn-BD" sz="72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463326A-819B-2387-9964-02D0A797CEA7}"/>
              </a:ext>
            </a:extLst>
          </p:cNvPr>
          <p:cNvSpPr txBox="1"/>
          <p:nvPr/>
        </p:nvSpPr>
        <p:spPr>
          <a:xfrm>
            <a:off x="3670193" y="3719472"/>
            <a:ext cx="7035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72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×</a:t>
            </a:r>
            <a:endParaRPr lang="bn-BD" sz="72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31D6110-2C5E-1A56-0B45-41384299AB77}"/>
              </a:ext>
            </a:extLst>
          </p:cNvPr>
          <p:cNvSpPr txBox="1"/>
          <p:nvPr/>
        </p:nvSpPr>
        <p:spPr>
          <a:xfrm>
            <a:off x="5965269" y="3750152"/>
            <a:ext cx="7035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72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×</a:t>
            </a:r>
            <a:endParaRPr lang="bn-BD" sz="72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0619320-3522-BAAC-C865-95E37B825E80}"/>
              </a:ext>
            </a:extLst>
          </p:cNvPr>
          <p:cNvSpPr txBox="1"/>
          <p:nvPr/>
        </p:nvSpPr>
        <p:spPr>
          <a:xfrm>
            <a:off x="3611317" y="5033827"/>
            <a:ext cx="7035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72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×</a:t>
            </a:r>
            <a:endParaRPr lang="bn-BD" sz="72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41914BF-FA22-CC98-BD66-A7CA839E2D9A}"/>
              </a:ext>
            </a:extLst>
          </p:cNvPr>
          <p:cNvSpPr txBox="1"/>
          <p:nvPr/>
        </p:nvSpPr>
        <p:spPr>
          <a:xfrm>
            <a:off x="5901926" y="5082865"/>
            <a:ext cx="7035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72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×</a:t>
            </a:r>
            <a:endParaRPr lang="bn-BD" sz="72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DC99015-5409-F54A-FAD9-2ECD669F8B7B}"/>
              </a:ext>
            </a:extLst>
          </p:cNvPr>
          <p:cNvSpPr txBox="1"/>
          <p:nvPr/>
        </p:nvSpPr>
        <p:spPr>
          <a:xfrm>
            <a:off x="8957873" y="5065751"/>
            <a:ext cx="7035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72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×</a:t>
            </a:r>
            <a:endParaRPr lang="bn-BD" sz="72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E0AD1E3-618F-B138-D136-181355EEC352}"/>
              </a:ext>
            </a:extLst>
          </p:cNvPr>
          <p:cNvSpPr txBox="1"/>
          <p:nvPr/>
        </p:nvSpPr>
        <p:spPr>
          <a:xfrm>
            <a:off x="5964278" y="999948"/>
            <a:ext cx="63641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উত্তরের অপশনগুলোতে কিক্ল কর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0071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20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20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20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0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20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20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20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20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20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20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20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5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6" fill="hold">
                      <p:stCondLst>
                        <p:cond delay="0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1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4" fill="hold">
                      <p:stCondLst>
                        <p:cond delay="0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2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0" fill="hold">
                      <p:stCondLst>
                        <p:cond delay="0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>
                      <p:stCondLst>
                        <p:cond delay="0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4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6" fill="hold">
                      <p:stCondLst>
                        <p:cond delay="0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5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4" fill="hold">
                      <p:stCondLst>
                        <p:cond delay="0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6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2" fill="hold">
                      <p:stCondLst>
                        <p:cond delay="0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6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0" fill="hold">
                      <p:stCondLst>
                        <p:cond delay="0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7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8" fill="hold">
                      <p:stCondLst>
                        <p:cond delay="0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85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6" fill="hold">
                      <p:stCondLst>
                        <p:cond delay="0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9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4" fill="hold">
                      <p:stCondLst>
                        <p:cond delay="0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E440DD-719A-8A60-979E-ECE1151CAB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C605F5B-B6E2-AC54-CF5E-E2772F0F0E5E}"/>
              </a:ext>
            </a:extLst>
          </p:cNvPr>
          <p:cNvSpPr/>
          <p:nvPr/>
        </p:nvSpPr>
        <p:spPr>
          <a:xfrm>
            <a:off x="728421" y="1701292"/>
            <a:ext cx="10647335" cy="379614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36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প্রশ্নগুলোর</a:t>
            </a:r>
            <a:r>
              <a:rPr lang="en-US" sz="36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36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দাও</a:t>
            </a:r>
            <a:endParaRPr lang="en-US" sz="36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1। </a:t>
            </a:r>
            <a:r>
              <a:rPr lang="en-US" sz="36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দাম</a:t>
            </a:r>
            <a:r>
              <a:rPr lang="en-US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পরিশোধের</a:t>
            </a:r>
            <a:r>
              <a:rPr lang="en-US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আধুনিক</a:t>
            </a:r>
            <a:r>
              <a:rPr lang="en-US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মাধ্যম</a:t>
            </a:r>
            <a:r>
              <a:rPr lang="en-US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bn-IN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36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bn-IN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দোকানী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কিসের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বিনিময়ে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তোমাকে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খাতা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পেনসিল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দিবে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r>
              <a:rPr lang="en-US" sz="36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bn-IN" sz="36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en-US" sz="36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36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টাকার</a:t>
            </a:r>
            <a:r>
              <a:rPr lang="en-US" sz="36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অপচয়</a:t>
            </a:r>
            <a:r>
              <a:rPr lang="en-US" sz="36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করবোনা</a:t>
            </a:r>
            <a:r>
              <a:rPr lang="en-US" sz="36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কেন</a:t>
            </a:r>
            <a:r>
              <a:rPr lang="bn-IN" sz="36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r>
              <a:rPr lang="en-US" sz="36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bn-IN" sz="36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en-US" sz="36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টাকার</a:t>
            </a:r>
            <a:r>
              <a:rPr lang="en-US" sz="36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২ </a:t>
            </a:r>
            <a:r>
              <a:rPr lang="en-US" sz="36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en-US" sz="36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36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</a:t>
            </a:r>
            <a:r>
              <a:rPr lang="en-US" sz="36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5356357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6BC236C-2FB8-85B9-7C01-EBCFE5237B1A}"/>
              </a:ext>
            </a:extLst>
          </p:cNvPr>
          <p:cNvSpPr/>
          <p:nvPr/>
        </p:nvSpPr>
        <p:spPr>
          <a:xfrm>
            <a:off x="929898" y="1835846"/>
            <a:ext cx="10352868" cy="379614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4000" dirty="0" err="1">
                <a:solidFill>
                  <a:srgbClr val="7030A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টাকা</a:t>
            </a:r>
            <a:r>
              <a:rPr lang="en-US" sz="4000" dirty="0">
                <a:solidFill>
                  <a:srgbClr val="7030A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000" dirty="0" err="1">
                <a:solidFill>
                  <a:srgbClr val="7030A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কী</a:t>
            </a:r>
            <a:r>
              <a:rPr lang="en-US" sz="4000" dirty="0">
                <a:solidFill>
                  <a:srgbClr val="7030A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? </a:t>
            </a:r>
            <a:r>
              <a:rPr lang="en-US" sz="4000" dirty="0" err="1">
                <a:solidFill>
                  <a:srgbClr val="7030A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দৈনন্দিন</a:t>
            </a:r>
            <a:r>
              <a:rPr lang="en-US" sz="4000" dirty="0">
                <a:solidFill>
                  <a:srgbClr val="7030A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000" dirty="0" err="1">
                <a:solidFill>
                  <a:srgbClr val="7030A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প্রয়োজনে</a:t>
            </a:r>
            <a:r>
              <a:rPr lang="en-US" sz="4000" dirty="0">
                <a:solidFill>
                  <a:srgbClr val="7030A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000" dirty="0" err="1">
                <a:solidFill>
                  <a:srgbClr val="7030A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তোমার</a:t>
            </a:r>
            <a:r>
              <a:rPr lang="en-US" sz="4000" dirty="0">
                <a:solidFill>
                  <a:srgbClr val="7030A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000" dirty="0" err="1">
                <a:solidFill>
                  <a:srgbClr val="7030A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টাকার</a:t>
            </a:r>
            <a:r>
              <a:rPr lang="en-US" sz="4000" dirty="0">
                <a:solidFill>
                  <a:srgbClr val="7030A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000" dirty="0" err="1">
                <a:solidFill>
                  <a:srgbClr val="7030A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৪টি</a:t>
            </a:r>
            <a:r>
              <a:rPr lang="en-US" sz="4000" dirty="0">
                <a:solidFill>
                  <a:srgbClr val="7030A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000" dirty="0" err="1">
                <a:solidFill>
                  <a:srgbClr val="7030A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ব্যবহার</a:t>
            </a:r>
            <a:r>
              <a:rPr lang="en-US" sz="4000" dirty="0">
                <a:solidFill>
                  <a:srgbClr val="7030A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000" dirty="0" err="1">
                <a:solidFill>
                  <a:srgbClr val="7030A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লিখ</a:t>
            </a:r>
            <a:r>
              <a:rPr lang="en-US" sz="4000" dirty="0">
                <a:solidFill>
                  <a:srgbClr val="7030A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।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84704B1-6BE2-2E29-4927-995C3E729082}"/>
              </a:ext>
            </a:extLst>
          </p:cNvPr>
          <p:cNvSpPr/>
          <p:nvPr/>
        </p:nvSpPr>
        <p:spPr>
          <a:xfrm>
            <a:off x="987137" y="2109355"/>
            <a:ext cx="8125691" cy="8520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8723D7E-9DBE-2340-E510-A8F40B18C854}"/>
              </a:ext>
            </a:extLst>
          </p:cNvPr>
          <p:cNvSpPr/>
          <p:nvPr/>
        </p:nvSpPr>
        <p:spPr>
          <a:xfrm>
            <a:off x="997527" y="2140527"/>
            <a:ext cx="8146473" cy="100791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err="1">
                <a:solidFill>
                  <a:srgbClr val="FF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নিচের</a:t>
            </a:r>
            <a:r>
              <a:rPr lang="en-US" sz="4000" dirty="0">
                <a:solidFill>
                  <a:srgbClr val="FF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প্রশ্নটি</a:t>
            </a:r>
            <a:r>
              <a:rPr lang="en-US" sz="4000" dirty="0">
                <a:solidFill>
                  <a:srgbClr val="FF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বাড়ি</a:t>
            </a:r>
            <a:r>
              <a:rPr lang="en-US" sz="4000" dirty="0">
                <a:solidFill>
                  <a:srgbClr val="FF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থেকে</a:t>
            </a:r>
            <a:r>
              <a:rPr lang="en-US" sz="4000" dirty="0">
                <a:solidFill>
                  <a:srgbClr val="FF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লিখে</a:t>
            </a:r>
            <a:r>
              <a:rPr lang="en-US" sz="4000" dirty="0">
                <a:solidFill>
                  <a:srgbClr val="FF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আনবে</a:t>
            </a:r>
            <a:r>
              <a:rPr lang="en-US" sz="4000" dirty="0">
                <a:solidFill>
                  <a:srgbClr val="FF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3296910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Diagonal Corners Snipped 2">
            <a:extLst>
              <a:ext uri="{FF2B5EF4-FFF2-40B4-BE49-F238E27FC236}">
                <a16:creationId xmlns:a16="http://schemas.microsoft.com/office/drawing/2014/main" id="{41F644C3-4704-1E6B-A2BB-CCE270D20A7C}"/>
              </a:ext>
            </a:extLst>
          </p:cNvPr>
          <p:cNvSpPr/>
          <p:nvPr/>
        </p:nvSpPr>
        <p:spPr>
          <a:xfrm>
            <a:off x="1596326" y="687092"/>
            <a:ext cx="8229601" cy="557939"/>
          </a:xfrm>
          <a:prstGeom prst="snip2DiagRect">
            <a:avLst>
              <a:gd name="adj1" fmla="val 677"/>
              <a:gd name="adj2" fmla="val 0"/>
            </a:avLst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 err="1">
                <a:latin typeface="Kalpurush" panose="02000600000000000000" pitchFamily="2" charset="0"/>
                <a:cs typeface="Kalpurush" panose="02000600000000000000" pitchFamily="2" charset="0"/>
              </a:rPr>
              <a:t>পুনরালোচনা</a:t>
            </a:r>
            <a:endParaRPr lang="en-US" sz="4000" b="1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D5975A-0B97-066F-03C5-8D9F7EA8FF53}"/>
              </a:ext>
            </a:extLst>
          </p:cNvPr>
          <p:cNvSpPr txBox="1"/>
          <p:nvPr/>
        </p:nvSpPr>
        <p:spPr>
          <a:xfrm>
            <a:off x="706583" y="1212911"/>
            <a:ext cx="10338954" cy="76636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টাকা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: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কোন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বস্তুর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দাম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পরিশোধের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আধুনিক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মাধ্যম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হলো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টাকা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।</a:t>
            </a:r>
          </a:p>
          <a:p>
            <a:pPr algn="just"/>
            <a:r>
              <a:rPr lang="en-US" sz="3200" dirty="0" err="1">
                <a:solidFill>
                  <a:srgbClr val="C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টাকার</a:t>
            </a:r>
            <a:r>
              <a:rPr lang="en-US" sz="3200" dirty="0">
                <a:solidFill>
                  <a:srgbClr val="C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ব্যবহার</a:t>
            </a:r>
            <a:r>
              <a:rPr lang="en-US" sz="3200" dirty="0">
                <a:solidFill>
                  <a:srgbClr val="C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:</a:t>
            </a:r>
          </a:p>
          <a:p>
            <a:pPr algn="just"/>
            <a:r>
              <a:rPr lang="en-US" sz="3200" dirty="0" err="1">
                <a:solidFill>
                  <a:srgbClr val="C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টাকা</a:t>
            </a:r>
            <a:r>
              <a:rPr lang="en-US" sz="3200" dirty="0">
                <a:solidFill>
                  <a:srgbClr val="C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দিয়েই</a:t>
            </a:r>
            <a:r>
              <a:rPr lang="en-US" sz="3200" dirty="0">
                <a:solidFill>
                  <a:srgbClr val="C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প্রতিদিনের</a:t>
            </a:r>
            <a:r>
              <a:rPr lang="en-US" sz="3200" dirty="0">
                <a:solidFill>
                  <a:srgbClr val="C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জিনিসপত্র</a:t>
            </a:r>
            <a:r>
              <a:rPr lang="en-US" sz="3200" dirty="0">
                <a:solidFill>
                  <a:srgbClr val="C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কেনাকাটা</a:t>
            </a:r>
            <a:r>
              <a:rPr lang="en-US" sz="3200" dirty="0">
                <a:solidFill>
                  <a:srgbClr val="C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করি</a:t>
            </a:r>
            <a:r>
              <a:rPr lang="en-US" sz="3200" dirty="0">
                <a:solidFill>
                  <a:srgbClr val="C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, </a:t>
            </a:r>
            <a:r>
              <a:rPr lang="en-US" sz="3200" dirty="0" err="1">
                <a:solidFill>
                  <a:srgbClr val="C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উপহার</a:t>
            </a:r>
            <a:r>
              <a:rPr lang="en-US" sz="3200" dirty="0">
                <a:solidFill>
                  <a:srgbClr val="C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কিনি</a:t>
            </a:r>
            <a:r>
              <a:rPr lang="en-US" sz="3200" dirty="0">
                <a:solidFill>
                  <a:srgbClr val="C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, </a:t>
            </a:r>
            <a:r>
              <a:rPr lang="en-US" sz="3200" dirty="0" err="1">
                <a:solidFill>
                  <a:srgbClr val="C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হঠা</a:t>
            </a:r>
            <a:r>
              <a:rPr lang="en-US" sz="3200" dirty="0">
                <a:solidFill>
                  <a:srgbClr val="C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ৎ </a:t>
            </a:r>
            <a:r>
              <a:rPr lang="en-US" sz="3200" dirty="0" err="1">
                <a:solidFill>
                  <a:srgbClr val="C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প্রয়োজন</a:t>
            </a:r>
            <a:r>
              <a:rPr lang="en-US" sz="3200" dirty="0">
                <a:solidFill>
                  <a:srgbClr val="C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মিটাই</a:t>
            </a:r>
            <a:r>
              <a:rPr lang="en-US" sz="3200" dirty="0">
                <a:solidFill>
                  <a:srgbClr val="C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, </a:t>
            </a:r>
            <a:r>
              <a:rPr lang="en-US" sz="3200" dirty="0" err="1">
                <a:solidFill>
                  <a:srgbClr val="C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ভবিষ্য</a:t>
            </a:r>
            <a:r>
              <a:rPr lang="en-US" sz="3200" dirty="0">
                <a:solidFill>
                  <a:srgbClr val="C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ৎ </a:t>
            </a:r>
            <a:r>
              <a:rPr lang="en-US" sz="3200" dirty="0" err="1">
                <a:solidFill>
                  <a:srgbClr val="C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প্রয়োজন</a:t>
            </a:r>
            <a:r>
              <a:rPr lang="en-US" sz="3200" dirty="0">
                <a:solidFill>
                  <a:srgbClr val="C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মিটাই</a:t>
            </a:r>
            <a:r>
              <a:rPr lang="en-US" sz="3200" dirty="0">
                <a:solidFill>
                  <a:srgbClr val="C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। </a:t>
            </a:r>
            <a:r>
              <a:rPr lang="en-US" sz="3200" dirty="0" err="1">
                <a:solidFill>
                  <a:srgbClr val="C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পরিবারের</a:t>
            </a:r>
            <a:r>
              <a:rPr lang="en-US" sz="3200" dirty="0">
                <a:solidFill>
                  <a:srgbClr val="C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কেউ</a:t>
            </a:r>
            <a:r>
              <a:rPr lang="en-US" sz="3200" dirty="0">
                <a:solidFill>
                  <a:srgbClr val="C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অসুস্থ</a:t>
            </a:r>
            <a:r>
              <a:rPr lang="en-US" sz="3200" dirty="0">
                <a:solidFill>
                  <a:srgbClr val="C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হলে</a:t>
            </a:r>
            <a:r>
              <a:rPr lang="en-US" sz="3200" dirty="0">
                <a:solidFill>
                  <a:srgbClr val="C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চিকিৎসার</a:t>
            </a:r>
            <a:r>
              <a:rPr lang="en-US" sz="3200" dirty="0">
                <a:solidFill>
                  <a:srgbClr val="C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জন্য</a:t>
            </a:r>
            <a:r>
              <a:rPr lang="en-US" sz="3200" dirty="0">
                <a:solidFill>
                  <a:srgbClr val="C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টাকা</a:t>
            </a:r>
            <a:r>
              <a:rPr lang="en-US" sz="3200" dirty="0">
                <a:solidFill>
                  <a:srgbClr val="C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দরকার।আমরা</a:t>
            </a:r>
            <a:r>
              <a:rPr lang="en-US" sz="3200" dirty="0">
                <a:solidFill>
                  <a:srgbClr val="C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বই, </a:t>
            </a:r>
            <a:r>
              <a:rPr lang="en-US" sz="3200" dirty="0" err="1">
                <a:solidFill>
                  <a:srgbClr val="C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খাতা</a:t>
            </a:r>
            <a:r>
              <a:rPr lang="en-US" sz="3200" dirty="0">
                <a:solidFill>
                  <a:srgbClr val="C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, </a:t>
            </a:r>
            <a:r>
              <a:rPr lang="en-US" sz="3200" dirty="0" err="1">
                <a:solidFill>
                  <a:srgbClr val="C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কলম</a:t>
            </a:r>
            <a:r>
              <a:rPr lang="en-US" sz="3200" dirty="0">
                <a:solidFill>
                  <a:srgbClr val="C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আরও</a:t>
            </a:r>
            <a:r>
              <a:rPr lang="en-US" sz="3200" dirty="0">
                <a:solidFill>
                  <a:srgbClr val="C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নানা</a:t>
            </a:r>
            <a:r>
              <a:rPr lang="en-US" sz="3200" dirty="0">
                <a:solidFill>
                  <a:srgbClr val="C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জিনিস</a:t>
            </a:r>
            <a:r>
              <a:rPr lang="en-US" sz="3200" dirty="0">
                <a:solidFill>
                  <a:srgbClr val="C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কিনতে</a:t>
            </a:r>
            <a:r>
              <a:rPr lang="en-US" sz="3200" dirty="0">
                <a:solidFill>
                  <a:srgbClr val="C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টাকা</a:t>
            </a:r>
            <a:r>
              <a:rPr lang="en-US" sz="3200" dirty="0">
                <a:solidFill>
                  <a:srgbClr val="C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ব্যবহার</a:t>
            </a:r>
            <a:r>
              <a:rPr lang="en-US" sz="3200" dirty="0">
                <a:solidFill>
                  <a:srgbClr val="C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করি</a:t>
            </a:r>
            <a:r>
              <a:rPr lang="en-US" sz="3200" dirty="0">
                <a:solidFill>
                  <a:srgbClr val="C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। </a:t>
            </a:r>
            <a:r>
              <a:rPr lang="en-US" sz="3200" dirty="0" err="1">
                <a:solidFill>
                  <a:srgbClr val="C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বাস</a:t>
            </a:r>
            <a:r>
              <a:rPr lang="en-US" sz="3200" dirty="0">
                <a:solidFill>
                  <a:srgbClr val="C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ও </a:t>
            </a:r>
            <a:r>
              <a:rPr lang="en-US" sz="3200" dirty="0" err="1">
                <a:solidFill>
                  <a:srgbClr val="C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রিক্সা</a:t>
            </a:r>
            <a:r>
              <a:rPr lang="en-US" sz="3200" dirty="0">
                <a:solidFill>
                  <a:srgbClr val="C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ভাড়া</a:t>
            </a:r>
            <a:r>
              <a:rPr lang="en-US" sz="3200" dirty="0">
                <a:solidFill>
                  <a:srgbClr val="C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দিতে</a:t>
            </a:r>
            <a:r>
              <a:rPr lang="en-US" sz="3200" dirty="0">
                <a:solidFill>
                  <a:srgbClr val="C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টাকা</a:t>
            </a:r>
            <a:r>
              <a:rPr lang="en-US" sz="3200" dirty="0">
                <a:solidFill>
                  <a:srgbClr val="C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লাগে</a:t>
            </a:r>
            <a:r>
              <a:rPr lang="en-US" sz="3200" dirty="0">
                <a:solidFill>
                  <a:srgbClr val="C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।</a:t>
            </a:r>
          </a:p>
          <a:p>
            <a:pPr algn="just"/>
            <a:r>
              <a:rPr lang="en-US" sz="3200" dirty="0" err="1">
                <a:solidFill>
                  <a:srgbClr val="7030A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টাকা</a:t>
            </a:r>
            <a:r>
              <a:rPr lang="en-US" sz="3200" dirty="0">
                <a:solidFill>
                  <a:srgbClr val="7030A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rgbClr val="7030A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অপচয়</a:t>
            </a:r>
            <a:r>
              <a:rPr lang="en-US" sz="3200" dirty="0">
                <a:solidFill>
                  <a:srgbClr val="7030A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: </a:t>
            </a:r>
          </a:p>
          <a:p>
            <a:pPr algn="just"/>
            <a:r>
              <a:rPr lang="en-US" sz="36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প্রয়োজন</a:t>
            </a:r>
            <a:r>
              <a:rPr lang="en-US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ছাড়া</a:t>
            </a:r>
            <a:r>
              <a:rPr lang="en-US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lang="en-US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টাকা</a:t>
            </a:r>
            <a:r>
              <a:rPr lang="en-US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খরচ</a:t>
            </a:r>
            <a:r>
              <a:rPr lang="en-US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উচিত</a:t>
            </a:r>
            <a:r>
              <a:rPr lang="en-US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নয়</a:t>
            </a:r>
            <a:r>
              <a:rPr lang="en-US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প্রয়োজনের</a:t>
            </a:r>
            <a:r>
              <a:rPr lang="en-US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বেশি</a:t>
            </a:r>
            <a:r>
              <a:rPr lang="en-US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খরচ</a:t>
            </a:r>
            <a:r>
              <a:rPr lang="en-US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করলে</a:t>
            </a:r>
            <a:r>
              <a:rPr lang="en-US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টাকা</a:t>
            </a:r>
            <a:r>
              <a:rPr lang="en-US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অপচয়</a:t>
            </a:r>
            <a:r>
              <a:rPr lang="en-US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অপচয়</a:t>
            </a:r>
            <a:r>
              <a:rPr lang="en-US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করবো</a:t>
            </a:r>
            <a:r>
              <a:rPr lang="en-US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US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pPr algn="just"/>
            <a:r>
              <a:rPr lang="en-US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just"/>
            <a:endParaRPr lang="en-US" sz="3200" dirty="0">
              <a:latin typeface="Kalpurush" panose="02000600000000000000" pitchFamily="2" charset="0"/>
              <a:cs typeface="Kalpurush" panose="02000600000000000000" pitchFamily="2" charset="0"/>
            </a:endParaRPr>
          </a:p>
          <a:p>
            <a:pPr algn="just"/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  </a:t>
            </a:r>
          </a:p>
          <a:p>
            <a:pPr algn="just"/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endParaRPr lang="en-US" sz="3200" dirty="0"/>
          </a:p>
          <a:p>
            <a:pPr algn="just"/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3023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n 1">
            <a:extLst>
              <a:ext uri="{FF2B5EF4-FFF2-40B4-BE49-F238E27FC236}">
                <a16:creationId xmlns:a16="http://schemas.microsoft.com/office/drawing/2014/main" id="{9A472D83-1936-CC39-25B8-DC5CDDB62291}"/>
              </a:ext>
            </a:extLst>
          </p:cNvPr>
          <p:cNvSpPr/>
          <p:nvPr/>
        </p:nvSpPr>
        <p:spPr>
          <a:xfrm>
            <a:off x="1163783" y="1184562"/>
            <a:ext cx="9403772" cy="4353792"/>
          </a:xfrm>
          <a:prstGeom prst="sun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err="1">
                <a:ln w="0"/>
                <a:solidFill>
                  <a:srgbClr val="0033CC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সবাইকে</a:t>
            </a:r>
            <a:r>
              <a:rPr lang="en-US" sz="4400" b="1" dirty="0">
                <a:ln w="0"/>
                <a:solidFill>
                  <a:srgbClr val="0033CC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4400" b="1" dirty="0" err="1">
                <a:ln w="0"/>
                <a:solidFill>
                  <a:srgbClr val="0033CC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ধন্যবাদ</a:t>
            </a:r>
            <a:endParaRPr lang="en-US" sz="4400" b="1" dirty="0">
              <a:ln w="0"/>
              <a:solidFill>
                <a:srgbClr val="0033CC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49062510"/>
      </p:ext>
    </p:extLst>
  </p:cSld>
  <p:clrMapOvr>
    <a:masterClrMapping/>
  </p:clrMapOvr>
</p:sld>
</file>

<file path=ppt/theme/theme1.xml><?xml version="1.0" encoding="utf-8"?>
<a:theme xmlns:a="http://schemas.openxmlformats.org/drawingml/2006/main" name="BGS Theme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GS Theme" id="{4DA49A46-9BE7-46E7-97BA-B960BFBE5FE5}" vid="{D39BFD43-51C4-41BF-80C9-87B185ED235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34E21726E1A2F459357E649E541E583" ma:contentTypeVersion="6" ma:contentTypeDescription="Create a new document." ma:contentTypeScope="" ma:versionID="df7935cd60eb73799d72dfb3407fd77d">
  <xsd:schema xmlns:xsd="http://www.w3.org/2001/XMLSchema" xmlns:xs="http://www.w3.org/2001/XMLSchema" xmlns:p="http://schemas.microsoft.com/office/2006/metadata/properties" xmlns:ns3="3894a8cf-5bd2-4de9-ae19-530e5e119ffc" targetNamespace="http://schemas.microsoft.com/office/2006/metadata/properties" ma:root="true" ma:fieldsID="d2d8d438f9539a3a2a4f57c88e28880f" ns3:_="">
    <xsd:import namespace="3894a8cf-5bd2-4de9-ae19-530e5e119ff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MediaServiceSearchProperties" minOccurs="0"/>
                <xsd:element ref="ns3:_activity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94a8cf-5bd2-4de9-ae19-530e5e119ff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activity" ma:index="12" nillable="true" ma:displayName="_activity" ma:hidden="true" ma:internalName="_activity">
      <xsd:simpleType>
        <xsd:restriction base="dms:Note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3894a8cf-5bd2-4de9-ae19-530e5e119ffc" xsi:nil="true"/>
  </documentManagement>
</p:properties>
</file>

<file path=customXml/itemProps1.xml><?xml version="1.0" encoding="utf-8"?>
<ds:datastoreItem xmlns:ds="http://schemas.openxmlformats.org/officeDocument/2006/customXml" ds:itemID="{CF48BE14-FC99-4B00-9016-ACD126091FB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1027947-F1D5-4CC7-8E93-36B423DA706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894a8cf-5bd2-4de9-ae19-530e5e119ff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C9A4D3D-4CDD-45BC-9449-B66AB363B09A}">
  <ds:schemaRefs>
    <ds:schemaRef ds:uri="http://purl.org/dc/dcmitype/"/>
    <ds:schemaRef ds:uri="http://purl.org/dc/elements/1.1/"/>
    <ds:schemaRef ds:uri="http://schemas.openxmlformats.org/package/2006/metadata/core-properties"/>
    <ds:schemaRef ds:uri="http://schemas.microsoft.com/office/2006/metadata/properties"/>
    <ds:schemaRef ds:uri="3894a8cf-5bd2-4de9-ae19-530e5e119ffc"/>
    <ds:schemaRef ds:uri="http://purl.org/dc/terms/"/>
    <ds:schemaRef ds:uri="http://schemas.microsoft.com/office/2006/documentManagement/types"/>
    <ds:schemaRef ds:uri="http://www.w3.org/XML/1998/namespace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BGS Theme</Template>
  <TotalTime>3031</TotalTime>
  <Words>600</Words>
  <Application>Microsoft Office PowerPoint</Application>
  <PresentationFormat>Widescreen</PresentationFormat>
  <Paragraphs>115</Paragraphs>
  <Slides>22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Aptos</vt:lpstr>
      <vt:lpstr>Arial</vt:lpstr>
      <vt:lpstr>Calibri</vt:lpstr>
      <vt:lpstr>Kalpurush</vt:lpstr>
      <vt:lpstr>NikoshBAN</vt:lpstr>
      <vt:lpstr>Wingdings</vt:lpstr>
      <vt:lpstr>BGS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Pedp4 WPBX5105GRF052209404</dc:creator>
  <cp:lastModifiedBy>Pedp4 WPBX5105GRF052209404</cp:lastModifiedBy>
  <cp:revision>36</cp:revision>
  <dcterms:created xsi:type="dcterms:W3CDTF">2025-02-24T13:05:18Z</dcterms:created>
  <dcterms:modified xsi:type="dcterms:W3CDTF">2026-01-10T15:54:40Z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0x010100B34E21726E1A2F459357E649E541E583</vt:lpwstr>
  </property>
</Properties>
</file>