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7" d="100"/>
          <a:sy n="157" d="100"/>
        </p:scale>
        <p:origin x="-294"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790972" y="3778934"/>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582216"/>
            <a:ext cx="8062912" cy="1102519"/>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1687710"/>
            <a:ext cx="8062912" cy="131445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4509492"/>
            <a:ext cx="5791200" cy="273844"/>
          </a:xfrm>
        </p:spPr>
        <p:txBody>
          <a:bodyPr tIns="0" bIns="0" anchor="t"/>
          <a:lstStyle>
            <a:lvl1pPr algn="r">
              <a:defRPr sz="1000"/>
            </a:lvl1pPr>
          </a:lstStyle>
          <a:p>
            <a:fld id="{4D9FB141-38FB-4131-B272-873ECD6ABB37}" type="datetimeFigureOut">
              <a:rPr lang="en-US" smtClean="0"/>
              <a:t>1/17/2026</a:t>
            </a:fld>
            <a:endParaRPr lang="en-US"/>
          </a:p>
        </p:txBody>
      </p:sp>
      <p:sp>
        <p:nvSpPr>
          <p:cNvPr id="17" name="Footer Placeholder 16"/>
          <p:cNvSpPr>
            <a:spLocks noGrp="1"/>
          </p:cNvSpPr>
          <p:nvPr>
            <p:ph type="ftr" sz="quarter" idx="11"/>
          </p:nvPr>
        </p:nvSpPr>
        <p:spPr>
          <a:xfrm>
            <a:off x="1371600" y="4238028"/>
            <a:ext cx="5791200" cy="273844"/>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4314231"/>
            <a:ext cx="502920" cy="273844"/>
          </a:xfrm>
        </p:spPr>
        <p:txBody>
          <a:bodyPr anchor="ctr"/>
          <a:lstStyle>
            <a:lvl1pPr algn="ctr">
              <a:defRPr sz="1300">
                <a:solidFill>
                  <a:srgbClr val="FFFFFF"/>
                </a:solidFill>
              </a:defRPr>
            </a:lvl1pPr>
          </a:lstStyle>
          <a:p>
            <a:fld id="{D4CB1A53-4187-4E2E-9859-9BEDA475DB4F}" type="slidenum">
              <a:rPr lang="en-US" smtClean="0"/>
              <a:t>‹#›</a:t>
            </a:fld>
            <a:endParaRPr lang="en-US"/>
          </a:p>
        </p:txBody>
      </p:sp>
    </p:spTree>
  </p:cSld>
  <p:clrMapOvr>
    <a:masterClrMapping/>
  </p:clrMapOvr>
  <p:transition spd="slow">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9FB141-38FB-4131-B272-873ECD6ABB37}"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B1A53-4187-4E2E-9859-9BEDA475DB4F}" type="slidenum">
              <a:rPr lang="en-US" smtClean="0"/>
              <a:t>‹#›</a:t>
            </a:fld>
            <a:endParaRPr lang="en-US"/>
          </a:p>
        </p:txBody>
      </p:sp>
    </p:spTree>
  </p:cSld>
  <p:clrMapOvr>
    <a:masterClrMapping/>
  </p:clrMapOvr>
  <p:transition spd="slow">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85750"/>
            <a:ext cx="1905000" cy="41148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85750"/>
            <a:ext cx="6248400" cy="41148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9FB141-38FB-4131-B272-873ECD6ABB37}"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B1A53-4187-4E2E-9859-9BEDA475DB4F}" type="slidenum">
              <a:rPr lang="en-US" smtClean="0"/>
              <a:t>‹#›</a:t>
            </a:fld>
            <a:endParaRPr lang="en-US"/>
          </a:p>
        </p:txBody>
      </p:sp>
    </p:spTree>
  </p:cSld>
  <p:clrMapOvr>
    <a:masterClrMapping/>
  </p:clrMapOvr>
  <p:transition spd="slow">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620"/>
            <a:ext cx="8229600" cy="1049274"/>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412106"/>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4860036"/>
            <a:ext cx="2133600" cy="226314"/>
          </a:xfrm>
        </p:spPr>
        <p:txBody>
          <a:bodyPr/>
          <a:lstStyle/>
          <a:p>
            <a:fld id="{4D9FB141-38FB-4131-B272-873ECD6ABB37}" type="datetimeFigureOut">
              <a:rPr lang="en-US" smtClean="0"/>
              <a:t>1/17/2026</a:t>
            </a:fld>
            <a:endParaRPr lang="en-US"/>
          </a:p>
        </p:txBody>
      </p:sp>
      <p:sp>
        <p:nvSpPr>
          <p:cNvPr id="5" name="Footer Placeholder 4"/>
          <p:cNvSpPr>
            <a:spLocks noGrp="1"/>
          </p:cNvSpPr>
          <p:nvPr>
            <p:ph type="ftr" sz="quarter" idx="11"/>
          </p:nvPr>
        </p:nvSpPr>
        <p:spPr>
          <a:xfrm>
            <a:off x="457200" y="4860727"/>
            <a:ext cx="4260056" cy="225623"/>
          </a:xfrm>
        </p:spPr>
        <p:txBody>
          <a:bodyPr/>
          <a:lstStyle/>
          <a:p>
            <a:endParaRPr lang="en-US"/>
          </a:p>
        </p:txBody>
      </p:sp>
      <p:sp>
        <p:nvSpPr>
          <p:cNvPr id="6" name="Slide Number Placeholder 5"/>
          <p:cNvSpPr>
            <a:spLocks noGrp="1"/>
          </p:cNvSpPr>
          <p:nvPr>
            <p:ph type="sldNum" sz="quarter" idx="12"/>
          </p:nvPr>
        </p:nvSpPr>
        <p:spPr/>
        <p:txBody>
          <a:bodyPr/>
          <a:lstStyle/>
          <a:p>
            <a:fld id="{D4CB1A53-4187-4E2E-9859-9BEDA475DB4F}" type="slidenum">
              <a:rPr lang="en-US" smtClean="0"/>
              <a:t>‹#›</a:t>
            </a:fld>
            <a:endParaRPr lang="en-US"/>
          </a:p>
        </p:txBody>
      </p:sp>
    </p:spTree>
  </p:cSld>
  <p:clrMapOvr>
    <a:masterClrMapping/>
  </p:clrMapOvr>
  <p:transition spd="slow">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5276"/>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790972" y="70339"/>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4857750"/>
            <a:ext cx="2133600" cy="228600"/>
          </a:xfrm>
        </p:spPr>
        <p:txBody>
          <a:bodyPr/>
          <a:lstStyle/>
          <a:p>
            <a:fld id="{4D9FB141-38FB-4131-B272-873ECD6ABB37}" type="datetimeFigureOut">
              <a:rPr lang="en-US" smtClean="0"/>
              <a:t>1/17/2026</a:t>
            </a:fld>
            <a:endParaRPr lang="en-US"/>
          </a:p>
        </p:txBody>
      </p:sp>
      <p:sp>
        <p:nvSpPr>
          <p:cNvPr id="5" name="Footer Placeholder 4"/>
          <p:cNvSpPr>
            <a:spLocks noGrp="1"/>
          </p:cNvSpPr>
          <p:nvPr>
            <p:ph type="ftr" sz="quarter" idx="11"/>
          </p:nvPr>
        </p:nvSpPr>
        <p:spPr>
          <a:xfrm>
            <a:off x="2619376" y="4860727"/>
            <a:ext cx="4260056" cy="225623"/>
          </a:xfrm>
        </p:spPr>
        <p:txBody>
          <a:bodyPr/>
          <a:lstStyle/>
          <a:p>
            <a:endParaRPr lang="en-US"/>
          </a:p>
        </p:txBody>
      </p:sp>
      <p:sp>
        <p:nvSpPr>
          <p:cNvPr id="6" name="Slide Number Placeholder 5"/>
          <p:cNvSpPr>
            <a:spLocks noGrp="1"/>
          </p:cNvSpPr>
          <p:nvPr>
            <p:ph type="sldNum" sz="quarter" idx="12"/>
          </p:nvPr>
        </p:nvSpPr>
        <p:spPr>
          <a:xfrm>
            <a:off x="8451056" y="607219"/>
            <a:ext cx="502920" cy="225623"/>
          </a:xfrm>
        </p:spPr>
        <p:txBody>
          <a:bodyPr/>
          <a:lstStyle/>
          <a:p>
            <a:fld id="{D4CB1A53-4187-4E2E-9859-9BEDA475DB4F}" type="slidenum">
              <a:rPr lang="en-US" smtClean="0"/>
              <a:t>‹#›</a:t>
            </a:fld>
            <a:endParaRPr lang="en-US"/>
          </a:p>
        </p:txBody>
      </p:sp>
      <p:cxnSp>
        <p:nvCxnSpPr>
          <p:cNvPr id="11" name="Straight Connector 10"/>
          <p:cNvCxnSpPr/>
          <p:nvPr/>
        </p:nvCxnSpPr>
        <p:spPr>
          <a:xfrm rot="10800000">
            <a:off x="6468795" y="7036"/>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03599"/>
            <a:ext cx="7239000" cy="1021556"/>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225152"/>
            <a:ext cx="3886200" cy="17145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slow">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4860727"/>
            <a:ext cx="2133600" cy="226314"/>
          </a:xfrm>
        </p:spPr>
        <p:txBody>
          <a:bodyPr/>
          <a:lstStyle/>
          <a:p>
            <a:fld id="{4D9FB141-38FB-4131-B272-873ECD6ABB37}" type="datetimeFigureOut">
              <a:rPr lang="en-US" smtClean="0"/>
              <a:t>1/17/2026</a:t>
            </a:fld>
            <a:endParaRPr lang="en-US"/>
          </a:p>
        </p:txBody>
      </p:sp>
      <p:sp>
        <p:nvSpPr>
          <p:cNvPr id="6" name="Footer Placeholder 5"/>
          <p:cNvSpPr>
            <a:spLocks noGrp="1"/>
          </p:cNvSpPr>
          <p:nvPr>
            <p:ph type="ftr" sz="quarter" idx="11"/>
          </p:nvPr>
        </p:nvSpPr>
        <p:spPr>
          <a:xfrm>
            <a:off x="457200" y="4860727"/>
            <a:ext cx="4260056" cy="226314"/>
          </a:xfrm>
        </p:spPr>
        <p:txBody>
          <a:bodyPr/>
          <a:lstStyle/>
          <a:p>
            <a:endParaRPr lang="en-US"/>
          </a:p>
        </p:txBody>
      </p:sp>
      <p:sp>
        <p:nvSpPr>
          <p:cNvPr id="7" name="Slide Number Placeholder 6"/>
          <p:cNvSpPr>
            <a:spLocks noGrp="1"/>
          </p:cNvSpPr>
          <p:nvPr>
            <p:ph type="sldNum" sz="quarter" idx="12"/>
          </p:nvPr>
        </p:nvSpPr>
        <p:spPr>
          <a:xfrm>
            <a:off x="7589520" y="4860727"/>
            <a:ext cx="502920" cy="226314"/>
          </a:xfrm>
        </p:spPr>
        <p:txBody>
          <a:bodyPr/>
          <a:lstStyle/>
          <a:p>
            <a:fld id="{D4CB1A53-4187-4E2E-9859-9BEDA475DB4F}" type="slidenum">
              <a:rPr lang="en-US" smtClean="0"/>
              <a:t>‹#›</a:t>
            </a:fld>
            <a:endParaRPr lang="en-US"/>
          </a:p>
        </p:txBody>
      </p:sp>
    </p:spTree>
  </p:cSld>
  <p:clrMapOvr>
    <a:masterClrMapping/>
  </p:clrMapOvr>
  <p:transition spd="slow">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18049"/>
            <a:ext cx="1066800" cy="4615434"/>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18049"/>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2570343"/>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18049"/>
            <a:ext cx="6858000" cy="226314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2570343"/>
            <a:ext cx="6858000" cy="226314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4860727"/>
            <a:ext cx="2130552" cy="226314"/>
          </a:xfrm>
        </p:spPr>
        <p:txBody>
          <a:bodyPr/>
          <a:lstStyle/>
          <a:p>
            <a:fld id="{4D9FB141-38FB-4131-B272-873ECD6ABB37}" type="datetimeFigureOut">
              <a:rPr lang="en-US" smtClean="0"/>
              <a:t>1/17/2026</a:t>
            </a:fld>
            <a:endParaRPr lang="en-US"/>
          </a:p>
        </p:txBody>
      </p:sp>
      <p:sp>
        <p:nvSpPr>
          <p:cNvPr id="8" name="Footer Placeholder 7"/>
          <p:cNvSpPr>
            <a:spLocks noGrp="1"/>
          </p:cNvSpPr>
          <p:nvPr>
            <p:ph type="ftr" sz="quarter" idx="11"/>
          </p:nvPr>
        </p:nvSpPr>
        <p:spPr>
          <a:xfrm>
            <a:off x="457200" y="4860727"/>
            <a:ext cx="4261104" cy="226314"/>
          </a:xfrm>
        </p:spPr>
        <p:txBody>
          <a:bodyPr/>
          <a:lstStyle/>
          <a:p>
            <a:endParaRPr lang="en-US"/>
          </a:p>
        </p:txBody>
      </p:sp>
      <p:sp>
        <p:nvSpPr>
          <p:cNvPr id="9" name="Slide Number Placeholder 8"/>
          <p:cNvSpPr>
            <a:spLocks noGrp="1"/>
          </p:cNvSpPr>
          <p:nvPr>
            <p:ph type="sldNum" sz="quarter" idx="12"/>
          </p:nvPr>
        </p:nvSpPr>
        <p:spPr>
          <a:xfrm>
            <a:off x="7589520" y="4862322"/>
            <a:ext cx="502920" cy="226314"/>
          </a:xfrm>
        </p:spPr>
        <p:txBody>
          <a:bodyPr/>
          <a:lstStyle>
            <a:lvl1pPr algn="ctr">
              <a:defRPr/>
            </a:lvl1pPr>
          </a:lstStyle>
          <a:p>
            <a:fld id="{D4CB1A53-4187-4E2E-9859-9BEDA475DB4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9FB141-38FB-4131-B272-873ECD6ABB37}" type="datetimeFigureOut">
              <a:rPr lang="en-US" smtClean="0"/>
              <a:t>1/17/2026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CB1A53-4187-4E2E-9859-9BEDA475DB4F}" type="slidenum">
              <a:rPr lang="en-US" smtClean="0"/>
              <a:t>‹#›</a:t>
            </a:fld>
            <a:endParaRPr lang="en-US"/>
          </a:p>
        </p:txBody>
      </p:sp>
    </p:spTree>
  </p:cSld>
  <p:clrMapOvr>
    <a:masterClrMapping/>
  </p:clrMapOvr>
  <p:transition spd="slow">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4860727"/>
            <a:ext cx="2133600" cy="226314"/>
          </a:xfrm>
        </p:spPr>
        <p:txBody>
          <a:bodyPr/>
          <a:lstStyle/>
          <a:p>
            <a:fld id="{4D9FB141-38FB-4131-B272-873ECD6ABB37}" type="datetimeFigureOut">
              <a:rPr lang="en-US" smtClean="0"/>
              <a:t>1/17/2026</a:t>
            </a:fld>
            <a:endParaRPr lang="en-US"/>
          </a:p>
        </p:txBody>
      </p:sp>
      <p:sp>
        <p:nvSpPr>
          <p:cNvPr id="3" name="Footer Placeholder 2"/>
          <p:cNvSpPr>
            <a:spLocks noGrp="1"/>
          </p:cNvSpPr>
          <p:nvPr>
            <p:ph type="ftr" sz="quarter" idx="11"/>
          </p:nvPr>
        </p:nvSpPr>
        <p:spPr>
          <a:xfrm>
            <a:off x="457200" y="4861418"/>
            <a:ext cx="4260056" cy="225623"/>
          </a:xfrm>
        </p:spPr>
        <p:txBody>
          <a:bodyPr/>
          <a:lstStyle/>
          <a:p>
            <a:endParaRPr lang="en-US"/>
          </a:p>
        </p:txBody>
      </p:sp>
      <p:sp>
        <p:nvSpPr>
          <p:cNvPr id="4" name="Slide Number Placeholder 3"/>
          <p:cNvSpPr>
            <a:spLocks noGrp="1"/>
          </p:cNvSpPr>
          <p:nvPr>
            <p:ph type="sldNum" sz="quarter" idx="12"/>
          </p:nvPr>
        </p:nvSpPr>
        <p:spPr>
          <a:xfrm>
            <a:off x="7589520" y="4860727"/>
            <a:ext cx="502920" cy="226314"/>
          </a:xfrm>
        </p:spPr>
        <p:txBody>
          <a:bodyPr/>
          <a:lstStyle/>
          <a:p>
            <a:fld id="{D4CB1A53-4187-4E2E-9859-9BEDA475DB4F}" type="slidenum">
              <a:rPr lang="en-US" smtClean="0"/>
              <a:t>‹#›</a:t>
            </a:fld>
            <a:endParaRPr lang="en-US"/>
          </a:p>
        </p:txBody>
      </p:sp>
    </p:spTree>
  </p:cSld>
  <p:clrMapOvr>
    <a:masterClrMapping/>
  </p:clrMapOvr>
  <p:transition spd="slow">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5748"/>
            <a:ext cx="914400" cy="44577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275748"/>
            <a:ext cx="2438400" cy="44577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240030"/>
            <a:ext cx="5276088" cy="449199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4917186"/>
            <a:ext cx="2133600" cy="226314"/>
          </a:xfrm>
        </p:spPr>
        <p:txBody>
          <a:bodyPr/>
          <a:lstStyle>
            <a:lvl1pPr>
              <a:defRPr sz="900"/>
            </a:lvl1pPr>
          </a:lstStyle>
          <a:p>
            <a:fld id="{4D9FB141-38FB-4131-B272-873ECD6ABB37}" type="datetimeFigureOut">
              <a:rPr lang="en-US" smtClean="0"/>
              <a:t>1/17/2026</a:t>
            </a:fld>
            <a:endParaRPr lang="en-US"/>
          </a:p>
        </p:txBody>
      </p:sp>
      <p:sp>
        <p:nvSpPr>
          <p:cNvPr id="6" name="Footer Placeholder 5"/>
          <p:cNvSpPr>
            <a:spLocks noGrp="1"/>
          </p:cNvSpPr>
          <p:nvPr>
            <p:ph type="ftr" sz="quarter" idx="11"/>
          </p:nvPr>
        </p:nvSpPr>
        <p:spPr>
          <a:xfrm>
            <a:off x="1135856" y="4917186"/>
            <a:ext cx="5143120" cy="226314"/>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4917186"/>
            <a:ext cx="502920" cy="226314"/>
          </a:xfrm>
        </p:spPr>
        <p:txBody>
          <a:bodyPr/>
          <a:lstStyle>
            <a:lvl1pPr>
              <a:defRPr sz="900"/>
            </a:lvl1pPr>
          </a:lstStyle>
          <a:p>
            <a:fld id="{D4CB1A53-4187-4E2E-9859-9BEDA475DB4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13172"/>
            <a:ext cx="914400" cy="48006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280475"/>
            <a:ext cx="7333488" cy="41148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4400550"/>
            <a:ext cx="7333488" cy="51435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4917186"/>
            <a:ext cx="2103120" cy="226314"/>
          </a:xfrm>
        </p:spPr>
        <p:txBody>
          <a:bodyPr/>
          <a:lstStyle>
            <a:lvl1pPr>
              <a:defRPr sz="900"/>
            </a:lvl1pPr>
          </a:lstStyle>
          <a:p>
            <a:fld id="{4D9FB141-38FB-4131-B272-873ECD6ABB37}" type="datetimeFigureOut">
              <a:rPr lang="en-US" smtClean="0"/>
              <a:t>1/17/2026</a:t>
            </a:fld>
            <a:endParaRPr lang="en-US"/>
          </a:p>
        </p:txBody>
      </p:sp>
      <p:sp>
        <p:nvSpPr>
          <p:cNvPr id="6" name="Footer Placeholder 5"/>
          <p:cNvSpPr>
            <a:spLocks noGrp="1"/>
          </p:cNvSpPr>
          <p:nvPr>
            <p:ph type="ftr" sz="quarter" idx="11"/>
          </p:nvPr>
        </p:nvSpPr>
        <p:spPr>
          <a:xfrm>
            <a:off x="1170432" y="4917877"/>
            <a:ext cx="4948072" cy="226314"/>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4917186"/>
            <a:ext cx="365760" cy="226314"/>
          </a:xfrm>
        </p:spPr>
        <p:txBody>
          <a:bodyPr/>
          <a:lstStyle>
            <a:lvl1pPr algn="ctr">
              <a:defRPr sz="900"/>
            </a:lvl1pPr>
          </a:lstStyle>
          <a:p>
            <a:fld id="{D4CB1A53-4187-4E2E-9859-9BEDA475DB4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0552"/>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5" y="3711307"/>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00620"/>
            <a:ext cx="8229600" cy="1049274"/>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412106"/>
            <a:ext cx="8229600" cy="3429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4860727"/>
            <a:ext cx="2133600" cy="226314"/>
          </a:xfrm>
          <a:prstGeom prst="rect">
            <a:avLst/>
          </a:prstGeom>
        </p:spPr>
        <p:txBody>
          <a:bodyPr vert="horz" anchor="b"/>
          <a:lstStyle>
            <a:lvl1pPr algn="l" eaLnBrk="1" latinLnBrk="0" hangingPunct="1">
              <a:defRPr kumimoji="0" sz="1000" b="0">
                <a:solidFill>
                  <a:schemeClr val="tx1"/>
                </a:solidFill>
              </a:defRPr>
            </a:lvl1pPr>
          </a:lstStyle>
          <a:p>
            <a:fld id="{4D9FB141-38FB-4131-B272-873ECD6ABB37}" type="datetimeFigureOut">
              <a:rPr lang="en-US" smtClean="0"/>
              <a:t>1/17/2026</a:t>
            </a:fld>
            <a:endParaRPr lang="en-US"/>
          </a:p>
        </p:txBody>
      </p:sp>
      <p:sp>
        <p:nvSpPr>
          <p:cNvPr id="3" name="Footer Placeholder 2"/>
          <p:cNvSpPr>
            <a:spLocks noGrp="1"/>
          </p:cNvSpPr>
          <p:nvPr>
            <p:ph type="ftr" sz="quarter" idx="3"/>
          </p:nvPr>
        </p:nvSpPr>
        <p:spPr>
          <a:xfrm>
            <a:off x="457200" y="4861418"/>
            <a:ext cx="4260056" cy="225623"/>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4860727"/>
            <a:ext cx="502920" cy="226314"/>
          </a:xfrm>
          <a:prstGeom prst="rect">
            <a:avLst/>
          </a:prstGeom>
        </p:spPr>
        <p:txBody>
          <a:bodyPr vert="horz" anchor="b"/>
          <a:lstStyle>
            <a:lvl1pPr algn="ctr" eaLnBrk="1" latinLnBrk="0" hangingPunct="1">
              <a:defRPr kumimoji="0" sz="1200">
                <a:solidFill>
                  <a:schemeClr val="tx1"/>
                </a:solidFill>
              </a:defRPr>
            </a:lvl1pPr>
          </a:lstStyle>
          <a:p>
            <a:fld id="{D4CB1A53-4187-4E2E-9859-9BEDA475DB4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ndAc>
      <p:stSnd>
        <p:snd r:embed="rId13" name="chimes.wav"/>
      </p:stSnd>
    </p:sndAc>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7.wav"/></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5.wav"/></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5.wav"/></Relationships>
</file>

<file path=ppt/slides/_rels/slide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5.wav"/></Relationships>
</file>

<file path=ppt/slides/_rels/slide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9550"/>
            <a:ext cx="8382000" cy="85725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6000" dirty="0" smtClean="0"/>
              <a:t>Teacher’s Identity</a:t>
            </a:r>
            <a:endParaRPr lang="en-US" sz="6000" dirty="0"/>
          </a:p>
        </p:txBody>
      </p:sp>
      <p:sp>
        <p:nvSpPr>
          <p:cNvPr id="6" name="Title 1"/>
          <p:cNvSpPr txBox="1">
            <a:spLocks/>
          </p:cNvSpPr>
          <p:nvPr/>
        </p:nvSpPr>
        <p:spPr>
          <a:xfrm>
            <a:off x="304800" y="4248150"/>
            <a:ext cx="8610600" cy="762000"/>
          </a:xfrm>
          <a:prstGeom prst="rect">
            <a:avLst/>
          </a:prstGeom>
          <a:solidFill>
            <a:srgbClr val="00B050"/>
          </a:solidFill>
        </p:spPr>
        <p:style>
          <a:lnRef idx="2">
            <a:schemeClr val="accent6"/>
          </a:lnRef>
          <a:fillRef idx="1">
            <a:schemeClr val="lt1"/>
          </a:fillRef>
          <a:effectRef idx="0">
            <a:schemeClr val="accent6"/>
          </a:effectRef>
          <a:fontRef idx="minor">
            <a:schemeClr val="dk1"/>
          </a:fontRef>
        </p:style>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tx2"/>
                </a:solidFill>
                <a:latin typeface="+mj-lt"/>
                <a:ea typeface="+mj-ea"/>
                <a:cs typeface="+mj-cs"/>
              </a:rPr>
              <a:t>B.S.D GIRLS ALIM MADRASAH</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9" name="Title 1"/>
          <p:cNvSpPr txBox="1">
            <a:spLocks/>
          </p:cNvSpPr>
          <p:nvPr/>
        </p:nvSpPr>
        <p:spPr>
          <a:xfrm>
            <a:off x="3200400" y="2571750"/>
            <a:ext cx="556260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Class : Six, Lesson-3</a:t>
            </a: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
        <p:nvSpPr>
          <p:cNvPr id="11" name="TextBox 10"/>
          <p:cNvSpPr txBox="1"/>
          <p:nvPr/>
        </p:nvSpPr>
        <p:spPr>
          <a:xfrm>
            <a:off x="3124200" y="3409950"/>
            <a:ext cx="56388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Mobile:01917673360</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TextBox 2"/>
          <p:cNvSpPr txBox="1"/>
          <p:nvPr/>
        </p:nvSpPr>
        <p:spPr>
          <a:xfrm>
            <a:off x="3505200" y="1428750"/>
            <a:ext cx="5206875" cy="1200329"/>
          </a:xfrm>
          <a:prstGeom prst="rect">
            <a:avLst/>
          </a:prstGeom>
          <a:noFill/>
        </p:spPr>
        <p:txBody>
          <a:bodyPr wrap="none" rtlCol="0">
            <a:spAutoFit/>
          </a:bodyPr>
          <a:lstStyle/>
          <a:p>
            <a:r>
              <a:rPr lang="en-US" dirty="0" smtClean="0"/>
              <a:t>ABU BOKUR SEDDIK</a:t>
            </a:r>
          </a:p>
          <a:p>
            <a:r>
              <a:rPr lang="en-US" dirty="0" smtClean="0"/>
              <a:t>ASSISTANT TEACHER (ENGLISH)</a:t>
            </a:r>
          </a:p>
          <a:p>
            <a:r>
              <a:rPr lang="en-US" dirty="0" smtClean="0"/>
              <a:t>B.S.D GIRLS ALIM MADRASAH, BANIACHONG,</a:t>
            </a:r>
          </a:p>
          <a:p>
            <a:r>
              <a:rPr lang="en-US" dirty="0" smtClean="0"/>
              <a:t>HOBIGONG</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23950"/>
            <a:ext cx="3105528" cy="251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28800" y="133350"/>
            <a:ext cx="5410200" cy="762000"/>
          </a:xfrm>
          <a:prstGeom prst="roundRect">
            <a:avLst/>
          </a:prstGeom>
          <a:ln w="57150">
            <a:solidFill>
              <a:schemeClr val="accent6">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smtClean="0"/>
              <a:t>Filling blanks</a:t>
            </a:r>
            <a:endParaRPr lang="en-US" sz="4800" b="1" dirty="0"/>
          </a:p>
        </p:txBody>
      </p:sp>
      <p:sp>
        <p:nvSpPr>
          <p:cNvPr id="6" name="TextBox 5"/>
          <p:cNvSpPr txBox="1"/>
          <p:nvPr/>
        </p:nvSpPr>
        <p:spPr>
          <a:xfrm>
            <a:off x="152400" y="1047750"/>
            <a:ext cx="8763000" cy="3970318"/>
          </a:xfrm>
          <a:prstGeom prst="rect">
            <a:avLst/>
          </a:prstGeom>
          <a:ln w="762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just"/>
            <a:r>
              <a:rPr lang="en-US" sz="3600" dirty="0" smtClean="0"/>
              <a:t>Two friend were (a) ------ at the railway station. One of (b) ---------- was going to his sister’s (c) ------- . The station was very (d) ------------ . There was a long (e) ----------- of passengers at the ticket counter.</a:t>
            </a:r>
          </a:p>
          <a:p>
            <a:pPr algn="just"/>
            <a:endParaRPr lang="en-US" sz="3600" dirty="0"/>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28800" y="133350"/>
            <a:ext cx="5410200" cy="762000"/>
          </a:xfrm>
          <a:prstGeom prst="roundRect">
            <a:avLst/>
          </a:prstGeom>
          <a:ln w="57150">
            <a:solidFill>
              <a:schemeClr val="accent6">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smtClean="0"/>
              <a:t>Answer</a:t>
            </a:r>
            <a:endParaRPr lang="en-US" sz="4800" b="1" dirty="0"/>
          </a:p>
        </p:txBody>
      </p:sp>
      <p:sp>
        <p:nvSpPr>
          <p:cNvPr id="6" name="TextBox 5"/>
          <p:cNvSpPr txBox="1"/>
          <p:nvPr/>
        </p:nvSpPr>
        <p:spPr>
          <a:xfrm>
            <a:off x="152400" y="1047750"/>
            <a:ext cx="8763000" cy="3416320"/>
          </a:xfrm>
          <a:prstGeom prst="rect">
            <a:avLst/>
          </a:prstGeom>
          <a:ln/>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en-US" sz="3600" dirty="0" smtClean="0"/>
              <a:t>a) sitting </a:t>
            </a:r>
          </a:p>
          <a:p>
            <a:pPr algn="just"/>
            <a:r>
              <a:rPr lang="en-US" sz="3600" dirty="0" smtClean="0"/>
              <a:t>b) them</a:t>
            </a:r>
          </a:p>
          <a:p>
            <a:pPr algn="just"/>
            <a:r>
              <a:rPr lang="en-US" sz="3600" dirty="0" smtClean="0"/>
              <a:t>c) house</a:t>
            </a:r>
          </a:p>
          <a:p>
            <a:pPr algn="just"/>
            <a:r>
              <a:rPr lang="en-US" sz="3600" dirty="0" smtClean="0"/>
              <a:t>d) crowed</a:t>
            </a:r>
          </a:p>
          <a:p>
            <a:pPr algn="just"/>
            <a:r>
              <a:rPr lang="en-US" sz="3600" dirty="0" smtClean="0"/>
              <a:t>e) line/queue</a:t>
            </a:r>
          </a:p>
          <a:p>
            <a:pPr algn="just"/>
            <a:r>
              <a:rPr lang="en-US" sz="3600" dirty="0" smtClean="0"/>
              <a:t> </a:t>
            </a:r>
            <a:endParaRPr lang="en-US" sz="3600" dirty="0"/>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28800" y="133350"/>
            <a:ext cx="5410200" cy="762000"/>
          </a:xfrm>
          <a:prstGeom prst="roundRect">
            <a:avLst/>
          </a:prstGeom>
          <a:ln w="57150">
            <a:solidFill>
              <a:schemeClr val="accent6">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smtClean="0"/>
              <a:t>Synonyms/Antonyms</a:t>
            </a:r>
            <a:endParaRPr lang="en-US" sz="3600" dirty="0"/>
          </a:p>
        </p:txBody>
      </p:sp>
      <p:sp>
        <p:nvSpPr>
          <p:cNvPr id="6" name="TextBox 5"/>
          <p:cNvSpPr txBox="1"/>
          <p:nvPr/>
        </p:nvSpPr>
        <p:spPr>
          <a:xfrm>
            <a:off x="152400" y="1047750"/>
            <a:ext cx="8763000" cy="286232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742950" indent="-742950" algn="just">
              <a:buAutoNum type="alphaLcParenR"/>
            </a:pPr>
            <a:r>
              <a:rPr lang="en-US" sz="3600" dirty="0" smtClean="0"/>
              <a:t>elder (antonym)----</a:t>
            </a:r>
          </a:p>
          <a:p>
            <a:pPr marL="742950" indent="-742950" algn="just">
              <a:buAutoNum type="alphaLcParenR"/>
            </a:pPr>
            <a:r>
              <a:rPr lang="en-US" sz="3600" dirty="0" smtClean="0"/>
              <a:t>Long (</a:t>
            </a:r>
            <a:r>
              <a:rPr lang="en-US" sz="3600" dirty="0" err="1" smtClean="0"/>
              <a:t>syno</a:t>
            </a:r>
            <a:r>
              <a:rPr lang="en-US" sz="3600" dirty="0" smtClean="0"/>
              <a:t>) ----------</a:t>
            </a:r>
          </a:p>
          <a:p>
            <a:pPr marL="742950" indent="-742950" algn="just">
              <a:buAutoNum type="alphaLcParenR"/>
            </a:pPr>
            <a:r>
              <a:rPr lang="en-US" sz="3600" dirty="0" smtClean="0"/>
              <a:t>young (</a:t>
            </a:r>
            <a:r>
              <a:rPr lang="en-US" sz="3600" dirty="0" err="1" smtClean="0"/>
              <a:t>syno</a:t>
            </a:r>
            <a:r>
              <a:rPr lang="en-US" sz="3600" dirty="0" smtClean="0"/>
              <a:t>) --------</a:t>
            </a:r>
          </a:p>
          <a:p>
            <a:pPr marL="742950" indent="-742950" algn="just">
              <a:buAutoNum type="alphaLcParenR"/>
            </a:pPr>
            <a:r>
              <a:rPr lang="en-US" sz="3600" dirty="0" smtClean="0"/>
              <a:t>Loudly (</a:t>
            </a:r>
            <a:r>
              <a:rPr lang="en-US" sz="3600" dirty="0" err="1" smtClean="0"/>
              <a:t>anto</a:t>
            </a:r>
            <a:r>
              <a:rPr lang="en-US" sz="3600" dirty="0" smtClean="0"/>
              <a:t>) -------</a:t>
            </a:r>
          </a:p>
          <a:p>
            <a:pPr marL="742950" indent="-742950" algn="just">
              <a:buAutoNum type="alphaLcParenR"/>
            </a:pPr>
            <a:r>
              <a:rPr lang="en-US" sz="3600" dirty="0" smtClean="0"/>
              <a:t>Quiet (</a:t>
            </a:r>
            <a:r>
              <a:rPr lang="en-US" sz="3600" dirty="0" err="1" smtClean="0"/>
              <a:t>anto</a:t>
            </a:r>
            <a:r>
              <a:rPr lang="en-US" sz="3600" dirty="0" smtClean="0"/>
              <a:t>) --------</a:t>
            </a:r>
            <a:endParaRPr lang="en-US" sz="3600" dirty="0"/>
          </a:p>
        </p:txBody>
      </p:sp>
      <p:sp>
        <p:nvSpPr>
          <p:cNvPr id="5" name="Folded Corner 4"/>
          <p:cNvSpPr/>
          <p:nvPr/>
        </p:nvSpPr>
        <p:spPr>
          <a:xfrm>
            <a:off x="5334000" y="1200150"/>
            <a:ext cx="2514600" cy="4572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younger</a:t>
            </a:r>
            <a:endParaRPr lang="en-US" sz="3600" dirty="0"/>
          </a:p>
        </p:txBody>
      </p:sp>
      <p:sp>
        <p:nvSpPr>
          <p:cNvPr id="7" name="Folded Corner 6"/>
          <p:cNvSpPr/>
          <p:nvPr/>
        </p:nvSpPr>
        <p:spPr>
          <a:xfrm>
            <a:off x="5334000" y="1733550"/>
            <a:ext cx="2514600" cy="4572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large</a:t>
            </a:r>
            <a:endParaRPr lang="en-US" sz="3600" dirty="0"/>
          </a:p>
        </p:txBody>
      </p:sp>
      <p:sp>
        <p:nvSpPr>
          <p:cNvPr id="8" name="Folded Corner 7"/>
          <p:cNvSpPr/>
          <p:nvPr/>
        </p:nvSpPr>
        <p:spPr>
          <a:xfrm>
            <a:off x="5334000" y="2266950"/>
            <a:ext cx="2514600" cy="4572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youth</a:t>
            </a:r>
            <a:endParaRPr lang="en-US" sz="3600" dirty="0"/>
          </a:p>
        </p:txBody>
      </p:sp>
      <p:sp>
        <p:nvSpPr>
          <p:cNvPr id="9" name="Folded Corner 8"/>
          <p:cNvSpPr/>
          <p:nvPr/>
        </p:nvSpPr>
        <p:spPr>
          <a:xfrm>
            <a:off x="5334000" y="2876550"/>
            <a:ext cx="2514600" cy="4572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silently</a:t>
            </a:r>
            <a:endParaRPr lang="en-US" sz="3600" dirty="0"/>
          </a:p>
        </p:txBody>
      </p:sp>
      <p:sp>
        <p:nvSpPr>
          <p:cNvPr id="14" name="Folded Corner 13"/>
          <p:cNvSpPr/>
          <p:nvPr/>
        </p:nvSpPr>
        <p:spPr>
          <a:xfrm>
            <a:off x="5334000" y="3409950"/>
            <a:ext cx="2514600" cy="4572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crowdy</a:t>
            </a:r>
            <a:endParaRPr lang="en-US" sz="3600" dirty="0"/>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out)">
                                      <p:cBhvr>
                                        <p:cTn id="13" dur="20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4" name="drumroll.wav"/>
                                        </p:tgtEl>
                                      </p:cMediaNode>
                                    </p:audio>
                                  </p:subTnLst>
                                </p:cTn>
                              </p:par>
                              <p:par>
                                <p:cTn id="14" presetID="6" presetClass="entr" presetSubtype="3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out)">
                                      <p:cBhvr>
                                        <p:cTn id="16" dur="2000"/>
                                        <p:tgtEl>
                                          <p:spTgt spid="7"/>
                                        </p:tgtEl>
                                      </p:cBhvr>
                                    </p:animEffect>
                                  </p:childTnLst>
                                  <p:subTnLst>
                                    <p:audio>
                                      <p:cMediaNode>
                                        <p:cTn display="0" masterRel="sameClick">
                                          <p:stCondLst>
                                            <p:cond evt="begin" delay="0">
                                              <p:tn val="14"/>
                                            </p:cond>
                                          </p:stCondLst>
                                          <p:endCondLst>
                                            <p:cond evt="onStopAudio" delay="0">
                                              <p:tgtEl>
                                                <p:sldTgt/>
                                              </p:tgtEl>
                                            </p:cond>
                                          </p:endCondLst>
                                        </p:cTn>
                                        <p:tgtEl>
                                          <p:sndTgt r:embed="rId4" name="drumroll.wav"/>
                                        </p:tgtEl>
                                      </p:cMediaNode>
                                    </p:audio>
                                  </p:subTnLst>
                                </p:cTn>
                              </p:par>
                              <p:par>
                                <p:cTn id="17" presetID="6" presetClass="entr" presetSubtype="3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out)">
                                      <p:cBhvr>
                                        <p:cTn id="19" dur="20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4" name="drumroll.wav"/>
                                        </p:tgtEl>
                                      </p:cMediaNode>
                                    </p:audio>
                                  </p:subTnLst>
                                </p:cTn>
                              </p:par>
                              <p:par>
                                <p:cTn id="20" presetID="6" presetClass="entr" presetSubtype="3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out)">
                                      <p:cBhvr>
                                        <p:cTn id="22" dur="20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4" name="drumroll.wav"/>
                                        </p:tgtEl>
                                      </p:cMediaNode>
                                    </p:audio>
                                  </p:subTnLst>
                                </p:cTn>
                              </p:par>
                              <p:par>
                                <p:cTn id="23" presetID="6" presetClass="entr" presetSubtype="32"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out)">
                                      <p:cBhvr>
                                        <p:cTn id="25" dur="2000"/>
                                        <p:tgtEl>
                                          <p:spTgt spid="14"/>
                                        </p:tgtEl>
                                      </p:cBhvr>
                                    </p:animEffect>
                                  </p:childTnLst>
                                  <p:subTnLst>
                                    <p:audio>
                                      <p:cMediaNode>
                                        <p:cTn display="0" masterRel="sameClick">
                                          <p:stCondLst>
                                            <p:cond evt="begin" delay="0">
                                              <p:tn val="23"/>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9"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28800" y="133350"/>
            <a:ext cx="5410200" cy="762000"/>
          </a:xfrm>
          <a:prstGeom prst="roundRect">
            <a:avLst/>
          </a:prstGeom>
          <a:ln w="57150">
            <a:solidFill>
              <a:schemeClr val="accent6">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smtClean="0"/>
              <a:t>Matching: Opposite</a:t>
            </a:r>
            <a:endParaRPr lang="en-US" sz="3600" dirty="0"/>
          </a:p>
        </p:txBody>
      </p:sp>
      <p:graphicFrame>
        <p:nvGraphicFramePr>
          <p:cNvPr id="10" name="Table 9"/>
          <p:cNvGraphicFramePr>
            <a:graphicFrameLocks noGrp="1"/>
          </p:cNvGraphicFramePr>
          <p:nvPr/>
        </p:nvGraphicFramePr>
        <p:xfrm>
          <a:off x="533400" y="1123950"/>
          <a:ext cx="8153400" cy="3474720"/>
        </p:xfrm>
        <a:graphic>
          <a:graphicData uri="http://schemas.openxmlformats.org/drawingml/2006/table">
            <a:tbl>
              <a:tblPr firstRow="1" bandRow="1">
                <a:tableStyleId>{5C22544A-7EE6-4342-B048-85BDC9FD1C3A}</a:tableStyleId>
              </a:tblPr>
              <a:tblGrid>
                <a:gridCol w="3581400"/>
                <a:gridCol w="4572000"/>
              </a:tblGrid>
              <a:tr h="405384">
                <a:tc>
                  <a:txBody>
                    <a:bodyPr/>
                    <a:lstStyle/>
                    <a:p>
                      <a:r>
                        <a:rPr lang="en-US" sz="3200" dirty="0" smtClean="0"/>
                        <a:t>Column-A</a:t>
                      </a:r>
                      <a:endParaRPr lang="en-US" sz="3200" dirty="0"/>
                    </a:p>
                  </a:txBody>
                  <a:tcPr/>
                </a:tc>
                <a:tc>
                  <a:txBody>
                    <a:bodyPr/>
                    <a:lstStyle/>
                    <a:p>
                      <a:r>
                        <a:rPr lang="en-US" sz="3200" dirty="0" smtClean="0"/>
                        <a:t>Column-B</a:t>
                      </a:r>
                      <a:endParaRPr lang="en-US" sz="3200" dirty="0"/>
                    </a:p>
                  </a:txBody>
                  <a:tcPr/>
                </a:tc>
              </a:tr>
              <a:tr h="559003">
                <a:tc>
                  <a:txBody>
                    <a:bodyPr/>
                    <a:lstStyle/>
                    <a:p>
                      <a:r>
                        <a:rPr lang="en-US" sz="3200" dirty="0" smtClean="0"/>
                        <a:t>See off</a:t>
                      </a:r>
                      <a:endParaRPr lang="en-US" sz="3200" dirty="0"/>
                    </a:p>
                  </a:txBody>
                  <a:tcPr/>
                </a:tc>
                <a:tc>
                  <a:txBody>
                    <a:bodyPr/>
                    <a:lstStyle/>
                    <a:p>
                      <a:r>
                        <a:rPr lang="en-US" sz="3200" dirty="0" smtClean="0"/>
                        <a:t>light</a:t>
                      </a:r>
                      <a:endParaRPr lang="en-US" sz="3200" dirty="0"/>
                    </a:p>
                  </a:txBody>
                  <a:tcPr/>
                </a:tc>
              </a:tr>
              <a:tr h="559003">
                <a:tc>
                  <a:txBody>
                    <a:bodyPr/>
                    <a:lstStyle/>
                    <a:p>
                      <a:r>
                        <a:rPr lang="en-US" sz="3200" dirty="0" smtClean="0"/>
                        <a:t>Long</a:t>
                      </a:r>
                      <a:endParaRPr lang="en-US" sz="3200" dirty="0"/>
                    </a:p>
                  </a:txBody>
                  <a:tcPr/>
                </a:tc>
                <a:tc>
                  <a:txBody>
                    <a:bodyPr/>
                    <a:lstStyle/>
                    <a:p>
                      <a:r>
                        <a:rPr lang="en-US" sz="3200" dirty="0" smtClean="0"/>
                        <a:t>busy</a:t>
                      </a:r>
                      <a:endParaRPr lang="en-US" sz="3200" dirty="0"/>
                    </a:p>
                  </a:txBody>
                  <a:tcPr/>
                </a:tc>
              </a:tr>
              <a:tr h="559003">
                <a:tc>
                  <a:txBody>
                    <a:bodyPr/>
                    <a:lstStyle/>
                    <a:p>
                      <a:r>
                        <a:rPr lang="en-US" sz="3200" dirty="0" smtClean="0"/>
                        <a:t>Quiet</a:t>
                      </a:r>
                      <a:endParaRPr lang="en-US" sz="3200" dirty="0"/>
                    </a:p>
                  </a:txBody>
                  <a:tcPr/>
                </a:tc>
                <a:tc>
                  <a:txBody>
                    <a:bodyPr/>
                    <a:lstStyle/>
                    <a:p>
                      <a:r>
                        <a:rPr lang="en-US" sz="3200" dirty="0" smtClean="0"/>
                        <a:t>receive</a:t>
                      </a:r>
                      <a:endParaRPr lang="en-US" sz="3200" dirty="0"/>
                    </a:p>
                  </a:txBody>
                  <a:tcPr/>
                </a:tc>
              </a:tr>
              <a:tr h="559003">
                <a:tc>
                  <a:txBody>
                    <a:bodyPr/>
                    <a:lstStyle/>
                    <a:p>
                      <a:r>
                        <a:rPr lang="en-US" sz="3200" dirty="0" smtClean="0"/>
                        <a:t>Heavy</a:t>
                      </a:r>
                      <a:endParaRPr lang="en-US" sz="3200" dirty="0"/>
                    </a:p>
                  </a:txBody>
                  <a:tcPr/>
                </a:tc>
                <a:tc>
                  <a:txBody>
                    <a:bodyPr/>
                    <a:lstStyle/>
                    <a:p>
                      <a:r>
                        <a:rPr lang="en-US" sz="3200" dirty="0" smtClean="0"/>
                        <a:t>drop</a:t>
                      </a:r>
                      <a:endParaRPr lang="en-US" sz="3200" dirty="0"/>
                    </a:p>
                  </a:txBody>
                  <a:tcPr/>
                </a:tc>
              </a:tr>
              <a:tr h="559003">
                <a:tc>
                  <a:txBody>
                    <a:bodyPr/>
                    <a:lstStyle/>
                    <a:p>
                      <a:r>
                        <a:rPr lang="en-US" sz="3200" dirty="0" smtClean="0"/>
                        <a:t>Pick</a:t>
                      </a:r>
                      <a:r>
                        <a:rPr lang="en-US" sz="3200" baseline="0" dirty="0" smtClean="0"/>
                        <a:t> up</a:t>
                      </a:r>
                      <a:endParaRPr lang="en-US" sz="3200" dirty="0"/>
                    </a:p>
                  </a:txBody>
                  <a:tcPr/>
                </a:tc>
                <a:tc>
                  <a:txBody>
                    <a:bodyPr/>
                    <a:lstStyle/>
                    <a:p>
                      <a:r>
                        <a:rPr lang="en-US" sz="3200" dirty="0" smtClean="0"/>
                        <a:t>short</a:t>
                      </a:r>
                      <a:endParaRPr lang="en-US" sz="3200" dirty="0"/>
                    </a:p>
                  </a:txBody>
                  <a:tcPr/>
                </a:tc>
              </a:tr>
            </a:tbl>
          </a:graphicData>
        </a:graphic>
      </p:graphicFrame>
      <p:cxnSp>
        <p:nvCxnSpPr>
          <p:cNvPr id="12" name="Straight Arrow Connector 11"/>
          <p:cNvCxnSpPr/>
          <p:nvPr/>
        </p:nvCxnSpPr>
        <p:spPr>
          <a:xfrm>
            <a:off x="1981200" y="2038350"/>
            <a:ext cx="2133600" cy="1143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a:xfrm>
            <a:off x="1752600" y="2571750"/>
            <a:ext cx="2438400" cy="1752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a:xfrm flipV="1">
            <a:off x="1752600" y="2647950"/>
            <a:ext cx="2438400" cy="533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flipV="1">
            <a:off x="1905000" y="2038350"/>
            <a:ext cx="2286000" cy="1752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p:nvPr/>
        </p:nvCxnSpPr>
        <p:spPr>
          <a:xfrm flipV="1">
            <a:off x="2057400" y="3790950"/>
            <a:ext cx="2133600" cy="609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anim calcmode="lin" valueType="num">
                                      <p:cBhvr>
                                        <p:cTn id="26" dur="2000" fill="hold"/>
                                        <p:tgtEl>
                                          <p:spTgt spid="17"/>
                                        </p:tgtEl>
                                        <p:attrNameLst>
                                          <p:attrName>style.rotation</p:attrName>
                                        </p:attrNameLst>
                                      </p:cBhvr>
                                      <p:tavLst>
                                        <p:tav tm="0">
                                          <p:val>
                                            <p:fltVal val="720"/>
                                          </p:val>
                                        </p:tav>
                                        <p:tav tm="100000">
                                          <p:val>
                                            <p:fltVal val="0"/>
                                          </p:val>
                                        </p:tav>
                                      </p:tavLst>
                                    </p:anim>
                                    <p:anim calcmode="lin" valueType="num">
                                      <p:cBhvr>
                                        <p:cTn id="27" dur="2000" fill="hold"/>
                                        <p:tgtEl>
                                          <p:spTgt spid="17"/>
                                        </p:tgtEl>
                                        <p:attrNameLst>
                                          <p:attrName>ppt_h</p:attrName>
                                        </p:attrNameLst>
                                      </p:cBhvr>
                                      <p:tavLst>
                                        <p:tav tm="0">
                                          <p:val>
                                            <p:fltVal val="0"/>
                                          </p:val>
                                        </p:tav>
                                        <p:tav tm="100000">
                                          <p:val>
                                            <p:strVal val="#ppt_h"/>
                                          </p:val>
                                        </p:tav>
                                      </p:tavLst>
                                    </p:anim>
                                    <p:anim calcmode="lin" valueType="num">
                                      <p:cBhvr>
                                        <p:cTn id="28" dur="2000" fill="hold"/>
                                        <p:tgtEl>
                                          <p:spTgt spid="17"/>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edge">
                                      <p:cBhvr>
                                        <p:cTn id="33" dur="2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0" fill="hold"/>
                                        <p:tgtEl>
                                          <p:spTgt spid="21"/>
                                        </p:tgtEl>
                                        <p:attrNameLst>
                                          <p:attrName>ppt_x</p:attrName>
                                        </p:attrNameLst>
                                      </p:cBhvr>
                                      <p:tavLst>
                                        <p:tav tm="0">
                                          <p:val>
                                            <p:strVal val="#ppt_x"/>
                                          </p:val>
                                        </p:tav>
                                        <p:tav tm="100000">
                                          <p:val>
                                            <p:strVal val="#ppt_x"/>
                                          </p:val>
                                        </p:tav>
                                      </p:tavLst>
                                    </p:anim>
                                    <p:anim calcmode="lin" valueType="num">
                                      <p:cBhvr additive="base">
                                        <p:cTn id="39" dur="5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33350"/>
            <a:ext cx="4953000" cy="457200"/>
          </a:xfrm>
          <a:prstGeom prst="roundRect">
            <a:avLst/>
          </a:prstGeom>
          <a:ln w="57150">
            <a:solidFill>
              <a:schemeClr val="accent6">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t>Paragraph: A Railway Station</a:t>
            </a:r>
            <a:endParaRPr lang="en-US" sz="2400" b="1" dirty="0"/>
          </a:p>
        </p:txBody>
      </p:sp>
      <p:sp>
        <p:nvSpPr>
          <p:cNvPr id="6" name="TextBox 5"/>
          <p:cNvSpPr txBox="1"/>
          <p:nvPr/>
        </p:nvSpPr>
        <p:spPr>
          <a:xfrm>
            <a:off x="152400" y="666750"/>
            <a:ext cx="8839200" cy="3477875"/>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US" sz="2000" dirty="0" smtClean="0"/>
              <a:t>A railway station is a busy place. Many people come here every day. Some people wait for trains. Some people travel to different places. The station has platforms. Trains stop at the platforms. There are ticket counters in the station. People buy tickets from there. Porters help passengers carry luggage. Hawkers sell food and drinks. They sell tea, water, and snacks. There is a waiting room for passengers. Some people sit and rest there. The station master controls the trains. He gives signals to the drivers. Loudspeakers announce the arrival of trains. The station looks very crowded in the morning and evening. At night it becomes quiet. A railway station is an important place for communication. It helps people travel easily and quickly.</a:t>
            </a:r>
            <a:endParaRPr lang="en-US" sz="2000" dirty="0"/>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33350"/>
            <a:ext cx="4953000" cy="457200"/>
          </a:xfrm>
          <a:prstGeom prst="roundRect">
            <a:avLst/>
          </a:prstGeom>
          <a:ln w="57150">
            <a:solidFill>
              <a:schemeClr val="accent6">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t>Paragraph: A Bus Station</a:t>
            </a:r>
            <a:endParaRPr lang="en-US" sz="2400" b="1" dirty="0"/>
          </a:p>
        </p:txBody>
      </p:sp>
      <p:sp>
        <p:nvSpPr>
          <p:cNvPr id="6" name="TextBox 5"/>
          <p:cNvSpPr txBox="1"/>
          <p:nvPr/>
        </p:nvSpPr>
        <p:spPr>
          <a:xfrm>
            <a:off x="152400" y="666750"/>
            <a:ext cx="8839200" cy="3785652"/>
          </a:xfrm>
          <a:prstGeom prst="rect">
            <a:avLst/>
          </a:prstGeom>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 bus station is a busy public place. People come here to travel to different places. Some people wait for buses, and some buy tickets. The bus station has many buses standing in lines. Drivers and helpers work there all day. There are ticket counters in the station. People stand in queues to buy tickets. Some passengers sit on benches and rest. Vendors sell snacks, tea, and water. The station is often noisy. We can hear the sound of horns and loudspeakers. Porters carry luggage for passengers. The bus station looks crowded in the morning and evening. It becomes quieter at night. There is usually a waiting room for passengers. A bus station helps people travel easily. It is an important place in our daily life.</a:t>
            </a:r>
            <a:endParaRPr lang="en-US"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33350"/>
            <a:ext cx="4953000" cy="457200"/>
          </a:xfrm>
          <a:prstGeom prst="roundRect">
            <a:avLst/>
          </a:prstGeom>
          <a:ln w="57150">
            <a:solidFill>
              <a:schemeClr val="accent6">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t>Paragraph: A Shopping Place</a:t>
            </a:r>
            <a:endParaRPr lang="en-US" sz="2400" b="1" dirty="0"/>
          </a:p>
        </p:txBody>
      </p:sp>
      <p:sp>
        <p:nvSpPr>
          <p:cNvPr id="6" name="TextBox 5"/>
          <p:cNvSpPr txBox="1"/>
          <p:nvPr/>
        </p:nvSpPr>
        <p:spPr>
          <a:xfrm>
            <a:off x="152400" y="666750"/>
            <a:ext cx="8839200" cy="347787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000" dirty="0" smtClean="0"/>
              <a:t>A shopping place is a busy and popular area. People go there to buy different things. There are many shops and markets in a shopping place. Some shops sell food, clothes, and books. Others sell toys, shoes, and household items. I often go to a shopping place with my parents. It is always crowded with people. Shopkeepers call customers to sell their goods. The place is full of noise and color. Many people come from different areas to shop. Some people bargain to buy things at a low price. The shopping place looks very lively in the evening. There are also small food stalls. They sell snacks and drinks. A shopping place is very useful for us. We can buy all necessary things from one place.</a:t>
            </a:r>
            <a:endParaRPr lang="en-US" sz="2000" dirty="0">
              <a:ln w="50800"/>
              <a:solidFill>
                <a:schemeClr val="bg1">
                  <a:shade val="50000"/>
                </a:schemeClr>
              </a:solidFill>
            </a:endParaRPr>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33350"/>
            <a:ext cx="5334000" cy="1143000"/>
          </a:xfrm>
          <a:prstGeom prst="roundRect">
            <a:avLst/>
          </a:prstGeom>
          <a:ln w="57150">
            <a:solidFill>
              <a:schemeClr val="accent6">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smtClean="0"/>
              <a:t>Home Work</a:t>
            </a:r>
            <a:endParaRPr lang="en-US" sz="4800" b="1" dirty="0"/>
          </a:p>
        </p:txBody>
      </p:sp>
      <p:sp>
        <p:nvSpPr>
          <p:cNvPr id="6" name="TextBox 5"/>
          <p:cNvSpPr txBox="1"/>
          <p:nvPr/>
        </p:nvSpPr>
        <p:spPr>
          <a:xfrm>
            <a:off x="228600" y="2114550"/>
            <a:ext cx="8839200" cy="1754326"/>
          </a:xfrm>
          <a:prstGeom prst="rect">
            <a:avLst/>
          </a:prstGeom>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As we have studied  today</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114550"/>
            <a:ext cx="8839200" cy="1569660"/>
          </a:xfrm>
          <a:prstGeom prst="rect">
            <a:avLst/>
          </a:prstGeom>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Thank you all</a:t>
            </a:r>
            <a:endParaRPr lang="en-US" sz="9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0" y="1047750"/>
            <a:ext cx="6629400" cy="1981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dirty="0" smtClean="0"/>
              <a:t>Read the text from your text book</a:t>
            </a:r>
            <a:endParaRPr lang="en-US" sz="4800" dirty="0"/>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mixkit-warning-alarm-buzzer-991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57400" y="133350"/>
            <a:ext cx="4724400" cy="762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smtClean="0"/>
              <a:t>Vocabularies</a:t>
            </a:r>
            <a:endParaRPr lang="en-US" sz="4800" b="1" dirty="0"/>
          </a:p>
        </p:txBody>
      </p:sp>
      <p:graphicFrame>
        <p:nvGraphicFramePr>
          <p:cNvPr id="3" name="Table 2"/>
          <p:cNvGraphicFramePr>
            <a:graphicFrameLocks noGrp="1"/>
          </p:cNvGraphicFramePr>
          <p:nvPr/>
        </p:nvGraphicFramePr>
        <p:xfrm>
          <a:off x="152400" y="1047750"/>
          <a:ext cx="8839200" cy="3581400"/>
        </p:xfrm>
        <a:graphic>
          <a:graphicData uri="http://schemas.openxmlformats.org/drawingml/2006/table">
            <a:tbl>
              <a:tblPr firstRow="1" bandRow="1">
                <a:tableStyleId>{5C22544A-7EE6-4342-B048-85BDC9FD1C3A}</a:tableStyleId>
              </a:tblPr>
              <a:tblGrid>
                <a:gridCol w="609600"/>
                <a:gridCol w="1752600"/>
                <a:gridCol w="2209800"/>
                <a:gridCol w="2499360"/>
                <a:gridCol w="1767840"/>
              </a:tblGrid>
              <a:tr h="596900">
                <a:tc>
                  <a:txBody>
                    <a:bodyPr/>
                    <a:lstStyle/>
                    <a:p>
                      <a:r>
                        <a:rPr lang="en-US" sz="2400" b="1" dirty="0" smtClean="0"/>
                        <a:t>SN</a:t>
                      </a:r>
                      <a:endParaRPr lang="en-US" sz="2400" b="1" dirty="0"/>
                    </a:p>
                  </a:txBody>
                  <a:tcPr anchor="ctr"/>
                </a:tc>
                <a:tc>
                  <a:txBody>
                    <a:bodyPr/>
                    <a:lstStyle/>
                    <a:p>
                      <a:r>
                        <a:rPr lang="en-US" sz="2400" b="1" dirty="0" smtClean="0"/>
                        <a:t>Words</a:t>
                      </a:r>
                      <a:endParaRPr lang="en-US" sz="2400" b="1" dirty="0"/>
                    </a:p>
                  </a:txBody>
                  <a:tcPr anchor="ctr"/>
                </a:tc>
                <a:tc>
                  <a:txBody>
                    <a:bodyPr/>
                    <a:lstStyle/>
                    <a:p>
                      <a:r>
                        <a:rPr lang="en-US" sz="2400" b="1" dirty="0" smtClean="0"/>
                        <a:t>Bangla</a:t>
                      </a:r>
                      <a:endParaRPr lang="en-US" sz="2400" b="1" dirty="0"/>
                    </a:p>
                  </a:txBody>
                  <a:tcPr anchor="ctr"/>
                </a:tc>
                <a:tc>
                  <a:txBody>
                    <a:bodyPr/>
                    <a:lstStyle/>
                    <a:p>
                      <a:r>
                        <a:rPr lang="en-US" sz="2400" b="1" dirty="0" smtClean="0"/>
                        <a:t>Synonyms</a:t>
                      </a:r>
                      <a:endParaRPr lang="en-US" sz="2400" b="1" dirty="0"/>
                    </a:p>
                  </a:txBody>
                  <a:tcPr anchor="ctr"/>
                </a:tc>
                <a:tc>
                  <a:txBody>
                    <a:bodyPr/>
                    <a:lstStyle/>
                    <a:p>
                      <a:r>
                        <a:rPr lang="en-US" sz="2400" b="1" dirty="0" smtClean="0"/>
                        <a:t>Antonyms</a:t>
                      </a:r>
                      <a:endParaRPr lang="en-US" sz="2400" b="1" dirty="0"/>
                    </a:p>
                  </a:txBody>
                  <a:tcPr anchor="ctr"/>
                </a:tc>
              </a:tr>
              <a:tr h="596900">
                <a:tc>
                  <a:txBody>
                    <a:bodyPr/>
                    <a:lstStyle/>
                    <a:p>
                      <a:r>
                        <a:rPr lang="en-US" sz="2400" b="1" dirty="0" smtClean="0"/>
                        <a:t>01</a:t>
                      </a:r>
                      <a:endParaRPr lang="en-US" sz="2400" b="1" dirty="0"/>
                    </a:p>
                  </a:txBody>
                  <a:tcPr anchor="ctr"/>
                </a:tc>
                <a:tc>
                  <a:txBody>
                    <a:bodyPr/>
                    <a:lstStyle/>
                    <a:p>
                      <a:r>
                        <a:rPr lang="en-US" sz="2400" b="1" dirty="0" smtClean="0"/>
                        <a:t>Tightly</a:t>
                      </a:r>
                      <a:endParaRPr lang="en-US" sz="2400" b="1" dirty="0"/>
                    </a:p>
                  </a:txBody>
                  <a:tcPr anchor="ctr"/>
                </a:tc>
                <a:tc>
                  <a:txBody>
                    <a:bodyPr/>
                    <a:lstStyle/>
                    <a:p>
                      <a:r>
                        <a:rPr lang="en-US" sz="2400" b="1" dirty="0" err="1" smtClean="0"/>
                        <a:t>শক্তভাবে</a:t>
                      </a:r>
                      <a:endParaRPr lang="en-US" sz="2400" b="1" dirty="0"/>
                    </a:p>
                  </a:txBody>
                  <a:tcPr anchor="ctr"/>
                </a:tc>
                <a:tc>
                  <a:txBody>
                    <a:bodyPr/>
                    <a:lstStyle/>
                    <a:p>
                      <a:r>
                        <a:rPr lang="en-US" sz="2400" b="1" dirty="0" smtClean="0"/>
                        <a:t>Fixedly</a:t>
                      </a:r>
                      <a:endParaRPr lang="en-US" sz="2400" b="1" dirty="0"/>
                    </a:p>
                  </a:txBody>
                  <a:tcPr anchor="ctr"/>
                </a:tc>
                <a:tc>
                  <a:txBody>
                    <a:bodyPr/>
                    <a:lstStyle/>
                    <a:p>
                      <a:r>
                        <a:rPr lang="en-US" sz="2400" b="1" dirty="0" smtClean="0"/>
                        <a:t>Loosely</a:t>
                      </a:r>
                      <a:endParaRPr lang="en-US" sz="2400" b="1" dirty="0"/>
                    </a:p>
                  </a:txBody>
                  <a:tcPr anchor="ctr"/>
                </a:tc>
              </a:tr>
              <a:tr h="596900">
                <a:tc>
                  <a:txBody>
                    <a:bodyPr/>
                    <a:lstStyle/>
                    <a:p>
                      <a:r>
                        <a:rPr lang="en-US" sz="2400" b="1" dirty="0" smtClean="0"/>
                        <a:t>02</a:t>
                      </a:r>
                      <a:endParaRPr lang="en-US" sz="2400" b="1" dirty="0"/>
                    </a:p>
                  </a:txBody>
                  <a:tcPr anchor="ctr"/>
                </a:tc>
                <a:tc>
                  <a:txBody>
                    <a:bodyPr/>
                    <a:lstStyle/>
                    <a:p>
                      <a:r>
                        <a:rPr lang="en-US" sz="2400" b="1" dirty="0" smtClean="0"/>
                        <a:t>Loudly</a:t>
                      </a:r>
                      <a:endParaRPr lang="en-US" sz="2400" b="1" dirty="0"/>
                    </a:p>
                  </a:txBody>
                  <a:tcPr anchor="ctr"/>
                </a:tc>
                <a:tc>
                  <a:txBody>
                    <a:bodyPr/>
                    <a:lstStyle/>
                    <a:p>
                      <a:r>
                        <a:rPr lang="en-US" sz="2400" b="1" dirty="0" err="1" smtClean="0"/>
                        <a:t>উচ্চৈস্বরে</a:t>
                      </a:r>
                      <a:endParaRPr lang="en-US" sz="2400" b="1" dirty="0"/>
                    </a:p>
                  </a:txBody>
                  <a:tcPr anchor="ctr"/>
                </a:tc>
                <a:tc>
                  <a:txBody>
                    <a:bodyPr/>
                    <a:lstStyle/>
                    <a:p>
                      <a:r>
                        <a:rPr lang="en-US" sz="2400" b="1" dirty="0" smtClean="0"/>
                        <a:t>Noisy</a:t>
                      </a:r>
                      <a:endParaRPr lang="en-US" sz="2400" b="1" dirty="0"/>
                    </a:p>
                  </a:txBody>
                  <a:tcPr anchor="ctr"/>
                </a:tc>
                <a:tc>
                  <a:txBody>
                    <a:bodyPr/>
                    <a:lstStyle/>
                    <a:p>
                      <a:r>
                        <a:rPr lang="en-US" sz="2400" b="1" dirty="0" smtClean="0"/>
                        <a:t>Quietly</a:t>
                      </a:r>
                      <a:endParaRPr lang="en-US" sz="2400" b="1" dirty="0"/>
                    </a:p>
                  </a:txBody>
                  <a:tcPr anchor="ctr"/>
                </a:tc>
              </a:tr>
              <a:tr h="596900">
                <a:tc>
                  <a:txBody>
                    <a:bodyPr/>
                    <a:lstStyle/>
                    <a:p>
                      <a:r>
                        <a:rPr lang="en-US" sz="2400" b="1" dirty="0" smtClean="0"/>
                        <a:t>03</a:t>
                      </a:r>
                      <a:endParaRPr lang="en-US" sz="2400" b="1" dirty="0"/>
                    </a:p>
                  </a:txBody>
                  <a:tcPr anchor="ctr"/>
                </a:tc>
                <a:tc>
                  <a:txBody>
                    <a:bodyPr/>
                    <a:lstStyle/>
                    <a:p>
                      <a:r>
                        <a:rPr lang="en-US" sz="2400" b="1" dirty="0" smtClean="0"/>
                        <a:t>Crowded</a:t>
                      </a:r>
                      <a:endParaRPr lang="en-US" sz="2400" b="1" dirty="0"/>
                    </a:p>
                  </a:txBody>
                  <a:tcPr anchor="ctr"/>
                </a:tc>
                <a:tc>
                  <a:txBody>
                    <a:bodyPr/>
                    <a:lstStyle/>
                    <a:p>
                      <a:r>
                        <a:rPr lang="en-US" sz="2400" b="1" dirty="0" err="1" smtClean="0"/>
                        <a:t>জনাকীর্ণ</a:t>
                      </a:r>
                      <a:endParaRPr lang="en-US" sz="2400" b="1" dirty="0"/>
                    </a:p>
                  </a:txBody>
                  <a:tcPr anchor="ctr"/>
                </a:tc>
                <a:tc>
                  <a:txBody>
                    <a:bodyPr/>
                    <a:lstStyle/>
                    <a:p>
                      <a:r>
                        <a:rPr lang="en-US" sz="2400" b="1" dirty="0" smtClean="0"/>
                        <a:t>Gathering</a:t>
                      </a:r>
                      <a:endParaRPr lang="en-US" sz="2400" b="1" dirty="0"/>
                    </a:p>
                  </a:txBody>
                  <a:tcPr anchor="ctr"/>
                </a:tc>
                <a:tc>
                  <a:txBody>
                    <a:bodyPr/>
                    <a:lstStyle/>
                    <a:p>
                      <a:r>
                        <a:rPr lang="en-US" sz="2400" b="1" dirty="0" smtClean="0"/>
                        <a:t>Lonely</a:t>
                      </a:r>
                      <a:endParaRPr lang="en-US" sz="2400" b="1" dirty="0"/>
                    </a:p>
                  </a:txBody>
                  <a:tcPr anchor="ctr"/>
                </a:tc>
              </a:tr>
              <a:tr h="596900">
                <a:tc>
                  <a:txBody>
                    <a:bodyPr/>
                    <a:lstStyle/>
                    <a:p>
                      <a:r>
                        <a:rPr lang="en-US" sz="2400" b="1" dirty="0" smtClean="0"/>
                        <a:t>04</a:t>
                      </a:r>
                      <a:endParaRPr lang="en-US" sz="2400" b="1" dirty="0"/>
                    </a:p>
                  </a:txBody>
                  <a:tcPr anchor="ctr"/>
                </a:tc>
                <a:tc>
                  <a:txBody>
                    <a:bodyPr/>
                    <a:lstStyle/>
                    <a:p>
                      <a:r>
                        <a:rPr lang="en-US" sz="2400" b="1" dirty="0" smtClean="0"/>
                        <a:t>Heavy</a:t>
                      </a:r>
                      <a:endParaRPr lang="en-US" sz="2400" b="1" dirty="0"/>
                    </a:p>
                  </a:txBody>
                  <a:tcPr anchor="ctr"/>
                </a:tc>
                <a:tc>
                  <a:txBody>
                    <a:bodyPr/>
                    <a:lstStyle/>
                    <a:p>
                      <a:r>
                        <a:rPr lang="en-US" sz="2400" b="1" dirty="0" err="1" smtClean="0"/>
                        <a:t>প্রবল</a:t>
                      </a:r>
                      <a:endParaRPr lang="en-US" sz="2400" b="1" dirty="0"/>
                    </a:p>
                  </a:txBody>
                  <a:tcPr anchor="ctr"/>
                </a:tc>
                <a:tc>
                  <a:txBody>
                    <a:bodyPr/>
                    <a:lstStyle/>
                    <a:p>
                      <a:r>
                        <a:rPr lang="en-US" sz="2400" b="1" dirty="0" smtClean="0"/>
                        <a:t>Violent</a:t>
                      </a:r>
                      <a:endParaRPr lang="en-US" sz="2400" b="1" dirty="0"/>
                    </a:p>
                  </a:txBody>
                  <a:tcPr anchor="ctr"/>
                </a:tc>
                <a:tc>
                  <a:txBody>
                    <a:bodyPr/>
                    <a:lstStyle/>
                    <a:p>
                      <a:r>
                        <a:rPr lang="en-US" sz="2400" b="1" dirty="0" smtClean="0"/>
                        <a:t>Tightly</a:t>
                      </a:r>
                      <a:endParaRPr lang="en-US" sz="2400" b="1" dirty="0"/>
                    </a:p>
                  </a:txBody>
                  <a:tcPr anchor="ctr"/>
                </a:tc>
              </a:tr>
              <a:tr h="596900">
                <a:tc>
                  <a:txBody>
                    <a:bodyPr/>
                    <a:lstStyle/>
                    <a:p>
                      <a:r>
                        <a:rPr lang="en-US" sz="2400" b="1" dirty="0" smtClean="0"/>
                        <a:t>05</a:t>
                      </a:r>
                      <a:endParaRPr lang="en-US" sz="2400" b="1" dirty="0"/>
                    </a:p>
                  </a:txBody>
                  <a:tcPr anchor="ctr"/>
                </a:tc>
                <a:tc>
                  <a:txBody>
                    <a:bodyPr/>
                    <a:lstStyle/>
                    <a:p>
                      <a:r>
                        <a:rPr lang="en-US" sz="2400" b="1" dirty="0" smtClean="0"/>
                        <a:t>Leave</a:t>
                      </a:r>
                      <a:endParaRPr lang="en-US" sz="2400" b="1" dirty="0"/>
                    </a:p>
                  </a:txBody>
                  <a:tcPr anchor="ctr"/>
                </a:tc>
                <a:tc>
                  <a:txBody>
                    <a:bodyPr/>
                    <a:lstStyle/>
                    <a:p>
                      <a:r>
                        <a:rPr lang="en-US" sz="2400" b="1" dirty="0" err="1" smtClean="0"/>
                        <a:t>ত্যাগ</a:t>
                      </a:r>
                      <a:r>
                        <a:rPr lang="en-US" sz="2400" b="1" baseline="0" dirty="0" smtClean="0"/>
                        <a:t> </a:t>
                      </a:r>
                      <a:r>
                        <a:rPr lang="en-US" sz="2400" b="1" baseline="0" dirty="0" err="1" smtClean="0"/>
                        <a:t>করা</a:t>
                      </a:r>
                      <a:endParaRPr lang="en-US" sz="2400" b="1" dirty="0"/>
                    </a:p>
                  </a:txBody>
                  <a:tcPr anchor="ctr"/>
                </a:tc>
                <a:tc>
                  <a:txBody>
                    <a:bodyPr/>
                    <a:lstStyle/>
                    <a:p>
                      <a:r>
                        <a:rPr lang="en-US" sz="2400" b="1" dirty="0" smtClean="0"/>
                        <a:t>Cease</a:t>
                      </a:r>
                      <a:endParaRPr lang="en-US" sz="2400" b="1" dirty="0"/>
                    </a:p>
                  </a:txBody>
                  <a:tcPr anchor="ctr"/>
                </a:tc>
                <a:tc>
                  <a:txBody>
                    <a:bodyPr/>
                    <a:lstStyle/>
                    <a:p>
                      <a:r>
                        <a:rPr lang="en-US" sz="2400" b="1" dirty="0" smtClean="0"/>
                        <a:t>Stay</a:t>
                      </a:r>
                      <a:endParaRPr lang="en-US" sz="2400" b="1" dirty="0"/>
                    </a:p>
                  </a:txBody>
                  <a:tcPr anchor="ctr"/>
                </a:tc>
              </a:tr>
            </a:tbl>
          </a:graphicData>
        </a:graphic>
      </p:graphicFrame>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mixkit-wolves-pack-howling-177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57400" y="133350"/>
            <a:ext cx="4724400" cy="762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smtClean="0"/>
              <a:t>MCQ</a:t>
            </a:r>
            <a:endParaRPr lang="en-US" sz="4800" b="1" dirty="0"/>
          </a:p>
        </p:txBody>
      </p:sp>
      <p:sp>
        <p:nvSpPr>
          <p:cNvPr id="5" name="Rounded Rectangle 4"/>
          <p:cNvSpPr/>
          <p:nvPr/>
        </p:nvSpPr>
        <p:spPr>
          <a:xfrm>
            <a:off x="228600" y="1047750"/>
            <a:ext cx="8534400" cy="3810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14350" indent="-514350">
              <a:buAutoNum type="arabicPeriod"/>
            </a:pPr>
            <a:r>
              <a:rPr lang="en-US" sz="4000" b="1" dirty="0" err="1" smtClean="0"/>
              <a:t>Sajjad</a:t>
            </a:r>
            <a:r>
              <a:rPr lang="en-US" sz="4000" b="1" dirty="0" smtClean="0"/>
              <a:t> was sitting at the -----</a:t>
            </a:r>
          </a:p>
          <a:p>
            <a:pPr marL="514350" indent="-514350"/>
            <a:r>
              <a:rPr lang="en-US" sz="4000" b="1" dirty="0" smtClean="0"/>
              <a:t>	(</a:t>
            </a:r>
            <a:r>
              <a:rPr lang="en-US" sz="4000" b="1" dirty="0" err="1" smtClean="0"/>
              <a:t>i</a:t>
            </a:r>
            <a:r>
              <a:rPr lang="en-US" sz="4000" b="1" dirty="0" smtClean="0"/>
              <a:t>) 	</a:t>
            </a:r>
            <a:r>
              <a:rPr lang="en-US" sz="4000" b="1" dirty="0" err="1" smtClean="0"/>
              <a:t>Sadarghat</a:t>
            </a:r>
            <a:endParaRPr lang="en-US" sz="4000" b="1" dirty="0" smtClean="0"/>
          </a:p>
          <a:p>
            <a:pPr marL="571500" indent="-571500"/>
            <a:r>
              <a:rPr lang="en-US" sz="4000" b="1" dirty="0" smtClean="0"/>
              <a:t> 	(ii)	Post Office</a:t>
            </a:r>
          </a:p>
          <a:p>
            <a:pPr marL="571500" indent="-571500"/>
            <a:r>
              <a:rPr lang="en-US" sz="4000" b="1" dirty="0" smtClean="0"/>
              <a:t>	(iii)	Railway Station </a:t>
            </a:r>
          </a:p>
          <a:p>
            <a:pPr marL="571500" indent="-571500"/>
            <a:r>
              <a:rPr lang="en-US" sz="4000" b="1" dirty="0" smtClean="0"/>
              <a:t> 	(iv)	Airport</a:t>
            </a:r>
            <a:endParaRPr lang="en-US" sz="4000" b="1" dirty="0"/>
          </a:p>
        </p:txBody>
      </p:sp>
      <p:sp>
        <p:nvSpPr>
          <p:cNvPr id="6" name="Round Diagonal Corner Rectangle 5"/>
          <p:cNvSpPr/>
          <p:nvPr/>
        </p:nvSpPr>
        <p:spPr>
          <a:xfrm>
            <a:off x="6324600" y="3409950"/>
            <a:ext cx="1828800" cy="533400"/>
          </a:xfrm>
          <a:prstGeom prst="round2DiagRect">
            <a:avLst/>
          </a:prstGeom>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r>
              <a:rPr lang="en-US" sz="7200" dirty="0" smtClean="0">
                <a:sym typeface="Wingdings 2"/>
              </a:rPr>
              <a:t></a:t>
            </a:r>
            <a:endParaRPr lang="en-US" sz="7200" dirty="0"/>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mixkit-cartoon-little-cat-meow-91.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mixkit-alarm-tone-99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57400" y="133350"/>
            <a:ext cx="4724400" cy="762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smtClean="0"/>
              <a:t>MCQ</a:t>
            </a:r>
            <a:endParaRPr lang="en-US" sz="4800" b="1" dirty="0"/>
          </a:p>
        </p:txBody>
      </p:sp>
      <p:sp>
        <p:nvSpPr>
          <p:cNvPr id="5" name="Rounded Rectangle 4"/>
          <p:cNvSpPr/>
          <p:nvPr/>
        </p:nvSpPr>
        <p:spPr>
          <a:xfrm>
            <a:off x="228600" y="1047750"/>
            <a:ext cx="8534400" cy="3810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14350" indent="-514350"/>
            <a:r>
              <a:rPr lang="en-US" sz="4000" dirty="0" smtClean="0"/>
              <a:t>2. </a:t>
            </a:r>
            <a:r>
              <a:rPr lang="en-US" sz="4000" dirty="0" err="1" smtClean="0"/>
              <a:t>Sajjad’s</a:t>
            </a:r>
            <a:r>
              <a:rPr lang="en-US" sz="4000" dirty="0" smtClean="0"/>
              <a:t> friend came to -----</a:t>
            </a:r>
          </a:p>
          <a:p>
            <a:pPr marL="514350" indent="-514350"/>
            <a:r>
              <a:rPr lang="en-US" sz="4000" dirty="0" smtClean="0"/>
              <a:t>	(</a:t>
            </a:r>
            <a:r>
              <a:rPr lang="en-US" sz="4000" dirty="0" err="1" smtClean="0"/>
              <a:t>i</a:t>
            </a:r>
            <a:r>
              <a:rPr lang="en-US" sz="4000" dirty="0" smtClean="0"/>
              <a:t>) 	see him off</a:t>
            </a:r>
          </a:p>
          <a:p>
            <a:pPr marL="571500" indent="-571500"/>
            <a:r>
              <a:rPr lang="en-US" sz="4000" dirty="0" smtClean="0"/>
              <a:t> 	(ii)	visit him</a:t>
            </a:r>
          </a:p>
          <a:p>
            <a:pPr marL="571500" indent="-571500"/>
            <a:r>
              <a:rPr lang="en-US" sz="4000" dirty="0" smtClean="0"/>
              <a:t>	(iii)	accompany him </a:t>
            </a:r>
          </a:p>
          <a:p>
            <a:pPr marL="571500" indent="-571500"/>
            <a:r>
              <a:rPr lang="en-US" sz="4000" dirty="0" smtClean="0"/>
              <a:t> 	(iv)	play with him</a:t>
            </a:r>
            <a:endParaRPr lang="en-US" sz="4000" dirty="0"/>
          </a:p>
        </p:txBody>
      </p:sp>
      <p:sp>
        <p:nvSpPr>
          <p:cNvPr id="6" name="Round Diagonal Corner Rectangle 5"/>
          <p:cNvSpPr/>
          <p:nvPr/>
        </p:nvSpPr>
        <p:spPr>
          <a:xfrm>
            <a:off x="5486400" y="2190750"/>
            <a:ext cx="1828800" cy="533400"/>
          </a:xfrm>
          <a:prstGeom prst="round2DiagRect">
            <a:avLst/>
          </a:prstGeom>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r>
              <a:rPr lang="en-US" sz="7200" dirty="0" smtClean="0">
                <a:sym typeface="Wingdings 2"/>
              </a:rPr>
              <a:t></a:t>
            </a:r>
            <a:endParaRPr lang="en-US" sz="7200" dirty="0"/>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mixkit-cartoon-little-cat-meow-91.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mixkit-alarm-tone-99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57400" y="133350"/>
            <a:ext cx="4724400" cy="762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smtClean="0"/>
              <a:t>MCQ</a:t>
            </a:r>
            <a:endParaRPr lang="en-US" sz="4800" b="1" dirty="0"/>
          </a:p>
        </p:txBody>
      </p:sp>
      <p:sp>
        <p:nvSpPr>
          <p:cNvPr id="5" name="Rounded Rectangle 4"/>
          <p:cNvSpPr/>
          <p:nvPr/>
        </p:nvSpPr>
        <p:spPr>
          <a:xfrm>
            <a:off x="228600" y="1047750"/>
            <a:ext cx="8534400" cy="3810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14350" indent="-514350"/>
            <a:r>
              <a:rPr lang="en-US" sz="4000" dirty="0" smtClean="0"/>
              <a:t>3. </a:t>
            </a:r>
            <a:r>
              <a:rPr lang="en-US" sz="4000" dirty="0" err="1" smtClean="0"/>
              <a:t>Sajjad</a:t>
            </a:r>
            <a:r>
              <a:rPr lang="en-US" sz="4000" dirty="0" smtClean="0"/>
              <a:t> was going to ---------</a:t>
            </a:r>
          </a:p>
          <a:p>
            <a:pPr marL="514350" indent="-514350"/>
            <a:r>
              <a:rPr lang="en-US" sz="4000" dirty="0" smtClean="0"/>
              <a:t>	(</a:t>
            </a:r>
            <a:r>
              <a:rPr lang="en-US" sz="4000" dirty="0" err="1" smtClean="0"/>
              <a:t>i</a:t>
            </a:r>
            <a:r>
              <a:rPr lang="en-US" sz="4000" dirty="0" smtClean="0"/>
              <a:t>) 	Dhaka</a:t>
            </a:r>
          </a:p>
          <a:p>
            <a:pPr marL="571500" indent="-571500"/>
            <a:r>
              <a:rPr lang="en-US" sz="4000" dirty="0" smtClean="0"/>
              <a:t> 	(ii)	</a:t>
            </a:r>
            <a:r>
              <a:rPr lang="en-US" sz="4000" dirty="0" err="1" smtClean="0"/>
              <a:t>Rajshahi</a:t>
            </a:r>
            <a:endParaRPr lang="en-US" sz="4000" dirty="0" smtClean="0"/>
          </a:p>
          <a:p>
            <a:pPr marL="571500" indent="-571500"/>
            <a:r>
              <a:rPr lang="en-US" sz="4000" dirty="0" smtClean="0"/>
              <a:t>	(iii)	Khulna</a:t>
            </a:r>
          </a:p>
          <a:p>
            <a:pPr marL="571500" indent="-571500"/>
            <a:r>
              <a:rPr lang="en-US" sz="4000" dirty="0" smtClean="0"/>
              <a:t> 	(iv)	</a:t>
            </a:r>
            <a:r>
              <a:rPr lang="en-US" sz="4000" dirty="0" err="1" smtClean="0"/>
              <a:t>Barishal</a:t>
            </a:r>
            <a:endParaRPr lang="en-US" sz="4000" dirty="0"/>
          </a:p>
        </p:txBody>
      </p:sp>
      <p:sp>
        <p:nvSpPr>
          <p:cNvPr id="6" name="Round Diagonal Corner Rectangle 5"/>
          <p:cNvSpPr/>
          <p:nvPr/>
        </p:nvSpPr>
        <p:spPr>
          <a:xfrm>
            <a:off x="5486400" y="2190750"/>
            <a:ext cx="1828800" cy="533400"/>
          </a:xfrm>
          <a:prstGeom prst="round2DiagRect">
            <a:avLst/>
          </a:prstGeom>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r>
              <a:rPr lang="en-US" sz="7200" dirty="0" smtClean="0">
                <a:sym typeface="Wingdings 2"/>
              </a:rPr>
              <a:t></a:t>
            </a:r>
            <a:endParaRPr lang="en-US" sz="7200" dirty="0"/>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mixkit-cartoon-little-cat-meow-91.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mixkit-alarm-tone-99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57400" y="133350"/>
            <a:ext cx="4724400" cy="762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smtClean="0"/>
              <a:t>MCQ</a:t>
            </a:r>
            <a:endParaRPr lang="en-US" sz="4800" b="1" dirty="0"/>
          </a:p>
        </p:txBody>
      </p:sp>
      <p:sp>
        <p:nvSpPr>
          <p:cNvPr id="5" name="Rounded Rectangle 4"/>
          <p:cNvSpPr/>
          <p:nvPr/>
        </p:nvSpPr>
        <p:spPr>
          <a:xfrm>
            <a:off x="228600" y="1047750"/>
            <a:ext cx="8534400" cy="3810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14350" indent="-514350"/>
            <a:r>
              <a:rPr lang="en-US" sz="4000" dirty="0" smtClean="0"/>
              <a:t>4. The word </a:t>
            </a:r>
            <a:r>
              <a:rPr lang="en-US" sz="4000" b="1" u="sng" dirty="0" smtClean="0"/>
              <a:t>‘good bye’</a:t>
            </a:r>
            <a:r>
              <a:rPr lang="en-US" sz="4000" dirty="0" smtClean="0"/>
              <a:t> means---------</a:t>
            </a:r>
          </a:p>
          <a:p>
            <a:pPr marL="514350" indent="-514350"/>
            <a:r>
              <a:rPr lang="en-US" sz="4000" dirty="0" smtClean="0"/>
              <a:t>	(</a:t>
            </a:r>
            <a:r>
              <a:rPr lang="en-US" sz="4000" dirty="0" err="1" smtClean="0"/>
              <a:t>i</a:t>
            </a:r>
            <a:r>
              <a:rPr lang="en-US" sz="4000" dirty="0" smtClean="0"/>
              <a:t>) 	departure</a:t>
            </a:r>
          </a:p>
          <a:p>
            <a:pPr marL="571500" indent="-571500"/>
            <a:r>
              <a:rPr lang="en-US" sz="4000" dirty="0" smtClean="0"/>
              <a:t> 	(ii)	welcome</a:t>
            </a:r>
          </a:p>
          <a:p>
            <a:pPr marL="571500" indent="-571500"/>
            <a:r>
              <a:rPr lang="en-US" sz="4000" dirty="0" smtClean="0"/>
              <a:t>	(iii)	leave</a:t>
            </a:r>
          </a:p>
          <a:p>
            <a:pPr marL="571500" indent="-571500"/>
            <a:r>
              <a:rPr lang="en-US" sz="4000" dirty="0" smtClean="0"/>
              <a:t> 	(iv)	</a:t>
            </a:r>
            <a:r>
              <a:rPr lang="en-US" sz="4000" dirty="0" err="1" smtClean="0"/>
              <a:t>farewel</a:t>
            </a:r>
            <a:endParaRPr lang="en-US" sz="4000" dirty="0"/>
          </a:p>
        </p:txBody>
      </p:sp>
      <p:sp>
        <p:nvSpPr>
          <p:cNvPr id="6" name="Round Diagonal Corner Rectangle 5"/>
          <p:cNvSpPr/>
          <p:nvPr/>
        </p:nvSpPr>
        <p:spPr>
          <a:xfrm>
            <a:off x="4343400" y="4248150"/>
            <a:ext cx="1828800" cy="533400"/>
          </a:xfrm>
          <a:prstGeom prst="round2DiagRect">
            <a:avLst/>
          </a:prstGeom>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r>
              <a:rPr lang="en-US" sz="7200" dirty="0" smtClean="0">
                <a:sym typeface="Wingdings 2"/>
              </a:rPr>
              <a:t></a:t>
            </a:r>
            <a:endParaRPr lang="en-US" sz="7200" dirty="0"/>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mixkit-cartoon-little-cat-meow-91.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mixkit-alarm-tone-99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57400" y="133350"/>
            <a:ext cx="4724400" cy="762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smtClean="0"/>
              <a:t>MCQ</a:t>
            </a:r>
            <a:endParaRPr lang="en-US" sz="4800" b="1" dirty="0"/>
          </a:p>
        </p:txBody>
      </p:sp>
      <p:sp>
        <p:nvSpPr>
          <p:cNvPr id="5" name="Rounded Rectangle 4"/>
          <p:cNvSpPr/>
          <p:nvPr/>
        </p:nvSpPr>
        <p:spPr>
          <a:xfrm>
            <a:off x="228600" y="1047750"/>
            <a:ext cx="8534400" cy="3810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14350" indent="-514350"/>
            <a:r>
              <a:rPr lang="en-US" sz="4000" dirty="0" smtClean="0"/>
              <a:t>5. The writer was before a -- stall</a:t>
            </a:r>
          </a:p>
          <a:p>
            <a:pPr marL="514350" indent="-514350"/>
            <a:r>
              <a:rPr lang="en-US" sz="4000" dirty="0" smtClean="0"/>
              <a:t>	(</a:t>
            </a:r>
            <a:r>
              <a:rPr lang="en-US" sz="4000" dirty="0" err="1" smtClean="0"/>
              <a:t>i</a:t>
            </a:r>
            <a:r>
              <a:rPr lang="en-US" sz="4000" dirty="0" smtClean="0"/>
              <a:t>) 	newspaper</a:t>
            </a:r>
          </a:p>
          <a:p>
            <a:pPr marL="571500" indent="-571500"/>
            <a:r>
              <a:rPr lang="en-US" sz="4000" dirty="0" smtClean="0"/>
              <a:t> 	(ii)	tea</a:t>
            </a:r>
          </a:p>
          <a:p>
            <a:pPr marL="571500" indent="-571500"/>
            <a:r>
              <a:rPr lang="en-US" sz="4000" dirty="0" smtClean="0"/>
              <a:t>	(iii)	shop</a:t>
            </a:r>
          </a:p>
          <a:p>
            <a:pPr marL="571500" indent="-571500"/>
            <a:r>
              <a:rPr lang="en-US" sz="4000" dirty="0" smtClean="0"/>
              <a:t> 	(iv)	book</a:t>
            </a:r>
            <a:endParaRPr lang="en-US" sz="4000" dirty="0"/>
          </a:p>
        </p:txBody>
      </p:sp>
      <p:sp>
        <p:nvSpPr>
          <p:cNvPr id="6" name="Round Diagonal Corner Rectangle 5"/>
          <p:cNvSpPr/>
          <p:nvPr/>
        </p:nvSpPr>
        <p:spPr>
          <a:xfrm>
            <a:off x="5257800" y="2190750"/>
            <a:ext cx="1828800" cy="533400"/>
          </a:xfrm>
          <a:prstGeom prst="round2DiagRect">
            <a:avLst/>
          </a:prstGeom>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r>
              <a:rPr lang="en-US" sz="7200" dirty="0" smtClean="0">
                <a:sym typeface="Wingdings 2"/>
              </a:rPr>
              <a:t></a:t>
            </a:r>
            <a:endParaRPr lang="en-US" sz="7200" dirty="0"/>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mixkit-cartoon-little-cat-meow-91.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mixkit-alarm-tone-99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28800" y="133350"/>
            <a:ext cx="5410200" cy="762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b="1" dirty="0" smtClean="0"/>
              <a:t>Question-Answer</a:t>
            </a:r>
            <a:endParaRPr lang="en-US" sz="4800" b="1" dirty="0"/>
          </a:p>
        </p:txBody>
      </p:sp>
      <p:sp>
        <p:nvSpPr>
          <p:cNvPr id="5" name="Rounded Rectangle 4"/>
          <p:cNvSpPr/>
          <p:nvPr/>
        </p:nvSpPr>
        <p:spPr>
          <a:xfrm>
            <a:off x="228600" y="1047750"/>
            <a:ext cx="8534400" cy="3810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742950" indent="-742950">
              <a:buAutoNum type="alphaLcParenR"/>
            </a:pPr>
            <a:r>
              <a:rPr lang="en-US" sz="3600" dirty="0" smtClean="0"/>
              <a:t>What was a young lady doing?</a:t>
            </a:r>
          </a:p>
          <a:p>
            <a:pPr marL="742950" indent="-742950">
              <a:buAutoNum type="alphaLcParenR"/>
            </a:pPr>
            <a:r>
              <a:rPr lang="en-US" sz="3600" dirty="0" smtClean="0"/>
              <a:t>Why did the writer come to the station?</a:t>
            </a:r>
          </a:p>
          <a:p>
            <a:pPr marL="742950" indent="-742950">
              <a:buAutoNum type="alphaLcParenR"/>
            </a:pPr>
            <a:r>
              <a:rPr lang="en-US" sz="3600" dirty="0" smtClean="0"/>
              <a:t>How was the station?</a:t>
            </a:r>
          </a:p>
          <a:p>
            <a:pPr marL="742950" indent="-742950">
              <a:buAutoNum type="alphaLcParenR"/>
            </a:pPr>
            <a:r>
              <a:rPr lang="en-US" sz="3600" dirty="0" smtClean="0"/>
              <a:t>When did </a:t>
            </a:r>
            <a:r>
              <a:rPr lang="en-US" sz="3600" dirty="0" err="1" smtClean="0"/>
              <a:t>Sajjad</a:t>
            </a:r>
            <a:r>
              <a:rPr lang="en-US" sz="3600" dirty="0" smtClean="0"/>
              <a:t> leave?</a:t>
            </a:r>
          </a:p>
          <a:p>
            <a:pPr marL="742950" indent="-742950">
              <a:buAutoNum type="alphaLcParenR"/>
            </a:pPr>
            <a:r>
              <a:rPr lang="en-US" sz="3600" dirty="0" smtClean="0"/>
              <a:t>What was a man trying to carry?</a:t>
            </a:r>
            <a:endParaRPr lang="en-US" sz="3600" dirty="0"/>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mixkit-cartoon-little-cat-meow-9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92</TotalTime>
  <Words>731</Words>
  <Application>Microsoft Office PowerPoint</Application>
  <PresentationFormat>On-screen Show (16:9)</PresentationFormat>
  <Paragraphs>123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Verve</vt:lpstr>
      <vt:lpstr>Teacher’s 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 NAZRUL ISLAM</dc:creator>
  <cp:lastModifiedBy>UITRCE</cp:lastModifiedBy>
  <cp:revision>17</cp:revision>
  <dcterms:created xsi:type="dcterms:W3CDTF">2026-01-16T14:50:52Z</dcterms:created>
  <dcterms:modified xsi:type="dcterms:W3CDTF">2026-01-17T06:36:09Z</dcterms:modified>
</cp:coreProperties>
</file>