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70" r:id="rId2"/>
    <p:sldId id="256" r:id="rId3"/>
    <p:sldId id="267" r:id="rId4"/>
    <p:sldId id="268" r:id="rId5"/>
    <p:sldId id="266" r:id="rId6"/>
    <p:sldId id="292" r:id="rId7"/>
    <p:sldId id="298" r:id="rId8"/>
    <p:sldId id="340" r:id="rId9"/>
    <p:sldId id="321" r:id="rId10"/>
    <p:sldId id="341" r:id="rId11"/>
    <p:sldId id="322" r:id="rId12"/>
    <p:sldId id="342" r:id="rId13"/>
    <p:sldId id="343" r:id="rId14"/>
    <p:sldId id="344" r:id="rId15"/>
    <p:sldId id="345" r:id="rId16"/>
    <p:sldId id="346" r:id="rId17"/>
    <p:sldId id="323" r:id="rId18"/>
    <p:sldId id="324" r:id="rId19"/>
    <p:sldId id="347" r:id="rId20"/>
    <p:sldId id="348" r:id="rId21"/>
    <p:sldId id="349" r:id="rId22"/>
    <p:sldId id="350" r:id="rId23"/>
    <p:sldId id="325" r:id="rId24"/>
    <p:sldId id="326" r:id="rId25"/>
    <p:sldId id="327" r:id="rId26"/>
    <p:sldId id="351" r:id="rId27"/>
    <p:sldId id="352" r:id="rId28"/>
    <p:sldId id="353" r:id="rId29"/>
    <p:sldId id="354" r:id="rId30"/>
    <p:sldId id="338" r:id="rId31"/>
    <p:sldId id="278" r:id="rId32"/>
    <p:sldId id="291" r:id="rId33"/>
    <p:sldId id="27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EqlPLEM5c/YX/OaIPVujw==" hashData="xZmGYH3F91itJpAk4c9Ph6Ir7xap6wRA5e6+QvCpsJUXSLU0FOPHdf6GCxR6EuwI4iD+oOE/P5bLzjmNwRyX4A=="/>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jib Bakchi" initials="RB" lastIdx="1" clrIdx="0">
    <p:extLst>
      <p:ext uri="{19B8F6BF-5375-455C-9EA6-DF929625EA0E}">
        <p15:presenceInfo xmlns:p15="http://schemas.microsoft.com/office/powerpoint/2012/main" userId="09f320e0ab20b6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368A7"/>
    <a:srgbClr val="AB3929"/>
    <a:srgbClr val="C06F0C"/>
    <a:srgbClr val="4A7AAF"/>
    <a:srgbClr val="E18D56"/>
    <a:srgbClr val="8BAA4F"/>
    <a:srgbClr val="41BA95"/>
    <a:srgbClr val="4B8082"/>
    <a:srgbClr val="FBB48A"/>
    <a:srgbClr val="F5AC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60" d="100"/>
          <a:sy n="60" d="100"/>
        </p:scale>
        <p:origin x="576"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D80C1-1F42-79E6-D3B1-C9E6EFBB42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ADCA63-2E5C-DBF3-1682-A4C844F9FE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05B4BC-8900-30A8-5C26-D72379309F64}"/>
              </a:ext>
            </a:extLst>
          </p:cNvPr>
          <p:cNvSpPr>
            <a:spLocks noGrp="1"/>
          </p:cNvSpPr>
          <p:nvPr>
            <p:ph type="dt" sz="half" idx="10"/>
          </p:nvPr>
        </p:nvSpPr>
        <p:spPr/>
        <p:txBody>
          <a:bodyPr/>
          <a:lstStyle/>
          <a:p>
            <a:fld id="{85858DC1-D27D-4B8D-9708-CF50AFDBBB77}" type="datetimeFigureOut">
              <a:rPr lang="en-US" smtClean="0"/>
              <a:t>17-Jan-26</a:t>
            </a:fld>
            <a:endParaRPr lang="en-US"/>
          </a:p>
        </p:txBody>
      </p:sp>
      <p:sp>
        <p:nvSpPr>
          <p:cNvPr id="5" name="Footer Placeholder 4">
            <a:extLst>
              <a:ext uri="{FF2B5EF4-FFF2-40B4-BE49-F238E27FC236}">
                <a16:creationId xmlns:a16="http://schemas.microsoft.com/office/drawing/2014/main" id="{D9A6387E-A6B0-CD76-BDC5-7D318B00F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EC907-3A83-6EC2-EDA4-B9D0F40F6532}"/>
              </a:ext>
            </a:extLst>
          </p:cNvPr>
          <p:cNvSpPr>
            <a:spLocks noGrp="1"/>
          </p:cNvSpPr>
          <p:nvPr>
            <p:ph type="sldNum" sz="quarter" idx="12"/>
          </p:nvPr>
        </p:nvSpPr>
        <p:spPr/>
        <p:txBody>
          <a:bodyPr/>
          <a:lstStyle/>
          <a:p>
            <a:fld id="{7717B033-6BC3-4405-905D-8037D5A6284C}" type="slidenum">
              <a:rPr lang="en-US" smtClean="0"/>
              <a:t>‹#›</a:t>
            </a:fld>
            <a:endParaRPr lang="en-US"/>
          </a:p>
        </p:txBody>
      </p:sp>
    </p:spTree>
    <p:extLst>
      <p:ext uri="{BB962C8B-B14F-4D97-AF65-F5344CB8AC3E}">
        <p14:creationId xmlns:p14="http://schemas.microsoft.com/office/powerpoint/2010/main" val="3171308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F1B6-40EA-4002-25B3-15FD54C8FE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D100BC-CB1A-0469-56D5-85F92E682E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2E712-395C-5E0A-E99E-77B4D2BE7320}"/>
              </a:ext>
            </a:extLst>
          </p:cNvPr>
          <p:cNvSpPr>
            <a:spLocks noGrp="1"/>
          </p:cNvSpPr>
          <p:nvPr>
            <p:ph type="dt" sz="half" idx="10"/>
          </p:nvPr>
        </p:nvSpPr>
        <p:spPr/>
        <p:txBody>
          <a:bodyPr/>
          <a:lstStyle/>
          <a:p>
            <a:fld id="{85858DC1-D27D-4B8D-9708-CF50AFDBBB77}" type="datetimeFigureOut">
              <a:rPr lang="en-US" smtClean="0"/>
              <a:t>17-Jan-26</a:t>
            </a:fld>
            <a:endParaRPr lang="en-US"/>
          </a:p>
        </p:txBody>
      </p:sp>
      <p:sp>
        <p:nvSpPr>
          <p:cNvPr id="5" name="Footer Placeholder 4">
            <a:extLst>
              <a:ext uri="{FF2B5EF4-FFF2-40B4-BE49-F238E27FC236}">
                <a16:creationId xmlns:a16="http://schemas.microsoft.com/office/drawing/2014/main" id="{9B54CE1B-642D-B76B-40DA-41969B153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9C96D4-A092-B053-3586-95AB820DBDE1}"/>
              </a:ext>
            </a:extLst>
          </p:cNvPr>
          <p:cNvSpPr>
            <a:spLocks noGrp="1"/>
          </p:cNvSpPr>
          <p:nvPr>
            <p:ph type="sldNum" sz="quarter" idx="12"/>
          </p:nvPr>
        </p:nvSpPr>
        <p:spPr/>
        <p:txBody>
          <a:bodyPr/>
          <a:lstStyle/>
          <a:p>
            <a:fld id="{7717B033-6BC3-4405-905D-8037D5A6284C}" type="slidenum">
              <a:rPr lang="en-US" smtClean="0"/>
              <a:t>‹#›</a:t>
            </a:fld>
            <a:endParaRPr lang="en-US"/>
          </a:p>
        </p:txBody>
      </p:sp>
    </p:spTree>
    <p:extLst>
      <p:ext uri="{BB962C8B-B14F-4D97-AF65-F5344CB8AC3E}">
        <p14:creationId xmlns:p14="http://schemas.microsoft.com/office/powerpoint/2010/main" val="1278245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533F8F-C61E-580B-AA7D-344741E63F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F49BB2-23BD-2179-303A-9062B925AA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0887E2-8CD5-6742-477E-A079A3113B06}"/>
              </a:ext>
            </a:extLst>
          </p:cNvPr>
          <p:cNvSpPr>
            <a:spLocks noGrp="1"/>
          </p:cNvSpPr>
          <p:nvPr>
            <p:ph type="dt" sz="half" idx="10"/>
          </p:nvPr>
        </p:nvSpPr>
        <p:spPr/>
        <p:txBody>
          <a:bodyPr/>
          <a:lstStyle/>
          <a:p>
            <a:fld id="{85858DC1-D27D-4B8D-9708-CF50AFDBBB77}" type="datetimeFigureOut">
              <a:rPr lang="en-US" smtClean="0"/>
              <a:t>17-Jan-26</a:t>
            </a:fld>
            <a:endParaRPr lang="en-US"/>
          </a:p>
        </p:txBody>
      </p:sp>
      <p:sp>
        <p:nvSpPr>
          <p:cNvPr id="5" name="Footer Placeholder 4">
            <a:extLst>
              <a:ext uri="{FF2B5EF4-FFF2-40B4-BE49-F238E27FC236}">
                <a16:creationId xmlns:a16="http://schemas.microsoft.com/office/drawing/2014/main" id="{8974FD1D-5174-5339-902C-1CE66D3AA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43503-445C-F0F6-ACA4-04BEFCE3C465}"/>
              </a:ext>
            </a:extLst>
          </p:cNvPr>
          <p:cNvSpPr>
            <a:spLocks noGrp="1"/>
          </p:cNvSpPr>
          <p:nvPr>
            <p:ph type="sldNum" sz="quarter" idx="12"/>
          </p:nvPr>
        </p:nvSpPr>
        <p:spPr/>
        <p:txBody>
          <a:bodyPr/>
          <a:lstStyle/>
          <a:p>
            <a:fld id="{7717B033-6BC3-4405-905D-8037D5A6284C}" type="slidenum">
              <a:rPr lang="en-US" smtClean="0"/>
              <a:t>‹#›</a:t>
            </a:fld>
            <a:endParaRPr lang="en-US"/>
          </a:p>
        </p:txBody>
      </p:sp>
    </p:spTree>
    <p:extLst>
      <p:ext uri="{BB962C8B-B14F-4D97-AF65-F5344CB8AC3E}">
        <p14:creationId xmlns:p14="http://schemas.microsoft.com/office/powerpoint/2010/main" val="3083057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EA16A-FF65-B99E-3B13-C968A612F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087A11-9E57-3DC5-F2D2-FEB1E19D85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9F01B-77C5-B29B-0F0D-3DAE2E56DEB6}"/>
              </a:ext>
            </a:extLst>
          </p:cNvPr>
          <p:cNvSpPr>
            <a:spLocks noGrp="1"/>
          </p:cNvSpPr>
          <p:nvPr>
            <p:ph type="dt" sz="half" idx="10"/>
          </p:nvPr>
        </p:nvSpPr>
        <p:spPr/>
        <p:txBody>
          <a:bodyPr/>
          <a:lstStyle/>
          <a:p>
            <a:fld id="{85858DC1-D27D-4B8D-9708-CF50AFDBBB77}" type="datetimeFigureOut">
              <a:rPr lang="en-US" smtClean="0"/>
              <a:t>17-Jan-26</a:t>
            </a:fld>
            <a:endParaRPr lang="en-US"/>
          </a:p>
        </p:txBody>
      </p:sp>
      <p:sp>
        <p:nvSpPr>
          <p:cNvPr id="5" name="Footer Placeholder 4">
            <a:extLst>
              <a:ext uri="{FF2B5EF4-FFF2-40B4-BE49-F238E27FC236}">
                <a16:creationId xmlns:a16="http://schemas.microsoft.com/office/drawing/2014/main" id="{F864AA2A-8135-C9C2-37F1-40D16080D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B4C31C-C87D-F527-37FD-B1B30C501F80}"/>
              </a:ext>
            </a:extLst>
          </p:cNvPr>
          <p:cNvSpPr>
            <a:spLocks noGrp="1"/>
          </p:cNvSpPr>
          <p:nvPr>
            <p:ph type="sldNum" sz="quarter" idx="12"/>
          </p:nvPr>
        </p:nvSpPr>
        <p:spPr/>
        <p:txBody>
          <a:bodyPr/>
          <a:lstStyle/>
          <a:p>
            <a:fld id="{7717B033-6BC3-4405-905D-8037D5A6284C}" type="slidenum">
              <a:rPr lang="en-US" smtClean="0"/>
              <a:t>‹#›</a:t>
            </a:fld>
            <a:endParaRPr lang="en-US"/>
          </a:p>
        </p:txBody>
      </p:sp>
    </p:spTree>
    <p:extLst>
      <p:ext uri="{BB962C8B-B14F-4D97-AF65-F5344CB8AC3E}">
        <p14:creationId xmlns:p14="http://schemas.microsoft.com/office/powerpoint/2010/main" val="171692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E10E4-E3BA-DC0A-21A2-2CE7303516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1BCAD8-DAE2-D229-1765-5F2868D097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1123B1-093C-0134-64C9-00D4DB6E4F76}"/>
              </a:ext>
            </a:extLst>
          </p:cNvPr>
          <p:cNvSpPr>
            <a:spLocks noGrp="1"/>
          </p:cNvSpPr>
          <p:nvPr>
            <p:ph type="dt" sz="half" idx="10"/>
          </p:nvPr>
        </p:nvSpPr>
        <p:spPr/>
        <p:txBody>
          <a:bodyPr/>
          <a:lstStyle/>
          <a:p>
            <a:fld id="{85858DC1-D27D-4B8D-9708-CF50AFDBBB77}" type="datetimeFigureOut">
              <a:rPr lang="en-US" smtClean="0"/>
              <a:t>17-Jan-26</a:t>
            </a:fld>
            <a:endParaRPr lang="en-US"/>
          </a:p>
        </p:txBody>
      </p:sp>
      <p:sp>
        <p:nvSpPr>
          <p:cNvPr id="5" name="Footer Placeholder 4">
            <a:extLst>
              <a:ext uri="{FF2B5EF4-FFF2-40B4-BE49-F238E27FC236}">
                <a16:creationId xmlns:a16="http://schemas.microsoft.com/office/drawing/2014/main" id="{1F97FCD7-1BFD-68A3-3BA2-06419E5B1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0ECEB-4E72-FB85-B97B-B10A0D267AB2}"/>
              </a:ext>
            </a:extLst>
          </p:cNvPr>
          <p:cNvSpPr>
            <a:spLocks noGrp="1"/>
          </p:cNvSpPr>
          <p:nvPr>
            <p:ph type="sldNum" sz="quarter" idx="12"/>
          </p:nvPr>
        </p:nvSpPr>
        <p:spPr/>
        <p:txBody>
          <a:bodyPr/>
          <a:lstStyle/>
          <a:p>
            <a:fld id="{7717B033-6BC3-4405-905D-8037D5A6284C}" type="slidenum">
              <a:rPr lang="en-US" smtClean="0"/>
              <a:t>‹#›</a:t>
            </a:fld>
            <a:endParaRPr lang="en-US"/>
          </a:p>
        </p:txBody>
      </p:sp>
    </p:spTree>
    <p:extLst>
      <p:ext uri="{BB962C8B-B14F-4D97-AF65-F5344CB8AC3E}">
        <p14:creationId xmlns:p14="http://schemas.microsoft.com/office/powerpoint/2010/main" val="2227937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A870-F71C-D5D8-7C44-4224EE59B1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D45BE-B60A-CB40-FB3C-D5D147DC93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D6A72D-FE18-F31A-80D5-F3D76DB152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2C4E7F-82F8-579B-23A4-852927261971}"/>
              </a:ext>
            </a:extLst>
          </p:cNvPr>
          <p:cNvSpPr>
            <a:spLocks noGrp="1"/>
          </p:cNvSpPr>
          <p:nvPr>
            <p:ph type="dt" sz="half" idx="10"/>
          </p:nvPr>
        </p:nvSpPr>
        <p:spPr/>
        <p:txBody>
          <a:bodyPr/>
          <a:lstStyle/>
          <a:p>
            <a:fld id="{85858DC1-D27D-4B8D-9708-CF50AFDBBB77}" type="datetimeFigureOut">
              <a:rPr lang="en-US" smtClean="0"/>
              <a:t>17-Jan-26</a:t>
            </a:fld>
            <a:endParaRPr lang="en-US"/>
          </a:p>
        </p:txBody>
      </p:sp>
      <p:sp>
        <p:nvSpPr>
          <p:cNvPr id="6" name="Footer Placeholder 5">
            <a:extLst>
              <a:ext uri="{FF2B5EF4-FFF2-40B4-BE49-F238E27FC236}">
                <a16:creationId xmlns:a16="http://schemas.microsoft.com/office/drawing/2014/main" id="{6E9D1185-6464-51C0-9A72-B0008D975B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83ED0D-9E58-C1AF-367B-528DE682C832}"/>
              </a:ext>
            </a:extLst>
          </p:cNvPr>
          <p:cNvSpPr>
            <a:spLocks noGrp="1"/>
          </p:cNvSpPr>
          <p:nvPr>
            <p:ph type="sldNum" sz="quarter" idx="12"/>
          </p:nvPr>
        </p:nvSpPr>
        <p:spPr/>
        <p:txBody>
          <a:bodyPr/>
          <a:lstStyle/>
          <a:p>
            <a:fld id="{7717B033-6BC3-4405-905D-8037D5A6284C}" type="slidenum">
              <a:rPr lang="en-US" smtClean="0"/>
              <a:t>‹#›</a:t>
            </a:fld>
            <a:endParaRPr lang="en-US"/>
          </a:p>
        </p:txBody>
      </p:sp>
    </p:spTree>
    <p:extLst>
      <p:ext uri="{BB962C8B-B14F-4D97-AF65-F5344CB8AC3E}">
        <p14:creationId xmlns:p14="http://schemas.microsoft.com/office/powerpoint/2010/main" val="192973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87997-88C6-4C0B-FD80-B947CB8A77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29BDDD-DA6F-530B-F7C6-627C39BCDF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0C5A36-DF67-B61A-C33F-1A8DDC6657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C550B8-FA10-C4EF-6C0F-3281C1321D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5E0B52-5258-883E-0DD5-D44560FC6A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BAD227-913E-6BFA-A70E-F6774CF6ADA1}"/>
              </a:ext>
            </a:extLst>
          </p:cNvPr>
          <p:cNvSpPr>
            <a:spLocks noGrp="1"/>
          </p:cNvSpPr>
          <p:nvPr>
            <p:ph type="dt" sz="half" idx="10"/>
          </p:nvPr>
        </p:nvSpPr>
        <p:spPr/>
        <p:txBody>
          <a:bodyPr/>
          <a:lstStyle/>
          <a:p>
            <a:fld id="{85858DC1-D27D-4B8D-9708-CF50AFDBBB77}" type="datetimeFigureOut">
              <a:rPr lang="en-US" smtClean="0"/>
              <a:t>17-Jan-26</a:t>
            </a:fld>
            <a:endParaRPr lang="en-US"/>
          </a:p>
        </p:txBody>
      </p:sp>
      <p:sp>
        <p:nvSpPr>
          <p:cNvPr id="8" name="Footer Placeholder 7">
            <a:extLst>
              <a:ext uri="{FF2B5EF4-FFF2-40B4-BE49-F238E27FC236}">
                <a16:creationId xmlns:a16="http://schemas.microsoft.com/office/drawing/2014/main" id="{C6CDB791-8C84-D341-B84D-3F9C18206A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2E1DA9-8599-3341-EE59-02E856EDC390}"/>
              </a:ext>
            </a:extLst>
          </p:cNvPr>
          <p:cNvSpPr>
            <a:spLocks noGrp="1"/>
          </p:cNvSpPr>
          <p:nvPr>
            <p:ph type="sldNum" sz="quarter" idx="12"/>
          </p:nvPr>
        </p:nvSpPr>
        <p:spPr/>
        <p:txBody>
          <a:bodyPr/>
          <a:lstStyle/>
          <a:p>
            <a:fld id="{7717B033-6BC3-4405-905D-8037D5A6284C}" type="slidenum">
              <a:rPr lang="en-US" smtClean="0"/>
              <a:t>‹#›</a:t>
            </a:fld>
            <a:endParaRPr lang="en-US"/>
          </a:p>
        </p:txBody>
      </p:sp>
    </p:spTree>
    <p:extLst>
      <p:ext uri="{BB962C8B-B14F-4D97-AF65-F5344CB8AC3E}">
        <p14:creationId xmlns:p14="http://schemas.microsoft.com/office/powerpoint/2010/main" val="3895861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63B50-C78F-BBF6-2185-603CF09F43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595FA8-99AE-46DA-C598-7EEDDDE8A305}"/>
              </a:ext>
            </a:extLst>
          </p:cNvPr>
          <p:cNvSpPr>
            <a:spLocks noGrp="1"/>
          </p:cNvSpPr>
          <p:nvPr>
            <p:ph type="dt" sz="half" idx="10"/>
          </p:nvPr>
        </p:nvSpPr>
        <p:spPr/>
        <p:txBody>
          <a:bodyPr/>
          <a:lstStyle/>
          <a:p>
            <a:fld id="{85858DC1-D27D-4B8D-9708-CF50AFDBBB77}" type="datetimeFigureOut">
              <a:rPr lang="en-US" smtClean="0"/>
              <a:t>17-Jan-26</a:t>
            </a:fld>
            <a:endParaRPr lang="en-US"/>
          </a:p>
        </p:txBody>
      </p:sp>
      <p:sp>
        <p:nvSpPr>
          <p:cNvPr id="4" name="Footer Placeholder 3">
            <a:extLst>
              <a:ext uri="{FF2B5EF4-FFF2-40B4-BE49-F238E27FC236}">
                <a16:creationId xmlns:a16="http://schemas.microsoft.com/office/drawing/2014/main" id="{1C998901-A1B6-89C7-A525-661D679AF6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26B69E-4D87-4D29-E15D-07AB49E48F87}"/>
              </a:ext>
            </a:extLst>
          </p:cNvPr>
          <p:cNvSpPr>
            <a:spLocks noGrp="1"/>
          </p:cNvSpPr>
          <p:nvPr>
            <p:ph type="sldNum" sz="quarter" idx="12"/>
          </p:nvPr>
        </p:nvSpPr>
        <p:spPr/>
        <p:txBody>
          <a:bodyPr/>
          <a:lstStyle/>
          <a:p>
            <a:fld id="{7717B033-6BC3-4405-905D-8037D5A6284C}" type="slidenum">
              <a:rPr lang="en-US" smtClean="0"/>
              <a:t>‹#›</a:t>
            </a:fld>
            <a:endParaRPr lang="en-US"/>
          </a:p>
        </p:txBody>
      </p:sp>
    </p:spTree>
    <p:extLst>
      <p:ext uri="{BB962C8B-B14F-4D97-AF65-F5344CB8AC3E}">
        <p14:creationId xmlns:p14="http://schemas.microsoft.com/office/powerpoint/2010/main" val="1130256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789C68-0B1D-7007-BD97-67621E80C2D2}"/>
              </a:ext>
            </a:extLst>
          </p:cNvPr>
          <p:cNvSpPr>
            <a:spLocks noGrp="1"/>
          </p:cNvSpPr>
          <p:nvPr>
            <p:ph type="dt" sz="half" idx="10"/>
          </p:nvPr>
        </p:nvSpPr>
        <p:spPr/>
        <p:txBody>
          <a:bodyPr/>
          <a:lstStyle/>
          <a:p>
            <a:fld id="{85858DC1-D27D-4B8D-9708-CF50AFDBBB77}" type="datetimeFigureOut">
              <a:rPr lang="en-US" smtClean="0"/>
              <a:t>17-Jan-26</a:t>
            </a:fld>
            <a:endParaRPr lang="en-US"/>
          </a:p>
        </p:txBody>
      </p:sp>
      <p:sp>
        <p:nvSpPr>
          <p:cNvPr id="3" name="Footer Placeholder 2">
            <a:extLst>
              <a:ext uri="{FF2B5EF4-FFF2-40B4-BE49-F238E27FC236}">
                <a16:creationId xmlns:a16="http://schemas.microsoft.com/office/drawing/2014/main" id="{EE73A0E7-72D9-2340-3B80-C797D9F065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C7513C-1E55-1387-7C86-F8A59C78A61B}"/>
              </a:ext>
            </a:extLst>
          </p:cNvPr>
          <p:cNvSpPr>
            <a:spLocks noGrp="1"/>
          </p:cNvSpPr>
          <p:nvPr>
            <p:ph type="sldNum" sz="quarter" idx="12"/>
          </p:nvPr>
        </p:nvSpPr>
        <p:spPr/>
        <p:txBody>
          <a:bodyPr/>
          <a:lstStyle/>
          <a:p>
            <a:fld id="{7717B033-6BC3-4405-905D-8037D5A6284C}" type="slidenum">
              <a:rPr lang="en-US" smtClean="0"/>
              <a:t>‹#›</a:t>
            </a:fld>
            <a:endParaRPr lang="en-US"/>
          </a:p>
        </p:txBody>
      </p:sp>
    </p:spTree>
    <p:extLst>
      <p:ext uri="{BB962C8B-B14F-4D97-AF65-F5344CB8AC3E}">
        <p14:creationId xmlns:p14="http://schemas.microsoft.com/office/powerpoint/2010/main" val="356968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0697-EDDF-DCD1-CE64-2B740274DD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0D7E80-6608-A72C-F506-E10180A37F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6BAB38-1F40-2733-AA2D-AE1CA7E8B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70431D-A30E-032E-2D33-19CC0CE97B2D}"/>
              </a:ext>
            </a:extLst>
          </p:cNvPr>
          <p:cNvSpPr>
            <a:spLocks noGrp="1"/>
          </p:cNvSpPr>
          <p:nvPr>
            <p:ph type="dt" sz="half" idx="10"/>
          </p:nvPr>
        </p:nvSpPr>
        <p:spPr/>
        <p:txBody>
          <a:bodyPr/>
          <a:lstStyle/>
          <a:p>
            <a:fld id="{85858DC1-D27D-4B8D-9708-CF50AFDBBB77}" type="datetimeFigureOut">
              <a:rPr lang="en-US" smtClean="0"/>
              <a:t>17-Jan-26</a:t>
            </a:fld>
            <a:endParaRPr lang="en-US"/>
          </a:p>
        </p:txBody>
      </p:sp>
      <p:sp>
        <p:nvSpPr>
          <p:cNvPr id="6" name="Footer Placeholder 5">
            <a:extLst>
              <a:ext uri="{FF2B5EF4-FFF2-40B4-BE49-F238E27FC236}">
                <a16:creationId xmlns:a16="http://schemas.microsoft.com/office/drawing/2014/main" id="{19083BB1-5695-920A-EC85-78C20FCC7A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C2A81B-EDDB-FF35-C252-0899EF7819E3}"/>
              </a:ext>
            </a:extLst>
          </p:cNvPr>
          <p:cNvSpPr>
            <a:spLocks noGrp="1"/>
          </p:cNvSpPr>
          <p:nvPr>
            <p:ph type="sldNum" sz="quarter" idx="12"/>
          </p:nvPr>
        </p:nvSpPr>
        <p:spPr/>
        <p:txBody>
          <a:bodyPr/>
          <a:lstStyle/>
          <a:p>
            <a:fld id="{7717B033-6BC3-4405-905D-8037D5A6284C}" type="slidenum">
              <a:rPr lang="en-US" smtClean="0"/>
              <a:t>‹#›</a:t>
            </a:fld>
            <a:endParaRPr lang="en-US"/>
          </a:p>
        </p:txBody>
      </p:sp>
    </p:spTree>
    <p:extLst>
      <p:ext uri="{BB962C8B-B14F-4D97-AF65-F5344CB8AC3E}">
        <p14:creationId xmlns:p14="http://schemas.microsoft.com/office/powerpoint/2010/main" val="1108855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79A80-C1CD-870C-F41D-C10F3C7C9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94FE47-9C70-47C3-F372-2F8D57F42C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715E56-7A38-6CCA-52D3-97615AF9E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59392-C01C-AF47-8B33-C6BC05279495}"/>
              </a:ext>
            </a:extLst>
          </p:cNvPr>
          <p:cNvSpPr>
            <a:spLocks noGrp="1"/>
          </p:cNvSpPr>
          <p:nvPr>
            <p:ph type="dt" sz="half" idx="10"/>
          </p:nvPr>
        </p:nvSpPr>
        <p:spPr/>
        <p:txBody>
          <a:bodyPr/>
          <a:lstStyle/>
          <a:p>
            <a:fld id="{85858DC1-D27D-4B8D-9708-CF50AFDBBB77}" type="datetimeFigureOut">
              <a:rPr lang="en-US" smtClean="0"/>
              <a:t>17-Jan-26</a:t>
            </a:fld>
            <a:endParaRPr lang="en-US"/>
          </a:p>
        </p:txBody>
      </p:sp>
      <p:sp>
        <p:nvSpPr>
          <p:cNvPr id="6" name="Footer Placeholder 5">
            <a:extLst>
              <a:ext uri="{FF2B5EF4-FFF2-40B4-BE49-F238E27FC236}">
                <a16:creationId xmlns:a16="http://schemas.microsoft.com/office/drawing/2014/main" id="{2A9DA899-7C90-D6C2-9C77-E51981896E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B64010-48E8-F2B9-38CE-F49F35FF6233}"/>
              </a:ext>
            </a:extLst>
          </p:cNvPr>
          <p:cNvSpPr>
            <a:spLocks noGrp="1"/>
          </p:cNvSpPr>
          <p:nvPr>
            <p:ph type="sldNum" sz="quarter" idx="12"/>
          </p:nvPr>
        </p:nvSpPr>
        <p:spPr/>
        <p:txBody>
          <a:bodyPr/>
          <a:lstStyle/>
          <a:p>
            <a:fld id="{7717B033-6BC3-4405-905D-8037D5A6284C}" type="slidenum">
              <a:rPr lang="en-US" smtClean="0"/>
              <a:t>‹#›</a:t>
            </a:fld>
            <a:endParaRPr lang="en-US"/>
          </a:p>
        </p:txBody>
      </p:sp>
    </p:spTree>
    <p:extLst>
      <p:ext uri="{BB962C8B-B14F-4D97-AF65-F5344CB8AC3E}">
        <p14:creationId xmlns:p14="http://schemas.microsoft.com/office/powerpoint/2010/main" val="157382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6B1280-3519-72F6-1D30-A10AB3ABBA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9873F9-E1B8-50B1-9B1E-C76DF6CE42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1F4CA-4467-B51B-2541-38C34395EB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58DC1-D27D-4B8D-9708-CF50AFDBBB77}" type="datetimeFigureOut">
              <a:rPr lang="en-US" smtClean="0"/>
              <a:t>17-Jan-26</a:t>
            </a:fld>
            <a:endParaRPr lang="en-US"/>
          </a:p>
        </p:txBody>
      </p:sp>
      <p:sp>
        <p:nvSpPr>
          <p:cNvPr id="5" name="Footer Placeholder 4">
            <a:extLst>
              <a:ext uri="{FF2B5EF4-FFF2-40B4-BE49-F238E27FC236}">
                <a16:creationId xmlns:a16="http://schemas.microsoft.com/office/drawing/2014/main" id="{B5D5977E-BD72-7A93-95D4-5E9F476693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C4AE4E-8D09-C5CC-9611-5F557B5911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7B033-6BC3-4405-905D-8037D5A6284C}" type="slidenum">
              <a:rPr lang="en-US" smtClean="0"/>
              <a:t>‹#›</a:t>
            </a:fld>
            <a:endParaRPr lang="en-US"/>
          </a:p>
        </p:txBody>
      </p:sp>
    </p:spTree>
    <p:extLst>
      <p:ext uri="{BB962C8B-B14F-4D97-AF65-F5344CB8AC3E}">
        <p14:creationId xmlns:p14="http://schemas.microsoft.com/office/powerpoint/2010/main" val="269413631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0FF5ECE-A562-D1B7-0E4F-490834B43473}"/>
              </a:ext>
            </a:extLst>
          </p:cNvPr>
          <p:cNvSpPr txBox="1"/>
          <p:nvPr/>
        </p:nvSpPr>
        <p:spPr>
          <a:xfrm>
            <a:off x="4119185" y="2767280"/>
            <a:ext cx="3953611" cy="1323439"/>
          </a:xfrm>
          <a:prstGeom prst="rect">
            <a:avLst/>
          </a:prstGeom>
          <a:noFill/>
        </p:spPr>
        <p:txBody>
          <a:bodyPr wrap="square" rtlCol="0">
            <a:spAutoFit/>
          </a:bodyPr>
          <a:lstStyle/>
          <a:p>
            <a:pPr algn="ctr"/>
            <a:r>
              <a:rPr lang="en-US" sz="8000" dirty="0">
                <a:solidFill>
                  <a:srgbClr val="896CAD"/>
                </a:solidFill>
                <a:latin typeface="Agency FB" panose="020B0804020202020204" pitchFamily="34" charset="0"/>
              </a:rPr>
              <a:t>WELCOME</a:t>
            </a:r>
          </a:p>
        </p:txBody>
      </p:sp>
      <p:grpSp>
        <p:nvGrpSpPr>
          <p:cNvPr id="4" name="Group 3">
            <a:extLst>
              <a:ext uri="{FF2B5EF4-FFF2-40B4-BE49-F238E27FC236}">
                <a16:creationId xmlns:a16="http://schemas.microsoft.com/office/drawing/2014/main" id="{2795EBBA-BC4C-9EEE-F249-12FF5E3631D4}"/>
              </a:ext>
            </a:extLst>
          </p:cNvPr>
          <p:cNvGrpSpPr/>
          <p:nvPr/>
        </p:nvGrpSpPr>
        <p:grpSpPr>
          <a:xfrm>
            <a:off x="3113643" y="1114405"/>
            <a:ext cx="5964702" cy="2359380"/>
            <a:chOff x="3113649" y="740714"/>
            <a:chExt cx="5964702" cy="1796308"/>
          </a:xfrm>
        </p:grpSpPr>
        <p:sp>
          <p:nvSpPr>
            <p:cNvPr id="2" name="Rectangle: Rounded Corners 1">
              <a:extLst>
                <a:ext uri="{FF2B5EF4-FFF2-40B4-BE49-F238E27FC236}">
                  <a16:creationId xmlns:a16="http://schemas.microsoft.com/office/drawing/2014/main" id="{86C4E1E3-58A5-366D-772E-CC528CCA3BF4}"/>
                </a:ext>
              </a:extLst>
            </p:cNvPr>
            <p:cNvSpPr/>
            <p:nvPr/>
          </p:nvSpPr>
          <p:spPr>
            <a:xfrm>
              <a:off x="3113649" y="2486147"/>
              <a:ext cx="5964702" cy="50875"/>
            </a:xfrm>
            <a:prstGeom prst="roundRect">
              <a:avLst>
                <a:gd name="adj" fmla="val 50000"/>
              </a:avLst>
            </a:prstGeom>
            <a:solidFill>
              <a:srgbClr val="896C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A52A41E-09DF-291A-50F1-B038D47E7087}"/>
                </a:ext>
              </a:extLst>
            </p:cNvPr>
            <p:cNvSpPr/>
            <p:nvPr/>
          </p:nvSpPr>
          <p:spPr>
            <a:xfrm>
              <a:off x="3437205" y="740714"/>
              <a:ext cx="5317587" cy="17443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A0C5953-6E2E-FF29-CA0F-808E9B0B4724}"/>
              </a:ext>
            </a:extLst>
          </p:cNvPr>
          <p:cNvGrpSpPr/>
          <p:nvPr/>
        </p:nvGrpSpPr>
        <p:grpSpPr>
          <a:xfrm rot="10800000">
            <a:off x="3113643" y="3475187"/>
            <a:ext cx="5964702" cy="2361188"/>
            <a:chOff x="3113649" y="736917"/>
            <a:chExt cx="5964702" cy="1797686"/>
          </a:xfrm>
        </p:grpSpPr>
        <p:sp>
          <p:nvSpPr>
            <p:cNvPr id="9" name="Rectangle: Rounded Corners 8">
              <a:extLst>
                <a:ext uri="{FF2B5EF4-FFF2-40B4-BE49-F238E27FC236}">
                  <a16:creationId xmlns:a16="http://schemas.microsoft.com/office/drawing/2014/main" id="{97DB4D27-D4F9-221C-A3E8-415B85480CE7}"/>
                </a:ext>
              </a:extLst>
            </p:cNvPr>
            <p:cNvSpPr/>
            <p:nvPr/>
          </p:nvSpPr>
          <p:spPr>
            <a:xfrm>
              <a:off x="3113649" y="2483728"/>
              <a:ext cx="5964702" cy="50875"/>
            </a:xfrm>
            <a:prstGeom prst="roundRect">
              <a:avLst>
                <a:gd name="adj" fmla="val 50000"/>
              </a:avLst>
            </a:prstGeom>
            <a:solidFill>
              <a:srgbClr val="896C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E2ED36-4866-4809-BC9C-36C1E839E520}"/>
                </a:ext>
              </a:extLst>
            </p:cNvPr>
            <p:cNvSpPr/>
            <p:nvPr/>
          </p:nvSpPr>
          <p:spPr>
            <a:xfrm>
              <a:off x="3437207" y="736917"/>
              <a:ext cx="5317587" cy="17443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6759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xit" presetSubtype="1" accel="100000" fill="hold" nodeType="withEffect">
                                  <p:stCondLst>
                                    <p:cond delay="2000"/>
                                  </p:stCondLst>
                                  <p:childTnLst>
                                    <p:anim calcmode="lin" valueType="num">
                                      <p:cBhvr additive="base">
                                        <p:cTn id="10" dur="1500"/>
                                        <p:tgtEl>
                                          <p:spTgt spid="4"/>
                                        </p:tgtEl>
                                        <p:attrNameLst>
                                          <p:attrName>ppt_x</p:attrName>
                                        </p:attrNameLst>
                                      </p:cBhvr>
                                      <p:tavLst>
                                        <p:tav tm="0">
                                          <p:val>
                                            <p:strVal val="ppt_x"/>
                                          </p:val>
                                        </p:tav>
                                        <p:tav tm="100000">
                                          <p:val>
                                            <p:strVal val="ppt_x"/>
                                          </p:val>
                                        </p:tav>
                                      </p:tavLst>
                                    </p:anim>
                                    <p:anim calcmode="lin" valueType="num">
                                      <p:cBhvr additive="base">
                                        <p:cTn id="11" dur="1500"/>
                                        <p:tgtEl>
                                          <p:spTgt spid="4"/>
                                        </p:tgtEl>
                                        <p:attrNameLst>
                                          <p:attrName>ppt_y</p:attrName>
                                        </p:attrNameLst>
                                      </p:cBhvr>
                                      <p:tavLst>
                                        <p:tav tm="0">
                                          <p:val>
                                            <p:strVal val="ppt_y"/>
                                          </p:val>
                                        </p:tav>
                                        <p:tav tm="100000">
                                          <p:val>
                                            <p:strVal val="0-ppt_h/2"/>
                                          </p:val>
                                        </p:tav>
                                      </p:tavLst>
                                    </p:anim>
                                    <p:set>
                                      <p:cBhvr>
                                        <p:cTn id="12" dur="1" fill="hold">
                                          <p:stCondLst>
                                            <p:cond delay="1499"/>
                                          </p:stCondLst>
                                        </p:cTn>
                                        <p:tgtEl>
                                          <p:spTgt spid="4"/>
                                        </p:tgtEl>
                                        <p:attrNameLst>
                                          <p:attrName>style.visibility</p:attrName>
                                        </p:attrNameLst>
                                      </p:cBhvr>
                                      <p:to>
                                        <p:strVal val="hidden"/>
                                      </p:to>
                                    </p:set>
                                  </p:childTnLst>
                                </p:cTn>
                              </p:par>
                              <p:par>
                                <p:cTn id="13" presetID="2" presetClass="entr" presetSubtype="2" decel="10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1+#ppt_w/2"/>
                                          </p:val>
                                        </p:tav>
                                        <p:tav tm="100000">
                                          <p:val>
                                            <p:strVal val="#ppt_x"/>
                                          </p:val>
                                        </p:tav>
                                      </p:tavLst>
                                    </p:anim>
                                    <p:anim calcmode="lin" valueType="num">
                                      <p:cBhvr additive="base">
                                        <p:cTn id="16" dur="1500" fill="hold"/>
                                        <p:tgtEl>
                                          <p:spTgt spid="8"/>
                                        </p:tgtEl>
                                        <p:attrNameLst>
                                          <p:attrName>ppt_y</p:attrName>
                                        </p:attrNameLst>
                                      </p:cBhvr>
                                      <p:tavLst>
                                        <p:tav tm="0">
                                          <p:val>
                                            <p:strVal val="#ppt_y"/>
                                          </p:val>
                                        </p:tav>
                                        <p:tav tm="100000">
                                          <p:val>
                                            <p:strVal val="#ppt_y"/>
                                          </p:val>
                                        </p:tav>
                                      </p:tavLst>
                                    </p:anim>
                                  </p:childTnLst>
                                </p:cTn>
                              </p:par>
                              <p:par>
                                <p:cTn id="17" presetID="2" presetClass="exit" presetSubtype="4" accel="100000" fill="hold" nodeType="withEffect">
                                  <p:stCondLst>
                                    <p:cond delay="2000"/>
                                  </p:stCondLst>
                                  <p:childTnLst>
                                    <p:anim calcmode="lin" valueType="num">
                                      <p:cBhvr additive="base">
                                        <p:cTn id="18" dur="1500"/>
                                        <p:tgtEl>
                                          <p:spTgt spid="8"/>
                                        </p:tgtEl>
                                        <p:attrNameLst>
                                          <p:attrName>ppt_x</p:attrName>
                                        </p:attrNameLst>
                                      </p:cBhvr>
                                      <p:tavLst>
                                        <p:tav tm="0">
                                          <p:val>
                                            <p:strVal val="ppt_x"/>
                                          </p:val>
                                        </p:tav>
                                        <p:tav tm="100000">
                                          <p:val>
                                            <p:strVal val="ppt_x"/>
                                          </p:val>
                                        </p:tav>
                                      </p:tavLst>
                                    </p:anim>
                                    <p:anim calcmode="lin" valueType="num">
                                      <p:cBhvr additive="base">
                                        <p:cTn id="19" dur="1500"/>
                                        <p:tgtEl>
                                          <p:spTgt spid="8"/>
                                        </p:tgtEl>
                                        <p:attrNameLst>
                                          <p:attrName>ppt_y</p:attrName>
                                        </p:attrNameLst>
                                      </p:cBhvr>
                                      <p:tavLst>
                                        <p:tav tm="0">
                                          <p:val>
                                            <p:strVal val="ppt_y"/>
                                          </p:val>
                                        </p:tav>
                                        <p:tav tm="100000">
                                          <p:val>
                                            <p:strVal val="1+ppt_h/2"/>
                                          </p:val>
                                        </p:tav>
                                      </p:tavLst>
                                    </p:anim>
                                    <p:set>
                                      <p:cBhvr>
                                        <p:cTn id="20" dur="1" fill="hold">
                                          <p:stCondLst>
                                            <p:cond delay="1499"/>
                                          </p:stCondLst>
                                        </p:cTn>
                                        <p:tgtEl>
                                          <p:spTgt spid="8"/>
                                        </p:tgtEl>
                                        <p:attrNameLst>
                                          <p:attrName>style.visibility</p:attrName>
                                        </p:attrNameLst>
                                      </p:cBhvr>
                                      <p:to>
                                        <p:strVal val="hidden"/>
                                      </p:to>
                                    </p:set>
                                  </p:childTnLst>
                                </p:cTn>
                              </p:par>
                              <p:par>
                                <p:cTn id="21" presetID="10" presetClass="entr" presetSubtype="0" fill="hold" grpId="0" nodeType="withEffect">
                                  <p:stCondLst>
                                    <p:cond delay="175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xit" presetSubtype="0" fill="hold" grpId="1" nodeType="withEffect">
                                  <p:stCondLst>
                                    <p:cond delay="3600"/>
                                  </p:stCondLst>
                                  <p:childTnLst>
                                    <p:animEffect transition="out" filter="fade">
                                      <p:cBhvr>
                                        <p:cTn id="25" dur="2000"/>
                                        <p:tgtEl>
                                          <p:spTgt spid="11"/>
                                        </p:tgtEl>
                                      </p:cBhvr>
                                    </p:animEffect>
                                    <p:set>
                                      <p:cBhvr>
                                        <p:cTn id="26"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326D3-5D2E-71F2-9D60-19F191E56C30}"/>
            </a:ext>
          </a:extLst>
        </p:cNvPr>
        <p:cNvGrpSpPr/>
        <p:nvPr/>
      </p:nvGrpSpPr>
      <p:grpSpPr>
        <a:xfrm>
          <a:off x="0" y="0"/>
          <a:ext cx="0" cy="0"/>
          <a:chOff x="0" y="0"/>
          <a:chExt cx="0" cy="0"/>
        </a:xfrm>
      </p:grpSpPr>
      <p:sp>
        <p:nvSpPr>
          <p:cNvPr id="3" name="Rectangle: Diagonal Corners Rounded 2">
            <a:extLst>
              <a:ext uri="{FF2B5EF4-FFF2-40B4-BE49-F238E27FC236}">
                <a16:creationId xmlns:a16="http://schemas.microsoft.com/office/drawing/2014/main" id="{7201241E-E8EA-9FA4-DEF0-A1DFCB57F1DA}"/>
              </a:ext>
            </a:extLst>
          </p:cNvPr>
          <p:cNvSpPr/>
          <p:nvPr/>
        </p:nvSpPr>
        <p:spPr>
          <a:xfrm>
            <a:off x="696686" y="1237580"/>
            <a:ext cx="3490303" cy="4599725"/>
          </a:xfrm>
          <a:prstGeom prst="round2DiagRect">
            <a:avLst>
              <a:gd name="adj1" fmla="val 0"/>
              <a:gd name="adj2" fmla="val 0"/>
            </a:avLst>
          </a:prstGeom>
          <a:solidFill>
            <a:srgbClr val="41BA9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bn-IN" b="1" dirty="0">
                <a:latin typeface="Kalpurush" panose="02000600000000000000" pitchFamily="2" charset="0"/>
                <a:cs typeface="Kalpurush" panose="02000600000000000000" pitchFamily="2" charset="0"/>
              </a:rPr>
              <a:t>ব্লুটুথ</a:t>
            </a:r>
            <a:r>
              <a:rPr lang="bn-IN" dirty="0">
                <a:latin typeface="Kalpurush" panose="02000600000000000000" pitchFamily="2" charset="0"/>
                <a:cs typeface="Kalpurush" panose="02000600000000000000" pitchFamily="2" charset="0"/>
              </a:rPr>
              <a:t> হলো স্বল্প দূরত্বে ডেটা আদান-প্রদানের জন্য একটি জনপ্রিয় ওপেন ওয়্যারলেস প্রটোকল</a:t>
            </a:r>
            <a:r>
              <a:rPr lang="en-US" dirty="0">
                <a:latin typeface="Kalpurush" panose="02000600000000000000" pitchFamily="2" charset="0"/>
                <a:cs typeface="Kalpurush" panose="02000600000000000000" pitchFamily="2" charset="0"/>
              </a:rPr>
              <a:t>, </a:t>
            </a:r>
            <a:r>
              <a:rPr lang="bn-IN" dirty="0">
                <a:latin typeface="Kalpurush" panose="02000600000000000000" pitchFamily="2" charset="0"/>
                <a:cs typeface="Kalpurush" panose="02000600000000000000" pitchFamily="2" charset="0"/>
              </a:rPr>
              <a:t>যা </a:t>
            </a:r>
            <a:r>
              <a:rPr lang="en-US" dirty="0">
                <a:latin typeface="Kalpurush" panose="02000600000000000000" pitchFamily="2" charset="0"/>
                <a:cs typeface="Kalpurush" panose="02000600000000000000" pitchFamily="2" charset="0"/>
              </a:rPr>
              <a:t>IEEE 802.15 </a:t>
            </a:r>
            <a:r>
              <a:rPr lang="bn-IN" dirty="0">
                <a:latin typeface="Kalpurush" panose="02000600000000000000" pitchFamily="2" charset="0"/>
                <a:cs typeface="Kalpurush" panose="02000600000000000000" pitchFamily="2" charset="0"/>
              </a:rPr>
              <a:t>স্ট্যান্ডার্ড অনুসরণ করে। এটি সাধারণত ২.৪৫ </a:t>
            </a:r>
            <a:r>
              <a:rPr lang="en-US" dirty="0">
                <a:latin typeface="Kalpurush" panose="02000600000000000000" pitchFamily="2" charset="0"/>
                <a:cs typeface="Kalpurush" panose="02000600000000000000" pitchFamily="2" charset="0"/>
              </a:rPr>
              <a:t>GHz </a:t>
            </a:r>
            <a:r>
              <a:rPr lang="bn-IN" dirty="0">
                <a:latin typeface="Kalpurush" panose="02000600000000000000" pitchFamily="2" charset="0"/>
                <a:cs typeface="Kalpurush" panose="02000600000000000000" pitchFamily="2" charset="0"/>
              </a:rPr>
              <a:t>ফ্রিকুয়েন্সি ব্যান্ডে পার্সোনাল এরিয়া নেটওয়ার্কের (</a:t>
            </a:r>
            <a:r>
              <a:rPr lang="en-US" dirty="0">
                <a:latin typeface="Kalpurush" panose="02000600000000000000" pitchFamily="2" charset="0"/>
                <a:cs typeface="Kalpurush" panose="02000600000000000000" pitchFamily="2" charset="0"/>
              </a:rPr>
              <a:t>PAN) </a:t>
            </a:r>
            <a:r>
              <a:rPr lang="bn-IN" dirty="0">
                <a:latin typeface="Kalpurush" panose="02000600000000000000" pitchFamily="2" charset="0"/>
                <a:cs typeface="Kalpurush" panose="02000600000000000000" pitchFamily="2" charset="0"/>
              </a:rPr>
              <a:t>আওতায় কাজ করে। </a:t>
            </a:r>
            <a:endParaRPr lang="en-US" dirty="0">
              <a:latin typeface="Kalpurush" panose="02000600000000000000" pitchFamily="2" charset="0"/>
              <a:cs typeface="Kalpurush" panose="02000600000000000000" pitchFamily="2" charset="0"/>
            </a:endParaRPr>
          </a:p>
          <a:p>
            <a:pPr algn="just"/>
            <a:endParaRPr lang="en-US" sz="1000" dirty="0">
              <a:latin typeface="Kalpurush" panose="02000600000000000000" pitchFamily="2" charset="0"/>
              <a:cs typeface="Kalpurush" panose="02000600000000000000" pitchFamily="2" charset="0"/>
            </a:endParaRPr>
          </a:p>
          <a:p>
            <a:pPr algn="just"/>
            <a:r>
              <a:rPr lang="bn-IN" dirty="0">
                <a:latin typeface="Kalpurush" panose="02000600000000000000" pitchFamily="2" charset="0"/>
                <a:cs typeface="Kalpurush" panose="02000600000000000000" pitchFamily="2" charset="0"/>
              </a:rPr>
              <a:t>এর স্বাভাবিক কভারেজ এরিয়া ৩ থেকে ১০ মিটার হলেও শক্তি বৃদ্ধির মাধ্যমে তা ১০০ মিটার পর্যন্ত বাড়ানো সম্ভব। হাফ-ডুপ্লেক্স মোডে ১ </a:t>
            </a:r>
            <a:r>
              <a:rPr lang="en-US" dirty="0">
                <a:latin typeface="Kalpurush" panose="02000600000000000000" pitchFamily="2" charset="0"/>
                <a:cs typeface="Kalpurush" panose="02000600000000000000" pitchFamily="2" charset="0"/>
              </a:rPr>
              <a:t>Mbps </a:t>
            </a:r>
            <a:r>
              <a:rPr lang="bn-IN" dirty="0">
                <a:latin typeface="Kalpurush" panose="02000600000000000000" pitchFamily="2" charset="0"/>
                <a:cs typeface="Kalpurush" panose="02000600000000000000" pitchFamily="2" charset="0"/>
              </a:rPr>
              <a:t>বা তার বেশি গতিতে ডেটা পাঠাতে সক্ষম এই প্রযুক্তিটি মোবাইল</a:t>
            </a:r>
            <a:r>
              <a:rPr lang="en-US" dirty="0">
                <a:latin typeface="Kalpurush" panose="02000600000000000000" pitchFamily="2" charset="0"/>
                <a:cs typeface="Kalpurush" panose="02000600000000000000" pitchFamily="2" charset="0"/>
              </a:rPr>
              <a:t>, </a:t>
            </a:r>
            <a:r>
              <a:rPr lang="bn-IN" dirty="0">
                <a:latin typeface="Kalpurush" panose="02000600000000000000" pitchFamily="2" charset="0"/>
                <a:cs typeface="Kalpurush" panose="02000600000000000000" pitchFamily="2" charset="0"/>
              </a:rPr>
              <a:t>ল্যাপটপ ও ক্যামেরার মতো একাধিক ডিভাইসের মধ্যে তথ্য আদান-প্রদানে ব্যাপকভাবে ব্যবহৃত হয়।</a:t>
            </a:r>
            <a:endParaRPr lang="en-US" dirty="0">
              <a:latin typeface="Kalpurush" panose="02000600000000000000" pitchFamily="2" charset="0"/>
              <a:cs typeface="Kalpurush" panose="02000600000000000000" pitchFamily="2" charset="0"/>
            </a:endParaRPr>
          </a:p>
        </p:txBody>
      </p:sp>
      <p:sp>
        <p:nvSpPr>
          <p:cNvPr id="5" name="Arrow: Pentagon 4">
            <a:extLst>
              <a:ext uri="{FF2B5EF4-FFF2-40B4-BE49-F238E27FC236}">
                <a16:creationId xmlns:a16="http://schemas.microsoft.com/office/drawing/2014/main" id="{7D790579-DF78-3071-7EE0-97EEC1192F98}"/>
              </a:ext>
            </a:extLst>
          </p:cNvPr>
          <p:cNvSpPr/>
          <p:nvPr/>
        </p:nvSpPr>
        <p:spPr>
          <a:xfrm>
            <a:off x="696686" y="317579"/>
            <a:ext cx="10755084" cy="574209"/>
          </a:xfrm>
          <a:prstGeom prst="homePlate">
            <a:avLst>
              <a:gd name="adj" fmla="val 0"/>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s-IN" sz="2800" b="1" dirty="0">
                <a:latin typeface="Kalpurush" panose="02000600000000000000" pitchFamily="2" charset="0"/>
                <a:cs typeface="Kalpurush" panose="02000600000000000000" pitchFamily="2" charset="0"/>
              </a:rPr>
              <a:t>ব্লুটুথ (</a:t>
            </a:r>
            <a:r>
              <a:rPr lang="en-US" sz="2800" b="1" dirty="0">
                <a:latin typeface="Kalpurush" panose="02000600000000000000" pitchFamily="2" charset="0"/>
                <a:cs typeface="Kalpurush" panose="02000600000000000000" pitchFamily="2" charset="0"/>
              </a:rPr>
              <a:t>Bluetooth)</a:t>
            </a:r>
            <a:endParaRPr lang="en-US" sz="2800" dirty="0">
              <a:latin typeface="Kalpurush" panose="02000600000000000000" pitchFamily="2" charset="0"/>
              <a:cs typeface="Kalpurush" panose="02000600000000000000" pitchFamily="2" charset="0"/>
            </a:endParaRPr>
          </a:p>
        </p:txBody>
      </p:sp>
      <p:sp>
        <p:nvSpPr>
          <p:cNvPr id="9" name="TextBox 8">
            <a:extLst>
              <a:ext uri="{FF2B5EF4-FFF2-40B4-BE49-F238E27FC236}">
                <a16:creationId xmlns:a16="http://schemas.microsoft.com/office/drawing/2014/main" id="{38A6D0BA-91C7-DE2B-75AD-5CA1AEC63115}"/>
              </a:ext>
            </a:extLst>
          </p:cNvPr>
          <p:cNvSpPr txBox="1"/>
          <p:nvPr/>
        </p:nvSpPr>
        <p:spPr>
          <a:xfrm>
            <a:off x="426720" y="6257836"/>
            <a:ext cx="11338560" cy="600164"/>
          </a:xfrm>
          <a:prstGeom prst="rect">
            <a:avLst/>
          </a:prstGeom>
          <a:noFill/>
        </p:spPr>
        <p:txBody>
          <a:bodyPr wrap="square" rtlCol="0">
            <a:spAutoFit/>
          </a:bodyPr>
          <a:lstStyle/>
          <a:p>
            <a:pPr algn="ctr">
              <a:lnSpc>
                <a:spcPct val="150000"/>
              </a:lnSpc>
            </a:pP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10" name="TextBox 9">
            <a:extLst>
              <a:ext uri="{FF2B5EF4-FFF2-40B4-BE49-F238E27FC236}">
                <a16:creationId xmlns:a16="http://schemas.microsoft.com/office/drawing/2014/main" id="{D88A0F8A-2DD3-1A33-E756-406307FEBEEA}"/>
              </a:ext>
            </a:extLst>
          </p:cNvPr>
          <p:cNvSpPr txBox="1"/>
          <p:nvPr/>
        </p:nvSpPr>
        <p:spPr>
          <a:xfrm>
            <a:off x="32084" y="6375211"/>
            <a:ext cx="12125132" cy="461665"/>
          </a:xfrm>
          <a:prstGeom prst="rect">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pic>
        <p:nvPicPr>
          <p:cNvPr id="4" name="Picture 3">
            <a:extLst>
              <a:ext uri="{FF2B5EF4-FFF2-40B4-BE49-F238E27FC236}">
                <a16:creationId xmlns:a16="http://schemas.microsoft.com/office/drawing/2014/main" id="{707C97C7-9B03-9732-CFFE-A998C87489BF}"/>
              </a:ext>
            </a:extLst>
          </p:cNvPr>
          <p:cNvPicPr>
            <a:picLocks noChangeAspect="1"/>
          </p:cNvPicPr>
          <p:nvPr/>
        </p:nvPicPr>
        <p:blipFill>
          <a:blip r:embed="rId2">
            <a:extLst>
              <a:ext uri="{28A0092B-C50C-407E-A947-70E740481C1C}">
                <a14:useLocalDpi xmlns:a14="http://schemas.microsoft.com/office/drawing/2010/main" val="0"/>
              </a:ext>
            </a:extLst>
          </a:blip>
          <a:srcRect l="13675" r="11338"/>
          <a:stretch>
            <a:fillRect/>
          </a:stretch>
        </p:blipFill>
        <p:spPr>
          <a:xfrm>
            <a:off x="4555958" y="1239252"/>
            <a:ext cx="6895812" cy="459805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06892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500" fill="hold"/>
                                        <p:tgtEl>
                                          <p:spTgt spid="3"/>
                                        </p:tgtEl>
                                        <p:attrNameLst>
                                          <p:attrName>ppt_x</p:attrName>
                                        </p:attrNameLst>
                                      </p:cBhvr>
                                      <p:tavLst>
                                        <p:tav tm="0">
                                          <p:val>
                                            <p:strVal val="0-#ppt_w/2"/>
                                          </p:val>
                                        </p:tav>
                                        <p:tav tm="100000">
                                          <p:val>
                                            <p:strVal val="#ppt_x"/>
                                          </p:val>
                                        </p:tav>
                                      </p:tavLst>
                                    </p:anim>
                                    <p:anim calcmode="lin" valueType="num">
                                      <p:cBhvr additive="base">
                                        <p:cTn id="16"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6BDD6-39E3-9B85-4069-BC1A0256F351}"/>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6171C5FB-1BF6-8D0E-0462-C321B775B158}"/>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26" name="Group 25">
            <a:extLst>
              <a:ext uri="{FF2B5EF4-FFF2-40B4-BE49-F238E27FC236}">
                <a16:creationId xmlns:a16="http://schemas.microsoft.com/office/drawing/2014/main" id="{FFA6CBDA-6CD3-C197-D6E1-BC974F135AA2}"/>
              </a:ext>
            </a:extLst>
          </p:cNvPr>
          <p:cNvGrpSpPr/>
          <p:nvPr/>
        </p:nvGrpSpPr>
        <p:grpSpPr>
          <a:xfrm>
            <a:off x="2450902" y="654503"/>
            <a:ext cx="8402602" cy="1415559"/>
            <a:chOff x="2166244" y="77518"/>
            <a:chExt cx="8402603" cy="1415559"/>
          </a:xfrm>
          <a:solidFill>
            <a:srgbClr val="6685C3"/>
          </a:solidFill>
        </p:grpSpPr>
        <p:grpSp>
          <p:nvGrpSpPr>
            <p:cNvPr id="8" name="Group 7">
              <a:extLst>
                <a:ext uri="{FF2B5EF4-FFF2-40B4-BE49-F238E27FC236}">
                  <a16:creationId xmlns:a16="http://schemas.microsoft.com/office/drawing/2014/main" id="{D6ED8DF6-A12C-DA7F-07BD-3AC24C54180B}"/>
                </a:ext>
              </a:extLst>
            </p:cNvPr>
            <p:cNvGrpSpPr/>
            <p:nvPr/>
          </p:nvGrpSpPr>
          <p:grpSpPr>
            <a:xfrm>
              <a:off x="3252426" y="284561"/>
              <a:ext cx="7316421" cy="1001473"/>
              <a:chOff x="4368801" y="507999"/>
              <a:chExt cx="7316422" cy="1269868"/>
            </a:xfrm>
            <a:grpFill/>
          </p:grpSpPr>
          <p:sp>
            <p:nvSpPr>
              <p:cNvPr id="6" name="Rounded Rectangle 5">
                <a:extLst>
                  <a:ext uri="{FF2B5EF4-FFF2-40B4-BE49-F238E27FC236}">
                    <a16:creationId xmlns:a16="http://schemas.microsoft.com/office/drawing/2014/main" id="{1C101AF8-8283-438A-D838-FEE2CF3E8C5F}"/>
                  </a:ext>
                </a:extLst>
              </p:cNvPr>
              <p:cNvSpPr/>
              <p:nvPr/>
            </p:nvSpPr>
            <p:spPr>
              <a:xfrm>
                <a:off x="4368801" y="507999"/>
                <a:ext cx="7316422"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bg1"/>
                  </a:solidFill>
                  <a:latin typeface="Kalpurush" panose="02000600000000000000" pitchFamily="2" charset="0"/>
                  <a:cs typeface="Kalpurush" panose="02000600000000000000" pitchFamily="2" charset="0"/>
                </a:endParaRPr>
              </a:p>
            </p:txBody>
          </p:sp>
          <p:sp>
            <p:nvSpPr>
              <p:cNvPr id="7" name="TextBox 6">
                <a:extLst>
                  <a:ext uri="{FF2B5EF4-FFF2-40B4-BE49-F238E27FC236}">
                    <a16:creationId xmlns:a16="http://schemas.microsoft.com/office/drawing/2014/main" id="{CC1158C8-209C-73CE-3F55-0EEAF6BDB0B0}"/>
                  </a:ext>
                </a:extLst>
              </p:cNvPr>
              <p:cNvSpPr txBox="1"/>
              <p:nvPr/>
            </p:nvSpPr>
            <p:spPr>
              <a:xfrm>
                <a:off x="4872420" y="920751"/>
                <a:ext cx="6601610"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স্বল্প দূরত্বে ব্যবহৃত ওপেন ওয়্যারলেস প্রটোকল। </a:t>
                </a:r>
                <a:endParaRPr lang="en-US" dirty="0">
                  <a:solidFill>
                    <a:schemeClr val="bg1"/>
                  </a:solidFill>
                  <a:latin typeface="Kalpurush" panose="02000600000000000000" pitchFamily="2" charset="0"/>
                  <a:cs typeface="Kalpurush" panose="02000600000000000000" pitchFamily="2" charset="0"/>
                </a:endParaRPr>
              </a:p>
            </p:txBody>
          </p:sp>
        </p:grpSp>
        <p:sp>
          <p:nvSpPr>
            <p:cNvPr id="9" name="Rounded Rectangle 8">
              <a:extLst>
                <a:ext uri="{FF2B5EF4-FFF2-40B4-BE49-F238E27FC236}">
                  <a16:creationId xmlns:a16="http://schemas.microsoft.com/office/drawing/2014/main" id="{9D1AB088-14D9-AC49-A774-D8CEE9BBAA5F}"/>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১</a:t>
              </a:r>
            </a:p>
          </p:txBody>
        </p:sp>
      </p:grpSp>
      <p:grpSp>
        <p:nvGrpSpPr>
          <p:cNvPr id="27" name="Group 26">
            <a:extLst>
              <a:ext uri="{FF2B5EF4-FFF2-40B4-BE49-F238E27FC236}">
                <a16:creationId xmlns:a16="http://schemas.microsoft.com/office/drawing/2014/main" id="{40C3BC4C-0D30-FBDE-0F2E-145C63208DE6}"/>
              </a:ext>
            </a:extLst>
          </p:cNvPr>
          <p:cNvGrpSpPr/>
          <p:nvPr/>
        </p:nvGrpSpPr>
        <p:grpSpPr>
          <a:xfrm>
            <a:off x="2450902" y="4297347"/>
            <a:ext cx="8402602" cy="1415559"/>
            <a:chOff x="2166244" y="77518"/>
            <a:chExt cx="8402602" cy="1415559"/>
          </a:xfrm>
        </p:grpSpPr>
        <p:grpSp>
          <p:nvGrpSpPr>
            <p:cNvPr id="28" name="Group 27">
              <a:extLst>
                <a:ext uri="{FF2B5EF4-FFF2-40B4-BE49-F238E27FC236}">
                  <a16:creationId xmlns:a16="http://schemas.microsoft.com/office/drawing/2014/main" id="{32416B0C-4966-0EB1-4C22-A06AD71C5EEE}"/>
                </a:ext>
              </a:extLst>
            </p:cNvPr>
            <p:cNvGrpSpPr/>
            <p:nvPr/>
          </p:nvGrpSpPr>
          <p:grpSpPr>
            <a:xfrm>
              <a:off x="3252426" y="284561"/>
              <a:ext cx="7316420" cy="1001473"/>
              <a:chOff x="4368801" y="507999"/>
              <a:chExt cx="7316421" cy="1269868"/>
            </a:xfrm>
          </p:grpSpPr>
          <p:sp>
            <p:nvSpPr>
              <p:cNvPr id="30" name="Rounded Rectangle 5">
                <a:extLst>
                  <a:ext uri="{FF2B5EF4-FFF2-40B4-BE49-F238E27FC236}">
                    <a16:creationId xmlns:a16="http://schemas.microsoft.com/office/drawing/2014/main" id="{9CBA0B55-5088-08CE-0DE4-B2F8245945E9}"/>
                  </a:ext>
                </a:extLst>
              </p:cNvPr>
              <p:cNvSpPr/>
              <p:nvPr/>
            </p:nvSpPr>
            <p:spPr>
              <a:xfrm>
                <a:off x="4368801" y="507999"/>
                <a:ext cx="731642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31" name="TextBox 30">
                <a:extLst>
                  <a:ext uri="{FF2B5EF4-FFF2-40B4-BE49-F238E27FC236}">
                    <a16:creationId xmlns:a16="http://schemas.microsoft.com/office/drawing/2014/main" id="{18B887ED-30A8-3201-BCF0-93521DD96ADD}"/>
                  </a:ext>
                </a:extLst>
              </p:cNvPr>
              <p:cNvSpPr txBox="1"/>
              <p:nvPr/>
            </p:nvSpPr>
            <p:spPr>
              <a:xfrm>
                <a:off x="4875335" y="908781"/>
                <a:ext cx="6613208"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এটি </a:t>
                </a:r>
                <a:r>
                  <a:rPr lang="en-US" dirty="0">
                    <a:solidFill>
                      <a:schemeClr val="bg1"/>
                    </a:solidFill>
                    <a:latin typeface="Kalpurush" panose="02000600000000000000" pitchFamily="2" charset="0"/>
                    <a:cs typeface="Kalpurush" panose="02000600000000000000" pitchFamily="2" charset="0"/>
                  </a:rPr>
                  <a:t>PAN </a:t>
                </a:r>
                <a:r>
                  <a:rPr lang="as-IN" dirty="0">
                    <a:solidFill>
                      <a:schemeClr val="bg1"/>
                    </a:solidFill>
                    <a:latin typeface="Kalpurush" panose="02000600000000000000" pitchFamily="2" charset="0"/>
                    <a:cs typeface="Kalpurush" panose="02000600000000000000" pitchFamily="2" charset="0"/>
                  </a:rPr>
                  <a:t>এর ওয়‍্যারলেস ভিত্তিক নেটওয়ার্ক অর্থাৎ </a:t>
                </a:r>
                <a:r>
                  <a:rPr lang="en-US" dirty="0">
                    <a:solidFill>
                      <a:schemeClr val="bg1"/>
                    </a:solidFill>
                    <a:latin typeface="Kalpurush" panose="02000600000000000000" pitchFamily="2" charset="0"/>
                    <a:cs typeface="Kalpurush" panose="02000600000000000000" pitchFamily="2" charset="0"/>
                  </a:rPr>
                  <a:t>WPAN।</a:t>
                </a:r>
              </a:p>
            </p:txBody>
          </p:sp>
        </p:grpSp>
        <p:sp>
          <p:nvSpPr>
            <p:cNvPr id="29" name="Rounded Rectangle 8">
              <a:extLst>
                <a:ext uri="{FF2B5EF4-FFF2-40B4-BE49-F238E27FC236}">
                  <a16:creationId xmlns:a16="http://schemas.microsoft.com/office/drawing/2014/main" id="{1B5AF26E-AC91-2CC1-4AF0-08CFB23AD0F4}"/>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৩</a:t>
              </a:r>
            </a:p>
          </p:txBody>
        </p:sp>
      </p:grpSp>
      <p:grpSp>
        <p:nvGrpSpPr>
          <p:cNvPr id="37" name="Group 36">
            <a:extLst>
              <a:ext uri="{FF2B5EF4-FFF2-40B4-BE49-F238E27FC236}">
                <a16:creationId xmlns:a16="http://schemas.microsoft.com/office/drawing/2014/main" id="{17ABB157-B50B-3321-9052-8B01DE90C9C8}"/>
              </a:ext>
            </a:extLst>
          </p:cNvPr>
          <p:cNvGrpSpPr/>
          <p:nvPr/>
        </p:nvGrpSpPr>
        <p:grpSpPr>
          <a:xfrm>
            <a:off x="2993993" y="2475925"/>
            <a:ext cx="7859512" cy="1415559"/>
            <a:chOff x="2166244" y="77518"/>
            <a:chExt cx="7859512" cy="1415559"/>
          </a:xfrm>
          <a:solidFill>
            <a:srgbClr val="8FAF52"/>
          </a:solidFill>
        </p:grpSpPr>
        <p:grpSp>
          <p:nvGrpSpPr>
            <p:cNvPr id="38" name="Group 37">
              <a:extLst>
                <a:ext uri="{FF2B5EF4-FFF2-40B4-BE49-F238E27FC236}">
                  <a16:creationId xmlns:a16="http://schemas.microsoft.com/office/drawing/2014/main" id="{9F82B157-955C-928F-2DB6-375398D8E8B5}"/>
                </a:ext>
              </a:extLst>
            </p:cNvPr>
            <p:cNvGrpSpPr/>
            <p:nvPr/>
          </p:nvGrpSpPr>
          <p:grpSpPr>
            <a:xfrm>
              <a:off x="3252426" y="284561"/>
              <a:ext cx="6773330" cy="1001472"/>
              <a:chOff x="4368801" y="507999"/>
              <a:chExt cx="6773331" cy="1269868"/>
            </a:xfrm>
            <a:grpFill/>
          </p:grpSpPr>
          <p:sp>
            <p:nvSpPr>
              <p:cNvPr id="40" name="Rounded Rectangle 5">
                <a:extLst>
                  <a:ext uri="{FF2B5EF4-FFF2-40B4-BE49-F238E27FC236}">
                    <a16:creationId xmlns:a16="http://schemas.microsoft.com/office/drawing/2014/main" id="{A402D814-9886-7170-0DD2-19833DA4CFCE}"/>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41" name="TextBox 40">
                <a:extLst>
                  <a:ext uri="{FF2B5EF4-FFF2-40B4-BE49-F238E27FC236}">
                    <a16:creationId xmlns:a16="http://schemas.microsoft.com/office/drawing/2014/main" id="{91046F91-8DBA-6E0A-C7D5-5F1698617D7E}"/>
                  </a:ext>
                </a:extLst>
              </p:cNvPr>
              <p:cNvSpPr txBox="1"/>
              <p:nvPr/>
            </p:nvSpPr>
            <p:spPr>
              <a:xfrm>
                <a:off x="4754054" y="717506"/>
                <a:ext cx="6191399" cy="819549"/>
              </a:xfrm>
              <a:prstGeom prst="rect">
                <a:avLst/>
              </a:prstGeom>
              <a:noFill/>
            </p:spPr>
            <p:txBody>
              <a:bodyPr wrap="square" rtlCol="0">
                <a:spAutoFit/>
              </a:bodyPr>
              <a:lstStyle/>
              <a:p>
                <a:pPr lvl="0" algn="just"/>
                <a:r>
                  <a:rPr lang="as-IN" dirty="0">
                    <a:solidFill>
                      <a:schemeClr val="bg1"/>
                    </a:solidFill>
                    <a:latin typeface="Kalpurush" panose="02000600000000000000" pitchFamily="2" charset="0"/>
                    <a:cs typeface="Kalpurush" panose="02000600000000000000" pitchFamily="2" charset="0"/>
                  </a:rPr>
                  <a:t>স্বল্প </a:t>
                </a:r>
                <a:r>
                  <a:rPr lang="en-US" dirty="0" err="1">
                    <a:solidFill>
                      <a:schemeClr val="bg1"/>
                    </a:solidFill>
                    <a:latin typeface="Kalpurush" panose="02000600000000000000" pitchFamily="2" charset="0"/>
                    <a:cs typeface="Kalpurush" panose="02000600000000000000" pitchFamily="2" charset="0"/>
                  </a:rPr>
                  <a:t>তরঙ্গ</a:t>
                </a:r>
                <a:r>
                  <a:rPr lang="as-IN" dirty="0">
                    <a:solidFill>
                      <a:schemeClr val="bg1"/>
                    </a:solidFill>
                    <a:latin typeface="Kalpurush" panose="02000600000000000000" pitchFamily="2" charset="0"/>
                    <a:cs typeface="Kalpurush" panose="02000600000000000000" pitchFamily="2" charset="0"/>
                  </a:rPr>
                  <a:t> দৈর্ঘ্যের (</a:t>
                </a:r>
                <a:r>
                  <a:rPr lang="en-US" dirty="0">
                    <a:solidFill>
                      <a:schemeClr val="bg1"/>
                    </a:solidFill>
                    <a:latin typeface="Kalpurush" panose="02000600000000000000" pitchFamily="2" charset="0"/>
                    <a:cs typeface="Kalpurush" panose="02000600000000000000" pitchFamily="2" charset="0"/>
                  </a:rPr>
                  <a:t>UHF- Ultra High Frequency) </a:t>
                </a:r>
                <a:r>
                  <a:rPr lang="as-IN" dirty="0">
                    <a:solidFill>
                      <a:schemeClr val="bg1"/>
                    </a:solidFill>
                    <a:latin typeface="Kalpurush" panose="02000600000000000000" pitchFamily="2" charset="0"/>
                    <a:cs typeface="Kalpurush" panose="02000600000000000000" pitchFamily="2" charset="0"/>
                  </a:rPr>
                  <a:t>রেডিও ওয়েভ ব্যবহার করা হয়। </a:t>
                </a:r>
                <a:endParaRPr lang="en-US" dirty="0">
                  <a:solidFill>
                    <a:schemeClr val="bg1"/>
                  </a:solidFill>
                  <a:latin typeface="Kalpurush" panose="02000600000000000000" pitchFamily="2" charset="0"/>
                  <a:cs typeface="Kalpurush" panose="02000600000000000000" pitchFamily="2" charset="0"/>
                </a:endParaRPr>
              </a:p>
            </p:txBody>
          </p:sp>
        </p:grpSp>
        <p:sp>
          <p:nvSpPr>
            <p:cNvPr id="39" name="Rounded Rectangle 8">
              <a:extLst>
                <a:ext uri="{FF2B5EF4-FFF2-40B4-BE49-F238E27FC236}">
                  <a16:creationId xmlns:a16="http://schemas.microsoft.com/office/drawing/2014/main" id="{26D568B7-975C-D3CF-3A29-6513E4E4908F}"/>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২</a:t>
              </a:r>
            </a:p>
          </p:txBody>
        </p:sp>
      </p:grpSp>
      <p:grpSp>
        <p:nvGrpSpPr>
          <p:cNvPr id="5" name="Group 4">
            <a:extLst>
              <a:ext uri="{FF2B5EF4-FFF2-40B4-BE49-F238E27FC236}">
                <a16:creationId xmlns:a16="http://schemas.microsoft.com/office/drawing/2014/main" id="{E4C8DD98-1A6C-DE67-EA31-A4936CB5AA72}"/>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09214A2E-254A-09CB-96A6-E9E2640F9C93}"/>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23F1BC62-6CC8-5C71-69AE-37A44895CFE2}"/>
                </a:ext>
              </a:extLst>
            </p:cNvPr>
            <p:cNvSpPr txBox="1"/>
            <p:nvPr/>
          </p:nvSpPr>
          <p:spPr>
            <a:xfrm>
              <a:off x="438187" y="2718777"/>
              <a:ext cx="1594763" cy="1428395"/>
            </a:xfrm>
            <a:prstGeom prst="rect">
              <a:avLst/>
            </a:prstGeom>
            <a:noFill/>
          </p:spPr>
          <p:txBody>
            <a:bodyPr wrap="none" rtlCol="0">
              <a:spAutoFit/>
            </a:bodyPr>
            <a:lstStyle/>
            <a:p>
              <a:pPr lvl="0" algn="ctr">
                <a:buNone/>
              </a:pPr>
              <a:r>
                <a:rPr lang="en-US" sz="4000" b="1" dirty="0" err="1">
                  <a:solidFill>
                    <a:schemeClr val="bg1"/>
                  </a:solidFill>
                  <a:latin typeface="Kalpurush" panose="02000600000000000000" pitchFamily="2" charset="0"/>
                  <a:cs typeface="Kalpurush" panose="02000600000000000000" pitchFamily="2" charset="0"/>
                </a:rPr>
                <a:t>ব্লুটুথের</a:t>
              </a:r>
              <a:endParaRPr lang="en-US" sz="4000" b="1" dirty="0">
                <a:solidFill>
                  <a:schemeClr val="bg1"/>
                </a:solidFill>
                <a:latin typeface="Kalpurush" panose="02000600000000000000" pitchFamily="2" charset="0"/>
                <a:cs typeface="Kalpurush" panose="02000600000000000000" pitchFamily="2" charset="0"/>
              </a:endParaRPr>
            </a:p>
            <a:p>
              <a:pPr lvl="0" algn="ctr">
                <a:buNone/>
              </a:pPr>
              <a:r>
                <a:rPr lang="en-US" sz="4000" b="1" dirty="0" err="1">
                  <a:solidFill>
                    <a:schemeClr val="bg1"/>
                  </a:solidFill>
                  <a:latin typeface="Kalpurush" panose="02000600000000000000" pitchFamily="2" charset="0"/>
                  <a:cs typeface="Kalpurush" panose="02000600000000000000" pitchFamily="2" charset="0"/>
                </a:rPr>
                <a:t>বৈশিষ্ট্য</a:t>
              </a:r>
              <a:endParaRPr lang="en-US" sz="4000" dirty="0">
                <a:solidFill>
                  <a:schemeClr val="bg1"/>
                </a:solidFill>
                <a:latin typeface="Kalpurush" panose="02000600000000000000" pitchFamily="2" charset="0"/>
                <a:cs typeface="Kalpurush" panose="02000600000000000000" pitchFamily="2" charset="0"/>
              </a:endParaRPr>
            </a:p>
          </p:txBody>
        </p:sp>
      </p:grpSp>
    </p:spTree>
    <p:extLst>
      <p:ext uri="{BB962C8B-B14F-4D97-AF65-F5344CB8AC3E}">
        <p14:creationId xmlns:p14="http://schemas.microsoft.com/office/powerpoint/2010/main" val="218159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500" fill="hold"/>
                                        <p:tgtEl>
                                          <p:spTgt spid="26"/>
                                        </p:tgtEl>
                                        <p:attrNameLst>
                                          <p:attrName>ppt_x</p:attrName>
                                        </p:attrNameLst>
                                      </p:cBhvr>
                                      <p:tavLst>
                                        <p:tav tm="0">
                                          <p:val>
                                            <p:strVal val="1+#ppt_w/2"/>
                                          </p:val>
                                        </p:tav>
                                        <p:tav tm="100000">
                                          <p:val>
                                            <p:strVal val="#ppt_x"/>
                                          </p:val>
                                        </p:tav>
                                      </p:tavLst>
                                    </p:anim>
                                    <p:anim calcmode="lin" valueType="num">
                                      <p:cBhvr additive="base">
                                        <p:cTn id="14" dur="1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500" fill="hold"/>
                                        <p:tgtEl>
                                          <p:spTgt spid="37"/>
                                        </p:tgtEl>
                                        <p:attrNameLst>
                                          <p:attrName>ppt_x</p:attrName>
                                        </p:attrNameLst>
                                      </p:cBhvr>
                                      <p:tavLst>
                                        <p:tav tm="0">
                                          <p:val>
                                            <p:strVal val="1+#ppt_w/2"/>
                                          </p:val>
                                        </p:tav>
                                        <p:tav tm="100000">
                                          <p:val>
                                            <p:strVal val="#ppt_x"/>
                                          </p:val>
                                        </p:tav>
                                      </p:tavLst>
                                    </p:anim>
                                    <p:anim calcmode="lin" valueType="num">
                                      <p:cBhvr additive="base">
                                        <p:cTn id="20" dur="1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500" fill="hold"/>
                                        <p:tgtEl>
                                          <p:spTgt spid="27"/>
                                        </p:tgtEl>
                                        <p:attrNameLst>
                                          <p:attrName>ppt_x</p:attrName>
                                        </p:attrNameLst>
                                      </p:cBhvr>
                                      <p:tavLst>
                                        <p:tav tm="0">
                                          <p:val>
                                            <p:strVal val="1+#ppt_w/2"/>
                                          </p:val>
                                        </p:tav>
                                        <p:tav tm="100000">
                                          <p:val>
                                            <p:strVal val="#ppt_x"/>
                                          </p:val>
                                        </p:tav>
                                      </p:tavLst>
                                    </p:anim>
                                    <p:anim calcmode="lin" valueType="num">
                                      <p:cBhvr additive="base">
                                        <p:cTn id="26" dur="1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8258B-FB6B-4414-9994-E05AB1837003}"/>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A627FAF1-48BD-34DF-09C1-B7E1CB5A147F}"/>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5" name="Group 4">
            <a:extLst>
              <a:ext uri="{FF2B5EF4-FFF2-40B4-BE49-F238E27FC236}">
                <a16:creationId xmlns:a16="http://schemas.microsoft.com/office/drawing/2014/main" id="{EC30D397-0869-A36A-B815-1635B2A62320}"/>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1ADCB781-388F-86E7-3D6B-9811DEC2E6A1}"/>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249CB832-E4B8-6444-6B84-55195E08D149}"/>
                </a:ext>
              </a:extLst>
            </p:cNvPr>
            <p:cNvSpPr txBox="1"/>
            <p:nvPr/>
          </p:nvSpPr>
          <p:spPr>
            <a:xfrm>
              <a:off x="438187" y="2718777"/>
              <a:ext cx="1594763" cy="1428395"/>
            </a:xfrm>
            <a:prstGeom prst="rect">
              <a:avLst/>
            </a:prstGeom>
            <a:noFill/>
          </p:spPr>
          <p:txBody>
            <a:bodyPr wrap="none" rtlCol="0">
              <a:spAutoFit/>
            </a:bodyPr>
            <a:lstStyle/>
            <a:p>
              <a:pPr lvl="0" algn="ctr">
                <a:buNone/>
              </a:pPr>
              <a:r>
                <a:rPr lang="en-US" sz="4000" b="1" dirty="0" err="1">
                  <a:solidFill>
                    <a:schemeClr val="bg1"/>
                  </a:solidFill>
                  <a:latin typeface="Kalpurush" panose="02000600000000000000" pitchFamily="2" charset="0"/>
                  <a:cs typeface="Kalpurush" panose="02000600000000000000" pitchFamily="2" charset="0"/>
                </a:rPr>
                <a:t>ব্লুটুথের</a:t>
              </a:r>
              <a:endParaRPr lang="en-US" sz="4000" b="1" dirty="0">
                <a:solidFill>
                  <a:schemeClr val="bg1"/>
                </a:solidFill>
                <a:latin typeface="Kalpurush" panose="02000600000000000000" pitchFamily="2" charset="0"/>
                <a:cs typeface="Kalpurush" panose="02000600000000000000" pitchFamily="2" charset="0"/>
              </a:endParaRPr>
            </a:p>
            <a:p>
              <a:pPr lvl="0" algn="ctr">
                <a:buNone/>
              </a:pPr>
              <a:r>
                <a:rPr lang="en-US" sz="4000" b="1" dirty="0" err="1">
                  <a:solidFill>
                    <a:schemeClr val="bg1"/>
                  </a:solidFill>
                  <a:latin typeface="Kalpurush" panose="02000600000000000000" pitchFamily="2" charset="0"/>
                  <a:cs typeface="Kalpurush" panose="02000600000000000000" pitchFamily="2" charset="0"/>
                </a:rPr>
                <a:t>বৈশিষ্ট্য</a:t>
              </a:r>
              <a:endParaRPr lang="en-US" sz="4000" dirty="0">
                <a:solidFill>
                  <a:schemeClr val="bg1"/>
                </a:solidFill>
                <a:latin typeface="Kalpurush" panose="02000600000000000000" pitchFamily="2" charset="0"/>
                <a:cs typeface="Kalpurush" panose="02000600000000000000" pitchFamily="2" charset="0"/>
              </a:endParaRPr>
            </a:p>
          </p:txBody>
        </p:sp>
      </p:grpSp>
      <p:grpSp>
        <p:nvGrpSpPr>
          <p:cNvPr id="18" name="Group 17">
            <a:extLst>
              <a:ext uri="{FF2B5EF4-FFF2-40B4-BE49-F238E27FC236}">
                <a16:creationId xmlns:a16="http://schemas.microsoft.com/office/drawing/2014/main" id="{6D3E8859-F27A-583F-099F-CF9F589C3CC4}"/>
              </a:ext>
            </a:extLst>
          </p:cNvPr>
          <p:cNvGrpSpPr/>
          <p:nvPr/>
        </p:nvGrpSpPr>
        <p:grpSpPr>
          <a:xfrm>
            <a:off x="3149273" y="3642992"/>
            <a:ext cx="7859512" cy="1415559"/>
            <a:chOff x="2166244" y="77518"/>
            <a:chExt cx="7859512" cy="1415559"/>
          </a:xfrm>
        </p:grpSpPr>
        <p:grpSp>
          <p:nvGrpSpPr>
            <p:cNvPr id="19" name="Group 18">
              <a:extLst>
                <a:ext uri="{FF2B5EF4-FFF2-40B4-BE49-F238E27FC236}">
                  <a16:creationId xmlns:a16="http://schemas.microsoft.com/office/drawing/2014/main" id="{21BD8F99-B8DB-29D1-DAE4-9F50466AFA32}"/>
                </a:ext>
              </a:extLst>
            </p:cNvPr>
            <p:cNvGrpSpPr/>
            <p:nvPr/>
          </p:nvGrpSpPr>
          <p:grpSpPr>
            <a:xfrm>
              <a:off x="3252426" y="284561"/>
              <a:ext cx="6773330" cy="1001473"/>
              <a:chOff x="4368801" y="507999"/>
              <a:chExt cx="6773331" cy="1269868"/>
            </a:xfrm>
          </p:grpSpPr>
          <p:sp>
            <p:nvSpPr>
              <p:cNvPr id="22" name="Rounded Rectangle 5">
                <a:extLst>
                  <a:ext uri="{FF2B5EF4-FFF2-40B4-BE49-F238E27FC236}">
                    <a16:creationId xmlns:a16="http://schemas.microsoft.com/office/drawing/2014/main" id="{B8D1040A-29E3-2260-23B0-530E915255DA}"/>
                  </a:ext>
                </a:extLst>
              </p:cNvPr>
              <p:cNvSpPr/>
              <p:nvPr/>
            </p:nvSpPr>
            <p:spPr>
              <a:xfrm>
                <a:off x="4368801" y="507999"/>
                <a:ext cx="677333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23" name="TextBox 22">
                <a:extLst>
                  <a:ext uri="{FF2B5EF4-FFF2-40B4-BE49-F238E27FC236}">
                    <a16:creationId xmlns:a16="http://schemas.microsoft.com/office/drawing/2014/main" id="{AE32A473-D0D3-E610-123A-21AA6B7CA186}"/>
                  </a:ext>
                </a:extLst>
              </p:cNvPr>
              <p:cNvSpPr txBox="1"/>
              <p:nvPr/>
            </p:nvSpPr>
            <p:spPr>
              <a:xfrm>
                <a:off x="4886934" y="897534"/>
                <a:ext cx="6122317"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এর ব্যাপ্তি ৩ থেকে ১০ মিটার। </a:t>
                </a:r>
                <a:endParaRPr lang="en-US" dirty="0">
                  <a:solidFill>
                    <a:schemeClr val="bg1"/>
                  </a:solidFill>
                  <a:latin typeface="Kalpurush" panose="02000600000000000000" pitchFamily="2" charset="0"/>
                  <a:cs typeface="Kalpurush" panose="02000600000000000000" pitchFamily="2" charset="0"/>
                </a:endParaRPr>
              </a:p>
            </p:txBody>
          </p:sp>
        </p:grpSp>
        <p:sp>
          <p:nvSpPr>
            <p:cNvPr id="21" name="Rounded Rectangle 8">
              <a:extLst>
                <a:ext uri="{FF2B5EF4-FFF2-40B4-BE49-F238E27FC236}">
                  <a16:creationId xmlns:a16="http://schemas.microsoft.com/office/drawing/2014/main" id="{D33F8CB6-382F-F693-EF75-FE71DCC4570D}"/>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৫</a:t>
              </a:r>
            </a:p>
          </p:txBody>
        </p:sp>
      </p:grpSp>
      <p:grpSp>
        <p:nvGrpSpPr>
          <p:cNvPr id="24" name="Group 23">
            <a:extLst>
              <a:ext uri="{FF2B5EF4-FFF2-40B4-BE49-F238E27FC236}">
                <a16:creationId xmlns:a16="http://schemas.microsoft.com/office/drawing/2014/main" id="{6922D806-4327-28C0-7EBB-8A3F654D3320}"/>
              </a:ext>
            </a:extLst>
          </p:cNvPr>
          <p:cNvGrpSpPr/>
          <p:nvPr/>
        </p:nvGrpSpPr>
        <p:grpSpPr>
          <a:xfrm>
            <a:off x="3149273" y="1298714"/>
            <a:ext cx="7859512" cy="1415559"/>
            <a:chOff x="2166244" y="77518"/>
            <a:chExt cx="7859512" cy="1415559"/>
          </a:xfrm>
          <a:solidFill>
            <a:srgbClr val="8FAF52"/>
          </a:solidFill>
        </p:grpSpPr>
        <p:grpSp>
          <p:nvGrpSpPr>
            <p:cNvPr id="32" name="Group 31">
              <a:extLst>
                <a:ext uri="{FF2B5EF4-FFF2-40B4-BE49-F238E27FC236}">
                  <a16:creationId xmlns:a16="http://schemas.microsoft.com/office/drawing/2014/main" id="{FACCB423-CEB1-EAB3-B04F-954C0500F98A}"/>
                </a:ext>
              </a:extLst>
            </p:cNvPr>
            <p:cNvGrpSpPr/>
            <p:nvPr/>
          </p:nvGrpSpPr>
          <p:grpSpPr>
            <a:xfrm>
              <a:off x="3252426" y="284561"/>
              <a:ext cx="6773330" cy="1001472"/>
              <a:chOff x="4368801" y="507999"/>
              <a:chExt cx="6773331" cy="1269868"/>
            </a:xfrm>
            <a:grpFill/>
          </p:grpSpPr>
          <p:sp>
            <p:nvSpPr>
              <p:cNvPr id="34" name="Rounded Rectangle 5">
                <a:extLst>
                  <a:ext uri="{FF2B5EF4-FFF2-40B4-BE49-F238E27FC236}">
                    <a16:creationId xmlns:a16="http://schemas.microsoft.com/office/drawing/2014/main" id="{D3BBEECF-A28D-0975-D0D0-CE1A9D131F8C}"/>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35" name="TextBox 34">
                <a:extLst>
                  <a:ext uri="{FF2B5EF4-FFF2-40B4-BE49-F238E27FC236}">
                    <a16:creationId xmlns:a16="http://schemas.microsoft.com/office/drawing/2014/main" id="{C640CE07-927A-84C6-EF89-082EA4170BD6}"/>
                  </a:ext>
                </a:extLst>
              </p:cNvPr>
              <p:cNvSpPr txBox="1"/>
              <p:nvPr/>
            </p:nvSpPr>
            <p:spPr>
              <a:xfrm>
                <a:off x="4886934" y="928149"/>
                <a:ext cx="6122317"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এর ফ্রিকুয়েন্সি ব্যান্ড </a:t>
                </a:r>
                <a:r>
                  <a:rPr lang="en-US" dirty="0">
                    <a:solidFill>
                      <a:schemeClr val="bg1"/>
                    </a:solidFill>
                    <a:latin typeface="Kalpurush" panose="02000600000000000000" pitchFamily="2" charset="0"/>
                    <a:cs typeface="Kalpurush" panose="02000600000000000000" pitchFamily="2" charset="0"/>
                  </a:rPr>
                  <a:t>2.45 GHz</a:t>
                </a:r>
                <a:r>
                  <a:rPr lang="hi-IN" dirty="0">
                    <a:solidFill>
                      <a:schemeClr val="bg1"/>
                    </a:solidFill>
                    <a:latin typeface="Kalpurush" panose="02000600000000000000" pitchFamily="2" charset="0"/>
                  </a:rPr>
                  <a:t>। </a:t>
                </a:r>
                <a:endParaRPr lang="en-US" dirty="0">
                  <a:solidFill>
                    <a:schemeClr val="bg1"/>
                  </a:solidFill>
                  <a:latin typeface="Kalpurush" panose="02000600000000000000" pitchFamily="2" charset="0"/>
                  <a:cs typeface="Kalpurush" panose="02000600000000000000" pitchFamily="2" charset="0"/>
                </a:endParaRPr>
              </a:p>
            </p:txBody>
          </p:sp>
        </p:grpSp>
        <p:sp>
          <p:nvSpPr>
            <p:cNvPr id="33" name="Rounded Rectangle 8">
              <a:extLst>
                <a:ext uri="{FF2B5EF4-FFF2-40B4-BE49-F238E27FC236}">
                  <a16:creationId xmlns:a16="http://schemas.microsoft.com/office/drawing/2014/main" id="{77D047AC-7451-5C32-3244-E128E5AC6FDF}"/>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৪</a:t>
              </a:r>
            </a:p>
          </p:txBody>
        </p:sp>
      </p:grpSp>
    </p:spTree>
    <p:extLst>
      <p:ext uri="{BB962C8B-B14F-4D97-AF65-F5344CB8AC3E}">
        <p14:creationId xmlns:p14="http://schemas.microsoft.com/office/powerpoint/2010/main" val="126894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500" fill="hold"/>
                                        <p:tgtEl>
                                          <p:spTgt spid="24"/>
                                        </p:tgtEl>
                                        <p:attrNameLst>
                                          <p:attrName>ppt_x</p:attrName>
                                        </p:attrNameLst>
                                      </p:cBhvr>
                                      <p:tavLst>
                                        <p:tav tm="0">
                                          <p:val>
                                            <p:strVal val="1+#ppt_w/2"/>
                                          </p:val>
                                        </p:tav>
                                        <p:tav tm="100000">
                                          <p:val>
                                            <p:strVal val="#ppt_x"/>
                                          </p:val>
                                        </p:tav>
                                      </p:tavLst>
                                    </p:anim>
                                    <p:anim calcmode="lin" valueType="num">
                                      <p:cBhvr additive="base">
                                        <p:cTn id="8" dur="1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1500" fill="hold"/>
                                        <p:tgtEl>
                                          <p:spTgt spid="18"/>
                                        </p:tgtEl>
                                        <p:attrNameLst>
                                          <p:attrName>ppt_x</p:attrName>
                                        </p:attrNameLst>
                                      </p:cBhvr>
                                      <p:tavLst>
                                        <p:tav tm="0">
                                          <p:val>
                                            <p:strVal val="1+#ppt_w/2"/>
                                          </p:val>
                                        </p:tav>
                                        <p:tav tm="100000">
                                          <p:val>
                                            <p:strVal val="#ppt_x"/>
                                          </p:val>
                                        </p:tav>
                                      </p:tavLst>
                                    </p:anim>
                                    <p:anim calcmode="lin" valueType="num">
                                      <p:cBhvr additive="base">
                                        <p:cTn id="14" dur="1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4FA34-FC68-96EB-1A41-0727C7A2249F}"/>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3A606BA7-6453-DA3A-4D9F-9A7EEDAD94C1}"/>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5" name="Group 4">
            <a:extLst>
              <a:ext uri="{FF2B5EF4-FFF2-40B4-BE49-F238E27FC236}">
                <a16:creationId xmlns:a16="http://schemas.microsoft.com/office/drawing/2014/main" id="{0A8BAC5A-A00F-1842-E491-96FEB7820910}"/>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4C4EC101-E4E8-BAC8-24F3-043111A30919}"/>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6ECE97C-5EAC-29E7-26BF-B14B823CCEBA}"/>
                </a:ext>
              </a:extLst>
            </p:cNvPr>
            <p:cNvSpPr txBox="1"/>
            <p:nvPr/>
          </p:nvSpPr>
          <p:spPr>
            <a:xfrm>
              <a:off x="438187" y="2718777"/>
              <a:ext cx="1594763" cy="1428395"/>
            </a:xfrm>
            <a:prstGeom prst="rect">
              <a:avLst/>
            </a:prstGeom>
            <a:noFill/>
          </p:spPr>
          <p:txBody>
            <a:bodyPr wrap="none" rtlCol="0">
              <a:spAutoFit/>
            </a:bodyPr>
            <a:lstStyle/>
            <a:p>
              <a:pPr lvl="0" algn="ctr">
                <a:buNone/>
              </a:pPr>
              <a:r>
                <a:rPr lang="en-US" sz="4000" b="1" dirty="0" err="1">
                  <a:solidFill>
                    <a:schemeClr val="bg1"/>
                  </a:solidFill>
                  <a:latin typeface="Kalpurush" panose="02000600000000000000" pitchFamily="2" charset="0"/>
                  <a:cs typeface="Kalpurush" panose="02000600000000000000" pitchFamily="2" charset="0"/>
                </a:rPr>
                <a:t>ব্লুটুথের</a:t>
              </a:r>
              <a:endParaRPr lang="en-US" sz="4000" b="1" dirty="0">
                <a:solidFill>
                  <a:schemeClr val="bg1"/>
                </a:solidFill>
                <a:latin typeface="Kalpurush" panose="02000600000000000000" pitchFamily="2" charset="0"/>
                <a:cs typeface="Kalpurush" panose="02000600000000000000" pitchFamily="2" charset="0"/>
              </a:endParaRPr>
            </a:p>
            <a:p>
              <a:pPr lvl="0" algn="ctr">
                <a:buNone/>
              </a:pPr>
              <a:r>
                <a:rPr lang="en-US" sz="4000" b="1" dirty="0" err="1">
                  <a:solidFill>
                    <a:schemeClr val="bg1"/>
                  </a:solidFill>
                  <a:latin typeface="Kalpurush" panose="02000600000000000000" pitchFamily="2" charset="0"/>
                  <a:cs typeface="Kalpurush" panose="02000600000000000000" pitchFamily="2" charset="0"/>
                </a:rPr>
                <a:t>সুবিধা</a:t>
              </a:r>
              <a:endParaRPr lang="en-US" sz="4000" dirty="0">
                <a:solidFill>
                  <a:schemeClr val="bg1"/>
                </a:solidFill>
                <a:latin typeface="Kalpurush" panose="02000600000000000000" pitchFamily="2" charset="0"/>
                <a:cs typeface="Kalpurush" panose="02000600000000000000" pitchFamily="2" charset="0"/>
              </a:endParaRPr>
            </a:p>
          </p:txBody>
        </p:sp>
      </p:grpSp>
      <p:grpSp>
        <p:nvGrpSpPr>
          <p:cNvPr id="2" name="Group 1">
            <a:extLst>
              <a:ext uri="{FF2B5EF4-FFF2-40B4-BE49-F238E27FC236}">
                <a16:creationId xmlns:a16="http://schemas.microsoft.com/office/drawing/2014/main" id="{80965A1E-BF57-7923-1955-4F038B5BF786}"/>
              </a:ext>
            </a:extLst>
          </p:cNvPr>
          <p:cNvGrpSpPr/>
          <p:nvPr/>
        </p:nvGrpSpPr>
        <p:grpSpPr>
          <a:xfrm>
            <a:off x="2450902" y="4728448"/>
            <a:ext cx="8557883" cy="1415559"/>
            <a:chOff x="2166244" y="77518"/>
            <a:chExt cx="8557884" cy="1415559"/>
          </a:xfrm>
          <a:solidFill>
            <a:srgbClr val="146278"/>
          </a:solidFill>
        </p:grpSpPr>
        <p:grpSp>
          <p:nvGrpSpPr>
            <p:cNvPr id="3" name="Group 2">
              <a:extLst>
                <a:ext uri="{FF2B5EF4-FFF2-40B4-BE49-F238E27FC236}">
                  <a16:creationId xmlns:a16="http://schemas.microsoft.com/office/drawing/2014/main" id="{E800F0D2-FCCD-1E1E-5C3F-4E6432058FBC}"/>
                </a:ext>
              </a:extLst>
            </p:cNvPr>
            <p:cNvGrpSpPr/>
            <p:nvPr/>
          </p:nvGrpSpPr>
          <p:grpSpPr>
            <a:xfrm>
              <a:off x="3252426" y="284561"/>
              <a:ext cx="7471702" cy="1001473"/>
              <a:chOff x="4368801" y="507999"/>
              <a:chExt cx="7471703" cy="1269868"/>
            </a:xfrm>
            <a:grpFill/>
          </p:grpSpPr>
          <p:sp>
            <p:nvSpPr>
              <p:cNvPr id="10" name="Rounded Rectangle 5">
                <a:extLst>
                  <a:ext uri="{FF2B5EF4-FFF2-40B4-BE49-F238E27FC236}">
                    <a16:creationId xmlns:a16="http://schemas.microsoft.com/office/drawing/2014/main" id="{DB84BF6C-BB6B-C896-69FF-D86A326D5D8C}"/>
                  </a:ext>
                </a:extLst>
              </p:cNvPr>
              <p:cNvSpPr/>
              <p:nvPr/>
            </p:nvSpPr>
            <p:spPr>
              <a:xfrm>
                <a:off x="4368801" y="507999"/>
                <a:ext cx="7471703" cy="1269868"/>
              </a:xfrm>
              <a:prstGeom prst="roundRect">
                <a:avLst/>
              </a:prstGeom>
              <a:solidFill>
                <a:srgbClr val="4B80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Kalpurush" panose="02000600000000000000" pitchFamily="2" charset="0"/>
                  <a:cs typeface="Kalpurush" panose="02000600000000000000" pitchFamily="2" charset="0"/>
                </a:endParaRPr>
              </a:p>
            </p:txBody>
          </p:sp>
          <p:sp>
            <p:nvSpPr>
              <p:cNvPr id="11" name="TextBox 10">
                <a:extLst>
                  <a:ext uri="{FF2B5EF4-FFF2-40B4-BE49-F238E27FC236}">
                    <a16:creationId xmlns:a16="http://schemas.microsoft.com/office/drawing/2014/main" id="{14FA011F-8502-C82B-820A-E8D832E92CFE}"/>
                  </a:ext>
                </a:extLst>
              </p:cNvPr>
              <p:cNvSpPr txBox="1"/>
              <p:nvPr/>
            </p:nvSpPr>
            <p:spPr>
              <a:xfrm>
                <a:off x="4921543" y="895168"/>
                <a:ext cx="6786080"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নেটওয়ার্ককে ব্যবহারকারী নিয়ন্ত্রণের জন্য পাসওয়ার্ড ব্যবহার করা যায়। </a:t>
                </a:r>
                <a:endParaRPr lang="en-US" dirty="0">
                  <a:solidFill>
                    <a:schemeClr val="bg1"/>
                  </a:solidFill>
                  <a:latin typeface="Kalpurush" panose="02000600000000000000" pitchFamily="2" charset="0"/>
                  <a:cs typeface="Kalpurush" panose="02000600000000000000" pitchFamily="2" charset="0"/>
                </a:endParaRPr>
              </a:p>
            </p:txBody>
          </p:sp>
        </p:grpSp>
        <p:sp>
          <p:nvSpPr>
            <p:cNvPr id="4" name="Rounded Rectangle 8">
              <a:extLst>
                <a:ext uri="{FF2B5EF4-FFF2-40B4-BE49-F238E27FC236}">
                  <a16:creationId xmlns:a16="http://schemas.microsoft.com/office/drawing/2014/main" id="{3E645502-AFA1-E715-DE4C-9848445ABD55}"/>
                </a:ext>
              </a:extLst>
            </p:cNvPr>
            <p:cNvSpPr/>
            <p:nvPr/>
          </p:nvSpPr>
          <p:spPr>
            <a:xfrm>
              <a:off x="2166244" y="77518"/>
              <a:ext cx="1471435" cy="1415559"/>
            </a:xfrm>
            <a:prstGeom prst="roundRect">
              <a:avLst>
                <a:gd name="adj" fmla="val 50000"/>
              </a:avLst>
            </a:prstGeom>
            <a:solidFill>
              <a:srgbClr val="4B80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৪</a:t>
              </a:r>
            </a:p>
          </p:txBody>
        </p:sp>
      </p:grpSp>
      <p:grpSp>
        <p:nvGrpSpPr>
          <p:cNvPr id="13" name="Group 12">
            <a:extLst>
              <a:ext uri="{FF2B5EF4-FFF2-40B4-BE49-F238E27FC236}">
                <a16:creationId xmlns:a16="http://schemas.microsoft.com/office/drawing/2014/main" id="{3015B26A-93F9-260D-A7C6-F420FE1022C8}"/>
              </a:ext>
            </a:extLst>
          </p:cNvPr>
          <p:cNvGrpSpPr/>
          <p:nvPr/>
        </p:nvGrpSpPr>
        <p:grpSpPr>
          <a:xfrm>
            <a:off x="2450901" y="219817"/>
            <a:ext cx="8557884" cy="1415559"/>
            <a:chOff x="2166244" y="77518"/>
            <a:chExt cx="8557884" cy="1415559"/>
          </a:xfrm>
          <a:solidFill>
            <a:srgbClr val="6685C3"/>
          </a:solidFill>
        </p:grpSpPr>
        <p:grpSp>
          <p:nvGrpSpPr>
            <p:cNvPr id="14" name="Group 13">
              <a:extLst>
                <a:ext uri="{FF2B5EF4-FFF2-40B4-BE49-F238E27FC236}">
                  <a16:creationId xmlns:a16="http://schemas.microsoft.com/office/drawing/2014/main" id="{F6161160-D737-2FDD-1635-62F4023DB052}"/>
                </a:ext>
              </a:extLst>
            </p:cNvPr>
            <p:cNvGrpSpPr/>
            <p:nvPr/>
          </p:nvGrpSpPr>
          <p:grpSpPr>
            <a:xfrm>
              <a:off x="3252426" y="284561"/>
              <a:ext cx="7471702" cy="1001472"/>
              <a:chOff x="4368801" y="507999"/>
              <a:chExt cx="7471703" cy="1269868"/>
            </a:xfrm>
            <a:grpFill/>
          </p:grpSpPr>
          <p:sp>
            <p:nvSpPr>
              <p:cNvPr id="16" name="Rounded Rectangle 5">
                <a:extLst>
                  <a:ext uri="{FF2B5EF4-FFF2-40B4-BE49-F238E27FC236}">
                    <a16:creationId xmlns:a16="http://schemas.microsoft.com/office/drawing/2014/main" id="{15F38EB5-77F6-7995-3DA5-1020E553825E}"/>
                  </a:ext>
                </a:extLst>
              </p:cNvPr>
              <p:cNvSpPr/>
              <p:nvPr/>
            </p:nvSpPr>
            <p:spPr>
              <a:xfrm>
                <a:off x="4368801" y="507999"/>
                <a:ext cx="7471703"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Kalpurush" panose="02000600000000000000" pitchFamily="2" charset="0"/>
                  <a:cs typeface="Kalpurush" panose="02000600000000000000" pitchFamily="2" charset="0"/>
                </a:endParaRPr>
              </a:p>
            </p:txBody>
          </p:sp>
          <p:sp>
            <p:nvSpPr>
              <p:cNvPr id="17" name="TextBox 16">
                <a:extLst>
                  <a:ext uri="{FF2B5EF4-FFF2-40B4-BE49-F238E27FC236}">
                    <a16:creationId xmlns:a16="http://schemas.microsoft.com/office/drawing/2014/main" id="{073AEFE6-5D97-D78B-AC5C-5EF6D017FBC6}"/>
                  </a:ext>
                </a:extLst>
              </p:cNvPr>
              <p:cNvSpPr txBox="1"/>
              <p:nvPr/>
            </p:nvSpPr>
            <p:spPr>
              <a:xfrm>
                <a:off x="4875336" y="898159"/>
                <a:ext cx="6832287"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সাধারণত ব্লু-টুথ কনফিগার করতে হয় না। </a:t>
                </a:r>
                <a:endParaRPr lang="en-US" dirty="0">
                  <a:solidFill>
                    <a:schemeClr val="bg1"/>
                  </a:solidFill>
                  <a:latin typeface="Kalpurush" panose="02000600000000000000" pitchFamily="2" charset="0"/>
                  <a:cs typeface="Kalpurush" panose="02000600000000000000" pitchFamily="2" charset="0"/>
                </a:endParaRPr>
              </a:p>
            </p:txBody>
          </p:sp>
        </p:grpSp>
        <p:sp>
          <p:nvSpPr>
            <p:cNvPr id="15" name="Rounded Rectangle 8">
              <a:extLst>
                <a:ext uri="{FF2B5EF4-FFF2-40B4-BE49-F238E27FC236}">
                  <a16:creationId xmlns:a16="http://schemas.microsoft.com/office/drawing/2014/main" id="{AB7151D4-64FA-B31D-9E4B-85E949682ADB}"/>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১</a:t>
              </a:r>
            </a:p>
          </p:txBody>
        </p:sp>
      </p:grpSp>
      <p:grpSp>
        <p:nvGrpSpPr>
          <p:cNvPr id="18" name="Group 17">
            <a:extLst>
              <a:ext uri="{FF2B5EF4-FFF2-40B4-BE49-F238E27FC236}">
                <a16:creationId xmlns:a16="http://schemas.microsoft.com/office/drawing/2014/main" id="{85E27F12-D98C-6C6B-EA2E-2ED0EC87576D}"/>
              </a:ext>
            </a:extLst>
          </p:cNvPr>
          <p:cNvGrpSpPr/>
          <p:nvPr/>
        </p:nvGrpSpPr>
        <p:grpSpPr>
          <a:xfrm>
            <a:off x="3149273" y="3225571"/>
            <a:ext cx="7859512" cy="1415559"/>
            <a:chOff x="2166244" y="77518"/>
            <a:chExt cx="7859512" cy="1415559"/>
          </a:xfrm>
        </p:grpSpPr>
        <p:grpSp>
          <p:nvGrpSpPr>
            <p:cNvPr id="19" name="Group 18">
              <a:extLst>
                <a:ext uri="{FF2B5EF4-FFF2-40B4-BE49-F238E27FC236}">
                  <a16:creationId xmlns:a16="http://schemas.microsoft.com/office/drawing/2014/main" id="{5187F9A8-7212-E717-E7E2-D9E955273002}"/>
                </a:ext>
              </a:extLst>
            </p:cNvPr>
            <p:cNvGrpSpPr/>
            <p:nvPr/>
          </p:nvGrpSpPr>
          <p:grpSpPr>
            <a:xfrm>
              <a:off x="3252426" y="284561"/>
              <a:ext cx="6773330" cy="1001473"/>
              <a:chOff x="4368801" y="507999"/>
              <a:chExt cx="6773331" cy="1269868"/>
            </a:xfrm>
          </p:grpSpPr>
          <p:sp>
            <p:nvSpPr>
              <p:cNvPr id="22" name="Rounded Rectangle 5">
                <a:extLst>
                  <a:ext uri="{FF2B5EF4-FFF2-40B4-BE49-F238E27FC236}">
                    <a16:creationId xmlns:a16="http://schemas.microsoft.com/office/drawing/2014/main" id="{E0A90E64-2F62-1E11-BE60-B0947CB8C895}"/>
                  </a:ext>
                </a:extLst>
              </p:cNvPr>
              <p:cNvSpPr/>
              <p:nvPr/>
            </p:nvSpPr>
            <p:spPr>
              <a:xfrm>
                <a:off x="4368801" y="507999"/>
                <a:ext cx="677333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23" name="TextBox 22">
                <a:extLst>
                  <a:ext uri="{FF2B5EF4-FFF2-40B4-BE49-F238E27FC236}">
                    <a16:creationId xmlns:a16="http://schemas.microsoft.com/office/drawing/2014/main" id="{2378DB7E-243C-DB76-740F-A83A64406F24}"/>
                  </a:ext>
                </a:extLst>
              </p:cNvPr>
              <p:cNvSpPr txBox="1"/>
              <p:nvPr/>
            </p:nvSpPr>
            <p:spPr>
              <a:xfrm>
                <a:off x="4886934" y="714462"/>
                <a:ext cx="6122317" cy="819548"/>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ডিভাইসগুলোর মধ্যে কোনো বাধা থাকলেও যোগাযোগে কোনো অসুবিধা হয় না। </a:t>
                </a:r>
                <a:endParaRPr lang="en-US" dirty="0">
                  <a:solidFill>
                    <a:schemeClr val="bg1"/>
                  </a:solidFill>
                  <a:latin typeface="Kalpurush" panose="02000600000000000000" pitchFamily="2" charset="0"/>
                  <a:cs typeface="Kalpurush" panose="02000600000000000000" pitchFamily="2" charset="0"/>
                </a:endParaRPr>
              </a:p>
            </p:txBody>
          </p:sp>
        </p:grpSp>
        <p:sp>
          <p:nvSpPr>
            <p:cNvPr id="21" name="Rounded Rectangle 8">
              <a:extLst>
                <a:ext uri="{FF2B5EF4-FFF2-40B4-BE49-F238E27FC236}">
                  <a16:creationId xmlns:a16="http://schemas.microsoft.com/office/drawing/2014/main" id="{137436D6-06B4-887B-78B7-97B205FF4961}"/>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৩</a:t>
              </a:r>
            </a:p>
          </p:txBody>
        </p:sp>
      </p:grpSp>
      <p:grpSp>
        <p:nvGrpSpPr>
          <p:cNvPr id="24" name="Group 23">
            <a:extLst>
              <a:ext uri="{FF2B5EF4-FFF2-40B4-BE49-F238E27FC236}">
                <a16:creationId xmlns:a16="http://schemas.microsoft.com/office/drawing/2014/main" id="{029A5A1B-7A56-0255-C6DF-EDF4BC5FB3D7}"/>
              </a:ext>
            </a:extLst>
          </p:cNvPr>
          <p:cNvGrpSpPr/>
          <p:nvPr/>
        </p:nvGrpSpPr>
        <p:grpSpPr>
          <a:xfrm>
            <a:off x="3149273" y="1722694"/>
            <a:ext cx="7859512" cy="1415559"/>
            <a:chOff x="2166244" y="77518"/>
            <a:chExt cx="7859512" cy="1415559"/>
          </a:xfrm>
          <a:solidFill>
            <a:srgbClr val="8FAF52"/>
          </a:solidFill>
        </p:grpSpPr>
        <p:grpSp>
          <p:nvGrpSpPr>
            <p:cNvPr id="32" name="Group 31">
              <a:extLst>
                <a:ext uri="{FF2B5EF4-FFF2-40B4-BE49-F238E27FC236}">
                  <a16:creationId xmlns:a16="http://schemas.microsoft.com/office/drawing/2014/main" id="{DE1288D2-F73E-E3C3-D692-6489EEB4DB45}"/>
                </a:ext>
              </a:extLst>
            </p:cNvPr>
            <p:cNvGrpSpPr/>
            <p:nvPr/>
          </p:nvGrpSpPr>
          <p:grpSpPr>
            <a:xfrm>
              <a:off x="3252426" y="284561"/>
              <a:ext cx="6773330" cy="1001472"/>
              <a:chOff x="4368801" y="507999"/>
              <a:chExt cx="6773331" cy="1269868"/>
            </a:xfrm>
            <a:grpFill/>
          </p:grpSpPr>
          <p:sp>
            <p:nvSpPr>
              <p:cNvPr id="34" name="Rounded Rectangle 5">
                <a:extLst>
                  <a:ext uri="{FF2B5EF4-FFF2-40B4-BE49-F238E27FC236}">
                    <a16:creationId xmlns:a16="http://schemas.microsoft.com/office/drawing/2014/main" id="{A572DDC8-A83B-79D6-0874-1FC03B0B75F8}"/>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35" name="TextBox 34">
                <a:extLst>
                  <a:ext uri="{FF2B5EF4-FFF2-40B4-BE49-F238E27FC236}">
                    <a16:creationId xmlns:a16="http://schemas.microsoft.com/office/drawing/2014/main" id="{7EDF6305-DE39-87EA-7AE6-FC5856A9A6AD}"/>
                  </a:ext>
                </a:extLst>
              </p:cNvPr>
              <p:cNvSpPr txBox="1"/>
              <p:nvPr/>
            </p:nvSpPr>
            <p:spPr>
              <a:xfrm>
                <a:off x="4886934" y="928149"/>
                <a:ext cx="6122317"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বিদ্যুৎ খরচ কম। </a:t>
                </a:r>
                <a:endParaRPr lang="en-US" dirty="0">
                  <a:solidFill>
                    <a:schemeClr val="bg1"/>
                  </a:solidFill>
                  <a:latin typeface="Kalpurush" panose="02000600000000000000" pitchFamily="2" charset="0"/>
                  <a:cs typeface="Kalpurush" panose="02000600000000000000" pitchFamily="2" charset="0"/>
                </a:endParaRPr>
              </a:p>
            </p:txBody>
          </p:sp>
        </p:grpSp>
        <p:sp>
          <p:nvSpPr>
            <p:cNvPr id="33" name="Rounded Rectangle 8">
              <a:extLst>
                <a:ext uri="{FF2B5EF4-FFF2-40B4-BE49-F238E27FC236}">
                  <a16:creationId xmlns:a16="http://schemas.microsoft.com/office/drawing/2014/main" id="{384EBF32-1E04-A512-D56E-ED92297B3FB5}"/>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২</a:t>
              </a:r>
            </a:p>
          </p:txBody>
        </p:sp>
      </p:grpSp>
    </p:spTree>
    <p:extLst>
      <p:ext uri="{BB962C8B-B14F-4D97-AF65-F5344CB8AC3E}">
        <p14:creationId xmlns:p14="http://schemas.microsoft.com/office/powerpoint/2010/main" val="376762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500" fill="hold"/>
                                        <p:tgtEl>
                                          <p:spTgt spid="13"/>
                                        </p:tgtEl>
                                        <p:attrNameLst>
                                          <p:attrName>ppt_x</p:attrName>
                                        </p:attrNameLst>
                                      </p:cBhvr>
                                      <p:tavLst>
                                        <p:tav tm="0">
                                          <p:val>
                                            <p:strVal val="1+#ppt_w/2"/>
                                          </p:val>
                                        </p:tav>
                                        <p:tav tm="100000">
                                          <p:val>
                                            <p:strVal val="#ppt_x"/>
                                          </p:val>
                                        </p:tav>
                                      </p:tavLst>
                                    </p:anim>
                                    <p:anim calcmode="lin" valueType="num">
                                      <p:cBhvr additive="base">
                                        <p:cTn id="14" dur="1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500" fill="hold"/>
                                        <p:tgtEl>
                                          <p:spTgt spid="24"/>
                                        </p:tgtEl>
                                        <p:attrNameLst>
                                          <p:attrName>ppt_x</p:attrName>
                                        </p:attrNameLst>
                                      </p:cBhvr>
                                      <p:tavLst>
                                        <p:tav tm="0">
                                          <p:val>
                                            <p:strVal val="1+#ppt_w/2"/>
                                          </p:val>
                                        </p:tav>
                                        <p:tav tm="100000">
                                          <p:val>
                                            <p:strVal val="#ppt_x"/>
                                          </p:val>
                                        </p:tav>
                                      </p:tavLst>
                                    </p:anim>
                                    <p:anim calcmode="lin" valueType="num">
                                      <p:cBhvr additive="base">
                                        <p:cTn id="20" dur="1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500" fill="hold"/>
                                        <p:tgtEl>
                                          <p:spTgt spid="18"/>
                                        </p:tgtEl>
                                        <p:attrNameLst>
                                          <p:attrName>ppt_x</p:attrName>
                                        </p:attrNameLst>
                                      </p:cBhvr>
                                      <p:tavLst>
                                        <p:tav tm="0">
                                          <p:val>
                                            <p:strVal val="1+#ppt_w/2"/>
                                          </p:val>
                                        </p:tav>
                                        <p:tav tm="100000">
                                          <p:val>
                                            <p:strVal val="#ppt_x"/>
                                          </p:val>
                                        </p:tav>
                                      </p:tavLst>
                                    </p:anim>
                                    <p:anim calcmode="lin" valueType="num">
                                      <p:cBhvr additive="base">
                                        <p:cTn id="26" dur="1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decel="10000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1500" fill="hold"/>
                                        <p:tgtEl>
                                          <p:spTgt spid="2"/>
                                        </p:tgtEl>
                                        <p:attrNameLst>
                                          <p:attrName>ppt_x</p:attrName>
                                        </p:attrNameLst>
                                      </p:cBhvr>
                                      <p:tavLst>
                                        <p:tav tm="0">
                                          <p:val>
                                            <p:strVal val="1+#ppt_w/2"/>
                                          </p:val>
                                        </p:tav>
                                        <p:tav tm="100000">
                                          <p:val>
                                            <p:strVal val="#ppt_x"/>
                                          </p:val>
                                        </p:tav>
                                      </p:tavLst>
                                    </p:anim>
                                    <p:anim calcmode="lin" valueType="num">
                                      <p:cBhvr additive="base">
                                        <p:cTn id="32"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26F05-627A-0AB2-8846-72680EC17D86}"/>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61BD168E-784B-A306-9F9C-251CBBFE70E7}"/>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5" name="Group 4">
            <a:extLst>
              <a:ext uri="{FF2B5EF4-FFF2-40B4-BE49-F238E27FC236}">
                <a16:creationId xmlns:a16="http://schemas.microsoft.com/office/drawing/2014/main" id="{873B82B7-A227-C219-8DB5-4C43205B7ACF}"/>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74C8671F-7A2D-4D63-81F4-96B956EBBBEF}"/>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D1D0D72F-DC1D-1593-7589-40E8FF2CFBCE}"/>
                </a:ext>
              </a:extLst>
            </p:cNvPr>
            <p:cNvSpPr txBox="1"/>
            <p:nvPr/>
          </p:nvSpPr>
          <p:spPr>
            <a:xfrm>
              <a:off x="351302" y="2718777"/>
              <a:ext cx="1768534" cy="1428395"/>
            </a:xfrm>
            <a:prstGeom prst="rect">
              <a:avLst/>
            </a:prstGeom>
            <a:noFill/>
          </p:spPr>
          <p:txBody>
            <a:bodyPr wrap="none" rtlCol="0">
              <a:spAutoFit/>
            </a:bodyPr>
            <a:lstStyle/>
            <a:p>
              <a:pPr lvl="0" algn="ctr">
                <a:buNone/>
              </a:pPr>
              <a:r>
                <a:rPr lang="en-US" sz="4000" b="1" dirty="0" err="1">
                  <a:solidFill>
                    <a:schemeClr val="bg1"/>
                  </a:solidFill>
                  <a:latin typeface="Kalpurush" panose="02000600000000000000" pitchFamily="2" charset="0"/>
                  <a:cs typeface="Kalpurush" panose="02000600000000000000" pitchFamily="2" charset="0"/>
                </a:rPr>
                <a:t>ব্লুটুথের</a:t>
              </a:r>
              <a:endParaRPr lang="en-US" sz="4000" b="1" dirty="0">
                <a:solidFill>
                  <a:schemeClr val="bg1"/>
                </a:solidFill>
                <a:latin typeface="Kalpurush" panose="02000600000000000000" pitchFamily="2" charset="0"/>
                <a:cs typeface="Kalpurush" panose="02000600000000000000" pitchFamily="2" charset="0"/>
              </a:endParaRPr>
            </a:p>
            <a:p>
              <a:pPr lvl="0" algn="ctr">
                <a:buNone/>
              </a:pPr>
              <a:r>
                <a:rPr lang="en-US" sz="4000" b="1" dirty="0" err="1">
                  <a:solidFill>
                    <a:schemeClr val="bg1"/>
                  </a:solidFill>
                  <a:latin typeface="Kalpurush" panose="02000600000000000000" pitchFamily="2" charset="0"/>
                  <a:cs typeface="Kalpurush" panose="02000600000000000000" pitchFamily="2" charset="0"/>
                </a:rPr>
                <a:t>অসুবিধা</a:t>
              </a:r>
              <a:endParaRPr lang="en-US" sz="4000" dirty="0">
                <a:solidFill>
                  <a:schemeClr val="bg1"/>
                </a:solidFill>
                <a:latin typeface="Kalpurush" panose="02000600000000000000" pitchFamily="2" charset="0"/>
                <a:cs typeface="Kalpurush" panose="02000600000000000000" pitchFamily="2" charset="0"/>
              </a:endParaRPr>
            </a:p>
          </p:txBody>
        </p:sp>
      </p:grpSp>
      <p:grpSp>
        <p:nvGrpSpPr>
          <p:cNvPr id="6" name="Group 5">
            <a:extLst>
              <a:ext uri="{FF2B5EF4-FFF2-40B4-BE49-F238E27FC236}">
                <a16:creationId xmlns:a16="http://schemas.microsoft.com/office/drawing/2014/main" id="{DB22A089-F9BA-0432-1777-6A3268C58EE3}"/>
              </a:ext>
            </a:extLst>
          </p:cNvPr>
          <p:cNvGrpSpPr/>
          <p:nvPr/>
        </p:nvGrpSpPr>
        <p:grpSpPr>
          <a:xfrm>
            <a:off x="2450902" y="654503"/>
            <a:ext cx="8402602" cy="1415559"/>
            <a:chOff x="2166244" y="77518"/>
            <a:chExt cx="8402603" cy="1415559"/>
          </a:xfrm>
          <a:solidFill>
            <a:srgbClr val="6685C3"/>
          </a:solidFill>
        </p:grpSpPr>
        <p:grpSp>
          <p:nvGrpSpPr>
            <p:cNvPr id="7" name="Group 6">
              <a:extLst>
                <a:ext uri="{FF2B5EF4-FFF2-40B4-BE49-F238E27FC236}">
                  <a16:creationId xmlns:a16="http://schemas.microsoft.com/office/drawing/2014/main" id="{37E50BD7-0C34-F0E6-DB64-8F8B56FB8A29}"/>
                </a:ext>
              </a:extLst>
            </p:cNvPr>
            <p:cNvGrpSpPr/>
            <p:nvPr/>
          </p:nvGrpSpPr>
          <p:grpSpPr>
            <a:xfrm>
              <a:off x="3252426" y="284561"/>
              <a:ext cx="7316421" cy="1001473"/>
              <a:chOff x="4368801" y="507999"/>
              <a:chExt cx="7316422" cy="1269868"/>
            </a:xfrm>
            <a:grpFill/>
          </p:grpSpPr>
          <p:sp>
            <p:nvSpPr>
              <p:cNvPr id="9" name="Rounded Rectangle 5">
                <a:extLst>
                  <a:ext uri="{FF2B5EF4-FFF2-40B4-BE49-F238E27FC236}">
                    <a16:creationId xmlns:a16="http://schemas.microsoft.com/office/drawing/2014/main" id="{8918AD60-5611-49EC-9CBD-A36926B40789}"/>
                  </a:ext>
                </a:extLst>
              </p:cNvPr>
              <p:cNvSpPr/>
              <p:nvPr/>
            </p:nvSpPr>
            <p:spPr>
              <a:xfrm>
                <a:off x="4368801" y="507999"/>
                <a:ext cx="7316422"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bg1"/>
                  </a:solidFill>
                  <a:latin typeface="Kalpurush" panose="02000600000000000000" pitchFamily="2" charset="0"/>
                  <a:cs typeface="Kalpurush" panose="02000600000000000000" pitchFamily="2" charset="0"/>
                </a:endParaRPr>
              </a:p>
            </p:txBody>
          </p:sp>
          <p:sp>
            <p:nvSpPr>
              <p:cNvPr id="26" name="TextBox 25">
                <a:extLst>
                  <a:ext uri="{FF2B5EF4-FFF2-40B4-BE49-F238E27FC236}">
                    <a16:creationId xmlns:a16="http://schemas.microsoft.com/office/drawing/2014/main" id="{75297B9A-6A08-2109-FE95-5F6B10070405}"/>
                  </a:ext>
                </a:extLst>
              </p:cNvPr>
              <p:cNvSpPr txBox="1"/>
              <p:nvPr/>
            </p:nvSpPr>
            <p:spPr>
              <a:xfrm>
                <a:off x="4872420" y="920751"/>
                <a:ext cx="6601610"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ব্যান্ডউইথ তুলনামূলক কম। </a:t>
                </a:r>
                <a:endParaRPr lang="en-US" dirty="0">
                  <a:solidFill>
                    <a:schemeClr val="bg1"/>
                  </a:solidFill>
                  <a:latin typeface="Kalpurush" panose="02000600000000000000" pitchFamily="2" charset="0"/>
                  <a:cs typeface="Kalpurush" panose="02000600000000000000" pitchFamily="2" charset="0"/>
                </a:endParaRPr>
              </a:p>
            </p:txBody>
          </p:sp>
        </p:grpSp>
        <p:sp>
          <p:nvSpPr>
            <p:cNvPr id="8" name="Rounded Rectangle 8">
              <a:extLst>
                <a:ext uri="{FF2B5EF4-FFF2-40B4-BE49-F238E27FC236}">
                  <a16:creationId xmlns:a16="http://schemas.microsoft.com/office/drawing/2014/main" id="{076EB915-2C45-2AA9-03C8-C3CAF8AB36E0}"/>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১</a:t>
              </a:r>
            </a:p>
          </p:txBody>
        </p:sp>
      </p:grpSp>
      <p:grpSp>
        <p:nvGrpSpPr>
          <p:cNvPr id="27" name="Group 26">
            <a:extLst>
              <a:ext uri="{FF2B5EF4-FFF2-40B4-BE49-F238E27FC236}">
                <a16:creationId xmlns:a16="http://schemas.microsoft.com/office/drawing/2014/main" id="{2FBC665E-8721-03E5-6935-9879CAD03C98}"/>
              </a:ext>
            </a:extLst>
          </p:cNvPr>
          <p:cNvGrpSpPr/>
          <p:nvPr/>
        </p:nvGrpSpPr>
        <p:grpSpPr>
          <a:xfrm>
            <a:off x="2450902" y="4297347"/>
            <a:ext cx="8402602" cy="1415559"/>
            <a:chOff x="2166244" y="77518"/>
            <a:chExt cx="8402602" cy="1415559"/>
          </a:xfrm>
        </p:grpSpPr>
        <p:grpSp>
          <p:nvGrpSpPr>
            <p:cNvPr id="28" name="Group 27">
              <a:extLst>
                <a:ext uri="{FF2B5EF4-FFF2-40B4-BE49-F238E27FC236}">
                  <a16:creationId xmlns:a16="http://schemas.microsoft.com/office/drawing/2014/main" id="{DC83010F-5AB5-BCF5-B52A-5A52D030A1E0}"/>
                </a:ext>
              </a:extLst>
            </p:cNvPr>
            <p:cNvGrpSpPr/>
            <p:nvPr/>
          </p:nvGrpSpPr>
          <p:grpSpPr>
            <a:xfrm>
              <a:off x="3252426" y="284561"/>
              <a:ext cx="7316420" cy="1001473"/>
              <a:chOff x="4368801" y="507999"/>
              <a:chExt cx="7316421" cy="1269868"/>
            </a:xfrm>
          </p:grpSpPr>
          <p:sp>
            <p:nvSpPr>
              <p:cNvPr id="30" name="Rounded Rectangle 5">
                <a:extLst>
                  <a:ext uri="{FF2B5EF4-FFF2-40B4-BE49-F238E27FC236}">
                    <a16:creationId xmlns:a16="http://schemas.microsoft.com/office/drawing/2014/main" id="{DBEADA55-01E8-425C-9052-EF9933F82696}"/>
                  </a:ext>
                </a:extLst>
              </p:cNvPr>
              <p:cNvSpPr/>
              <p:nvPr/>
            </p:nvSpPr>
            <p:spPr>
              <a:xfrm>
                <a:off x="4368801" y="507999"/>
                <a:ext cx="731642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31" name="TextBox 30">
                <a:extLst>
                  <a:ext uri="{FF2B5EF4-FFF2-40B4-BE49-F238E27FC236}">
                    <a16:creationId xmlns:a16="http://schemas.microsoft.com/office/drawing/2014/main" id="{A5CB68BD-EDFF-8CEB-B33E-0105CE3380EF}"/>
                  </a:ext>
                </a:extLst>
              </p:cNvPr>
              <p:cNvSpPr txBox="1"/>
              <p:nvPr/>
            </p:nvSpPr>
            <p:spPr>
              <a:xfrm>
                <a:off x="4875335" y="908781"/>
                <a:ext cx="6613208"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ডেটা স্থানান্তরের ক্ষেত্রে নিরাপত্তা কম। </a:t>
                </a:r>
                <a:endParaRPr lang="en-US" dirty="0">
                  <a:solidFill>
                    <a:schemeClr val="bg1"/>
                  </a:solidFill>
                  <a:latin typeface="Kalpurush" panose="02000600000000000000" pitchFamily="2" charset="0"/>
                  <a:cs typeface="Kalpurush" panose="02000600000000000000" pitchFamily="2" charset="0"/>
                </a:endParaRPr>
              </a:p>
            </p:txBody>
          </p:sp>
        </p:grpSp>
        <p:sp>
          <p:nvSpPr>
            <p:cNvPr id="29" name="Rounded Rectangle 8">
              <a:extLst>
                <a:ext uri="{FF2B5EF4-FFF2-40B4-BE49-F238E27FC236}">
                  <a16:creationId xmlns:a16="http://schemas.microsoft.com/office/drawing/2014/main" id="{98B2504D-F1E9-9B5E-EE22-935D4C146A00}"/>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৩</a:t>
              </a:r>
            </a:p>
          </p:txBody>
        </p:sp>
      </p:grpSp>
      <p:grpSp>
        <p:nvGrpSpPr>
          <p:cNvPr id="36" name="Group 35">
            <a:extLst>
              <a:ext uri="{FF2B5EF4-FFF2-40B4-BE49-F238E27FC236}">
                <a16:creationId xmlns:a16="http://schemas.microsoft.com/office/drawing/2014/main" id="{B43C4DAD-F536-F6B9-F06F-89F23DB771A0}"/>
              </a:ext>
            </a:extLst>
          </p:cNvPr>
          <p:cNvGrpSpPr/>
          <p:nvPr/>
        </p:nvGrpSpPr>
        <p:grpSpPr>
          <a:xfrm>
            <a:off x="2993993" y="2475925"/>
            <a:ext cx="7859512" cy="1415559"/>
            <a:chOff x="2166244" y="77518"/>
            <a:chExt cx="7859512" cy="1415559"/>
          </a:xfrm>
          <a:solidFill>
            <a:srgbClr val="8FAF52"/>
          </a:solidFill>
        </p:grpSpPr>
        <p:grpSp>
          <p:nvGrpSpPr>
            <p:cNvPr id="37" name="Group 36">
              <a:extLst>
                <a:ext uri="{FF2B5EF4-FFF2-40B4-BE49-F238E27FC236}">
                  <a16:creationId xmlns:a16="http://schemas.microsoft.com/office/drawing/2014/main" id="{1A855EBB-1E43-6EBC-4BAE-EA03BE2845CD}"/>
                </a:ext>
              </a:extLst>
            </p:cNvPr>
            <p:cNvGrpSpPr/>
            <p:nvPr/>
          </p:nvGrpSpPr>
          <p:grpSpPr>
            <a:xfrm>
              <a:off x="3252426" y="284561"/>
              <a:ext cx="6773330" cy="1001472"/>
              <a:chOff x="4368801" y="507999"/>
              <a:chExt cx="6773331" cy="1269868"/>
            </a:xfrm>
            <a:grpFill/>
          </p:grpSpPr>
          <p:sp>
            <p:nvSpPr>
              <p:cNvPr id="39" name="Rounded Rectangle 5">
                <a:extLst>
                  <a:ext uri="{FF2B5EF4-FFF2-40B4-BE49-F238E27FC236}">
                    <a16:creationId xmlns:a16="http://schemas.microsoft.com/office/drawing/2014/main" id="{F26FAA31-5274-4212-A375-87D987D22761}"/>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40" name="TextBox 39">
                <a:extLst>
                  <a:ext uri="{FF2B5EF4-FFF2-40B4-BE49-F238E27FC236}">
                    <a16:creationId xmlns:a16="http://schemas.microsoft.com/office/drawing/2014/main" id="{B775D78F-F609-C6BA-CCA1-E25F858EC5D2}"/>
                  </a:ext>
                </a:extLst>
              </p:cNvPr>
              <p:cNvSpPr txBox="1"/>
              <p:nvPr/>
            </p:nvSpPr>
            <p:spPr>
              <a:xfrm>
                <a:off x="4754054" y="717506"/>
                <a:ext cx="6191399" cy="819549"/>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নেটওয়ার্কের পরিসর কম যা দিয়ে ১০০ মিটারের বেশি দূরত্বে যোগাযোগ রক্ষা করা সম্ভব নয়। </a:t>
                </a:r>
                <a:endParaRPr lang="en-US" dirty="0">
                  <a:solidFill>
                    <a:schemeClr val="bg1"/>
                  </a:solidFill>
                  <a:latin typeface="Kalpurush" panose="02000600000000000000" pitchFamily="2" charset="0"/>
                  <a:cs typeface="Kalpurush" panose="02000600000000000000" pitchFamily="2" charset="0"/>
                </a:endParaRPr>
              </a:p>
            </p:txBody>
          </p:sp>
        </p:grpSp>
        <p:sp>
          <p:nvSpPr>
            <p:cNvPr id="38" name="Rounded Rectangle 8">
              <a:extLst>
                <a:ext uri="{FF2B5EF4-FFF2-40B4-BE49-F238E27FC236}">
                  <a16:creationId xmlns:a16="http://schemas.microsoft.com/office/drawing/2014/main" id="{82B4A127-52A7-5CAD-FB50-047B46F13575}"/>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২</a:t>
              </a:r>
            </a:p>
          </p:txBody>
        </p:sp>
      </p:grpSp>
    </p:spTree>
    <p:extLst>
      <p:ext uri="{BB962C8B-B14F-4D97-AF65-F5344CB8AC3E}">
        <p14:creationId xmlns:p14="http://schemas.microsoft.com/office/powerpoint/2010/main" val="157231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500" fill="hold"/>
                                        <p:tgtEl>
                                          <p:spTgt spid="6"/>
                                        </p:tgtEl>
                                        <p:attrNameLst>
                                          <p:attrName>ppt_x</p:attrName>
                                        </p:attrNameLst>
                                      </p:cBhvr>
                                      <p:tavLst>
                                        <p:tav tm="0">
                                          <p:val>
                                            <p:strVal val="1+#ppt_w/2"/>
                                          </p:val>
                                        </p:tav>
                                        <p:tav tm="100000">
                                          <p:val>
                                            <p:strVal val="#ppt_x"/>
                                          </p:val>
                                        </p:tav>
                                      </p:tavLst>
                                    </p:anim>
                                    <p:anim calcmode="lin" valueType="num">
                                      <p:cBhvr additive="base">
                                        <p:cTn id="14"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500" fill="hold"/>
                                        <p:tgtEl>
                                          <p:spTgt spid="36"/>
                                        </p:tgtEl>
                                        <p:attrNameLst>
                                          <p:attrName>ppt_x</p:attrName>
                                        </p:attrNameLst>
                                      </p:cBhvr>
                                      <p:tavLst>
                                        <p:tav tm="0">
                                          <p:val>
                                            <p:strVal val="1+#ppt_w/2"/>
                                          </p:val>
                                        </p:tav>
                                        <p:tav tm="100000">
                                          <p:val>
                                            <p:strVal val="#ppt_x"/>
                                          </p:val>
                                        </p:tav>
                                      </p:tavLst>
                                    </p:anim>
                                    <p:anim calcmode="lin" valueType="num">
                                      <p:cBhvr additive="base">
                                        <p:cTn id="20" dur="1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500" fill="hold"/>
                                        <p:tgtEl>
                                          <p:spTgt spid="27"/>
                                        </p:tgtEl>
                                        <p:attrNameLst>
                                          <p:attrName>ppt_x</p:attrName>
                                        </p:attrNameLst>
                                      </p:cBhvr>
                                      <p:tavLst>
                                        <p:tav tm="0">
                                          <p:val>
                                            <p:strVal val="1+#ppt_w/2"/>
                                          </p:val>
                                        </p:tav>
                                        <p:tav tm="100000">
                                          <p:val>
                                            <p:strVal val="#ppt_x"/>
                                          </p:val>
                                        </p:tav>
                                      </p:tavLst>
                                    </p:anim>
                                    <p:anim calcmode="lin" valueType="num">
                                      <p:cBhvr additive="base">
                                        <p:cTn id="26" dur="1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31CF1-F699-54BF-0B86-B231C95FEE36}"/>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6621824F-1BCB-696D-28D3-185B12B87D59}"/>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5" name="Group 4">
            <a:extLst>
              <a:ext uri="{FF2B5EF4-FFF2-40B4-BE49-F238E27FC236}">
                <a16:creationId xmlns:a16="http://schemas.microsoft.com/office/drawing/2014/main" id="{7A72013E-DA07-A180-805E-93F39F0F8375}"/>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058E41CB-B46C-A50A-7569-EE1D5590E323}"/>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1432FA73-8EB2-CB23-0332-B6BD60B42CED}"/>
                </a:ext>
              </a:extLst>
            </p:cNvPr>
            <p:cNvSpPr txBox="1"/>
            <p:nvPr/>
          </p:nvSpPr>
          <p:spPr>
            <a:xfrm>
              <a:off x="425647" y="2718777"/>
              <a:ext cx="1619844" cy="1428395"/>
            </a:xfrm>
            <a:prstGeom prst="rect">
              <a:avLst/>
            </a:prstGeom>
            <a:noFill/>
          </p:spPr>
          <p:txBody>
            <a:bodyPr wrap="none" rtlCol="0">
              <a:spAutoFit/>
            </a:bodyPr>
            <a:lstStyle/>
            <a:p>
              <a:pPr lvl="0" algn="ctr">
                <a:buNone/>
              </a:pPr>
              <a:r>
                <a:rPr lang="en-US" sz="4000" b="1" dirty="0" err="1">
                  <a:solidFill>
                    <a:schemeClr val="bg1"/>
                  </a:solidFill>
                  <a:latin typeface="Kalpurush" panose="02000600000000000000" pitchFamily="2" charset="0"/>
                  <a:cs typeface="Kalpurush" panose="02000600000000000000" pitchFamily="2" charset="0"/>
                </a:rPr>
                <a:t>ব্লুটুথের</a:t>
              </a:r>
              <a:endParaRPr lang="en-US" sz="4000" b="1" dirty="0">
                <a:solidFill>
                  <a:schemeClr val="bg1"/>
                </a:solidFill>
                <a:latin typeface="Kalpurush" panose="02000600000000000000" pitchFamily="2" charset="0"/>
                <a:cs typeface="Kalpurush" panose="02000600000000000000" pitchFamily="2" charset="0"/>
              </a:endParaRPr>
            </a:p>
            <a:p>
              <a:pPr lvl="0" algn="ctr">
                <a:buNone/>
              </a:pPr>
              <a:r>
                <a:rPr lang="en-US" sz="4000" b="1" dirty="0" err="1">
                  <a:solidFill>
                    <a:schemeClr val="bg1"/>
                  </a:solidFill>
                  <a:latin typeface="Kalpurush" panose="02000600000000000000" pitchFamily="2" charset="0"/>
                  <a:cs typeface="Kalpurush" panose="02000600000000000000" pitchFamily="2" charset="0"/>
                </a:rPr>
                <a:t>ব্যবহার</a:t>
              </a:r>
              <a:endParaRPr lang="en-US" sz="4000" dirty="0">
                <a:solidFill>
                  <a:schemeClr val="bg1"/>
                </a:solidFill>
                <a:latin typeface="Kalpurush" panose="02000600000000000000" pitchFamily="2" charset="0"/>
                <a:cs typeface="Kalpurush" panose="02000600000000000000" pitchFamily="2" charset="0"/>
              </a:endParaRPr>
            </a:p>
          </p:txBody>
        </p:sp>
      </p:grpSp>
      <p:grpSp>
        <p:nvGrpSpPr>
          <p:cNvPr id="6" name="Group 5">
            <a:extLst>
              <a:ext uri="{FF2B5EF4-FFF2-40B4-BE49-F238E27FC236}">
                <a16:creationId xmlns:a16="http://schemas.microsoft.com/office/drawing/2014/main" id="{9946C699-B10F-D65F-17C9-BCD2E0DB9C93}"/>
              </a:ext>
            </a:extLst>
          </p:cNvPr>
          <p:cNvGrpSpPr/>
          <p:nvPr/>
        </p:nvGrpSpPr>
        <p:grpSpPr>
          <a:xfrm>
            <a:off x="2450902" y="654503"/>
            <a:ext cx="8402602" cy="1415559"/>
            <a:chOff x="2166244" y="77518"/>
            <a:chExt cx="8402603" cy="1415559"/>
          </a:xfrm>
          <a:solidFill>
            <a:srgbClr val="6685C3"/>
          </a:solidFill>
        </p:grpSpPr>
        <p:grpSp>
          <p:nvGrpSpPr>
            <p:cNvPr id="7" name="Group 6">
              <a:extLst>
                <a:ext uri="{FF2B5EF4-FFF2-40B4-BE49-F238E27FC236}">
                  <a16:creationId xmlns:a16="http://schemas.microsoft.com/office/drawing/2014/main" id="{6C2BF4D2-78BA-03CB-7C4A-914F70B0FFD9}"/>
                </a:ext>
              </a:extLst>
            </p:cNvPr>
            <p:cNvGrpSpPr/>
            <p:nvPr/>
          </p:nvGrpSpPr>
          <p:grpSpPr>
            <a:xfrm>
              <a:off x="3252426" y="284561"/>
              <a:ext cx="7316421" cy="1001473"/>
              <a:chOff x="4368801" y="507999"/>
              <a:chExt cx="7316422" cy="1269868"/>
            </a:xfrm>
            <a:grpFill/>
          </p:grpSpPr>
          <p:sp>
            <p:nvSpPr>
              <p:cNvPr id="9" name="Rounded Rectangle 5">
                <a:extLst>
                  <a:ext uri="{FF2B5EF4-FFF2-40B4-BE49-F238E27FC236}">
                    <a16:creationId xmlns:a16="http://schemas.microsoft.com/office/drawing/2014/main" id="{E74DC797-34F4-149C-9589-17707A7A53C6}"/>
                  </a:ext>
                </a:extLst>
              </p:cNvPr>
              <p:cNvSpPr/>
              <p:nvPr/>
            </p:nvSpPr>
            <p:spPr>
              <a:xfrm>
                <a:off x="4368801" y="507999"/>
                <a:ext cx="7316422"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bg1"/>
                  </a:solidFill>
                  <a:latin typeface="Kalpurush" panose="02000600000000000000" pitchFamily="2" charset="0"/>
                  <a:cs typeface="Kalpurush" panose="02000600000000000000" pitchFamily="2" charset="0"/>
                </a:endParaRPr>
              </a:p>
            </p:txBody>
          </p:sp>
          <p:sp>
            <p:nvSpPr>
              <p:cNvPr id="26" name="TextBox 25">
                <a:extLst>
                  <a:ext uri="{FF2B5EF4-FFF2-40B4-BE49-F238E27FC236}">
                    <a16:creationId xmlns:a16="http://schemas.microsoft.com/office/drawing/2014/main" id="{5D84929A-AA6D-A7DF-1E77-170CDFAF65DF}"/>
                  </a:ext>
                </a:extLst>
              </p:cNvPr>
              <p:cNvSpPr txBox="1"/>
              <p:nvPr/>
            </p:nvSpPr>
            <p:spPr>
              <a:xfrm>
                <a:off x="4872420" y="717338"/>
                <a:ext cx="6601610" cy="819548"/>
              </a:xfrm>
              <a:prstGeom prst="rect">
                <a:avLst/>
              </a:prstGeom>
              <a:noFill/>
            </p:spPr>
            <p:txBody>
              <a:bodyPr wrap="square" rtlCol="0">
                <a:spAutoFit/>
              </a:bodyPr>
              <a:lstStyle/>
              <a:p>
                <a:pPr lvl="0" algn="just"/>
                <a:r>
                  <a:rPr lang="as-IN" dirty="0">
                    <a:solidFill>
                      <a:schemeClr val="bg1"/>
                    </a:solidFill>
                    <a:latin typeface="Kalpurush" panose="02000600000000000000" pitchFamily="2" charset="0"/>
                    <a:cs typeface="Kalpurush" panose="02000600000000000000" pitchFamily="2" charset="0"/>
                  </a:rPr>
                  <a:t>ফোনের সাথে হ্যান্ডস ফ্রি হেডসেটের সংযোগ ঘটিয়ে সাউন্ড বা ভয়েস ডেটা স্থানান্তর করা হয়। </a:t>
                </a:r>
                <a:endParaRPr lang="en-US" dirty="0">
                  <a:solidFill>
                    <a:schemeClr val="bg1"/>
                  </a:solidFill>
                  <a:latin typeface="Kalpurush" panose="02000600000000000000" pitchFamily="2" charset="0"/>
                  <a:cs typeface="Kalpurush" panose="02000600000000000000" pitchFamily="2" charset="0"/>
                </a:endParaRPr>
              </a:p>
            </p:txBody>
          </p:sp>
        </p:grpSp>
        <p:sp>
          <p:nvSpPr>
            <p:cNvPr id="8" name="Rounded Rectangle 8">
              <a:extLst>
                <a:ext uri="{FF2B5EF4-FFF2-40B4-BE49-F238E27FC236}">
                  <a16:creationId xmlns:a16="http://schemas.microsoft.com/office/drawing/2014/main" id="{6E5E5AFC-6599-6FCA-6799-AEDADAE24B90}"/>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১</a:t>
              </a:r>
            </a:p>
          </p:txBody>
        </p:sp>
      </p:grpSp>
      <p:grpSp>
        <p:nvGrpSpPr>
          <p:cNvPr id="27" name="Group 26">
            <a:extLst>
              <a:ext uri="{FF2B5EF4-FFF2-40B4-BE49-F238E27FC236}">
                <a16:creationId xmlns:a16="http://schemas.microsoft.com/office/drawing/2014/main" id="{FDF3412D-6619-8B2F-61A9-04AA6D035FEF}"/>
              </a:ext>
            </a:extLst>
          </p:cNvPr>
          <p:cNvGrpSpPr/>
          <p:nvPr/>
        </p:nvGrpSpPr>
        <p:grpSpPr>
          <a:xfrm>
            <a:off x="2450902" y="4297347"/>
            <a:ext cx="8402602" cy="1415559"/>
            <a:chOff x="2166244" y="77518"/>
            <a:chExt cx="8402602" cy="1415559"/>
          </a:xfrm>
        </p:grpSpPr>
        <p:grpSp>
          <p:nvGrpSpPr>
            <p:cNvPr id="28" name="Group 27">
              <a:extLst>
                <a:ext uri="{FF2B5EF4-FFF2-40B4-BE49-F238E27FC236}">
                  <a16:creationId xmlns:a16="http://schemas.microsoft.com/office/drawing/2014/main" id="{BBACCEF5-7C76-B029-590E-63B94F1AC322}"/>
                </a:ext>
              </a:extLst>
            </p:cNvPr>
            <p:cNvGrpSpPr/>
            <p:nvPr/>
          </p:nvGrpSpPr>
          <p:grpSpPr>
            <a:xfrm>
              <a:off x="3252426" y="284561"/>
              <a:ext cx="7316420" cy="1001473"/>
              <a:chOff x="4368801" y="507999"/>
              <a:chExt cx="7316421" cy="1269868"/>
            </a:xfrm>
          </p:grpSpPr>
          <p:sp>
            <p:nvSpPr>
              <p:cNvPr id="30" name="Rounded Rectangle 5">
                <a:extLst>
                  <a:ext uri="{FF2B5EF4-FFF2-40B4-BE49-F238E27FC236}">
                    <a16:creationId xmlns:a16="http://schemas.microsoft.com/office/drawing/2014/main" id="{8E6424BA-BEEF-15A1-B52A-7FD20AA2429A}"/>
                  </a:ext>
                </a:extLst>
              </p:cNvPr>
              <p:cNvSpPr/>
              <p:nvPr/>
            </p:nvSpPr>
            <p:spPr>
              <a:xfrm>
                <a:off x="4368801" y="507999"/>
                <a:ext cx="731642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31" name="TextBox 30">
                <a:extLst>
                  <a:ext uri="{FF2B5EF4-FFF2-40B4-BE49-F238E27FC236}">
                    <a16:creationId xmlns:a16="http://schemas.microsoft.com/office/drawing/2014/main" id="{40FC475A-818A-32D1-D8F1-379A86410431}"/>
                  </a:ext>
                </a:extLst>
              </p:cNvPr>
              <p:cNvSpPr txBox="1"/>
              <p:nvPr/>
            </p:nvSpPr>
            <p:spPr>
              <a:xfrm>
                <a:off x="4875335" y="725710"/>
                <a:ext cx="6613208" cy="819548"/>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কম্পিউটারের সাথে অন্যান্য ডিভাইসের সংযোগ ঘটানো ও তথ্য আদান প্রদান করা যায়</a:t>
                </a:r>
                <a:r>
                  <a:rPr lang="hi-IN" dirty="0">
                    <a:solidFill>
                      <a:schemeClr val="bg1"/>
                    </a:solidFill>
                    <a:latin typeface="Kalpurush" panose="02000600000000000000" pitchFamily="2" charset="0"/>
                  </a:rPr>
                  <a:t>।</a:t>
                </a:r>
                <a:endParaRPr lang="en-US" dirty="0">
                  <a:solidFill>
                    <a:schemeClr val="bg1"/>
                  </a:solidFill>
                  <a:latin typeface="Kalpurush" panose="02000600000000000000" pitchFamily="2" charset="0"/>
                  <a:cs typeface="Kalpurush" panose="02000600000000000000" pitchFamily="2" charset="0"/>
                </a:endParaRPr>
              </a:p>
            </p:txBody>
          </p:sp>
        </p:grpSp>
        <p:sp>
          <p:nvSpPr>
            <p:cNvPr id="29" name="Rounded Rectangle 8">
              <a:extLst>
                <a:ext uri="{FF2B5EF4-FFF2-40B4-BE49-F238E27FC236}">
                  <a16:creationId xmlns:a16="http://schemas.microsoft.com/office/drawing/2014/main" id="{21616A25-791D-81F6-7D88-EB728C20CDB7}"/>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৩</a:t>
              </a:r>
            </a:p>
          </p:txBody>
        </p:sp>
      </p:grpSp>
      <p:grpSp>
        <p:nvGrpSpPr>
          <p:cNvPr id="36" name="Group 35">
            <a:extLst>
              <a:ext uri="{FF2B5EF4-FFF2-40B4-BE49-F238E27FC236}">
                <a16:creationId xmlns:a16="http://schemas.microsoft.com/office/drawing/2014/main" id="{DA1CA707-8C38-F6AC-171A-14167385561A}"/>
              </a:ext>
            </a:extLst>
          </p:cNvPr>
          <p:cNvGrpSpPr/>
          <p:nvPr/>
        </p:nvGrpSpPr>
        <p:grpSpPr>
          <a:xfrm>
            <a:off x="2993993" y="2475925"/>
            <a:ext cx="7859512" cy="1415559"/>
            <a:chOff x="2166244" y="77518"/>
            <a:chExt cx="7859512" cy="1415559"/>
          </a:xfrm>
          <a:solidFill>
            <a:srgbClr val="8FAF52"/>
          </a:solidFill>
        </p:grpSpPr>
        <p:grpSp>
          <p:nvGrpSpPr>
            <p:cNvPr id="37" name="Group 36">
              <a:extLst>
                <a:ext uri="{FF2B5EF4-FFF2-40B4-BE49-F238E27FC236}">
                  <a16:creationId xmlns:a16="http://schemas.microsoft.com/office/drawing/2014/main" id="{209D9558-DC60-40C1-B1E9-1491320A2BDB}"/>
                </a:ext>
              </a:extLst>
            </p:cNvPr>
            <p:cNvGrpSpPr/>
            <p:nvPr/>
          </p:nvGrpSpPr>
          <p:grpSpPr>
            <a:xfrm>
              <a:off x="3252426" y="284561"/>
              <a:ext cx="6773330" cy="1001472"/>
              <a:chOff x="4368801" y="507999"/>
              <a:chExt cx="6773331" cy="1269868"/>
            </a:xfrm>
            <a:grpFill/>
          </p:grpSpPr>
          <p:sp>
            <p:nvSpPr>
              <p:cNvPr id="39" name="Rounded Rectangle 5">
                <a:extLst>
                  <a:ext uri="{FF2B5EF4-FFF2-40B4-BE49-F238E27FC236}">
                    <a16:creationId xmlns:a16="http://schemas.microsoft.com/office/drawing/2014/main" id="{6F8A376B-645E-3078-3EF8-B705041727DB}"/>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40" name="TextBox 39">
                <a:extLst>
                  <a:ext uri="{FF2B5EF4-FFF2-40B4-BE49-F238E27FC236}">
                    <a16:creationId xmlns:a16="http://schemas.microsoft.com/office/drawing/2014/main" id="{0334B8B1-EEA8-5E53-B16D-512A9F42AA07}"/>
                  </a:ext>
                </a:extLst>
              </p:cNvPr>
              <p:cNvSpPr txBox="1"/>
              <p:nvPr/>
            </p:nvSpPr>
            <p:spPr>
              <a:xfrm>
                <a:off x="4754054" y="880236"/>
                <a:ext cx="6191399"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ফোন থেকে কম্পিউটারে ফাইল স্থানান্তরে এ প্রযুক্তি ব্যবহৃত হয়। </a:t>
                </a:r>
                <a:endParaRPr lang="en-US" dirty="0">
                  <a:solidFill>
                    <a:schemeClr val="bg1"/>
                  </a:solidFill>
                  <a:latin typeface="Kalpurush" panose="02000600000000000000" pitchFamily="2" charset="0"/>
                  <a:cs typeface="Kalpurush" panose="02000600000000000000" pitchFamily="2" charset="0"/>
                </a:endParaRPr>
              </a:p>
            </p:txBody>
          </p:sp>
        </p:grpSp>
        <p:sp>
          <p:nvSpPr>
            <p:cNvPr id="38" name="Rounded Rectangle 8">
              <a:extLst>
                <a:ext uri="{FF2B5EF4-FFF2-40B4-BE49-F238E27FC236}">
                  <a16:creationId xmlns:a16="http://schemas.microsoft.com/office/drawing/2014/main" id="{CFFC7ADA-3FAF-7E45-15D1-5CC2D0DC44E1}"/>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২</a:t>
              </a:r>
            </a:p>
          </p:txBody>
        </p:sp>
      </p:grpSp>
    </p:spTree>
    <p:extLst>
      <p:ext uri="{BB962C8B-B14F-4D97-AF65-F5344CB8AC3E}">
        <p14:creationId xmlns:p14="http://schemas.microsoft.com/office/powerpoint/2010/main" val="95641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500" fill="hold"/>
                                        <p:tgtEl>
                                          <p:spTgt spid="6"/>
                                        </p:tgtEl>
                                        <p:attrNameLst>
                                          <p:attrName>ppt_x</p:attrName>
                                        </p:attrNameLst>
                                      </p:cBhvr>
                                      <p:tavLst>
                                        <p:tav tm="0">
                                          <p:val>
                                            <p:strVal val="1+#ppt_w/2"/>
                                          </p:val>
                                        </p:tav>
                                        <p:tav tm="100000">
                                          <p:val>
                                            <p:strVal val="#ppt_x"/>
                                          </p:val>
                                        </p:tav>
                                      </p:tavLst>
                                    </p:anim>
                                    <p:anim calcmode="lin" valueType="num">
                                      <p:cBhvr additive="base">
                                        <p:cTn id="14"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500" fill="hold"/>
                                        <p:tgtEl>
                                          <p:spTgt spid="36"/>
                                        </p:tgtEl>
                                        <p:attrNameLst>
                                          <p:attrName>ppt_x</p:attrName>
                                        </p:attrNameLst>
                                      </p:cBhvr>
                                      <p:tavLst>
                                        <p:tav tm="0">
                                          <p:val>
                                            <p:strVal val="1+#ppt_w/2"/>
                                          </p:val>
                                        </p:tav>
                                        <p:tav tm="100000">
                                          <p:val>
                                            <p:strVal val="#ppt_x"/>
                                          </p:val>
                                        </p:tav>
                                      </p:tavLst>
                                    </p:anim>
                                    <p:anim calcmode="lin" valueType="num">
                                      <p:cBhvr additive="base">
                                        <p:cTn id="20" dur="1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500" fill="hold"/>
                                        <p:tgtEl>
                                          <p:spTgt spid="27"/>
                                        </p:tgtEl>
                                        <p:attrNameLst>
                                          <p:attrName>ppt_x</p:attrName>
                                        </p:attrNameLst>
                                      </p:cBhvr>
                                      <p:tavLst>
                                        <p:tav tm="0">
                                          <p:val>
                                            <p:strVal val="1+#ppt_w/2"/>
                                          </p:val>
                                        </p:tav>
                                        <p:tav tm="100000">
                                          <p:val>
                                            <p:strVal val="#ppt_x"/>
                                          </p:val>
                                        </p:tav>
                                      </p:tavLst>
                                    </p:anim>
                                    <p:anim calcmode="lin" valueType="num">
                                      <p:cBhvr additive="base">
                                        <p:cTn id="26" dur="1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03353-49E9-4BA7-BD35-EB75A972539D}"/>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88EB65A1-7005-C106-2527-EE945A9FE1F3}"/>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5" name="Group 4">
            <a:extLst>
              <a:ext uri="{FF2B5EF4-FFF2-40B4-BE49-F238E27FC236}">
                <a16:creationId xmlns:a16="http://schemas.microsoft.com/office/drawing/2014/main" id="{EB0A3AFC-5472-4A2F-F130-DFF39AB95486}"/>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B1E826C5-25F2-C864-DE59-DA41E1BCF575}"/>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C4B7026E-C5B2-76FD-CC86-A2643DA86BD4}"/>
                </a:ext>
              </a:extLst>
            </p:cNvPr>
            <p:cNvSpPr txBox="1"/>
            <p:nvPr/>
          </p:nvSpPr>
          <p:spPr>
            <a:xfrm>
              <a:off x="425647" y="2718777"/>
              <a:ext cx="1619844" cy="1428395"/>
            </a:xfrm>
            <a:prstGeom prst="rect">
              <a:avLst/>
            </a:prstGeom>
            <a:noFill/>
          </p:spPr>
          <p:txBody>
            <a:bodyPr wrap="none" rtlCol="0">
              <a:spAutoFit/>
            </a:bodyPr>
            <a:lstStyle/>
            <a:p>
              <a:pPr lvl="0" algn="ctr">
                <a:buNone/>
              </a:pPr>
              <a:r>
                <a:rPr lang="en-US" sz="4000" b="1" dirty="0" err="1">
                  <a:solidFill>
                    <a:schemeClr val="bg1"/>
                  </a:solidFill>
                  <a:latin typeface="Kalpurush" panose="02000600000000000000" pitchFamily="2" charset="0"/>
                  <a:cs typeface="Kalpurush" panose="02000600000000000000" pitchFamily="2" charset="0"/>
                </a:rPr>
                <a:t>ব্লুটুথের</a:t>
              </a:r>
              <a:endParaRPr lang="en-US" sz="4000" b="1" dirty="0">
                <a:solidFill>
                  <a:schemeClr val="bg1"/>
                </a:solidFill>
                <a:latin typeface="Kalpurush" panose="02000600000000000000" pitchFamily="2" charset="0"/>
                <a:cs typeface="Kalpurush" panose="02000600000000000000" pitchFamily="2" charset="0"/>
              </a:endParaRPr>
            </a:p>
            <a:p>
              <a:pPr lvl="0" algn="ctr">
                <a:buNone/>
              </a:pPr>
              <a:r>
                <a:rPr lang="en-US" sz="4000" b="1" dirty="0" err="1">
                  <a:solidFill>
                    <a:schemeClr val="bg1"/>
                  </a:solidFill>
                  <a:latin typeface="Kalpurush" panose="02000600000000000000" pitchFamily="2" charset="0"/>
                  <a:cs typeface="Kalpurush" panose="02000600000000000000" pitchFamily="2" charset="0"/>
                </a:rPr>
                <a:t>ব্যবহার</a:t>
              </a:r>
              <a:endParaRPr lang="en-US" sz="4000" dirty="0">
                <a:solidFill>
                  <a:schemeClr val="bg1"/>
                </a:solidFill>
                <a:latin typeface="Kalpurush" panose="02000600000000000000" pitchFamily="2" charset="0"/>
                <a:cs typeface="Kalpurush" panose="02000600000000000000" pitchFamily="2" charset="0"/>
              </a:endParaRPr>
            </a:p>
          </p:txBody>
        </p:sp>
      </p:grpSp>
      <p:grpSp>
        <p:nvGrpSpPr>
          <p:cNvPr id="6" name="Group 5">
            <a:extLst>
              <a:ext uri="{FF2B5EF4-FFF2-40B4-BE49-F238E27FC236}">
                <a16:creationId xmlns:a16="http://schemas.microsoft.com/office/drawing/2014/main" id="{06889B5F-11AD-1DCD-FD24-0F5774A4C1AE}"/>
              </a:ext>
            </a:extLst>
          </p:cNvPr>
          <p:cNvGrpSpPr/>
          <p:nvPr/>
        </p:nvGrpSpPr>
        <p:grpSpPr>
          <a:xfrm>
            <a:off x="2450902" y="654503"/>
            <a:ext cx="8402602" cy="1415559"/>
            <a:chOff x="2166244" y="77518"/>
            <a:chExt cx="8402603" cy="1415559"/>
          </a:xfrm>
          <a:solidFill>
            <a:srgbClr val="6685C3"/>
          </a:solidFill>
        </p:grpSpPr>
        <p:grpSp>
          <p:nvGrpSpPr>
            <p:cNvPr id="7" name="Group 6">
              <a:extLst>
                <a:ext uri="{FF2B5EF4-FFF2-40B4-BE49-F238E27FC236}">
                  <a16:creationId xmlns:a16="http://schemas.microsoft.com/office/drawing/2014/main" id="{D5F0C440-6E89-01F0-FB22-1BBCCA4AD933}"/>
                </a:ext>
              </a:extLst>
            </p:cNvPr>
            <p:cNvGrpSpPr/>
            <p:nvPr/>
          </p:nvGrpSpPr>
          <p:grpSpPr>
            <a:xfrm>
              <a:off x="3252426" y="284561"/>
              <a:ext cx="7316421" cy="1001473"/>
              <a:chOff x="4368801" y="507999"/>
              <a:chExt cx="7316422" cy="1269868"/>
            </a:xfrm>
            <a:grpFill/>
          </p:grpSpPr>
          <p:sp>
            <p:nvSpPr>
              <p:cNvPr id="9" name="Rounded Rectangle 5">
                <a:extLst>
                  <a:ext uri="{FF2B5EF4-FFF2-40B4-BE49-F238E27FC236}">
                    <a16:creationId xmlns:a16="http://schemas.microsoft.com/office/drawing/2014/main" id="{61FB9E85-E597-A652-82F6-1A8C368BDB55}"/>
                  </a:ext>
                </a:extLst>
              </p:cNvPr>
              <p:cNvSpPr/>
              <p:nvPr/>
            </p:nvSpPr>
            <p:spPr>
              <a:xfrm>
                <a:off x="4368801" y="507999"/>
                <a:ext cx="7316422"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bg1"/>
                  </a:solidFill>
                  <a:latin typeface="Kalpurush" panose="02000600000000000000" pitchFamily="2" charset="0"/>
                  <a:cs typeface="Kalpurush" panose="02000600000000000000" pitchFamily="2" charset="0"/>
                </a:endParaRPr>
              </a:p>
            </p:txBody>
          </p:sp>
          <p:sp>
            <p:nvSpPr>
              <p:cNvPr id="26" name="TextBox 25">
                <a:extLst>
                  <a:ext uri="{FF2B5EF4-FFF2-40B4-BE49-F238E27FC236}">
                    <a16:creationId xmlns:a16="http://schemas.microsoft.com/office/drawing/2014/main" id="{D0C697F8-EB3C-D97C-4C1E-7DBADA1DFAE7}"/>
                  </a:ext>
                </a:extLst>
              </p:cNvPr>
              <p:cNvSpPr txBox="1"/>
              <p:nvPr/>
            </p:nvSpPr>
            <p:spPr>
              <a:xfrm>
                <a:off x="4872420" y="717338"/>
                <a:ext cx="6601610" cy="819548"/>
              </a:xfrm>
              <a:prstGeom prst="rect">
                <a:avLst/>
              </a:prstGeom>
              <a:noFill/>
            </p:spPr>
            <p:txBody>
              <a:bodyPr wrap="square" rtlCol="0">
                <a:spAutoFit/>
              </a:bodyPr>
              <a:lstStyle/>
              <a:p>
                <a:pPr lvl="0" algn="just"/>
                <a:r>
                  <a:rPr lang="as-IN" dirty="0">
                    <a:solidFill>
                      <a:schemeClr val="bg1"/>
                    </a:solidFill>
                    <a:latin typeface="Kalpurush" panose="02000600000000000000" pitchFamily="2" charset="0"/>
                    <a:cs typeface="Kalpurush" panose="02000600000000000000" pitchFamily="2" charset="0"/>
                  </a:rPr>
                  <a:t>পিসির ইনপুট ও আউটপুট ডিভাইসগুলোর সাথে তারবিহীন যোগাযোগে ব্লুটুথ ব্যবহৃত হয়। </a:t>
                </a:r>
                <a:endParaRPr lang="en-US" dirty="0">
                  <a:solidFill>
                    <a:schemeClr val="bg1"/>
                  </a:solidFill>
                  <a:latin typeface="Kalpurush" panose="02000600000000000000" pitchFamily="2" charset="0"/>
                  <a:cs typeface="Kalpurush" panose="02000600000000000000" pitchFamily="2" charset="0"/>
                </a:endParaRPr>
              </a:p>
            </p:txBody>
          </p:sp>
        </p:grpSp>
        <p:sp>
          <p:nvSpPr>
            <p:cNvPr id="8" name="Rounded Rectangle 8">
              <a:extLst>
                <a:ext uri="{FF2B5EF4-FFF2-40B4-BE49-F238E27FC236}">
                  <a16:creationId xmlns:a16="http://schemas.microsoft.com/office/drawing/2014/main" id="{8BCE818D-9889-6D7A-9E29-4F7E40A7D8BC}"/>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৪</a:t>
              </a:r>
            </a:p>
          </p:txBody>
        </p:sp>
      </p:grpSp>
      <p:grpSp>
        <p:nvGrpSpPr>
          <p:cNvPr id="27" name="Group 26">
            <a:extLst>
              <a:ext uri="{FF2B5EF4-FFF2-40B4-BE49-F238E27FC236}">
                <a16:creationId xmlns:a16="http://schemas.microsoft.com/office/drawing/2014/main" id="{085CD0FC-6441-036A-6989-913364C523D9}"/>
              </a:ext>
            </a:extLst>
          </p:cNvPr>
          <p:cNvGrpSpPr/>
          <p:nvPr/>
        </p:nvGrpSpPr>
        <p:grpSpPr>
          <a:xfrm>
            <a:off x="2450902" y="4297347"/>
            <a:ext cx="8402602" cy="1415559"/>
            <a:chOff x="2166244" y="77518"/>
            <a:chExt cx="8402602" cy="1415559"/>
          </a:xfrm>
        </p:grpSpPr>
        <p:grpSp>
          <p:nvGrpSpPr>
            <p:cNvPr id="28" name="Group 27">
              <a:extLst>
                <a:ext uri="{FF2B5EF4-FFF2-40B4-BE49-F238E27FC236}">
                  <a16:creationId xmlns:a16="http://schemas.microsoft.com/office/drawing/2014/main" id="{EDA8A986-F1F2-30CC-F9EB-99F8CBF5B5AD}"/>
                </a:ext>
              </a:extLst>
            </p:cNvPr>
            <p:cNvGrpSpPr/>
            <p:nvPr/>
          </p:nvGrpSpPr>
          <p:grpSpPr>
            <a:xfrm>
              <a:off x="3252426" y="284561"/>
              <a:ext cx="7316420" cy="1001473"/>
              <a:chOff x="4368801" y="507999"/>
              <a:chExt cx="7316421" cy="1269868"/>
            </a:xfrm>
          </p:grpSpPr>
          <p:sp>
            <p:nvSpPr>
              <p:cNvPr id="30" name="Rounded Rectangle 5">
                <a:extLst>
                  <a:ext uri="{FF2B5EF4-FFF2-40B4-BE49-F238E27FC236}">
                    <a16:creationId xmlns:a16="http://schemas.microsoft.com/office/drawing/2014/main" id="{24AE29A9-C35E-BE49-2401-EB8984EABF9A}"/>
                  </a:ext>
                </a:extLst>
              </p:cNvPr>
              <p:cNvSpPr/>
              <p:nvPr/>
            </p:nvSpPr>
            <p:spPr>
              <a:xfrm>
                <a:off x="4368801" y="507999"/>
                <a:ext cx="731642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31" name="TextBox 30">
                <a:extLst>
                  <a:ext uri="{FF2B5EF4-FFF2-40B4-BE49-F238E27FC236}">
                    <a16:creationId xmlns:a16="http://schemas.microsoft.com/office/drawing/2014/main" id="{F5ADCC6B-56B3-AEC5-3E61-55780139AA9A}"/>
                  </a:ext>
                </a:extLst>
              </p:cNvPr>
              <p:cNvSpPr txBox="1"/>
              <p:nvPr/>
            </p:nvSpPr>
            <p:spPr>
              <a:xfrm>
                <a:off x="4875335" y="908781"/>
                <a:ext cx="6809887"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ইন্ডাস্ট্রিয়াল ও মেডিক্যাল ডিভাইসের সেন্সরের সাথে যোগাযোগের জন্য ব্যবহার হয়। </a:t>
                </a:r>
                <a:endParaRPr lang="en-US" dirty="0">
                  <a:solidFill>
                    <a:schemeClr val="bg1"/>
                  </a:solidFill>
                  <a:latin typeface="Kalpurush" panose="02000600000000000000" pitchFamily="2" charset="0"/>
                  <a:cs typeface="Kalpurush" panose="02000600000000000000" pitchFamily="2" charset="0"/>
                </a:endParaRPr>
              </a:p>
            </p:txBody>
          </p:sp>
        </p:grpSp>
        <p:sp>
          <p:nvSpPr>
            <p:cNvPr id="29" name="Rounded Rectangle 8">
              <a:extLst>
                <a:ext uri="{FF2B5EF4-FFF2-40B4-BE49-F238E27FC236}">
                  <a16:creationId xmlns:a16="http://schemas.microsoft.com/office/drawing/2014/main" id="{7304CAF1-1F0D-E476-24A5-CAE4080E3E68}"/>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৬</a:t>
              </a:r>
            </a:p>
          </p:txBody>
        </p:sp>
      </p:grpSp>
      <p:grpSp>
        <p:nvGrpSpPr>
          <p:cNvPr id="36" name="Group 35">
            <a:extLst>
              <a:ext uri="{FF2B5EF4-FFF2-40B4-BE49-F238E27FC236}">
                <a16:creationId xmlns:a16="http://schemas.microsoft.com/office/drawing/2014/main" id="{00C8F666-578E-FCA4-F712-B61027A254B4}"/>
              </a:ext>
            </a:extLst>
          </p:cNvPr>
          <p:cNvGrpSpPr/>
          <p:nvPr/>
        </p:nvGrpSpPr>
        <p:grpSpPr>
          <a:xfrm>
            <a:off x="2993993" y="2475925"/>
            <a:ext cx="7859512" cy="1415559"/>
            <a:chOff x="2166244" y="77518"/>
            <a:chExt cx="7859512" cy="1415559"/>
          </a:xfrm>
          <a:solidFill>
            <a:srgbClr val="8FAF52"/>
          </a:solidFill>
        </p:grpSpPr>
        <p:grpSp>
          <p:nvGrpSpPr>
            <p:cNvPr id="37" name="Group 36">
              <a:extLst>
                <a:ext uri="{FF2B5EF4-FFF2-40B4-BE49-F238E27FC236}">
                  <a16:creationId xmlns:a16="http://schemas.microsoft.com/office/drawing/2014/main" id="{22ABA8D3-6859-6289-146F-AFE446F27142}"/>
                </a:ext>
              </a:extLst>
            </p:cNvPr>
            <p:cNvGrpSpPr/>
            <p:nvPr/>
          </p:nvGrpSpPr>
          <p:grpSpPr>
            <a:xfrm>
              <a:off x="3252426" y="284561"/>
              <a:ext cx="6773330" cy="1001472"/>
              <a:chOff x="4368801" y="507999"/>
              <a:chExt cx="6773331" cy="1269868"/>
            </a:xfrm>
            <a:grpFill/>
          </p:grpSpPr>
          <p:sp>
            <p:nvSpPr>
              <p:cNvPr id="39" name="Rounded Rectangle 5">
                <a:extLst>
                  <a:ext uri="{FF2B5EF4-FFF2-40B4-BE49-F238E27FC236}">
                    <a16:creationId xmlns:a16="http://schemas.microsoft.com/office/drawing/2014/main" id="{C9A266CA-7004-A935-18BD-7312B3B78381}"/>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40" name="TextBox 39">
                <a:extLst>
                  <a:ext uri="{FF2B5EF4-FFF2-40B4-BE49-F238E27FC236}">
                    <a16:creationId xmlns:a16="http://schemas.microsoft.com/office/drawing/2014/main" id="{8BE28089-4A81-A5F5-C87B-1F7B28A060A9}"/>
                  </a:ext>
                </a:extLst>
              </p:cNvPr>
              <p:cNvSpPr txBox="1"/>
              <p:nvPr/>
            </p:nvSpPr>
            <p:spPr>
              <a:xfrm>
                <a:off x="4754054" y="717506"/>
                <a:ext cx="6191399" cy="819549"/>
              </a:xfrm>
              <a:prstGeom prst="rect">
                <a:avLst/>
              </a:prstGeom>
              <a:noFill/>
            </p:spPr>
            <p:txBody>
              <a:bodyPr wrap="square" rtlCol="0">
                <a:spAutoFit/>
              </a:bodyPr>
              <a:lstStyle/>
              <a:p>
                <a:pPr lvl="0" algn="just"/>
                <a:r>
                  <a:rPr lang="as-IN" dirty="0">
                    <a:solidFill>
                      <a:schemeClr val="bg1"/>
                    </a:solidFill>
                    <a:latin typeface="Kalpurush" panose="02000600000000000000" pitchFamily="2" charset="0"/>
                    <a:cs typeface="Kalpurush" panose="02000600000000000000" pitchFamily="2" charset="0"/>
                  </a:rPr>
                  <a:t>জিপিএস রিসিভার</a:t>
                </a:r>
                <a:r>
                  <a:rPr lang="en-US" dirty="0">
                    <a:solidFill>
                      <a:schemeClr val="bg1"/>
                    </a:solidFill>
                    <a:latin typeface="Kalpurush" panose="02000600000000000000" pitchFamily="2" charset="0"/>
                    <a:cs typeface="Kalpurush" panose="02000600000000000000" pitchFamily="2" charset="0"/>
                  </a:rPr>
                  <a:t>, </a:t>
                </a:r>
                <a:r>
                  <a:rPr lang="as-IN" dirty="0">
                    <a:solidFill>
                      <a:schemeClr val="bg1"/>
                    </a:solidFill>
                    <a:latin typeface="Kalpurush" panose="02000600000000000000" pitchFamily="2" charset="0"/>
                    <a:cs typeface="Kalpurush" panose="02000600000000000000" pitchFamily="2" charset="0"/>
                  </a:rPr>
                  <a:t>চিকিৎসা যন্ত্রপাতি</a:t>
                </a:r>
                <a:r>
                  <a:rPr lang="en-US" dirty="0">
                    <a:solidFill>
                      <a:schemeClr val="bg1"/>
                    </a:solidFill>
                    <a:latin typeface="Kalpurush" panose="02000600000000000000" pitchFamily="2" charset="0"/>
                    <a:cs typeface="Kalpurush" panose="02000600000000000000" pitchFamily="2" charset="0"/>
                  </a:rPr>
                  <a:t>, </a:t>
                </a:r>
                <a:r>
                  <a:rPr lang="as-IN" dirty="0">
                    <a:solidFill>
                      <a:schemeClr val="bg1"/>
                    </a:solidFill>
                    <a:latin typeface="Kalpurush" panose="02000600000000000000" pitchFamily="2" charset="0"/>
                    <a:cs typeface="Kalpurush" panose="02000600000000000000" pitchFamily="2" charset="0"/>
                  </a:rPr>
                  <a:t>বারকোড স্ক্যানার ও ট্রাফিক কন্ট্রোল ডিভাইসগুলোতে ব্যবহৃত হয়। </a:t>
                </a:r>
                <a:endParaRPr lang="en-US" dirty="0">
                  <a:solidFill>
                    <a:schemeClr val="bg1"/>
                  </a:solidFill>
                  <a:latin typeface="Kalpurush" panose="02000600000000000000" pitchFamily="2" charset="0"/>
                  <a:cs typeface="Kalpurush" panose="02000600000000000000" pitchFamily="2" charset="0"/>
                </a:endParaRPr>
              </a:p>
            </p:txBody>
          </p:sp>
        </p:grpSp>
        <p:sp>
          <p:nvSpPr>
            <p:cNvPr id="38" name="Rounded Rectangle 8">
              <a:extLst>
                <a:ext uri="{FF2B5EF4-FFF2-40B4-BE49-F238E27FC236}">
                  <a16:creationId xmlns:a16="http://schemas.microsoft.com/office/drawing/2014/main" id="{C78DAC53-4CB0-F9EE-BA8A-55FA0C34C52B}"/>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৫</a:t>
              </a:r>
            </a:p>
          </p:txBody>
        </p:sp>
      </p:grpSp>
    </p:spTree>
    <p:extLst>
      <p:ext uri="{BB962C8B-B14F-4D97-AF65-F5344CB8AC3E}">
        <p14:creationId xmlns:p14="http://schemas.microsoft.com/office/powerpoint/2010/main" val="254389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1+#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1500" fill="hold"/>
                                        <p:tgtEl>
                                          <p:spTgt spid="36"/>
                                        </p:tgtEl>
                                        <p:attrNameLst>
                                          <p:attrName>ppt_x</p:attrName>
                                        </p:attrNameLst>
                                      </p:cBhvr>
                                      <p:tavLst>
                                        <p:tav tm="0">
                                          <p:val>
                                            <p:strVal val="1+#ppt_w/2"/>
                                          </p:val>
                                        </p:tav>
                                        <p:tav tm="100000">
                                          <p:val>
                                            <p:strVal val="#ppt_x"/>
                                          </p:val>
                                        </p:tav>
                                      </p:tavLst>
                                    </p:anim>
                                    <p:anim calcmode="lin" valueType="num">
                                      <p:cBhvr additive="base">
                                        <p:cTn id="14" dur="1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500" fill="hold"/>
                                        <p:tgtEl>
                                          <p:spTgt spid="27"/>
                                        </p:tgtEl>
                                        <p:attrNameLst>
                                          <p:attrName>ppt_x</p:attrName>
                                        </p:attrNameLst>
                                      </p:cBhvr>
                                      <p:tavLst>
                                        <p:tav tm="0">
                                          <p:val>
                                            <p:strVal val="1+#ppt_w/2"/>
                                          </p:val>
                                        </p:tav>
                                        <p:tav tm="100000">
                                          <p:val>
                                            <p:strVal val="#ppt_x"/>
                                          </p:val>
                                        </p:tav>
                                      </p:tavLst>
                                    </p:anim>
                                    <p:anim calcmode="lin" valueType="num">
                                      <p:cBhvr additive="base">
                                        <p:cTn id="20" dur="1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079D0-FD4B-44F3-0420-6977924DDB4E}"/>
            </a:ext>
          </a:extLst>
        </p:cNvPr>
        <p:cNvGrpSpPr/>
        <p:nvPr/>
      </p:nvGrpSpPr>
      <p:grpSpPr>
        <a:xfrm>
          <a:off x="0" y="0"/>
          <a:ext cx="0" cy="0"/>
          <a:chOff x="0" y="0"/>
          <a:chExt cx="0" cy="0"/>
        </a:xfrm>
      </p:grpSpPr>
      <p:sp>
        <p:nvSpPr>
          <p:cNvPr id="3" name="Rectangle: Diagonal Corners Rounded 2">
            <a:extLst>
              <a:ext uri="{FF2B5EF4-FFF2-40B4-BE49-F238E27FC236}">
                <a16:creationId xmlns:a16="http://schemas.microsoft.com/office/drawing/2014/main" id="{AF0D9B84-09D6-087C-778A-E845D2334312}"/>
              </a:ext>
            </a:extLst>
          </p:cNvPr>
          <p:cNvSpPr/>
          <p:nvPr/>
        </p:nvSpPr>
        <p:spPr>
          <a:xfrm>
            <a:off x="696685" y="1237580"/>
            <a:ext cx="3971567" cy="4599725"/>
          </a:xfrm>
          <a:prstGeom prst="round2DiagRect">
            <a:avLst>
              <a:gd name="adj1" fmla="val 0"/>
              <a:gd name="adj2" fmla="val 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dirty="0">
                <a:latin typeface="Kalpurush" panose="02000600000000000000" pitchFamily="2" charset="0"/>
                <a:cs typeface="Kalpurush" panose="02000600000000000000" pitchFamily="2" charset="0"/>
              </a:rPr>
              <a:t>Wireless Fidelity </a:t>
            </a:r>
            <a:r>
              <a:rPr lang="as-IN" dirty="0">
                <a:latin typeface="Kalpurush" panose="02000600000000000000" pitchFamily="2" charset="0"/>
                <a:cs typeface="Kalpurush" panose="02000600000000000000" pitchFamily="2" charset="0"/>
              </a:rPr>
              <a:t>শব্দের সংক্ষিপ্ত রূপ হলো </a:t>
            </a:r>
            <a:r>
              <a:rPr lang="en-US" dirty="0">
                <a:latin typeface="Kalpurush" panose="02000600000000000000" pitchFamily="2" charset="0"/>
                <a:cs typeface="Kalpurush" panose="02000600000000000000" pitchFamily="2" charset="0"/>
              </a:rPr>
              <a:t>Wi-Fi </a:t>
            </a:r>
            <a:r>
              <a:rPr lang="as-IN" dirty="0">
                <a:latin typeface="Kalpurush" panose="02000600000000000000" pitchFamily="2" charset="0"/>
                <a:cs typeface="Kalpurush" panose="02000600000000000000" pitchFamily="2" charset="0"/>
              </a:rPr>
              <a:t>যা </a:t>
            </a:r>
            <a:r>
              <a:rPr lang="en-US" dirty="0">
                <a:latin typeface="Kalpurush" panose="02000600000000000000" pitchFamily="2" charset="0"/>
                <a:cs typeface="Kalpurush" panose="02000600000000000000" pitchFamily="2" charset="0"/>
              </a:rPr>
              <a:t>LAN (Local Area Network)-</a:t>
            </a:r>
            <a:r>
              <a:rPr lang="as-IN" dirty="0">
                <a:latin typeface="Kalpurush" panose="02000600000000000000" pitchFamily="2" charset="0"/>
                <a:cs typeface="Kalpurush" panose="02000600000000000000" pitchFamily="2" charset="0"/>
              </a:rPr>
              <a:t>এর একটি ওয়‍্যারলেস ব্যবস্থা। এর সাহায্যে পোর্টেবল বা বহনযোগ্য ডিভাইসকে (ল্যাপটপ কম্পিউটার</a:t>
            </a:r>
            <a:r>
              <a:rPr lang="en-US" dirty="0">
                <a:latin typeface="Kalpurush" panose="02000600000000000000" pitchFamily="2" charset="0"/>
                <a:cs typeface="Kalpurush" panose="02000600000000000000" pitchFamily="2" charset="0"/>
              </a:rPr>
              <a:t>, </a:t>
            </a:r>
            <a:r>
              <a:rPr lang="as-IN" dirty="0">
                <a:latin typeface="Kalpurush" panose="02000600000000000000" pitchFamily="2" charset="0"/>
                <a:cs typeface="Kalpurush" panose="02000600000000000000" pitchFamily="2" charset="0"/>
              </a:rPr>
              <a:t>ডিজিটাল অডিও প্লেয়ার</a:t>
            </a:r>
            <a:r>
              <a:rPr lang="en-US" dirty="0">
                <a:latin typeface="Kalpurush" panose="02000600000000000000" pitchFamily="2" charset="0"/>
                <a:cs typeface="Kalpurush" panose="02000600000000000000" pitchFamily="2" charset="0"/>
              </a:rPr>
              <a:t>, </a:t>
            </a:r>
            <a:r>
              <a:rPr lang="as-IN" dirty="0">
                <a:latin typeface="Kalpurush" panose="02000600000000000000" pitchFamily="2" charset="0"/>
                <a:cs typeface="Kalpurush" panose="02000600000000000000" pitchFamily="2" charset="0"/>
              </a:rPr>
              <a:t>ভিডিও গেম কনসোল</a:t>
            </a:r>
            <a:r>
              <a:rPr lang="en-US" dirty="0">
                <a:latin typeface="Kalpurush" panose="02000600000000000000" pitchFamily="2" charset="0"/>
                <a:cs typeface="Kalpurush" panose="02000600000000000000" pitchFamily="2" charset="0"/>
              </a:rPr>
              <a:t>, </a:t>
            </a:r>
            <a:r>
              <a:rPr lang="as-IN" dirty="0">
                <a:latin typeface="Kalpurush" panose="02000600000000000000" pitchFamily="2" charset="0"/>
                <a:cs typeface="Kalpurush" panose="02000600000000000000" pitchFamily="2" charset="0"/>
              </a:rPr>
              <a:t>মোবাইল ফোন) সহজে ইন্টারনেটের সাথে যুক্ত করা যায়। </a:t>
            </a:r>
            <a:endParaRPr lang="en-US" dirty="0">
              <a:latin typeface="Kalpurush" panose="02000600000000000000" pitchFamily="2" charset="0"/>
              <a:cs typeface="Kalpurush" panose="02000600000000000000" pitchFamily="2" charset="0"/>
            </a:endParaRPr>
          </a:p>
          <a:p>
            <a:pPr algn="just"/>
            <a:endParaRPr lang="en-US" sz="1000" dirty="0">
              <a:latin typeface="Kalpurush" panose="02000600000000000000" pitchFamily="2" charset="0"/>
              <a:cs typeface="Kalpurush" panose="02000600000000000000" pitchFamily="2" charset="0"/>
            </a:endParaRPr>
          </a:p>
          <a:p>
            <a:pPr algn="just"/>
            <a:r>
              <a:rPr lang="en-US" dirty="0">
                <a:latin typeface="Kalpurush" panose="02000600000000000000" pitchFamily="2" charset="0"/>
                <a:cs typeface="Kalpurush" panose="02000600000000000000" pitchFamily="2" charset="0"/>
              </a:rPr>
              <a:t>Wi-Fi </a:t>
            </a:r>
            <a:r>
              <a:rPr lang="as-IN" dirty="0">
                <a:latin typeface="Kalpurush" panose="02000600000000000000" pitchFamily="2" charset="0"/>
                <a:cs typeface="Kalpurush" panose="02000600000000000000" pitchFamily="2" charset="0"/>
              </a:rPr>
              <a:t>এর স্ট্যান্ডার্ড হচ্ছে </a:t>
            </a:r>
            <a:r>
              <a:rPr lang="en-US" dirty="0">
                <a:latin typeface="Kalpurush" panose="02000600000000000000" pitchFamily="2" charset="0"/>
                <a:cs typeface="Kalpurush" panose="02000600000000000000" pitchFamily="2" charset="0"/>
              </a:rPr>
              <a:t>IEEE 802.11</a:t>
            </a:r>
            <a:r>
              <a:rPr lang="as-IN" dirty="0">
                <a:latin typeface="Kalpurush" panose="02000600000000000000" pitchFamily="2" charset="0"/>
                <a:cs typeface="Kalpurush" panose="02000600000000000000" pitchFamily="2" charset="0"/>
              </a:rPr>
              <a:t> যা একটি ওয়্যারলেস বা তারবিহীন </a:t>
            </a:r>
            <a:r>
              <a:rPr lang="en-US" dirty="0">
                <a:latin typeface="Kalpurush" panose="02000600000000000000" pitchFamily="2" charset="0"/>
                <a:cs typeface="Kalpurush" panose="02000600000000000000" pitchFamily="2" charset="0"/>
              </a:rPr>
              <a:t>LAN </a:t>
            </a:r>
            <a:r>
              <a:rPr lang="as-IN" dirty="0">
                <a:latin typeface="Kalpurush" panose="02000600000000000000" pitchFamily="2" charset="0"/>
                <a:cs typeface="Kalpurush" panose="02000600000000000000" pitchFamily="2" charset="0"/>
              </a:rPr>
              <a:t>স্ট্যান্ডার্ড। বিভিন্ন পোর্টেবল ডিভাইস ও ফিক্সড ডিভাইসের মধ্যে নেটওয়ার্কের ক্ষেত্রেও এটি ব্যবহূত হয়। এর কভারেজ এরিয়া কয়েক মিটার পর্যন্ত বিস্তৃত হতে পারে। </a:t>
            </a:r>
            <a:r>
              <a:rPr lang="en-US" dirty="0">
                <a:latin typeface="Kalpurush" panose="02000600000000000000" pitchFamily="2" charset="0"/>
                <a:cs typeface="Kalpurush" panose="02000600000000000000" pitchFamily="2" charset="0"/>
              </a:rPr>
              <a:t>Wi-Fi </a:t>
            </a:r>
            <a:r>
              <a:rPr lang="as-IN" dirty="0">
                <a:latin typeface="Kalpurush" panose="02000600000000000000" pitchFamily="2" charset="0"/>
                <a:cs typeface="Kalpurush" panose="02000600000000000000" pitchFamily="2" charset="0"/>
              </a:rPr>
              <a:t>নেটওয়ার্কভুক্ত এলাকা বা অঞ্চল </a:t>
            </a:r>
            <a:r>
              <a:rPr lang="en-US" dirty="0">
                <a:latin typeface="Kalpurush" panose="02000600000000000000" pitchFamily="2" charset="0"/>
                <a:cs typeface="Kalpurush" panose="02000600000000000000" pitchFamily="2" charset="0"/>
              </a:rPr>
              <a:t>Wi-Fi </a:t>
            </a:r>
            <a:r>
              <a:rPr lang="as-IN" dirty="0">
                <a:latin typeface="Kalpurush" panose="02000600000000000000" pitchFamily="2" charset="0"/>
                <a:cs typeface="Kalpurush" panose="02000600000000000000" pitchFamily="2" charset="0"/>
              </a:rPr>
              <a:t>হটস্পট (</a:t>
            </a:r>
            <a:r>
              <a:rPr lang="en-US" dirty="0">
                <a:latin typeface="Kalpurush" panose="02000600000000000000" pitchFamily="2" charset="0"/>
                <a:cs typeface="Kalpurush" panose="02000600000000000000" pitchFamily="2" charset="0"/>
              </a:rPr>
              <a:t>Hotspot) </a:t>
            </a:r>
            <a:r>
              <a:rPr lang="as-IN" dirty="0">
                <a:latin typeface="Kalpurush" panose="02000600000000000000" pitchFamily="2" charset="0"/>
                <a:cs typeface="Kalpurush" panose="02000600000000000000" pitchFamily="2" charset="0"/>
              </a:rPr>
              <a:t>নামে পরিচিত। </a:t>
            </a:r>
            <a:endParaRPr lang="en-US" dirty="0">
              <a:latin typeface="Kalpurush" panose="02000600000000000000" pitchFamily="2" charset="0"/>
              <a:cs typeface="Kalpurush" panose="02000600000000000000" pitchFamily="2" charset="0"/>
            </a:endParaRPr>
          </a:p>
        </p:txBody>
      </p:sp>
      <p:sp>
        <p:nvSpPr>
          <p:cNvPr id="5" name="Arrow: Pentagon 4">
            <a:extLst>
              <a:ext uri="{FF2B5EF4-FFF2-40B4-BE49-F238E27FC236}">
                <a16:creationId xmlns:a16="http://schemas.microsoft.com/office/drawing/2014/main" id="{0A78A826-1F41-F259-6610-25DC85F10048}"/>
              </a:ext>
            </a:extLst>
          </p:cNvPr>
          <p:cNvSpPr/>
          <p:nvPr/>
        </p:nvSpPr>
        <p:spPr>
          <a:xfrm>
            <a:off x="696686" y="317579"/>
            <a:ext cx="10755084" cy="574209"/>
          </a:xfrm>
          <a:prstGeom prst="homePlate">
            <a:avLst>
              <a:gd name="adj" fmla="val 0"/>
            </a:avLst>
          </a:prstGeom>
          <a:solidFill>
            <a:srgbClr val="8BAA4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s-IN" sz="2800" b="1" dirty="0">
                <a:latin typeface="Kalpurush" panose="02000600000000000000" pitchFamily="2" charset="0"/>
                <a:cs typeface="Kalpurush" panose="02000600000000000000" pitchFamily="2" charset="0"/>
              </a:rPr>
              <a:t>ওয়াই-ফাই (</a:t>
            </a:r>
            <a:r>
              <a:rPr lang="en-US" sz="2800" b="1" dirty="0">
                <a:latin typeface="Kalpurush" panose="02000600000000000000" pitchFamily="2" charset="0"/>
                <a:cs typeface="Kalpurush" panose="02000600000000000000" pitchFamily="2" charset="0"/>
              </a:rPr>
              <a:t>WI-FI) </a:t>
            </a:r>
            <a:endParaRPr lang="en-US" sz="2800" dirty="0">
              <a:latin typeface="Kalpurush" panose="02000600000000000000" pitchFamily="2" charset="0"/>
              <a:cs typeface="Kalpurush" panose="02000600000000000000" pitchFamily="2" charset="0"/>
            </a:endParaRPr>
          </a:p>
        </p:txBody>
      </p:sp>
      <p:sp>
        <p:nvSpPr>
          <p:cNvPr id="9" name="TextBox 8">
            <a:extLst>
              <a:ext uri="{FF2B5EF4-FFF2-40B4-BE49-F238E27FC236}">
                <a16:creationId xmlns:a16="http://schemas.microsoft.com/office/drawing/2014/main" id="{89A8A4C3-E3AE-AD07-4669-185896D8A029}"/>
              </a:ext>
            </a:extLst>
          </p:cNvPr>
          <p:cNvSpPr txBox="1"/>
          <p:nvPr/>
        </p:nvSpPr>
        <p:spPr>
          <a:xfrm>
            <a:off x="426720" y="6257836"/>
            <a:ext cx="11338560" cy="600164"/>
          </a:xfrm>
          <a:prstGeom prst="rect">
            <a:avLst/>
          </a:prstGeom>
          <a:noFill/>
        </p:spPr>
        <p:txBody>
          <a:bodyPr wrap="square" rtlCol="0">
            <a:spAutoFit/>
          </a:bodyPr>
          <a:lstStyle/>
          <a:p>
            <a:pPr algn="ctr">
              <a:lnSpc>
                <a:spcPct val="150000"/>
              </a:lnSpc>
            </a:pP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10" name="TextBox 9">
            <a:extLst>
              <a:ext uri="{FF2B5EF4-FFF2-40B4-BE49-F238E27FC236}">
                <a16:creationId xmlns:a16="http://schemas.microsoft.com/office/drawing/2014/main" id="{B3AC0715-0BD9-F9C5-3D6E-9E0759A888D0}"/>
              </a:ext>
            </a:extLst>
          </p:cNvPr>
          <p:cNvSpPr txBox="1"/>
          <p:nvPr/>
        </p:nvSpPr>
        <p:spPr>
          <a:xfrm>
            <a:off x="32084" y="6375211"/>
            <a:ext cx="12125132" cy="461665"/>
          </a:xfrm>
          <a:prstGeom prst="rect">
            <a:avLst/>
          </a:prstGeom>
          <a:solidFill>
            <a:srgbClr val="8BAA4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pic>
        <p:nvPicPr>
          <p:cNvPr id="4" name="Picture 3">
            <a:extLst>
              <a:ext uri="{FF2B5EF4-FFF2-40B4-BE49-F238E27FC236}">
                <a16:creationId xmlns:a16="http://schemas.microsoft.com/office/drawing/2014/main" id="{2B56B9DA-C5FA-EC43-92C7-BCBEBAED4B30}"/>
              </a:ext>
            </a:extLst>
          </p:cNvPr>
          <p:cNvPicPr>
            <a:picLocks noChangeAspect="1"/>
          </p:cNvPicPr>
          <p:nvPr/>
        </p:nvPicPr>
        <p:blipFill>
          <a:blip r:embed="rId2">
            <a:extLst>
              <a:ext uri="{28A0092B-C50C-407E-A947-70E740481C1C}">
                <a14:useLocalDpi xmlns:a14="http://schemas.microsoft.com/office/drawing/2010/main" val="0"/>
              </a:ext>
            </a:extLst>
          </a:blip>
          <a:srcRect l="8247"/>
          <a:stretch>
            <a:fillRect/>
          </a:stretch>
        </p:blipFill>
        <p:spPr>
          <a:xfrm>
            <a:off x="5117432" y="1237580"/>
            <a:ext cx="6334338" cy="45997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61416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500" fill="hold"/>
                                        <p:tgtEl>
                                          <p:spTgt spid="3"/>
                                        </p:tgtEl>
                                        <p:attrNameLst>
                                          <p:attrName>ppt_x</p:attrName>
                                        </p:attrNameLst>
                                      </p:cBhvr>
                                      <p:tavLst>
                                        <p:tav tm="0">
                                          <p:val>
                                            <p:strVal val="0-#ppt_w/2"/>
                                          </p:val>
                                        </p:tav>
                                        <p:tav tm="100000">
                                          <p:val>
                                            <p:strVal val="#ppt_x"/>
                                          </p:val>
                                        </p:tav>
                                      </p:tavLst>
                                    </p:anim>
                                    <p:anim calcmode="lin" valueType="num">
                                      <p:cBhvr additive="base">
                                        <p:cTn id="16"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FB0AF-2B5A-A79C-5C21-B9D8C8A27EC0}"/>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2DC88898-A714-A25C-2B67-1622DCE19C32}"/>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5" name="Group 4">
            <a:extLst>
              <a:ext uri="{FF2B5EF4-FFF2-40B4-BE49-F238E27FC236}">
                <a16:creationId xmlns:a16="http://schemas.microsoft.com/office/drawing/2014/main" id="{986A5FBD-BEDF-364F-281B-C24980F90A13}"/>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B32C15C1-1201-26E1-7236-1E649B33D6CD}"/>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5D0D8A21-EA6C-1A65-D50E-B510D304A796}"/>
                </a:ext>
              </a:extLst>
            </p:cNvPr>
            <p:cNvSpPr txBox="1"/>
            <p:nvPr/>
          </p:nvSpPr>
          <p:spPr>
            <a:xfrm>
              <a:off x="411884" y="2390905"/>
              <a:ext cx="1755995" cy="2092764"/>
            </a:xfrm>
            <a:prstGeom prst="rect">
              <a:avLst/>
            </a:prstGeom>
            <a:noFill/>
          </p:spPr>
          <p:txBody>
            <a:bodyPr wrap="none" rtlCol="0">
              <a:spAutoFit/>
            </a:bodyPr>
            <a:lstStyle/>
            <a:p>
              <a:pPr lvl="0" algn="ctr">
                <a:buNone/>
              </a:pPr>
              <a:r>
                <a:rPr lang="en-US" sz="4000" b="1" dirty="0">
                  <a:solidFill>
                    <a:schemeClr val="bg1"/>
                  </a:solidFill>
                  <a:latin typeface="Kalpurush" panose="02000600000000000000" pitchFamily="2" charset="0"/>
                  <a:cs typeface="Kalpurush" panose="02000600000000000000" pitchFamily="2" charset="0"/>
                </a:rPr>
                <a:t>Wi-Fi</a:t>
              </a:r>
            </a:p>
            <a:p>
              <a:pPr lvl="0" algn="ctr">
                <a:buNone/>
              </a:pPr>
              <a:r>
                <a:rPr lang="as-IN" sz="4000" b="1" dirty="0">
                  <a:solidFill>
                    <a:schemeClr val="bg1"/>
                  </a:solidFill>
                  <a:latin typeface="Kalpurush" panose="02000600000000000000" pitchFamily="2" charset="0"/>
                  <a:cs typeface="Kalpurush" panose="02000600000000000000" pitchFamily="2" charset="0"/>
                </a:rPr>
                <a:t>এর</a:t>
              </a:r>
              <a:endParaRPr lang="en-US" sz="4000" b="1" dirty="0">
                <a:solidFill>
                  <a:schemeClr val="bg1"/>
                </a:solidFill>
                <a:latin typeface="Kalpurush" panose="02000600000000000000" pitchFamily="2" charset="0"/>
                <a:cs typeface="Kalpurush" panose="02000600000000000000" pitchFamily="2" charset="0"/>
              </a:endParaRPr>
            </a:p>
            <a:p>
              <a:pPr lvl="0" algn="ctr">
                <a:buNone/>
              </a:pPr>
              <a:r>
                <a:rPr lang="as-IN" sz="4000" b="1" dirty="0">
                  <a:solidFill>
                    <a:schemeClr val="bg1"/>
                  </a:solidFill>
                  <a:latin typeface="Kalpurush" panose="02000600000000000000" pitchFamily="2" charset="0"/>
                  <a:cs typeface="Kalpurush" panose="02000600000000000000" pitchFamily="2" charset="0"/>
                </a:rPr>
                <a:t>বৈশিষ্ট্য </a:t>
              </a:r>
              <a:endParaRPr lang="en-US" sz="4000" dirty="0">
                <a:solidFill>
                  <a:schemeClr val="bg1"/>
                </a:solidFill>
                <a:latin typeface="Kalpurush" panose="02000600000000000000" pitchFamily="2" charset="0"/>
                <a:cs typeface="Kalpurush" panose="02000600000000000000" pitchFamily="2" charset="0"/>
              </a:endParaRPr>
            </a:p>
          </p:txBody>
        </p:sp>
      </p:grpSp>
      <p:grpSp>
        <p:nvGrpSpPr>
          <p:cNvPr id="13" name="Group 12">
            <a:extLst>
              <a:ext uri="{FF2B5EF4-FFF2-40B4-BE49-F238E27FC236}">
                <a16:creationId xmlns:a16="http://schemas.microsoft.com/office/drawing/2014/main" id="{FFC7C926-5716-DA44-F4E0-E5B78BDC5583}"/>
              </a:ext>
            </a:extLst>
          </p:cNvPr>
          <p:cNvGrpSpPr/>
          <p:nvPr/>
        </p:nvGrpSpPr>
        <p:grpSpPr>
          <a:xfrm>
            <a:off x="2450902" y="654503"/>
            <a:ext cx="8402602" cy="1415559"/>
            <a:chOff x="2166244" y="77518"/>
            <a:chExt cx="8402603" cy="1415559"/>
          </a:xfrm>
          <a:solidFill>
            <a:srgbClr val="6685C3"/>
          </a:solidFill>
        </p:grpSpPr>
        <p:grpSp>
          <p:nvGrpSpPr>
            <p:cNvPr id="14" name="Group 13">
              <a:extLst>
                <a:ext uri="{FF2B5EF4-FFF2-40B4-BE49-F238E27FC236}">
                  <a16:creationId xmlns:a16="http://schemas.microsoft.com/office/drawing/2014/main" id="{E760D4EF-F52D-181A-8F6F-CDEDCFC0D541}"/>
                </a:ext>
              </a:extLst>
            </p:cNvPr>
            <p:cNvGrpSpPr/>
            <p:nvPr/>
          </p:nvGrpSpPr>
          <p:grpSpPr>
            <a:xfrm>
              <a:off x="3252426" y="284561"/>
              <a:ext cx="7316421" cy="1001473"/>
              <a:chOff x="4368801" y="507999"/>
              <a:chExt cx="7316422" cy="1269868"/>
            </a:xfrm>
            <a:grpFill/>
          </p:grpSpPr>
          <p:sp>
            <p:nvSpPr>
              <p:cNvPr id="16" name="Rounded Rectangle 5">
                <a:extLst>
                  <a:ext uri="{FF2B5EF4-FFF2-40B4-BE49-F238E27FC236}">
                    <a16:creationId xmlns:a16="http://schemas.microsoft.com/office/drawing/2014/main" id="{422CEE1B-37A2-93DF-B2C9-A50CA8B4B90C}"/>
                  </a:ext>
                </a:extLst>
              </p:cNvPr>
              <p:cNvSpPr/>
              <p:nvPr/>
            </p:nvSpPr>
            <p:spPr>
              <a:xfrm>
                <a:off x="4368801" y="507999"/>
                <a:ext cx="7316422"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bg1"/>
                  </a:solidFill>
                  <a:latin typeface="Kalpurush" panose="02000600000000000000" pitchFamily="2" charset="0"/>
                  <a:cs typeface="Kalpurush" panose="02000600000000000000" pitchFamily="2" charset="0"/>
                </a:endParaRPr>
              </a:p>
            </p:txBody>
          </p:sp>
          <p:sp>
            <p:nvSpPr>
              <p:cNvPr id="17" name="TextBox 16">
                <a:extLst>
                  <a:ext uri="{FF2B5EF4-FFF2-40B4-BE49-F238E27FC236}">
                    <a16:creationId xmlns:a16="http://schemas.microsoft.com/office/drawing/2014/main" id="{F41CBC70-4F5B-E808-A5AD-C3482D080169}"/>
                  </a:ext>
                </a:extLst>
              </p:cNvPr>
              <p:cNvSpPr txBox="1"/>
              <p:nvPr/>
            </p:nvSpPr>
            <p:spPr>
              <a:xfrm>
                <a:off x="4872420" y="900410"/>
                <a:ext cx="6601610"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এটি </a:t>
                </a:r>
                <a:r>
                  <a:rPr lang="en-US" dirty="0">
                    <a:solidFill>
                      <a:schemeClr val="bg1"/>
                    </a:solidFill>
                    <a:latin typeface="Kalpurush" panose="02000600000000000000" pitchFamily="2" charset="0"/>
                    <a:cs typeface="Kalpurush" panose="02000600000000000000" pitchFamily="2" charset="0"/>
                  </a:rPr>
                  <a:t>IEEE 802.11</a:t>
                </a:r>
                <a:r>
                  <a:rPr lang="as-IN" dirty="0">
                    <a:solidFill>
                      <a:schemeClr val="bg1"/>
                    </a:solidFill>
                    <a:latin typeface="Kalpurush" panose="02000600000000000000" pitchFamily="2" charset="0"/>
                    <a:cs typeface="Kalpurush" panose="02000600000000000000" pitchFamily="2" charset="0"/>
                  </a:rPr>
                  <a:t> স্ট্যান্ডার্ডের ওয়‍্যারলেস লোকাল এরিয়া নেটওয়ার্ক (</a:t>
                </a:r>
                <a:r>
                  <a:rPr lang="en-US" dirty="0">
                    <a:solidFill>
                      <a:schemeClr val="bg1"/>
                    </a:solidFill>
                    <a:latin typeface="Kalpurush" panose="02000600000000000000" pitchFamily="2" charset="0"/>
                    <a:cs typeface="Kalpurush" panose="02000600000000000000" pitchFamily="2" charset="0"/>
                  </a:rPr>
                  <a:t>WLAN)। </a:t>
                </a:r>
              </a:p>
            </p:txBody>
          </p:sp>
        </p:grpSp>
        <p:sp>
          <p:nvSpPr>
            <p:cNvPr id="15" name="Rounded Rectangle 8">
              <a:extLst>
                <a:ext uri="{FF2B5EF4-FFF2-40B4-BE49-F238E27FC236}">
                  <a16:creationId xmlns:a16="http://schemas.microsoft.com/office/drawing/2014/main" id="{BDEFB716-FEDB-BFA7-695C-FCC66EBD45B1}"/>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১</a:t>
              </a:r>
            </a:p>
          </p:txBody>
        </p:sp>
      </p:grpSp>
      <p:grpSp>
        <p:nvGrpSpPr>
          <p:cNvPr id="18" name="Group 17">
            <a:extLst>
              <a:ext uri="{FF2B5EF4-FFF2-40B4-BE49-F238E27FC236}">
                <a16:creationId xmlns:a16="http://schemas.microsoft.com/office/drawing/2014/main" id="{37B63BC9-DF23-871C-E012-23E5FF577CE9}"/>
              </a:ext>
            </a:extLst>
          </p:cNvPr>
          <p:cNvGrpSpPr/>
          <p:nvPr/>
        </p:nvGrpSpPr>
        <p:grpSpPr>
          <a:xfrm>
            <a:off x="2450902" y="4297347"/>
            <a:ext cx="8402602" cy="1415559"/>
            <a:chOff x="2166244" y="77518"/>
            <a:chExt cx="8402602" cy="1415559"/>
          </a:xfrm>
        </p:grpSpPr>
        <p:grpSp>
          <p:nvGrpSpPr>
            <p:cNvPr id="19" name="Group 18">
              <a:extLst>
                <a:ext uri="{FF2B5EF4-FFF2-40B4-BE49-F238E27FC236}">
                  <a16:creationId xmlns:a16="http://schemas.microsoft.com/office/drawing/2014/main" id="{EC12C2EB-4EDB-8B72-E9B6-61D2E39B33E1}"/>
                </a:ext>
              </a:extLst>
            </p:cNvPr>
            <p:cNvGrpSpPr/>
            <p:nvPr/>
          </p:nvGrpSpPr>
          <p:grpSpPr>
            <a:xfrm>
              <a:off x="3252426" y="284561"/>
              <a:ext cx="7316420" cy="1001473"/>
              <a:chOff x="4368801" y="507999"/>
              <a:chExt cx="7316421" cy="1269868"/>
            </a:xfrm>
          </p:grpSpPr>
          <p:sp>
            <p:nvSpPr>
              <p:cNvPr id="22" name="Rounded Rectangle 5">
                <a:extLst>
                  <a:ext uri="{FF2B5EF4-FFF2-40B4-BE49-F238E27FC236}">
                    <a16:creationId xmlns:a16="http://schemas.microsoft.com/office/drawing/2014/main" id="{59FD955E-17E6-EF27-6FB7-78D23C0FEB27}"/>
                  </a:ext>
                </a:extLst>
              </p:cNvPr>
              <p:cNvSpPr/>
              <p:nvPr/>
            </p:nvSpPr>
            <p:spPr>
              <a:xfrm>
                <a:off x="4368801" y="507999"/>
                <a:ext cx="731642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23" name="TextBox 22">
                <a:extLst>
                  <a:ext uri="{FF2B5EF4-FFF2-40B4-BE49-F238E27FC236}">
                    <a16:creationId xmlns:a16="http://schemas.microsoft.com/office/drawing/2014/main" id="{3780F148-05BB-AE63-71BD-A489EBD4724D}"/>
                  </a:ext>
                </a:extLst>
              </p:cNvPr>
              <p:cNvSpPr txBox="1"/>
              <p:nvPr/>
            </p:nvSpPr>
            <p:spPr>
              <a:xfrm>
                <a:off x="4875335" y="888440"/>
                <a:ext cx="6613208"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হাফ-ডুপ্লেক্সিং মোড ব্যবহার করা হয়। </a:t>
                </a:r>
                <a:endParaRPr lang="en-US" dirty="0">
                  <a:solidFill>
                    <a:schemeClr val="bg1"/>
                  </a:solidFill>
                  <a:latin typeface="Kalpurush" panose="02000600000000000000" pitchFamily="2" charset="0"/>
                  <a:cs typeface="Kalpurush" panose="02000600000000000000" pitchFamily="2" charset="0"/>
                </a:endParaRPr>
              </a:p>
            </p:txBody>
          </p:sp>
        </p:grpSp>
        <p:sp>
          <p:nvSpPr>
            <p:cNvPr id="21" name="Rounded Rectangle 8">
              <a:extLst>
                <a:ext uri="{FF2B5EF4-FFF2-40B4-BE49-F238E27FC236}">
                  <a16:creationId xmlns:a16="http://schemas.microsoft.com/office/drawing/2014/main" id="{CFCE7539-CDC8-E2E5-8120-F7A76E64C3FD}"/>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৩</a:t>
              </a:r>
            </a:p>
          </p:txBody>
        </p:sp>
      </p:grpSp>
      <p:grpSp>
        <p:nvGrpSpPr>
          <p:cNvPr id="24" name="Group 23">
            <a:extLst>
              <a:ext uri="{FF2B5EF4-FFF2-40B4-BE49-F238E27FC236}">
                <a16:creationId xmlns:a16="http://schemas.microsoft.com/office/drawing/2014/main" id="{5C6A4477-5CB0-8F3E-9D68-E64BF817DADC}"/>
              </a:ext>
            </a:extLst>
          </p:cNvPr>
          <p:cNvGrpSpPr/>
          <p:nvPr/>
        </p:nvGrpSpPr>
        <p:grpSpPr>
          <a:xfrm>
            <a:off x="2993993" y="2475925"/>
            <a:ext cx="7859512" cy="1415559"/>
            <a:chOff x="2166244" y="77518"/>
            <a:chExt cx="7859512" cy="1415559"/>
          </a:xfrm>
          <a:solidFill>
            <a:srgbClr val="8FAF52"/>
          </a:solidFill>
        </p:grpSpPr>
        <p:grpSp>
          <p:nvGrpSpPr>
            <p:cNvPr id="32" name="Group 31">
              <a:extLst>
                <a:ext uri="{FF2B5EF4-FFF2-40B4-BE49-F238E27FC236}">
                  <a16:creationId xmlns:a16="http://schemas.microsoft.com/office/drawing/2014/main" id="{DFAC57D3-F1A3-C9C2-EFF2-FA4C1BC6D8AF}"/>
                </a:ext>
              </a:extLst>
            </p:cNvPr>
            <p:cNvGrpSpPr/>
            <p:nvPr/>
          </p:nvGrpSpPr>
          <p:grpSpPr>
            <a:xfrm>
              <a:off x="3252426" y="284561"/>
              <a:ext cx="6773330" cy="1001472"/>
              <a:chOff x="4368801" y="507999"/>
              <a:chExt cx="6773331" cy="1269868"/>
            </a:xfrm>
            <a:grpFill/>
          </p:grpSpPr>
          <p:sp>
            <p:nvSpPr>
              <p:cNvPr id="34" name="Rounded Rectangle 5">
                <a:extLst>
                  <a:ext uri="{FF2B5EF4-FFF2-40B4-BE49-F238E27FC236}">
                    <a16:creationId xmlns:a16="http://schemas.microsoft.com/office/drawing/2014/main" id="{21B96F2D-79D4-D645-3B1E-FDC6D7DB286E}"/>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35" name="TextBox 34">
                <a:extLst>
                  <a:ext uri="{FF2B5EF4-FFF2-40B4-BE49-F238E27FC236}">
                    <a16:creationId xmlns:a16="http://schemas.microsoft.com/office/drawing/2014/main" id="{B4A5CC82-AA59-64A4-B945-5EA348554760}"/>
                  </a:ext>
                </a:extLst>
              </p:cNvPr>
              <p:cNvSpPr txBox="1"/>
              <p:nvPr/>
            </p:nvSpPr>
            <p:spPr>
              <a:xfrm>
                <a:off x="4754054" y="880236"/>
                <a:ext cx="6191399"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কভারেজ এরিয়া </a:t>
                </a:r>
                <a:r>
                  <a:rPr lang="en-US" dirty="0">
                    <a:solidFill>
                      <a:schemeClr val="bg1"/>
                    </a:solidFill>
                    <a:latin typeface="Kalpurush" panose="02000600000000000000" pitchFamily="2" charset="0"/>
                    <a:cs typeface="Kalpurush" panose="02000600000000000000" pitchFamily="2" charset="0"/>
                  </a:rPr>
                  <a:t>50</a:t>
                </a:r>
                <a:r>
                  <a:rPr lang="as-IN" dirty="0">
                    <a:solidFill>
                      <a:schemeClr val="bg1"/>
                    </a:solidFill>
                    <a:latin typeface="Kalpurush" panose="02000600000000000000" pitchFamily="2" charset="0"/>
                    <a:cs typeface="Kalpurush" panose="02000600000000000000" pitchFamily="2" charset="0"/>
                  </a:rPr>
                  <a:t> থেকে </a:t>
                </a:r>
                <a:r>
                  <a:rPr lang="en-US" dirty="0">
                    <a:solidFill>
                      <a:schemeClr val="bg1"/>
                    </a:solidFill>
                    <a:latin typeface="Kalpurush" panose="02000600000000000000" pitchFamily="2" charset="0"/>
                    <a:cs typeface="Kalpurush" panose="02000600000000000000" pitchFamily="2" charset="0"/>
                  </a:rPr>
                  <a:t>300</a:t>
                </a:r>
                <a:r>
                  <a:rPr lang="as-IN" dirty="0">
                    <a:solidFill>
                      <a:schemeClr val="bg1"/>
                    </a:solidFill>
                    <a:latin typeface="Kalpurush" panose="02000600000000000000" pitchFamily="2" charset="0"/>
                    <a:cs typeface="Kalpurush" panose="02000600000000000000" pitchFamily="2" charset="0"/>
                  </a:rPr>
                  <a:t> মিটার পর্যন্ত বিস্তৃত।</a:t>
                </a:r>
                <a:endParaRPr lang="en-US" dirty="0">
                  <a:solidFill>
                    <a:schemeClr val="bg1"/>
                  </a:solidFill>
                  <a:latin typeface="Kalpurush" panose="02000600000000000000" pitchFamily="2" charset="0"/>
                  <a:cs typeface="Kalpurush" panose="02000600000000000000" pitchFamily="2" charset="0"/>
                </a:endParaRPr>
              </a:p>
            </p:txBody>
          </p:sp>
        </p:grpSp>
        <p:sp>
          <p:nvSpPr>
            <p:cNvPr id="33" name="Rounded Rectangle 8">
              <a:extLst>
                <a:ext uri="{FF2B5EF4-FFF2-40B4-BE49-F238E27FC236}">
                  <a16:creationId xmlns:a16="http://schemas.microsoft.com/office/drawing/2014/main" id="{ACECAA19-86AC-5EB6-1C03-D87B39659030}"/>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২</a:t>
              </a:r>
            </a:p>
          </p:txBody>
        </p:sp>
      </p:grpSp>
    </p:spTree>
    <p:extLst>
      <p:ext uri="{BB962C8B-B14F-4D97-AF65-F5344CB8AC3E}">
        <p14:creationId xmlns:p14="http://schemas.microsoft.com/office/powerpoint/2010/main" val="419232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500" fill="hold"/>
                                        <p:tgtEl>
                                          <p:spTgt spid="13"/>
                                        </p:tgtEl>
                                        <p:attrNameLst>
                                          <p:attrName>ppt_x</p:attrName>
                                        </p:attrNameLst>
                                      </p:cBhvr>
                                      <p:tavLst>
                                        <p:tav tm="0">
                                          <p:val>
                                            <p:strVal val="1+#ppt_w/2"/>
                                          </p:val>
                                        </p:tav>
                                        <p:tav tm="100000">
                                          <p:val>
                                            <p:strVal val="#ppt_x"/>
                                          </p:val>
                                        </p:tav>
                                      </p:tavLst>
                                    </p:anim>
                                    <p:anim calcmode="lin" valueType="num">
                                      <p:cBhvr additive="base">
                                        <p:cTn id="14" dur="1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500" fill="hold"/>
                                        <p:tgtEl>
                                          <p:spTgt spid="24"/>
                                        </p:tgtEl>
                                        <p:attrNameLst>
                                          <p:attrName>ppt_x</p:attrName>
                                        </p:attrNameLst>
                                      </p:cBhvr>
                                      <p:tavLst>
                                        <p:tav tm="0">
                                          <p:val>
                                            <p:strVal val="1+#ppt_w/2"/>
                                          </p:val>
                                        </p:tav>
                                        <p:tav tm="100000">
                                          <p:val>
                                            <p:strVal val="#ppt_x"/>
                                          </p:val>
                                        </p:tav>
                                      </p:tavLst>
                                    </p:anim>
                                    <p:anim calcmode="lin" valueType="num">
                                      <p:cBhvr additive="base">
                                        <p:cTn id="20" dur="1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500" fill="hold"/>
                                        <p:tgtEl>
                                          <p:spTgt spid="18"/>
                                        </p:tgtEl>
                                        <p:attrNameLst>
                                          <p:attrName>ppt_x</p:attrName>
                                        </p:attrNameLst>
                                      </p:cBhvr>
                                      <p:tavLst>
                                        <p:tav tm="0">
                                          <p:val>
                                            <p:strVal val="1+#ppt_w/2"/>
                                          </p:val>
                                        </p:tav>
                                        <p:tav tm="100000">
                                          <p:val>
                                            <p:strVal val="#ppt_x"/>
                                          </p:val>
                                        </p:tav>
                                      </p:tavLst>
                                    </p:anim>
                                    <p:anim calcmode="lin" valueType="num">
                                      <p:cBhvr additive="base">
                                        <p:cTn id="26" dur="1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EA159-D10D-9274-B08A-CD2CADC6B145}"/>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241D1D64-1459-EBFF-3AE8-C6053A669221}"/>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5" name="Group 4">
            <a:extLst>
              <a:ext uri="{FF2B5EF4-FFF2-40B4-BE49-F238E27FC236}">
                <a16:creationId xmlns:a16="http://schemas.microsoft.com/office/drawing/2014/main" id="{DC5CBE56-B352-FA00-C062-818360CD2707}"/>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E5CB8E2A-8CD6-8E96-CD09-06BF21231A42}"/>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25F9B28C-C7DC-B1B8-268C-D468A3DDE39D}"/>
                </a:ext>
              </a:extLst>
            </p:cNvPr>
            <p:cNvSpPr txBox="1"/>
            <p:nvPr/>
          </p:nvSpPr>
          <p:spPr>
            <a:xfrm>
              <a:off x="411884" y="2390905"/>
              <a:ext cx="1755995" cy="2092764"/>
            </a:xfrm>
            <a:prstGeom prst="rect">
              <a:avLst/>
            </a:prstGeom>
            <a:noFill/>
          </p:spPr>
          <p:txBody>
            <a:bodyPr wrap="none" rtlCol="0">
              <a:spAutoFit/>
            </a:bodyPr>
            <a:lstStyle/>
            <a:p>
              <a:pPr lvl="0" algn="ctr">
                <a:buNone/>
              </a:pPr>
              <a:r>
                <a:rPr lang="en-US" sz="4000" b="1" dirty="0">
                  <a:solidFill>
                    <a:schemeClr val="bg1"/>
                  </a:solidFill>
                  <a:latin typeface="Kalpurush" panose="02000600000000000000" pitchFamily="2" charset="0"/>
                  <a:cs typeface="Kalpurush" panose="02000600000000000000" pitchFamily="2" charset="0"/>
                </a:rPr>
                <a:t>Wi-Fi</a:t>
              </a:r>
            </a:p>
            <a:p>
              <a:pPr lvl="0" algn="ctr">
                <a:buNone/>
              </a:pPr>
              <a:r>
                <a:rPr lang="as-IN" sz="4000" b="1" dirty="0">
                  <a:solidFill>
                    <a:schemeClr val="bg1"/>
                  </a:solidFill>
                  <a:latin typeface="Kalpurush" panose="02000600000000000000" pitchFamily="2" charset="0"/>
                  <a:cs typeface="Kalpurush" panose="02000600000000000000" pitchFamily="2" charset="0"/>
                </a:rPr>
                <a:t>এর</a:t>
              </a:r>
              <a:endParaRPr lang="en-US" sz="4000" b="1" dirty="0">
                <a:solidFill>
                  <a:schemeClr val="bg1"/>
                </a:solidFill>
                <a:latin typeface="Kalpurush" panose="02000600000000000000" pitchFamily="2" charset="0"/>
                <a:cs typeface="Kalpurush" panose="02000600000000000000" pitchFamily="2" charset="0"/>
              </a:endParaRPr>
            </a:p>
            <a:p>
              <a:pPr lvl="0" algn="ctr">
                <a:buNone/>
              </a:pPr>
              <a:r>
                <a:rPr lang="as-IN" sz="4000" b="1" dirty="0">
                  <a:solidFill>
                    <a:schemeClr val="bg1"/>
                  </a:solidFill>
                  <a:latin typeface="Kalpurush" panose="02000600000000000000" pitchFamily="2" charset="0"/>
                  <a:cs typeface="Kalpurush" panose="02000600000000000000" pitchFamily="2" charset="0"/>
                </a:rPr>
                <a:t>বৈশিষ্ট্য </a:t>
              </a:r>
              <a:endParaRPr lang="en-US" sz="4000" dirty="0">
                <a:solidFill>
                  <a:schemeClr val="bg1"/>
                </a:solidFill>
                <a:latin typeface="Kalpurush" panose="02000600000000000000" pitchFamily="2" charset="0"/>
                <a:cs typeface="Kalpurush" panose="02000600000000000000" pitchFamily="2" charset="0"/>
              </a:endParaRPr>
            </a:p>
          </p:txBody>
        </p:sp>
      </p:grpSp>
      <p:grpSp>
        <p:nvGrpSpPr>
          <p:cNvPr id="2" name="Group 1">
            <a:extLst>
              <a:ext uri="{FF2B5EF4-FFF2-40B4-BE49-F238E27FC236}">
                <a16:creationId xmlns:a16="http://schemas.microsoft.com/office/drawing/2014/main" id="{C0A1B88C-7DD5-D16A-856E-4E45894C10F2}"/>
              </a:ext>
            </a:extLst>
          </p:cNvPr>
          <p:cNvGrpSpPr/>
          <p:nvPr/>
        </p:nvGrpSpPr>
        <p:grpSpPr>
          <a:xfrm>
            <a:off x="2450902" y="4742962"/>
            <a:ext cx="8557883" cy="1415559"/>
            <a:chOff x="2166244" y="77518"/>
            <a:chExt cx="8557884" cy="1415559"/>
          </a:xfrm>
          <a:solidFill>
            <a:srgbClr val="146278"/>
          </a:solidFill>
        </p:grpSpPr>
        <p:grpSp>
          <p:nvGrpSpPr>
            <p:cNvPr id="3" name="Group 2">
              <a:extLst>
                <a:ext uri="{FF2B5EF4-FFF2-40B4-BE49-F238E27FC236}">
                  <a16:creationId xmlns:a16="http://schemas.microsoft.com/office/drawing/2014/main" id="{8ABFB9D2-F55F-38DA-5C50-CA8CFE45F413}"/>
                </a:ext>
              </a:extLst>
            </p:cNvPr>
            <p:cNvGrpSpPr/>
            <p:nvPr/>
          </p:nvGrpSpPr>
          <p:grpSpPr>
            <a:xfrm>
              <a:off x="3252426" y="284561"/>
              <a:ext cx="7471702" cy="1001477"/>
              <a:chOff x="4368801" y="507999"/>
              <a:chExt cx="7471703" cy="1269868"/>
            </a:xfrm>
            <a:grpFill/>
          </p:grpSpPr>
          <p:sp>
            <p:nvSpPr>
              <p:cNvPr id="6" name="Rounded Rectangle 5">
                <a:extLst>
                  <a:ext uri="{FF2B5EF4-FFF2-40B4-BE49-F238E27FC236}">
                    <a16:creationId xmlns:a16="http://schemas.microsoft.com/office/drawing/2014/main" id="{EDE15098-2739-780E-465F-0C33247CF74B}"/>
                  </a:ext>
                </a:extLst>
              </p:cNvPr>
              <p:cNvSpPr/>
              <p:nvPr/>
            </p:nvSpPr>
            <p:spPr>
              <a:xfrm>
                <a:off x="4368801" y="507999"/>
                <a:ext cx="7471703" cy="1269868"/>
              </a:xfrm>
              <a:prstGeom prst="roundRect">
                <a:avLst/>
              </a:prstGeom>
              <a:solidFill>
                <a:srgbClr val="4B80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7" name="TextBox 6">
                <a:extLst>
                  <a:ext uri="{FF2B5EF4-FFF2-40B4-BE49-F238E27FC236}">
                    <a16:creationId xmlns:a16="http://schemas.microsoft.com/office/drawing/2014/main" id="{AD74320E-5F41-B62A-2026-95040275AACD}"/>
                  </a:ext>
                </a:extLst>
              </p:cNvPr>
              <p:cNvSpPr txBox="1"/>
              <p:nvPr/>
            </p:nvSpPr>
            <p:spPr>
              <a:xfrm>
                <a:off x="4921543" y="897715"/>
                <a:ext cx="6786080" cy="468311"/>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সিগনাল নয়েজ (</a:t>
                </a:r>
                <a:r>
                  <a:rPr lang="en-US" dirty="0">
                    <a:solidFill>
                      <a:schemeClr val="bg1"/>
                    </a:solidFill>
                    <a:latin typeface="Kalpurush" panose="02000600000000000000" pitchFamily="2" charset="0"/>
                    <a:cs typeface="Kalpurush" panose="02000600000000000000" pitchFamily="2" charset="0"/>
                  </a:rPr>
                  <a:t>signal-to-noise ratio-SNR) </a:t>
                </a:r>
                <a:r>
                  <a:rPr lang="as-IN" dirty="0">
                    <a:solidFill>
                      <a:schemeClr val="bg1"/>
                    </a:solidFill>
                    <a:latin typeface="Kalpurush" panose="02000600000000000000" pitchFamily="2" charset="0"/>
                    <a:cs typeface="Kalpurush" panose="02000600000000000000" pitchFamily="2" charset="0"/>
                  </a:rPr>
                  <a:t>সর্বোচ্চ </a:t>
                </a:r>
                <a:r>
                  <a:rPr lang="en-US" dirty="0">
                    <a:solidFill>
                      <a:schemeClr val="bg1"/>
                    </a:solidFill>
                    <a:latin typeface="Kalpurush" panose="02000600000000000000" pitchFamily="2" charset="0"/>
                    <a:cs typeface="Kalpurush" panose="02000600000000000000" pitchFamily="2" charset="0"/>
                  </a:rPr>
                  <a:t>10Db।</a:t>
                </a:r>
              </a:p>
            </p:txBody>
          </p:sp>
        </p:grpSp>
        <p:sp>
          <p:nvSpPr>
            <p:cNvPr id="4" name="Rounded Rectangle 8">
              <a:extLst>
                <a:ext uri="{FF2B5EF4-FFF2-40B4-BE49-F238E27FC236}">
                  <a16:creationId xmlns:a16="http://schemas.microsoft.com/office/drawing/2014/main" id="{521A5186-1073-4698-DC77-495424A45D55}"/>
                </a:ext>
              </a:extLst>
            </p:cNvPr>
            <p:cNvSpPr/>
            <p:nvPr/>
          </p:nvSpPr>
          <p:spPr>
            <a:xfrm>
              <a:off x="2166244" y="77518"/>
              <a:ext cx="1471435" cy="1415559"/>
            </a:xfrm>
            <a:prstGeom prst="roundRect">
              <a:avLst>
                <a:gd name="adj" fmla="val 50000"/>
              </a:avLst>
            </a:prstGeom>
            <a:solidFill>
              <a:srgbClr val="4B80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৭</a:t>
              </a:r>
            </a:p>
          </p:txBody>
        </p:sp>
      </p:grpSp>
      <p:grpSp>
        <p:nvGrpSpPr>
          <p:cNvPr id="8" name="Group 7">
            <a:extLst>
              <a:ext uri="{FF2B5EF4-FFF2-40B4-BE49-F238E27FC236}">
                <a16:creationId xmlns:a16="http://schemas.microsoft.com/office/drawing/2014/main" id="{37DE1C4E-25C4-5F15-3082-C078BDCBE793}"/>
              </a:ext>
            </a:extLst>
          </p:cNvPr>
          <p:cNvGrpSpPr/>
          <p:nvPr/>
        </p:nvGrpSpPr>
        <p:grpSpPr>
          <a:xfrm>
            <a:off x="2450901" y="234331"/>
            <a:ext cx="8557884" cy="1415559"/>
            <a:chOff x="2166244" y="77518"/>
            <a:chExt cx="8557884" cy="1415559"/>
          </a:xfrm>
          <a:solidFill>
            <a:srgbClr val="6685C3"/>
          </a:solidFill>
        </p:grpSpPr>
        <p:grpSp>
          <p:nvGrpSpPr>
            <p:cNvPr id="9" name="Group 8">
              <a:extLst>
                <a:ext uri="{FF2B5EF4-FFF2-40B4-BE49-F238E27FC236}">
                  <a16:creationId xmlns:a16="http://schemas.microsoft.com/office/drawing/2014/main" id="{704AC827-07CE-653D-C8C0-456569C05D66}"/>
                </a:ext>
              </a:extLst>
            </p:cNvPr>
            <p:cNvGrpSpPr/>
            <p:nvPr/>
          </p:nvGrpSpPr>
          <p:grpSpPr>
            <a:xfrm>
              <a:off x="3252426" y="284561"/>
              <a:ext cx="7471702" cy="1001472"/>
              <a:chOff x="4368801" y="507999"/>
              <a:chExt cx="7471703" cy="1269868"/>
            </a:xfrm>
            <a:grpFill/>
          </p:grpSpPr>
          <p:sp>
            <p:nvSpPr>
              <p:cNvPr id="11" name="Rounded Rectangle 5">
                <a:extLst>
                  <a:ext uri="{FF2B5EF4-FFF2-40B4-BE49-F238E27FC236}">
                    <a16:creationId xmlns:a16="http://schemas.microsoft.com/office/drawing/2014/main" id="{BE40E1BB-1340-B944-BD0F-9870E028D85E}"/>
                  </a:ext>
                </a:extLst>
              </p:cNvPr>
              <p:cNvSpPr/>
              <p:nvPr/>
            </p:nvSpPr>
            <p:spPr>
              <a:xfrm>
                <a:off x="4368801" y="507999"/>
                <a:ext cx="7471703"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Kalpurush" panose="02000600000000000000" pitchFamily="2" charset="0"/>
                  <a:cs typeface="Kalpurush" panose="02000600000000000000" pitchFamily="2" charset="0"/>
                </a:endParaRPr>
              </a:p>
            </p:txBody>
          </p:sp>
          <p:sp>
            <p:nvSpPr>
              <p:cNvPr id="26" name="TextBox 25">
                <a:extLst>
                  <a:ext uri="{FF2B5EF4-FFF2-40B4-BE49-F238E27FC236}">
                    <a16:creationId xmlns:a16="http://schemas.microsoft.com/office/drawing/2014/main" id="{BE6FFB1E-1770-50E9-7BDD-5413282F6D41}"/>
                  </a:ext>
                </a:extLst>
              </p:cNvPr>
              <p:cNvSpPr txBox="1"/>
              <p:nvPr/>
            </p:nvSpPr>
            <p:spPr>
              <a:xfrm>
                <a:off x="4875336" y="697650"/>
                <a:ext cx="6832287" cy="819549"/>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এর প্রাথমিক ফ্রিকুয়েন্সির ব্যান্ড </a:t>
                </a:r>
                <a:r>
                  <a:rPr lang="en-US" dirty="0">
                    <a:solidFill>
                      <a:schemeClr val="bg1"/>
                    </a:solidFill>
                    <a:latin typeface="Kalpurush" panose="02000600000000000000" pitchFamily="2" charset="0"/>
                    <a:cs typeface="Kalpurush" panose="02000600000000000000" pitchFamily="2" charset="0"/>
                  </a:rPr>
                  <a:t>2.4 GHz </a:t>
                </a:r>
                <a:r>
                  <a:rPr lang="as-IN" dirty="0">
                    <a:solidFill>
                      <a:schemeClr val="bg1"/>
                    </a:solidFill>
                    <a:latin typeface="Kalpurush" panose="02000600000000000000" pitchFamily="2" charset="0"/>
                    <a:cs typeface="Kalpurush" panose="02000600000000000000" pitchFamily="2" charset="0"/>
                  </a:rPr>
                  <a:t>হলেও বর্তমানে এই ব্যান্ড </a:t>
                </a:r>
                <a:r>
                  <a:rPr lang="en-US" dirty="0">
                    <a:solidFill>
                      <a:schemeClr val="bg1"/>
                    </a:solidFill>
                    <a:latin typeface="Kalpurush" panose="02000600000000000000" pitchFamily="2" charset="0"/>
                    <a:cs typeface="Kalpurush" panose="02000600000000000000" pitchFamily="2" charset="0"/>
                  </a:rPr>
                  <a:t>5 GHz </a:t>
                </a:r>
                <a:r>
                  <a:rPr lang="as-IN" dirty="0">
                    <a:solidFill>
                      <a:schemeClr val="bg1"/>
                    </a:solidFill>
                    <a:latin typeface="Kalpurush" panose="02000600000000000000" pitchFamily="2" charset="0"/>
                    <a:cs typeface="Kalpurush" panose="02000600000000000000" pitchFamily="2" charset="0"/>
                  </a:rPr>
                  <a:t>পর্যন্ত হয়ে থাকে। </a:t>
                </a:r>
                <a:endParaRPr lang="en-US" dirty="0">
                  <a:solidFill>
                    <a:schemeClr val="bg1"/>
                  </a:solidFill>
                  <a:latin typeface="Kalpurush" panose="02000600000000000000" pitchFamily="2" charset="0"/>
                  <a:cs typeface="Kalpurush" panose="02000600000000000000" pitchFamily="2" charset="0"/>
                </a:endParaRPr>
              </a:p>
            </p:txBody>
          </p:sp>
        </p:grpSp>
        <p:sp>
          <p:nvSpPr>
            <p:cNvPr id="10" name="Rounded Rectangle 8">
              <a:extLst>
                <a:ext uri="{FF2B5EF4-FFF2-40B4-BE49-F238E27FC236}">
                  <a16:creationId xmlns:a16="http://schemas.microsoft.com/office/drawing/2014/main" id="{0D269FE6-8CBA-D71D-7617-F3D40F777ECA}"/>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৪</a:t>
              </a:r>
            </a:p>
          </p:txBody>
        </p:sp>
      </p:grpSp>
      <p:grpSp>
        <p:nvGrpSpPr>
          <p:cNvPr id="27" name="Group 26">
            <a:extLst>
              <a:ext uri="{FF2B5EF4-FFF2-40B4-BE49-F238E27FC236}">
                <a16:creationId xmlns:a16="http://schemas.microsoft.com/office/drawing/2014/main" id="{283BA91E-900C-F4D7-0AFC-36186C9BE531}"/>
              </a:ext>
            </a:extLst>
          </p:cNvPr>
          <p:cNvGrpSpPr/>
          <p:nvPr/>
        </p:nvGrpSpPr>
        <p:grpSpPr>
          <a:xfrm>
            <a:off x="3149273" y="3240085"/>
            <a:ext cx="7859512" cy="1415559"/>
            <a:chOff x="2166244" y="77518"/>
            <a:chExt cx="7859512" cy="1415559"/>
          </a:xfrm>
        </p:grpSpPr>
        <p:grpSp>
          <p:nvGrpSpPr>
            <p:cNvPr id="28" name="Group 27">
              <a:extLst>
                <a:ext uri="{FF2B5EF4-FFF2-40B4-BE49-F238E27FC236}">
                  <a16:creationId xmlns:a16="http://schemas.microsoft.com/office/drawing/2014/main" id="{7A923DB2-05D1-BDEB-7D46-9142DF86A7AE}"/>
                </a:ext>
              </a:extLst>
            </p:cNvPr>
            <p:cNvGrpSpPr/>
            <p:nvPr/>
          </p:nvGrpSpPr>
          <p:grpSpPr>
            <a:xfrm>
              <a:off x="3252426" y="284561"/>
              <a:ext cx="6773330" cy="1001473"/>
              <a:chOff x="4368801" y="507999"/>
              <a:chExt cx="6773331" cy="1269868"/>
            </a:xfrm>
          </p:grpSpPr>
          <p:sp>
            <p:nvSpPr>
              <p:cNvPr id="30" name="Rounded Rectangle 5">
                <a:extLst>
                  <a:ext uri="{FF2B5EF4-FFF2-40B4-BE49-F238E27FC236}">
                    <a16:creationId xmlns:a16="http://schemas.microsoft.com/office/drawing/2014/main" id="{3C05AB16-A680-9E9A-AF9F-0CFA4F672E20}"/>
                  </a:ext>
                </a:extLst>
              </p:cNvPr>
              <p:cNvSpPr/>
              <p:nvPr/>
            </p:nvSpPr>
            <p:spPr>
              <a:xfrm>
                <a:off x="4368801" y="507999"/>
                <a:ext cx="677333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31" name="TextBox 30">
                <a:extLst>
                  <a:ext uri="{FF2B5EF4-FFF2-40B4-BE49-F238E27FC236}">
                    <a16:creationId xmlns:a16="http://schemas.microsoft.com/office/drawing/2014/main" id="{99B9E1B2-FB7C-4A75-9BA8-04FF8391E6A2}"/>
                  </a:ext>
                </a:extLst>
              </p:cNvPr>
              <p:cNvSpPr txBox="1"/>
              <p:nvPr/>
            </p:nvSpPr>
            <p:spPr>
              <a:xfrm>
                <a:off x="4886510" y="904987"/>
                <a:ext cx="6122317"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ফ্রিকুয়েন্সি ব্যান্ডের জন্য কোন লাইসেন্স বা অনুমোদনের প্রয়োজন নে</a:t>
                </a:r>
                <a:r>
                  <a:rPr lang="en-US" dirty="0">
                    <a:solidFill>
                      <a:schemeClr val="bg1"/>
                    </a:solidFill>
                    <a:latin typeface="Kalpurush" panose="02000600000000000000" pitchFamily="2" charset="0"/>
                    <a:cs typeface="Kalpurush" panose="02000600000000000000" pitchFamily="2" charset="0"/>
                  </a:rPr>
                  <a:t>ই।</a:t>
                </a:r>
              </a:p>
            </p:txBody>
          </p:sp>
        </p:grpSp>
        <p:sp>
          <p:nvSpPr>
            <p:cNvPr id="29" name="Rounded Rectangle 8">
              <a:extLst>
                <a:ext uri="{FF2B5EF4-FFF2-40B4-BE49-F238E27FC236}">
                  <a16:creationId xmlns:a16="http://schemas.microsoft.com/office/drawing/2014/main" id="{DDEF8E36-4454-4C7B-0CB4-4FC29D673499}"/>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৬</a:t>
              </a:r>
            </a:p>
          </p:txBody>
        </p:sp>
      </p:grpSp>
      <p:grpSp>
        <p:nvGrpSpPr>
          <p:cNvPr id="36" name="Group 35">
            <a:extLst>
              <a:ext uri="{FF2B5EF4-FFF2-40B4-BE49-F238E27FC236}">
                <a16:creationId xmlns:a16="http://schemas.microsoft.com/office/drawing/2014/main" id="{95A06D92-7A7B-C95F-7EF0-CAC4052BD4CC}"/>
              </a:ext>
            </a:extLst>
          </p:cNvPr>
          <p:cNvGrpSpPr/>
          <p:nvPr/>
        </p:nvGrpSpPr>
        <p:grpSpPr>
          <a:xfrm>
            <a:off x="3149273" y="1737208"/>
            <a:ext cx="7859512" cy="1415559"/>
            <a:chOff x="2166244" y="77518"/>
            <a:chExt cx="7859512" cy="1415559"/>
          </a:xfrm>
          <a:solidFill>
            <a:srgbClr val="8FAF52"/>
          </a:solidFill>
        </p:grpSpPr>
        <p:grpSp>
          <p:nvGrpSpPr>
            <p:cNvPr id="37" name="Group 36">
              <a:extLst>
                <a:ext uri="{FF2B5EF4-FFF2-40B4-BE49-F238E27FC236}">
                  <a16:creationId xmlns:a16="http://schemas.microsoft.com/office/drawing/2014/main" id="{40080B2A-00F1-8AA3-0EB7-8B146DC3778A}"/>
                </a:ext>
              </a:extLst>
            </p:cNvPr>
            <p:cNvGrpSpPr/>
            <p:nvPr/>
          </p:nvGrpSpPr>
          <p:grpSpPr>
            <a:xfrm>
              <a:off x="3252426" y="284561"/>
              <a:ext cx="6773330" cy="1001472"/>
              <a:chOff x="4368801" y="507999"/>
              <a:chExt cx="6773331" cy="1269868"/>
            </a:xfrm>
            <a:grpFill/>
          </p:grpSpPr>
          <p:sp>
            <p:nvSpPr>
              <p:cNvPr id="39" name="Rounded Rectangle 5">
                <a:extLst>
                  <a:ext uri="{FF2B5EF4-FFF2-40B4-BE49-F238E27FC236}">
                    <a16:creationId xmlns:a16="http://schemas.microsoft.com/office/drawing/2014/main" id="{2FB5343D-F9D9-855C-AD30-6228B2EEB7D7}"/>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40" name="TextBox 39">
                <a:extLst>
                  <a:ext uri="{FF2B5EF4-FFF2-40B4-BE49-F238E27FC236}">
                    <a16:creationId xmlns:a16="http://schemas.microsoft.com/office/drawing/2014/main" id="{C08036BF-E725-8F8D-C449-15E4848B2E0F}"/>
                  </a:ext>
                </a:extLst>
              </p:cNvPr>
              <p:cNvSpPr txBox="1"/>
              <p:nvPr/>
            </p:nvSpPr>
            <p:spPr>
              <a:xfrm>
                <a:off x="4886934" y="887466"/>
                <a:ext cx="6122317"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এর ব্যান্ডউইথ </a:t>
                </a:r>
                <a:r>
                  <a:rPr lang="en-US" dirty="0">
                    <a:solidFill>
                      <a:schemeClr val="bg1"/>
                    </a:solidFill>
                    <a:latin typeface="Kalpurush" panose="02000600000000000000" pitchFamily="2" charset="0"/>
                    <a:cs typeface="Kalpurush" panose="02000600000000000000" pitchFamily="2" charset="0"/>
                  </a:rPr>
                  <a:t>10 Mbps-50 Mbps।</a:t>
                </a:r>
              </a:p>
            </p:txBody>
          </p:sp>
        </p:grpSp>
        <p:sp>
          <p:nvSpPr>
            <p:cNvPr id="38" name="Rounded Rectangle 8">
              <a:extLst>
                <a:ext uri="{FF2B5EF4-FFF2-40B4-BE49-F238E27FC236}">
                  <a16:creationId xmlns:a16="http://schemas.microsoft.com/office/drawing/2014/main" id="{DC267A60-75C4-284F-9778-DABA5E4371F8}"/>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৫</a:t>
              </a:r>
            </a:p>
          </p:txBody>
        </p:sp>
      </p:grpSp>
    </p:spTree>
    <p:extLst>
      <p:ext uri="{BB962C8B-B14F-4D97-AF65-F5344CB8AC3E}">
        <p14:creationId xmlns:p14="http://schemas.microsoft.com/office/powerpoint/2010/main" val="6875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1+#ppt_w/2"/>
                                          </p:val>
                                        </p:tav>
                                        <p:tav tm="100000">
                                          <p:val>
                                            <p:strVal val="#ppt_x"/>
                                          </p:val>
                                        </p:tav>
                                      </p:tavLst>
                                    </p:anim>
                                    <p:anim calcmode="lin" valueType="num">
                                      <p:cBhvr additive="base">
                                        <p:cTn id="8" dur="1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1500" fill="hold"/>
                                        <p:tgtEl>
                                          <p:spTgt spid="36"/>
                                        </p:tgtEl>
                                        <p:attrNameLst>
                                          <p:attrName>ppt_x</p:attrName>
                                        </p:attrNameLst>
                                      </p:cBhvr>
                                      <p:tavLst>
                                        <p:tav tm="0">
                                          <p:val>
                                            <p:strVal val="1+#ppt_w/2"/>
                                          </p:val>
                                        </p:tav>
                                        <p:tav tm="100000">
                                          <p:val>
                                            <p:strVal val="#ppt_x"/>
                                          </p:val>
                                        </p:tav>
                                      </p:tavLst>
                                    </p:anim>
                                    <p:anim calcmode="lin" valueType="num">
                                      <p:cBhvr additive="base">
                                        <p:cTn id="14" dur="1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500" fill="hold"/>
                                        <p:tgtEl>
                                          <p:spTgt spid="27"/>
                                        </p:tgtEl>
                                        <p:attrNameLst>
                                          <p:attrName>ppt_x</p:attrName>
                                        </p:attrNameLst>
                                      </p:cBhvr>
                                      <p:tavLst>
                                        <p:tav tm="0">
                                          <p:val>
                                            <p:strVal val="1+#ppt_w/2"/>
                                          </p:val>
                                        </p:tav>
                                        <p:tav tm="100000">
                                          <p:val>
                                            <p:strVal val="#ppt_x"/>
                                          </p:val>
                                        </p:tav>
                                      </p:tavLst>
                                    </p:anim>
                                    <p:anim calcmode="lin" valueType="num">
                                      <p:cBhvr additive="base">
                                        <p:cTn id="20" dur="1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500" fill="hold"/>
                                        <p:tgtEl>
                                          <p:spTgt spid="2"/>
                                        </p:tgtEl>
                                        <p:attrNameLst>
                                          <p:attrName>ppt_x</p:attrName>
                                        </p:attrNameLst>
                                      </p:cBhvr>
                                      <p:tavLst>
                                        <p:tav tm="0">
                                          <p:val>
                                            <p:strVal val="1+#ppt_w/2"/>
                                          </p:val>
                                        </p:tav>
                                        <p:tav tm="100000">
                                          <p:val>
                                            <p:strVal val="#ppt_x"/>
                                          </p:val>
                                        </p:tav>
                                      </p:tavLst>
                                    </p:anim>
                                    <p:anim calcmode="lin" valueType="num">
                                      <p:cBhvr additive="base">
                                        <p:cTn id="26"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F0B0161-6081-182E-43D0-6432C32E2070}"/>
              </a:ext>
            </a:extLst>
          </p:cNvPr>
          <p:cNvSpPr txBox="1"/>
          <p:nvPr/>
        </p:nvSpPr>
        <p:spPr>
          <a:xfrm>
            <a:off x="1944915" y="2327954"/>
            <a:ext cx="3722494" cy="2823850"/>
          </a:xfrm>
          <a:prstGeom prst="rect">
            <a:avLst/>
          </a:prstGeom>
          <a:noFill/>
        </p:spPr>
        <p:txBody>
          <a:bodyPr wrap="none" rtlCol="0">
            <a:spAutoFit/>
          </a:bodyPr>
          <a:lstStyle/>
          <a:p>
            <a:pPr>
              <a:lnSpc>
                <a:spcPct val="150000"/>
              </a:lnSpc>
            </a:pPr>
            <a:r>
              <a:rPr lang="en-US" sz="2000" b="1" dirty="0" err="1">
                <a:solidFill>
                  <a:srgbClr val="896CAD"/>
                </a:solidFill>
                <a:latin typeface="Kalpurush" panose="02000600000000000000" pitchFamily="2" charset="0"/>
                <a:cs typeface="Kalpurush" panose="02000600000000000000" pitchFamily="2" charset="0"/>
              </a:rPr>
              <a:t>রাজিব</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বাকচি</a:t>
            </a:r>
            <a:endParaRPr lang="en-US" sz="2000" b="1" dirty="0">
              <a:solidFill>
                <a:srgbClr val="896CAD"/>
              </a:solidFill>
              <a:latin typeface="Kalpurush" panose="02000600000000000000" pitchFamily="2" charset="0"/>
              <a:cs typeface="Kalpurush" panose="02000600000000000000" pitchFamily="2" charset="0"/>
            </a:endParaRPr>
          </a:p>
          <a:p>
            <a:pPr>
              <a:lnSpc>
                <a:spcPct val="150000"/>
              </a:lnSpc>
            </a:pPr>
            <a:r>
              <a:rPr lang="en-US" sz="2000" b="1" dirty="0" err="1">
                <a:solidFill>
                  <a:srgbClr val="896CAD"/>
                </a:solidFill>
                <a:latin typeface="Kalpurush" panose="02000600000000000000" pitchFamily="2" charset="0"/>
                <a:cs typeface="Kalpurush" panose="02000600000000000000" pitchFamily="2" charset="0"/>
              </a:rPr>
              <a:t>প্রভাষক</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তথ্য</a:t>
            </a:r>
            <a:r>
              <a:rPr lang="en-US" sz="2000" b="1" dirty="0">
                <a:solidFill>
                  <a:srgbClr val="896CAD"/>
                </a:solidFill>
                <a:latin typeface="Kalpurush" panose="02000600000000000000" pitchFamily="2" charset="0"/>
                <a:cs typeface="Kalpurush" panose="02000600000000000000" pitchFamily="2" charset="0"/>
              </a:rPr>
              <a:t> ও </a:t>
            </a:r>
            <a:r>
              <a:rPr lang="en-US" sz="2000" b="1" dirty="0" err="1">
                <a:solidFill>
                  <a:srgbClr val="896CAD"/>
                </a:solidFill>
                <a:latin typeface="Kalpurush" panose="02000600000000000000" pitchFamily="2" charset="0"/>
                <a:cs typeface="Kalpurush" panose="02000600000000000000" pitchFamily="2" charset="0"/>
              </a:rPr>
              <a:t>যোগাযোগ</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প্রযুক্তি</a:t>
            </a:r>
            <a:endParaRPr lang="en-US" sz="2000" b="1" dirty="0">
              <a:solidFill>
                <a:srgbClr val="896CAD"/>
              </a:solidFill>
              <a:latin typeface="Kalpurush" panose="02000600000000000000" pitchFamily="2" charset="0"/>
              <a:cs typeface="Kalpurush" panose="02000600000000000000" pitchFamily="2" charset="0"/>
            </a:endParaRPr>
          </a:p>
          <a:p>
            <a:pPr>
              <a:lnSpc>
                <a:spcPct val="150000"/>
              </a:lnSpc>
            </a:pPr>
            <a:r>
              <a:rPr lang="en-US" sz="2000" b="1" dirty="0" err="1">
                <a:solidFill>
                  <a:srgbClr val="896CAD"/>
                </a:solidFill>
                <a:latin typeface="Kalpurush" panose="02000600000000000000" pitchFamily="2" charset="0"/>
                <a:cs typeface="Kalpurush" panose="02000600000000000000" pitchFamily="2" charset="0"/>
              </a:rPr>
              <a:t>কুশলা</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নেছারিয়া</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সিনিয়র</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ফাজিল</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মাদ্রাসা</a:t>
            </a:r>
            <a:endParaRPr lang="en-US" sz="2000" b="1" dirty="0">
              <a:solidFill>
                <a:srgbClr val="896CAD"/>
              </a:solidFill>
              <a:latin typeface="Kalpurush" panose="02000600000000000000" pitchFamily="2" charset="0"/>
              <a:cs typeface="Kalpurush" panose="02000600000000000000" pitchFamily="2" charset="0"/>
            </a:endParaRPr>
          </a:p>
          <a:p>
            <a:pPr>
              <a:lnSpc>
                <a:spcPct val="150000"/>
              </a:lnSpc>
            </a:pPr>
            <a:r>
              <a:rPr lang="en-US" sz="2000" b="1" dirty="0" err="1">
                <a:solidFill>
                  <a:srgbClr val="896CAD"/>
                </a:solidFill>
                <a:latin typeface="Kalpurush" panose="02000600000000000000" pitchFamily="2" charset="0"/>
                <a:cs typeface="Kalpurush" panose="02000600000000000000" pitchFamily="2" charset="0"/>
              </a:rPr>
              <a:t>কোটালিপাড়া</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গোপালগঞ্জ</a:t>
            </a:r>
            <a:endParaRPr lang="en-US" sz="2000" b="1" dirty="0">
              <a:solidFill>
                <a:srgbClr val="896CAD"/>
              </a:solidFill>
              <a:latin typeface="Kalpurush" panose="02000600000000000000" pitchFamily="2" charset="0"/>
              <a:cs typeface="Kalpurush" panose="02000600000000000000" pitchFamily="2" charset="0"/>
            </a:endParaRPr>
          </a:p>
          <a:p>
            <a:pPr>
              <a:lnSpc>
                <a:spcPct val="150000"/>
              </a:lnSpc>
            </a:pPr>
            <a:r>
              <a:rPr lang="en-US" sz="2000" b="1" dirty="0" err="1">
                <a:solidFill>
                  <a:srgbClr val="896CAD"/>
                </a:solidFill>
                <a:latin typeface="Kalpurush" panose="02000600000000000000" pitchFamily="2" charset="0"/>
                <a:cs typeface="Kalpurush" panose="02000600000000000000" pitchFamily="2" charset="0"/>
              </a:rPr>
              <a:t>মোবাইল</a:t>
            </a:r>
            <a:r>
              <a:rPr lang="en-US" sz="2000" b="1" dirty="0">
                <a:solidFill>
                  <a:srgbClr val="896CAD"/>
                </a:solidFill>
                <a:latin typeface="Kalpurush" panose="02000600000000000000" pitchFamily="2" charset="0"/>
                <a:cs typeface="Kalpurush" panose="02000600000000000000" pitchFamily="2" charset="0"/>
              </a:rPr>
              <a:t>: ০১৭২৫-৯৪৫৪৭৬</a:t>
            </a:r>
          </a:p>
          <a:p>
            <a:pPr>
              <a:lnSpc>
                <a:spcPct val="150000"/>
              </a:lnSpc>
            </a:pPr>
            <a:r>
              <a:rPr lang="en-US" sz="2000" b="1" dirty="0" err="1">
                <a:solidFill>
                  <a:srgbClr val="896CAD"/>
                </a:solidFill>
                <a:latin typeface="Kalpurush" panose="02000600000000000000" pitchFamily="2" charset="0"/>
                <a:cs typeface="Kalpurush" panose="02000600000000000000" pitchFamily="2" charset="0"/>
              </a:rPr>
              <a:t>ইমেইল</a:t>
            </a:r>
            <a:r>
              <a:rPr lang="en-US" sz="2000" b="1" dirty="0">
                <a:solidFill>
                  <a:srgbClr val="896CAD"/>
                </a:solidFill>
                <a:latin typeface="Kalpurush" panose="02000600000000000000" pitchFamily="2" charset="0"/>
                <a:cs typeface="Kalpurush" panose="02000600000000000000" pitchFamily="2" charset="0"/>
              </a:rPr>
              <a:t>: rajibbakchi@gmail.com</a:t>
            </a:r>
          </a:p>
        </p:txBody>
      </p:sp>
      <p:sp>
        <p:nvSpPr>
          <p:cNvPr id="2" name="TextBox 1">
            <a:extLst>
              <a:ext uri="{FF2B5EF4-FFF2-40B4-BE49-F238E27FC236}">
                <a16:creationId xmlns:a16="http://schemas.microsoft.com/office/drawing/2014/main" id="{9D269181-06CF-51BB-5FD8-46D7B9D5B6CC}"/>
              </a:ext>
            </a:extLst>
          </p:cNvPr>
          <p:cNvSpPr txBox="1"/>
          <p:nvPr/>
        </p:nvSpPr>
        <p:spPr>
          <a:xfrm>
            <a:off x="426720" y="6257836"/>
            <a:ext cx="11338560" cy="600164"/>
          </a:xfrm>
          <a:prstGeom prst="rect">
            <a:avLst/>
          </a:prstGeom>
          <a:noFill/>
        </p:spPr>
        <p:txBody>
          <a:bodyPr wrap="square" rtlCol="0">
            <a:spAutoFit/>
          </a:bodyPr>
          <a:lstStyle/>
          <a:p>
            <a:pPr algn="ctr">
              <a:lnSpc>
                <a:spcPct val="150000"/>
              </a:lnSpc>
            </a:pP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3" name="TextBox 2">
            <a:extLst>
              <a:ext uri="{FF2B5EF4-FFF2-40B4-BE49-F238E27FC236}">
                <a16:creationId xmlns:a16="http://schemas.microsoft.com/office/drawing/2014/main" id="{BA03EFA9-00CA-6915-8442-4A0E6CB2E21A}"/>
              </a:ext>
            </a:extLst>
          </p:cNvPr>
          <p:cNvSpPr txBox="1"/>
          <p:nvPr/>
        </p:nvSpPr>
        <p:spPr>
          <a:xfrm>
            <a:off x="4573149" y="960312"/>
            <a:ext cx="3043001" cy="523220"/>
          </a:xfrm>
          <a:prstGeom prst="rect">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800" b="1" dirty="0" err="1">
                <a:solidFill>
                  <a:schemeClr val="bg1"/>
                </a:solidFill>
                <a:latin typeface="Kalpurush" panose="02000600000000000000" pitchFamily="2" charset="0"/>
                <a:cs typeface="Kalpurush" panose="02000600000000000000" pitchFamily="2" charset="0"/>
              </a:rPr>
              <a:t>শিক্ষক</a:t>
            </a:r>
            <a:r>
              <a:rPr lang="en-US" sz="2800" b="1" dirty="0">
                <a:solidFill>
                  <a:schemeClr val="bg1"/>
                </a:solidFill>
                <a:latin typeface="Kalpurush" panose="02000600000000000000" pitchFamily="2" charset="0"/>
                <a:cs typeface="Kalpurush" panose="02000600000000000000" pitchFamily="2" charset="0"/>
              </a:rPr>
              <a:t> </a:t>
            </a:r>
            <a:r>
              <a:rPr lang="en-US" sz="2800" b="1" dirty="0" err="1">
                <a:solidFill>
                  <a:schemeClr val="bg1"/>
                </a:solidFill>
                <a:latin typeface="Kalpurush" panose="02000600000000000000" pitchFamily="2" charset="0"/>
                <a:cs typeface="Kalpurush" panose="02000600000000000000" pitchFamily="2" charset="0"/>
              </a:rPr>
              <a:t>পরিচিতি</a:t>
            </a:r>
            <a:endParaRPr lang="en-US" sz="2800" b="1" dirty="0">
              <a:solidFill>
                <a:schemeClr val="bg1"/>
              </a:solidFill>
              <a:latin typeface="Kalpurush" panose="02000600000000000000" pitchFamily="2" charset="0"/>
              <a:cs typeface="Kalpurush" panose="02000600000000000000" pitchFamily="2" charset="0"/>
            </a:endParaRPr>
          </a:p>
        </p:txBody>
      </p:sp>
      <p:sp>
        <p:nvSpPr>
          <p:cNvPr id="6" name="TextBox 5">
            <a:extLst>
              <a:ext uri="{FF2B5EF4-FFF2-40B4-BE49-F238E27FC236}">
                <a16:creationId xmlns:a16="http://schemas.microsoft.com/office/drawing/2014/main" id="{5B23772A-1AFD-89B4-0170-2D158288201C}"/>
              </a:ext>
            </a:extLst>
          </p:cNvPr>
          <p:cNvSpPr txBox="1"/>
          <p:nvPr/>
        </p:nvSpPr>
        <p:spPr>
          <a:xfrm>
            <a:off x="32084" y="6375211"/>
            <a:ext cx="12125132" cy="461665"/>
          </a:xfrm>
          <a:prstGeom prst="rect">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pic>
        <p:nvPicPr>
          <p:cNvPr id="4" name="Picture 3">
            <a:extLst>
              <a:ext uri="{FF2B5EF4-FFF2-40B4-BE49-F238E27FC236}">
                <a16:creationId xmlns:a16="http://schemas.microsoft.com/office/drawing/2014/main" id="{5DBF4A58-7B0F-E617-26F2-E55AC3BEE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3885" y="2408604"/>
            <a:ext cx="2743200" cy="2743200"/>
          </a:xfrm>
          <a:prstGeom prst="ellipse">
            <a:avLst/>
          </a:prstGeom>
          <a:ln w="762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3281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Effect transition="in" filter="fade">
                                      <p:cBhvr>
                                        <p:cTn id="9" dur="1500"/>
                                        <p:tgtEl>
                                          <p:spTgt spid="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500"/>
                                        <p:tgtEl>
                                          <p:spTgt spid="18"/>
                                        </p:tgtEl>
                                      </p:cBhvr>
                                    </p:animEffect>
                                    <p:anim calcmode="lin" valueType="num">
                                      <p:cBhvr>
                                        <p:cTn id="13" dur="1500" fill="hold"/>
                                        <p:tgtEl>
                                          <p:spTgt spid="18"/>
                                        </p:tgtEl>
                                        <p:attrNameLst>
                                          <p:attrName>ppt_x</p:attrName>
                                        </p:attrNameLst>
                                      </p:cBhvr>
                                      <p:tavLst>
                                        <p:tav tm="0">
                                          <p:val>
                                            <p:strVal val="#ppt_x"/>
                                          </p:val>
                                        </p:tav>
                                        <p:tav tm="100000">
                                          <p:val>
                                            <p:strVal val="#ppt_x"/>
                                          </p:val>
                                        </p:tav>
                                      </p:tavLst>
                                    </p:anim>
                                    <p:anim calcmode="lin" valueType="num">
                                      <p:cBhvr>
                                        <p:cTn id="14" dur="1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500"/>
                                        <p:tgtEl>
                                          <p:spTgt spid="4"/>
                                        </p:tgtEl>
                                      </p:cBhvr>
                                    </p:animEffect>
                                    <p:anim calcmode="lin" valueType="num">
                                      <p:cBhvr>
                                        <p:cTn id="18" dur="1500" fill="hold"/>
                                        <p:tgtEl>
                                          <p:spTgt spid="4"/>
                                        </p:tgtEl>
                                        <p:attrNameLst>
                                          <p:attrName>ppt_x</p:attrName>
                                        </p:attrNameLst>
                                      </p:cBhvr>
                                      <p:tavLst>
                                        <p:tav tm="0">
                                          <p:val>
                                            <p:strVal val="#ppt_x"/>
                                          </p:val>
                                        </p:tav>
                                        <p:tav tm="100000">
                                          <p:val>
                                            <p:strVal val="#ppt_x"/>
                                          </p:val>
                                        </p:tav>
                                      </p:tavLst>
                                    </p:anim>
                                    <p:anim calcmode="lin" valueType="num">
                                      <p:cBhvr>
                                        <p:cTn id="1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A9C8A-7818-2EBB-11C4-680722C705F4}"/>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88DEACF7-16FD-2682-ECC6-10DE585A2EAB}"/>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2" name="Group 1">
            <a:extLst>
              <a:ext uri="{FF2B5EF4-FFF2-40B4-BE49-F238E27FC236}">
                <a16:creationId xmlns:a16="http://schemas.microsoft.com/office/drawing/2014/main" id="{CA4BA740-8563-2D77-EDA2-E1ADB2F65218}"/>
              </a:ext>
            </a:extLst>
          </p:cNvPr>
          <p:cNvGrpSpPr/>
          <p:nvPr/>
        </p:nvGrpSpPr>
        <p:grpSpPr>
          <a:xfrm>
            <a:off x="2450902" y="4742962"/>
            <a:ext cx="8557883" cy="1415559"/>
            <a:chOff x="2166244" y="77518"/>
            <a:chExt cx="8557884" cy="1415559"/>
          </a:xfrm>
          <a:solidFill>
            <a:srgbClr val="146278"/>
          </a:solidFill>
        </p:grpSpPr>
        <p:grpSp>
          <p:nvGrpSpPr>
            <p:cNvPr id="3" name="Group 2">
              <a:extLst>
                <a:ext uri="{FF2B5EF4-FFF2-40B4-BE49-F238E27FC236}">
                  <a16:creationId xmlns:a16="http://schemas.microsoft.com/office/drawing/2014/main" id="{475978D6-88FE-282D-FF36-53EF23F6B7EA}"/>
                </a:ext>
              </a:extLst>
            </p:cNvPr>
            <p:cNvGrpSpPr/>
            <p:nvPr/>
          </p:nvGrpSpPr>
          <p:grpSpPr>
            <a:xfrm>
              <a:off x="3252426" y="284561"/>
              <a:ext cx="7471702" cy="1001477"/>
              <a:chOff x="4368801" y="507999"/>
              <a:chExt cx="7471703" cy="1269868"/>
            </a:xfrm>
            <a:grpFill/>
          </p:grpSpPr>
          <p:sp>
            <p:nvSpPr>
              <p:cNvPr id="6" name="Rounded Rectangle 5">
                <a:extLst>
                  <a:ext uri="{FF2B5EF4-FFF2-40B4-BE49-F238E27FC236}">
                    <a16:creationId xmlns:a16="http://schemas.microsoft.com/office/drawing/2014/main" id="{3A509374-D10F-FBB6-11D8-DC4BF3F498A3}"/>
                  </a:ext>
                </a:extLst>
              </p:cNvPr>
              <p:cNvSpPr/>
              <p:nvPr/>
            </p:nvSpPr>
            <p:spPr>
              <a:xfrm>
                <a:off x="4368801" y="507999"/>
                <a:ext cx="7471703" cy="1269868"/>
              </a:xfrm>
              <a:prstGeom prst="roundRect">
                <a:avLst/>
              </a:prstGeom>
              <a:solidFill>
                <a:srgbClr val="4B80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Kalpurush" panose="02000600000000000000" pitchFamily="2" charset="0"/>
                  <a:cs typeface="Kalpurush" panose="02000600000000000000" pitchFamily="2" charset="0"/>
                </a:endParaRPr>
              </a:p>
            </p:txBody>
          </p:sp>
          <p:sp>
            <p:nvSpPr>
              <p:cNvPr id="7" name="TextBox 6">
                <a:extLst>
                  <a:ext uri="{FF2B5EF4-FFF2-40B4-BE49-F238E27FC236}">
                    <a16:creationId xmlns:a16="http://schemas.microsoft.com/office/drawing/2014/main" id="{B532E569-601F-7DBA-6DDA-F7A30EC4FFC4}"/>
                  </a:ext>
                </a:extLst>
              </p:cNvPr>
              <p:cNvSpPr txBox="1"/>
              <p:nvPr/>
            </p:nvSpPr>
            <p:spPr>
              <a:xfrm>
                <a:off x="4921543" y="897715"/>
                <a:ext cx="6786080" cy="468311"/>
              </a:xfrm>
              <a:prstGeom prst="rect">
                <a:avLst/>
              </a:prstGeom>
              <a:noFill/>
            </p:spPr>
            <p:txBody>
              <a:bodyPr wrap="square" rtlCol="0">
                <a:spAutoFit/>
              </a:bodyPr>
              <a:lstStyle/>
              <a:p>
                <a:pPr lvl="0"/>
                <a:r>
                  <a:rPr lang="en-US" dirty="0">
                    <a:solidFill>
                      <a:schemeClr val="bg1"/>
                    </a:solidFill>
                    <a:latin typeface="Kalpurush" panose="02000600000000000000" pitchFamily="2" charset="0"/>
                    <a:cs typeface="Kalpurush" panose="02000600000000000000" pitchFamily="2" charset="0"/>
                  </a:rPr>
                  <a:t>Wi-Fi </a:t>
                </a:r>
                <a:r>
                  <a:rPr lang="as-IN" dirty="0">
                    <a:solidFill>
                      <a:schemeClr val="bg1"/>
                    </a:solidFill>
                    <a:latin typeface="Kalpurush" panose="02000600000000000000" pitchFamily="2" charset="0"/>
                    <a:cs typeface="Kalpurush" panose="02000600000000000000" pitchFamily="2" charset="0"/>
                  </a:rPr>
                  <a:t>কার্ড ব্যবহার করে বাধামুক্তভাবে কথা বলা যায়। </a:t>
                </a:r>
                <a:endParaRPr lang="en-US" dirty="0">
                  <a:solidFill>
                    <a:schemeClr val="bg1"/>
                  </a:solidFill>
                  <a:latin typeface="Kalpurush" panose="02000600000000000000" pitchFamily="2" charset="0"/>
                  <a:cs typeface="Kalpurush" panose="02000600000000000000" pitchFamily="2" charset="0"/>
                </a:endParaRPr>
              </a:p>
            </p:txBody>
          </p:sp>
        </p:grpSp>
        <p:sp>
          <p:nvSpPr>
            <p:cNvPr id="4" name="Rounded Rectangle 8">
              <a:extLst>
                <a:ext uri="{FF2B5EF4-FFF2-40B4-BE49-F238E27FC236}">
                  <a16:creationId xmlns:a16="http://schemas.microsoft.com/office/drawing/2014/main" id="{EBED67F4-CCED-B380-00AA-C728C36D8494}"/>
                </a:ext>
              </a:extLst>
            </p:cNvPr>
            <p:cNvSpPr/>
            <p:nvPr/>
          </p:nvSpPr>
          <p:spPr>
            <a:xfrm>
              <a:off x="2166244" y="77518"/>
              <a:ext cx="1471435" cy="1415559"/>
            </a:xfrm>
            <a:prstGeom prst="roundRect">
              <a:avLst>
                <a:gd name="adj" fmla="val 50000"/>
              </a:avLst>
            </a:prstGeom>
            <a:solidFill>
              <a:srgbClr val="4B80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৪</a:t>
              </a:r>
            </a:p>
          </p:txBody>
        </p:sp>
      </p:grpSp>
      <p:grpSp>
        <p:nvGrpSpPr>
          <p:cNvPr id="8" name="Group 7">
            <a:extLst>
              <a:ext uri="{FF2B5EF4-FFF2-40B4-BE49-F238E27FC236}">
                <a16:creationId xmlns:a16="http://schemas.microsoft.com/office/drawing/2014/main" id="{657BA8F3-F2C0-9F2D-5506-A6F9A13840E5}"/>
              </a:ext>
            </a:extLst>
          </p:cNvPr>
          <p:cNvGrpSpPr/>
          <p:nvPr/>
        </p:nvGrpSpPr>
        <p:grpSpPr>
          <a:xfrm>
            <a:off x="2450901" y="234331"/>
            <a:ext cx="8557884" cy="1415559"/>
            <a:chOff x="2166244" y="77518"/>
            <a:chExt cx="8557884" cy="1415559"/>
          </a:xfrm>
          <a:solidFill>
            <a:srgbClr val="6685C3"/>
          </a:solidFill>
        </p:grpSpPr>
        <p:grpSp>
          <p:nvGrpSpPr>
            <p:cNvPr id="9" name="Group 8">
              <a:extLst>
                <a:ext uri="{FF2B5EF4-FFF2-40B4-BE49-F238E27FC236}">
                  <a16:creationId xmlns:a16="http://schemas.microsoft.com/office/drawing/2014/main" id="{356326F7-1116-0540-034C-E8A518E5D8C1}"/>
                </a:ext>
              </a:extLst>
            </p:cNvPr>
            <p:cNvGrpSpPr/>
            <p:nvPr/>
          </p:nvGrpSpPr>
          <p:grpSpPr>
            <a:xfrm>
              <a:off x="3252426" y="284561"/>
              <a:ext cx="7471702" cy="1001472"/>
              <a:chOff x="4368801" y="507999"/>
              <a:chExt cx="7471703" cy="1269868"/>
            </a:xfrm>
            <a:grpFill/>
          </p:grpSpPr>
          <p:sp>
            <p:nvSpPr>
              <p:cNvPr id="11" name="Rounded Rectangle 5">
                <a:extLst>
                  <a:ext uri="{FF2B5EF4-FFF2-40B4-BE49-F238E27FC236}">
                    <a16:creationId xmlns:a16="http://schemas.microsoft.com/office/drawing/2014/main" id="{0DFFF2F5-9CFE-1FC9-DC86-17F0F4C7314C}"/>
                  </a:ext>
                </a:extLst>
              </p:cNvPr>
              <p:cNvSpPr/>
              <p:nvPr/>
            </p:nvSpPr>
            <p:spPr>
              <a:xfrm>
                <a:off x="4368801" y="507999"/>
                <a:ext cx="7471703"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Kalpurush" panose="02000600000000000000" pitchFamily="2" charset="0"/>
                  <a:cs typeface="Kalpurush" panose="02000600000000000000" pitchFamily="2" charset="0"/>
                </a:endParaRPr>
              </a:p>
            </p:txBody>
          </p:sp>
          <p:sp>
            <p:nvSpPr>
              <p:cNvPr id="26" name="TextBox 25">
                <a:extLst>
                  <a:ext uri="{FF2B5EF4-FFF2-40B4-BE49-F238E27FC236}">
                    <a16:creationId xmlns:a16="http://schemas.microsoft.com/office/drawing/2014/main" id="{39C7ACB0-9542-0173-A1F2-A7C0F4F474F0}"/>
                  </a:ext>
                </a:extLst>
              </p:cNvPr>
              <p:cNvSpPr txBox="1"/>
              <p:nvPr/>
            </p:nvSpPr>
            <p:spPr>
              <a:xfrm>
                <a:off x="4875336" y="880722"/>
                <a:ext cx="6832287"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এটি সম্পূর্ণভাবে তারবিহীন লোকাল এরিয়া নেটওয়ার্ক (</a:t>
                </a:r>
                <a:r>
                  <a:rPr lang="en-US" dirty="0">
                    <a:solidFill>
                      <a:schemeClr val="bg1"/>
                    </a:solidFill>
                    <a:latin typeface="Kalpurush" panose="02000600000000000000" pitchFamily="2" charset="0"/>
                    <a:cs typeface="Kalpurush" panose="02000600000000000000" pitchFamily="2" charset="0"/>
                  </a:rPr>
                  <a:t>WLAN) </a:t>
                </a:r>
                <a:r>
                  <a:rPr lang="as-IN" dirty="0">
                    <a:solidFill>
                      <a:schemeClr val="bg1"/>
                    </a:solidFill>
                    <a:latin typeface="Kalpurush" panose="02000600000000000000" pitchFamily="2" charset="0"/>
                    <a:cs typeface="Kalpurush" panose="02000600000000000000" pitchFamily="2" charset="0"/>
                  </a:rPr>
                  <a:t>ব্যব</a:t>
                </a:r>
                <a:r>
                  <a:rPr lang="en-US" dirty="0" err="1">
                    <a:solidFill>
                      <a:schemeClr val="bg1"/>
                    </a:solidFill>
                    <a:latin typeface="Kalpurush" panose="02000600000000000000" pitchFamily="2" charset="0"/>
                    <a:cs typeface="Kalpurush" panose="02000600000000000000" pitchFamily="2" charset="0"/>
                  </a:rPr>
                  <a:t>স্থা</a:t>
                </a:r>
                <a:r>
                  <a:rPr lang="en-US" dirty="0">
                    <a:solidFill>
                      <a:schemeClr val="bg1"/>
                    </a:solidFill>
                    <a:latin typeface="Kalpurush" panose="02000600000000000000" pitchFamily="2" charset="0"/>
                    <a:cs typeface="Kalpurush" panose="02000600000000000000" pitchFamily="2" charset="0"/>
                  </a:rPr>
                  <a:t>।</a:t>
                </a:r>
              </a:p>
            </p:txBody>
          </p:sp>
        </p:grpSp>
        <p:sp>
          <p:nvSpPr>
            <p:cNvPr id="10" name="Rounded Rectangle 8">
              <a:extLst>
                <a:ext uri="{FF2B5EF4-FFF2-40B4-BE49-F238E27FC236}">
                  <a16:creationId xmlns:a16="http://schemas.microsoft.com/office/drawing/2014/main" id="{20FB75DE-2E72-C87A-1D58-EE61A5E9A349}"/>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১</a:t>
              </a:r>
            </a:p>
          </p:txBody>
        </p:sp>
      </p:grpSp>
      <p:grpSp>
        <p:nvGrpSpPr>
          <p:cNvPr id="27" name="Group 26">
            <a:extLst>
              <a:ext uri="{FF2B5EF4-FFF2-40B4-BE49-F238E27FC236}">
                <a16:creationId xmlns:a16="http://schemas.microsoft.com/office/drawing/2014/main" id="{8DA2E987-C979-A93D-A41E-AC08E36B1C22}"/>
              </a:ext>
            </a:extLst>
          </p:cNvPr>
          <p:cNvGrpSpPr/>
          <p:nvPr/>
        </p:nvGrpSpPr>
        <p:grpSpPr>
          <a:xfrm>
            <a:off x="3149273" y="3240085"/>
            <a:ext cx="7859512" cy="1415559"/>
            <a:chOff x="2166244" y="77518"/>
            <a:chExt cx="7859512" cy="1415559"/>
          </a:xfrm>
        </p:grpSpPr>
        <p:grpSp>
          <p:nvGrpSpPr>
            <p:cNvPr id="28" name="Group 27">
              <a:extLst>
                <a:ext uri="{FF2B5EF4-FFF2-40B4-BE49-F238E27FC236}">
                  <a16:creationId xmlns:a16="http://schemas.microsoft.com/office/drawing/2014/main" id="{6FF70557-3E00-4CBD-2C7F-90278C1E46A5}"/>
                </a:ext>
              </a:extLst>
            </p:cNvPr>
            <p:cNvGrpSpPr/>
            <p:nvPr/>
          </p:nvGrpSpPr>
          <p:grpSpPr>
            <a:xfrm>
              <a:off x="3252426" y="284561"/>
              <a:ext cx="6773330" cy="1001469"/>
              <a:chOff x="4368801" y="507999"/>
              <a:chExt cx="6773331" cy="1269868"/>
            </a:xfrm>
          </p:grpSpPr>
          <p:sp>
            <p:nvSpPr>
              <p:cNvPr id="30" name="Rounded Rectangle 5">
                <a:extLst>
                  <a:ext uri="{FF2B5EF4-FFF2-40B4-BE49-F238E27FC236}">
                    <a16:creationId xmlns:a16="http://schemas.microsoft.com/office/drawing/2014/main" id="{988E6009-56F4-5216-BFE1-DC11EF267CB4}"/>
                  </a:ext>
                </a:extLst>
              </p:cNvPr>
              <p:cNvSpPr/>
              <p:nvPr/>
            </p:nvSpPr>
            <p:spPr>
              <a:xfrm>
                <a:off x="4368801" y="507999"/>
                <a:ext cx="677333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31" name="TextBox 30">
                <a:extLst>
                  <a:ext uri="{FF2B5EF4-FFF2-40B4-BE49-F238E27FC236}">
                    <a16:creationId xmlns:a16="http://schemas.microsoft.com/office/drawing/2014/main" id="{6C6786B4-72C7-F1B2-3349-E997C68B2C02}"/>
                  </a:ext>
                </a:extLst>
              </p:cNvPr>
              <p:cNvSpPr txBox="1"/>
              <p:nvPr/>
            </p:nvSpPr>
            <p:spPr>
              <a:xfrm>
                <a:off x="4886510" y="579527"/>
                <a:ext cx="6122317" cy="1170781"/>
              </a:xfrm>
              <a:prstGeom prst="rect">
                <a:avLst/>
              </a:prstGeom>
              <a:noFill/>
            </p:spPr>
            <p:txBody>
              <a:bodyPr wrap="square" rtlCol="0">
                <a:spAutoFit/>
              </a:bodyPr>
              <a:lstStyle/>
              <a:p>
                <a:pPr lvl="0" algn="just"/>
                <a:r>
                  <a:rPr lang="en-US" dirty="0">
                    <a:solidFill>
                      <a:schemeClr val="bg1"/>
                    </a:solidFill>
                    <a:latin typeface="Kalpurush" panose="02000600000000000000" pitchFamily="2" charset="0"/>
                    <a:cs typeface="Kalpurush" panose="02000600000000000000" pitchFamily="2" charset="0"/>
                  </a:rPr>
                  <a:t>LAN </a:t>
                </a:r>
                <a:r>
                  <a:rPr lang="as-IN" dirty="0">
                    <a:solidFill>
                      <a:schemeClr val="bg1"/>
                    </a:solidFill>
                    <a:latin typeface="Kalpurush" panose="02000600000000000000" pitchFamily="2" charset="0"/>
                    <a:cs typeface="Kalpurush" panose="02000600000000000000" pitchFamily="2" charset="0"/>
                  </a:rPr>
                  <a:t>প্রযুক্তি ব্যবহার করে বাসাবাড়ি</a:t>
                </a:r>
                <a:r>
                  <a:rPr lang="en-US" dirty="0">
                    <a:solidFill>
                      <a:schemeClr val="bg1"/>
                    </a:solidFill>
                    <a:latin typeface="Kalpurush" panose="02000600000000000000" pitchFamily="2" charset="0"/>
                    <a:cs typeface="Kalpurush" panose="02000600000000000000" pitchFamily="2" charset="0"/>
                  </a:rPr>
                  <a:t>, </a:t>
                </a:r>
                <a:r>
                  <a:rPr lang="as-IN" dirty="0">
                    <a:solidFill>
                      <a:schemeClr val="bg1"/>
                    </a:solidFill>
                    <a:latin typeface="Kalpurush" panose="02000600000000000000" pitchFamily="2" charset="0"/>
                    <a:cs typeface="Kalpurush" panose="02000600000000000000" pitchFamily="2" charset="0"/>
                  </a:rPr>
                  <a:t>অফিস</a:t>
                </a:r>
                <a:r>
                  <a:rPr lang="en-US" dirty="0">
                    <a:solidFill>
                      <a:schemeClr val="bg1"/>
                    </a:solidFill>
                    <a:latin typeface="Kalpurush" panose="02000600000000000000" pitchFamily="2" charset="0"/>
                    <a:cs typeface="Kalpurush" panose="02000600000000000000" pitchFamily="2" charset="0"/>
                  </a:rPr>
                  <a:t>, </a:t>
                </a:r>
                <a:r>
                  <a:rPr lang="as-IN" dirty="0">
                    <a:solidFill>
                      <a:schemeClr val="bg1"/>
                    </a:solidFill>
                    <a:latin typeface="Kalpurush" panose="02000600000000000000" pitchFamily="2" charset="0"/>
                    <a:cs typeface="Kalpurush" panose="02000600000000000000" pitchFamily="2" charset="0"/>
                  </a:rPr>
                  <a:t>হোটেল</a:t>
                </a:r>
                <a:r>
                  <a:rPr lang="en-US" dirty="0">
                    <a:solidFill>
                      <a:schemeClr val="bg1"/>
                    </a:solidFill>
                    <a:latin typeface="Kalpurush" panose="02000600000000000000" pitchFamily="2" charset="0"/>
                    <a:cs typeface="Kalpurush" panose="02000600000000000000" pitchFamily="2" charset="0"/>
                  </a:rPr>
                  <a:t>, </a:t>
                </a:r>
                <a:r>
                  <a:rPr lang="as-IN" dirty="0">
                    <a:solidFill>
                      <a:schemeClr val="bg1"/>
                    </a:solidFill>
                    <a:latin typeface="Kalpurush" panose="02000600000000000000" pitchFamily="2" charset="0"/>
                    <a:cs typeface="Kalpurush" panose="02000600000000000000" pitchFamily="2" charset="0"/>
                  </a:rPr>
                  <a:t>ক্যাফে</a:t>
                </a:r>
                <a:r>
                  <a:rPr lang="en-US" dirty="0">
                    <a:solidFill>
                      <a:schemeClr val="bg1"/>
                    </a:solidFill>
                    <a:latin typeface="Kalpurush" panose="02000600000000000000" pitchFamily="2" charset="0"/>
                    <a:cs typeface="Kalpurush" panose="02000600000000000000" pitchFamily="2" charset="0"/>
                  </a:rPr>
                  <a:t>, </a:t>
                </a:r>
                <a:r>
                  <a:rPr lang="as-IN" dirty="0">
                    <a:solidFill>
                      <a:schemeClr val="bg1"/>
                    </a:solidFill>
                    <a:latin typeface="Kalpurush" panose="02000600000000000000" pitchFamily="2" charset="0"/>
                    <a:cs typeface="Kalpurush" panose="02000600000000000000" pitchFamily="2" charset="0"/>
                  </a:rPr>
                  <a:t>বিশ্ববিদ্যালয়</a:t>
                </a:r>
                <a:r>
                  <a:rPr lang="en-US" dirty="0">
                    <a:solidFill>
                      <a:schemeClr val="bg1"/>
                    </a:solidFill>
                    <a:latin typeface="Kalpurush" panose="02000600000000000000" pitchFamily="2" charset="0"/>
                    <a:cs typeface="Kalpurush" panose="02000600000000000000" pitchFamily="2" charset="0"/>
                  </a:rPr>
                  <a:t>, </a:t>
                </a:r>
                <a:r>
                  <a:rPr lang="as-IN" dirty="0">
                    <a:solidFill>
                      <a:schemeClr val="bg1"/>
                    </a:solidFill>
                    <a:latin typeface="Kalpurush" panose="02000600000000000000" pitchFamily="2" charset="0"/>
                    <a:cs typeface="Kalpurush" panose="02000600000000000000" pitchFamily="2" charset="0"/>
                  </a:rPr>
                  <a:t>এয়ারপোর্ট ও অন্যান্য গুরুত্বপূর্ণ স্থানে তারবিহীন ইন্টারনেট সুবিধা পাওয়া যায়। </a:t>
                </a:r>
                <a:endParaRPr lang="en-US" dirty="0">
                  <a:solidFill>
                    <a:schemeClr val="bg1"/>
                  </a:solidFill>
                  <a:latin typeface="Kalpurush" panose="02000600000000000000" pitchFamily="2" charset="0"/>
                  <a:cs typeface="Kalpurush" panose="02000600000000000000" pitchFamily="2" charset="0"/>
                </a:endParaRPr>
              </a:p>
            </p:txBody>
          </p:sp>
        </p:grpSp>
        <p:sp>
          <p:nvSpPr>
            <p:cNvPr id="29" name="Rounded Rectangle 8">
              <a:extLst>
                <a:ext uri="{FF2B5EF4-FFF2-40B4-BE49-F238E27FC236}">
                  <a16:creationId xmlns:a16="http://schemas.microsoft.com/office/drawing/2014/main" id="{50845074-BBC2-D27E-42D6-B07925A24096}"/>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৩</a:t>
              </a:r>
            </a:p>
          </p:txBody>
        </p:sp>
      </p:grpSp>
      <p:grpSp>
        <p:nvGrpSpPr>
          <p:cNvPr id="36" name="Group 35">
            <a:extLst>
              <a:ext uri="{FF2B5EF4-FFF2-40B4-BE49-F238E27FC236}">
                <a16:creationId xmlns:a16="http://schemas.microsoft.com/office/drawing/2014/main" id="{E2B5959F-A301-3CC6-693A-402F10EA15D5}"/>
              </a:ext>
            </a:extLst>
          </p:cNvPr>
          <p:cNvGrpSpPr/>
          <p:nvPr/>
        </p:nvGrpSpPr>
        <p:grpSpPr>
          <a:xfrm>
            <a:off x="3149273" y="1737208"/>
            <a:ext cx="7859512" cy="1415559"/>
            <a:chOff x="2166244" y="77518"/>
            <a:chExt cx="7859512" cy="1415559"/>
          </a:xfrm>
          <a:solidFill>
            <a:srgbClr val="8FAF52"/>
          </a:solidFill>
        </p:grpSpPr>
        <p:grpSp>
          <p:nvGrpSpPr>
            <p:cNvPr id="37" name="Group 36">
              <a:extLst>
                <a:ext uri="{FF2B5EF4-FFF2-40B4-BE49-F238E27FC236}">
                  <a16:creationId xmlns:a16="http://schemas.microsoft.com/office/drawing/2014/main" id="{B473845E-1095-DC21-8D24-FC6F3C888B38}"/>
                </a:ext>
              </a:extLst>
            </p:cNvPr>
            <p:cNvGrpSpPr/>
            <p:nvPr/>
          </p:nvGrpSpPr>
          <p:grpSpPr>
            <a:xfrm>
              <a:off x="3252426" y="284561"/>
              <a:ext cx="6773330" cy="1001472"/>
              <a:chOff x="4368801" y="507999"/>
              <a:chExt cx="6773331" cy="1269868"/>
            </a:xfrm>
            <a:grpFill/>
          </p:grpSpPr>
          <p:sp>
            <p:nvSpPr>
              <p:cNvPr id="39" name="Rounded Rectangle 5">
                <a:extLst>
                  <a:ext uri="{FF2B5EF4-FFF2-40B4-BE49-F238E27FC236}">
                    <a16:creationId xmlns:a16="http://schemas.microsoft.com/office/drawing/2014/main" id="{A19F2578-8E22-DE15-F136-24D12B136C28}"/>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40" name="TextBox 39">
                <a:extLst>
                  <a:ext uri="{FF2B5EF4-FFF2-40B4-BE49-F238E27FC236}">
                    <a16:creationId xmlns:a16="http://schemas.microsoft.com/office/drawing/2014/main" id="{BC4CBFC8-9AF8-39EB-4FD3-CD22258B0799}"/>
                  </a:ext>
                </a:extLst>
              </p:cNvPr>
              <p:cNvSpPr txBox="1"/>
              <p:nvPr/>
            </p:nvSpPr>
            <p:spPr>
              <a:xfrm>
                <a:off x="4886934" y="887466"/>
                <a:ext cx="6122317"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এর সাহায্যে ইন্টারনেট অ্যাক্সেস করা যায়</a:t>
                </a:r>
                <a:r>
                  <a:rPr lang="hi-IN" dirty="0">
                    <a:solidFill>
                      <a:schemeClr val="bg1"/>
                    </a:solidFill>
                    <a:latin typeface="Kalpurush" panose="02000600000000000000" pitchFamily="2" charset="0"/>
                  </a:rPr>
                  <a:t>।</a:t>
                </a:r>
                <a:endParaRPr lang="en-US" dirty="0">
                  <a:solidFill>
                    <a:schemeClr val="bg1"/>
                  </a:solidFill>
                  <a:latin typeface="Kalpurush" panose="02000600000000000000" pitchFamily="2" charset="0"/>
                  <a:cs typeface="Kalpurush" panose="02000600000000000000" pitchFamily="2" charset="0"/>
                </a:endParaRPr>
              </a:p>
            </p:txBody>
          </p:sp>
        </p:grpSp>
        <p:sp>
          <p:nvSpPr>
            <p:cNvPr id="38" name="Rounded Rectangle 8">
              <a:extLst>
                <a:ext uri="{FF2B5EF4-FFF2-40B4-BE49-F238E27FC236}">
                  <a16:creationId xmlns:a16="http://schemas.microsoft.com/office/drawing/2014/main" id="{896BD585-6A84-AF48-006F-71095A0B77A4}"/>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২</a:t>
              </a:r>
            </a:p>
          </p:txBody>
        </p:sp>
      </p:grpSp>
      <p:grpSp>
        <p:nvGrpSpPr>
          <p:cNvPr id="13" name="Group 12">
            <a:extLst>
              <a:ext uri="{FF2B5EF4-FFF2-40B4-BE49-F238E27FC236}">
                <a16:creationId xmlns:a16="http://schemas.microsoft.com/office/drawing/2014/main" id="{E2A60C3D-5515-BE26-A8CA-D28F32F22186}"/>
              </a:ext>
            </a:extLst>
          </p:cNvPr>
          <p:cNvGrpSpPr/>
          <p:nvPr/>
        </p:nvGrpSpPr>
        <p:grpSpPr>
          <a:xfrm>
            <a:off x="-2386734" y="0"/>
            <a:ext cx="4837636" cy="6354087"/>
            <a:chOff x="-2703195" y="0"/>
            <a:chExt cx="5406390" cy="6858000"/>
          </a:xfrm>
          <a:solidFill>
            <a:srgbClr val="896CAD"/>
          </a:solidFill>
        </p:grpSpPr>
        <p:sp>
          <p:nvSpPr>
            <p:cNvPr id="14" name="Pie 1">
              <a:extLst>
                <a:ext uri="{FF2B5EF4-FFF2-40B4-BE49-F238E27FC236}">
                  <a16:creationId xmlns:a16="http://schemas.microsoft.com/office/drawing/2014/main" id="{1B80D38B-7815-148A-6D77-DC39676EB2E2}"/>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a:extLst>
                <a:ext uri="{FF2B5EF4-FFF2-40B4-BE49-F238E27FC236}">
                  <a16:creationId xmlns:a16="http://schemas.microsoft.com/office/drawing/2014/main" id="{02B9A09D-9EC9-CF52-5110-3A83859BF4E3}"/>
                </a:ext>
              </a:extLst>
            </p:cNvPr>
            <p:cNvSpPr txBox="1"/>
            <p:nvPr/>
          </p:nvSpPr>
          <p:spPr>
            <a:xfrm>
              <a:off x="496978" y="2390905"/>
              <a:ext cx="1585806" cy="2092764"/>
            </a:xfrm>
            <a:prstGeom prst="rect">
              <a:avLst/>
            </a:prstGeom>
            <a:noFill/>
          </p:spPr>
          <p:txBody>
            <a:bodyPr wrap="none" rtlCol="0">
              <a:spAutoFit/>
            </a:bodyPr>
            <a:lstStyle/>
            <a:p>
              <a:pPr lvl="0" algn="ctr">
                <a:buNone/>
              </a:pPr>
              <a:r>
                <a:rPr lang="en-US" sz="4000" b="1" dirty="0">
                  <a:solidFill>
                    <a:schemeClr val="bg1"/>
                  </a:solidFill>
                  <a:latin typeface="Kalpurush" panose="02000600000000000000" pitchFamily="2" charset="0"/>
                  <a:cs typeface="Kalpurush" panose="02000600000000000000" pitchFamily="2" charset="0"/>
                </a:rPr>
                <a:t>Wi-Fi</a:t>
              </a:r>
            </a:p>
            <a:p>
              <a:pPr lvl="0" algn="ctr">
                <a:buNone/>
              </a:pPr>
              <a:r>
                <a:rPr lang="as-IN" sz="4000" b="1" dirty="0">
                  <a:solidFill>
                    <a:schemeClr val="bg1"/>
                  </a:solidFill>
                  <a:latin typeface="Kalpurush" panose="02000600000000000000" pitchFamily="2" charset="0"/>
                  <a:cs typeface="Kalpurush" panose="02000600000000000000" pitchFamily="2" charset="0"/>
                </a:rPr>
                <a:t>এর</a:t>
              </a:r>
              <a:endParaRPr lang="en-US" sz="4000" b="1" dirty="0">
                <a:solidFill>
                  <a:schemeClr val="bg1"/>
                </a:solidFill>
                <a:latin typeface="Kalpurush" panose="02000600000000000000" pitchFamily="2" charset="0"/>
                <a:cs typeface="Kalpurush" panose="02000600000000000000" pitchFamily="2" charset="0"/>
              </a:endParaRPr>
            </a:p>
            <a:p>
              <a:pPr lvl="0" algn="ctr">
                <a:buNone/>
              </a:pPr>
              <a:r>
                <a:rPr lang="en-US" sz="4000" b="1" dirty="0" err="1">
                  <a:solidFill>
                    <a:schemeClr val="bg1"/>
                  </a:solidFill>
                  <a:latin typeface="Kalpurush" panose="02000600000000000000" pitchFamily="2" charset="0"/>
                  <a:cs typeface="Kalpurush" panose="02000600000000000000" pitchFamily="2" charset="0"/>
                </a:rPr>
                <a:t>সুবিধা</a:t>
              </a:r>
              <a:r>
                <a:rPr lang="as-IN" sz="4000" b="1" dirty="0">
                  <a:solidFill>
                    <a:schemeClr val="bg1"/>
                  </a:solidFill>
                  <a:latin typeface="Kalpurush" panose="02000600000000000000" pitchFamily="2" charset="0"/>
                  <a:cs typeface="Kalpurush" panose="02000600000000000000" pitchFamily="2" charset="0"/>
                </a:rPr>
                <a:t> </a:t>
              </a:r>
              <a:endParaRPr lang="en-US" sz="4000" dirty="0">
                <a:solidFill>
                  <a:schemeClr val="bg1"/>
                </a:solidFill>
                <a:latin typeface="Kalpurush" panose="02000600000000000000" pitchFamily="2" charset="0"/>
                <a:cs typeface="Kalpurush" panose="02000600000000000000" pitchFamily="2" charset="0"/>
              </a:endParaRPr>
            </a:p>
          </p:txBody>
        </p:sp>
      </p:grpSp>
    </p:spTree>
    <p:extLst>
      <p:ext uri="{BB962C8B-B14F-4D97-AF65-F5344CB8AC3E}">
        <p14:creationId xmlns:p14="http://schemas.microsoft.com/office/powerpoint/2010/main" val="251749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0-#ppt_w/2"/>
                                          </p:val>
                                        </p:tav>
                                        <p:tav tm="100000">
                                          <p:val>
                                            <p:strVal val="#ppt_x"/>
                                          </p:val>
                                        </p:tav>
                                      </p:tavLst>
                                    </p:anim>
                                    <p:anim calcmode="lin" valueType="num">
                                      <p:cBhvr additive="base">
                                        <p:cTn id="8" dur="1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500" fill="hold"/>
                                        <p:tgtEl>
                                          <p:spTgt spid="8"/>
                                        </p:tgtEl>
                                        <p:attrNameLst>
                                          <p:attrName>ppt_x</p:attrName>
                                        </p:attrNameLst>
                                      </p:cBhvr>
                                      <p:tavLst>
                                        <p:tav tm="0">
                                          <p:val>
                                            <p:strVal val="1+#ppt_w/2"/>
                                          </p:val>
                                        </p:tav>
                                        <p:tav tm="100000">
                                          <p:val>
                                            <p:strVal val="#ppt_x"/>
                                          </p:val>
                                        </p:tav>
                                      </p:tavLst>
                                    </p:anim>
                                    <p:anim calcmode="lin" valueType="num">
                                      <p:cBhvr additive="base">
                                        <p:cTn id="14" dur="1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500" fill="hold"/>
                                        <p:tgtEl>
                                          <p:spTgt spid="36"/>
                                        </p:tgtEl>
                                        <p:attrNameLst>
                                          <p:attrName>ppt_x</p:attrName>
                                        </p:attrNameLst>
                                      </p:cBhvr>
                                      <p:tavLst>
                                        <p:tav tm="0">
                                          <p:val>
                                            <p:strVal val="1+#ppt_w/2"/>
                                          </p:val>
                                        </p:tav>
                                        <p:tav tm="100000">
                                          <p:val>
                                            <p:strVal val="#ppt_x"/>
                                          </p:val>
                                        </p:tav>
                                      </p:tavLst>
                                    </p:anim>
                                    <p:anim calcmode="lin" valueType="num">
                                      <p:cBhvr additive="base">
                                        <p:cTn id="20" dur="1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500" fill="hold"/>
                                        <p:tgtEl>
                                          <p:spTgt spid="27"/>
                                        </p:tgtEl>
                                        <p:attrNameLst>
                                          <p:attrName>ppt_x</p:attrName>
                                        </p:attrNameLst>
                                      </p:cBhvr>
                                      <p:tavLst>
                                        <p:tav tm="0">
                                          <p:val>
                                            <p:strVal val="1+#ppt_w/2"/>
                                          </p:val>
                                        </p:tav>
                                        <p:tav tm="100000">
                                          <p:val>
                                            <p:strVal val="#ppt_x"/>
                                          </p:val>
                                        </p:tav>
                                      </p:tavLst>
                                    </p:anim>
                                    <p:anim calcmode="lin" valueType="num">
                                      <p:cBhvr additive="base">
                                        <p:cTn id="26" dur="1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decel="10000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1500" fill="hold"/>
                                        <p:tgtEl>
                                          <p:spTgt spid="2"/>
                                        </p:tgtEl>
                                        <p:attrNameLst>
                                          <p:attrName>ppt_x</p:attrName>
                                        </p:attrNameLst>
                                      </p:cBhvr>
                                      <p:tavLst>
                                        <p:tav tm="0">
                                          <p:val>
                                            <p:strVal val="1+#ppt_w/2"/>
                                          </p:val>
                                        </p:tav>
                                        <p:tav tm="100000">
                                          <p:val>
                                            <p:strVal val="#ppt_x"/>
                                          </p:val>
                                        </p:tav>
                                      </p:tavLst>
                                    </p:anim>
                                    <p:anim calcmode="lin" valueType="num">
                                      <p:cBhvr additive="base">
                                        <p:cTn id="32"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0500C-2F0D-2C0A-08FD-02B4A41C4316}"/>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121D4ABA-8388-3839-250B-CEE576BAEAB1}"/>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5" name="Group 4">
            <a:extLst>
              <a:ext uri="{FF2B5EF4-FFF2-40B4-BE49-F238E27FC236}">
                <a16:creationId xmlns:a16="http://schemas.microsoft.com/office/drawing/2014/main" id="{615E9356-561B-806B-B6A9-4A591E7B0312}"/>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A9CE7B4D-5AD4-D8D1-3621-2254790F8284}"/>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E2AA7132-EEE4-3431-D6DB-F5BE22873ED7}"/>
                </a:ext>
              </a:extLst>
            </p:cNvPr>
            <p:cNvSpPr txBox="1"/>
            <p:nvPr/>
          </p:nvSpPr>
          <p:spPr>
            <a:xfrm>
              <a:off x="496978" y="2390905"/>
              <a:ext cx="1585806" cy="2092764"/>
            </a:xfrm>
            <a:prstGeom prst="rect">
              <a:avLst/>
            </a:prstGeom>
            <a:noFill/>
          </p:spPr>
          <p:txBody>
            <a:bodyPr wrap="none" rtlCol="0">
              <a:spAutoFit/>
            </a:bodyPr>
            <a:lstStyle/>
            <a:p>
              <a:pPr lvl="0" algn="ctr">
                <a:buNone/>
              </a:pPr>
              <a:r>
                <a:rPr lang="en-US" sz="4000" b="1" dirty="0">
                  <a:solidFill>
                    <a:schemeClr val="bg1"/>
                  </a:solidFill>
                  <a:latin typeface="Kalpurush" panose="02000600000000000000" pitchFamily="2" charset="0"/>
                  <a:cs typeface="Kalpurush" panose="02000600000000000000" pitchFamily="2" charset="0"/>
                </a:rPr>
                <a:t>Wi-Fi</a:t>
              </a:r>
            </a:p>
            <a:p>
              <a:pPr lvl="0" algn="ctr">
                <a:buNone/>
              </a:pPr>
              <a:r>
                <a:rPr lang="as-IN" sz="4000" b="1" dirty="0">
                  <a:solidFill>
                    <a:schemeClr val="bg1"/>
                  </a:solidFill>
                  <a:latin typeface="Kalpurush" panose="02000600000000000000" pitchFamily="2" charset="0"/>
                  <a:cs typeface="Kalpurush" panose="02000600000000000000" pitchFamily="2" charset="0"/>
                </a:rPr>
                <a:t>এর</a:t>
              </a:r>
              <a:endParaRPr lang="en-US" sz="4000" b="1" dirty="0">
                <a:solidFill>
                  <a:schemeClr val="bg1"/>
                </a:solidFill>
                <a:latin typeface="Kalpurush" panose="02000600000000000000" pitchFamily="2" charset="0"/>
                <a:cs typeface="Kalpurush" panose="02000600000000000000" pitchFamily="2" charset="0"/>
              </a:endParaRPr>
            </a:p>
            <a:p>
              <a:pPr lvl="0" algn="ctr">
                <a:buNone/>
              </a:pPr>
              <a:r>
                <a:rPr lang="en-US" sz="4000" b="1" dirty="0" err="1">
                  <a:solidFill>
                    <a:schemeClr val="bg1"/>
                  </a:solidFill>
                  <a:latin typeface="Kalpurush" panose="02000600000000000000" pitchFamily="2" charset="0"/>
                  <a:cs typeface="Kalpurush" panose="02000600000000000000" pitchFamily="2" charset="0"/>
                </a:rPr>
                <a:t>সুবিধা</a:t>
              </a:r>
              <a:r>
                <a:rPr lang="as-IN" sz="4000" b="1" dirty="0">
                  <a:solidFill>
                    <a:schemeClr val="bg1"/>
                  </a:solidFill>
                  <a:latin typeface="Kalpurush" panose="02000600000000000000" pitchFamily="2" charset="0"/>
                  <a:cs typeface="Kalpurush" panose="02000600000000000000" pitchFamily="2" charset="0"/>
                </a:rPr>
                <a:t> </a:t>
              </a:r>
              <a:endParaRPr lang="en-US" sz="4000" dirty="0">
                <a:solidFill>
                  <a:schemeClr val="bg1"/>
                </a:solidFill>
                <a:latin typeface="Kalpurush" panose="02000600000000000000" pitchFamily="2" charset="0"/>
                <a:cs typeface="Kalpurush" panose="02000600000000000000" pitchFamily="2" charset="0"/>
              </a:endParaRPr>
            </a:p>
          </p:txBody>
        </p:sp>
      </p:grpSp>
      <p:grpSp>
        <p:nvGrpSpPr>
          <p:cNvPr id="2" name="Group 1">
            <a:extLst>
              <a:ext uri="{FF2B5EF4-FFF2-40B4-BE49-F238E27FC236}">
                <a16:creationId xmlns:a16="http://schemas.microsoft.com/office/drawing/2014/main" id="{7ADCF7F4-9B83-7BB0-A0A0-FDB7AAC98827}"/>
              </a:ext>
            </a:extLst>
          </p:cNvPr>
          <p:cNvGrpSpPr/>
          <p:nvPr/>
        </p:nvGrpSpPr>
        <p:grpSpPr>
          <a:xfrm>
            <a:off x="2450902" y="4742962"/>
            <a:ext cx="8557883" cy="1415559"/>
            <a:chOff x="2166244" y="77518"/>
            <a:chExt cx="8557884" cy="1415559"/>
          </a:xfrm>
          <a:solidFill>
            <a:srgbClr val="146278"/>
          </a:solidFill>
        </p:grpSpPr>
        <p:grpSp>
          <p:nvGrpSpPr>
            <p:cNvPr id="3" name="Group 2">
              <a:extLst>
                <a:ext uri="{FF2B5EF4-FFF2-40B4-BE49-F238E27FC236}">
                  <a16:creationId xmlns:a16="http://schemas.microsoft.com/office/drawing/2014/main" id="{F102026C-BB9D-9B31-7278-A18AA8F88A7D}"/>
                </a:ext>
              </a:extLst>
            </p:cNvPr>
            <p:cNvGrpSpPr/>
            <p:nvPr/>
          </p:nvGrpSpPr>
          <p:grpSpPr>
            <a:xfrm>
              <a:off x="3252426" y="284561"/>
              <a:ext cx="7471702" cy="1001477"/>
              <a:chOff x="4368801" y="507999"/>
              <a:chExt cx="7471703" cy="1269868"/>
            </a:xfrm>
            <a:grpFill/>
          </p:grpSpPr>
          <p:sp>
            <p:nvSpPr>
              <p:cNvPr id="6" name="Rounded Rectangle 5">
                <a:extLst>
                  <a:ext uri="{FF2B5EF4-FFF2-40B4-BE49-F238E27FC236}">
                    <a16:creationId xmlns:a16="http://schemas.microsoft.com/office/drawing/2014/main" id="{19567388-E115-CCAF-6A75-D07444E8D627}"/>
                  </a:ext>
                </a:extLst>
              </p:cNvPr>
              <p:cNvSpPr/>
              <p:nvPr/>
            </p:nvSpPr>
            <p:spPr>
              <a:xfrm>
                <a:off x="4368801" y="507999"/>
                <a:ext cx="7471703" cy="1269868"/>
              </a:xfrm>
              <a:prstGeom prst="roundRect">
                <a:avLst/>
              </a:prstGeom>
              <a:solidFill>
                <a:srgbClr val="4B80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Kalpurush" panose="02000600000000000000" pitchFamily="2" charset="0"/>
                  <a:cs typeface="Kalpurush" panose="02000600000000000000" pitchFamily="2" charset="0"/>
                </a:endParaRPr>
              </a:p>
            </p:txBody>
          </p:sp>
          <p:sp>
            <p:nvSpPr>
              <p:cNvPr id="7" name="TextBox 6">
                <a:extLst>
                  <a:ext uri="{FF2B5EF4-FFF2-40B4-BE49-F238E27FC236}">
                    <a16:creationId xmlns:a16="http://schemas.microsoft.com/office/drawing/2014/main" id="{7CD5F234-B381-472D-8ED0-297FAE923A25}"/>
                  </a:ext>
                </a:extLst>
              </p:cNvPr>
              <p:cNvSpPr txBox="1"/>
              <p:nvPr/>
            </p:nvSpPr>
            <p:spPr>
              <a:xfrm>
                <a:off x="4921543" y="897715"/>
                <a:ext cx="6786080" cy="468311"/>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বাধামুক্ত সিগনাল ট্রান্সফারের জন্য বিভিন্ন ধরনের এনক্রিপশন সুবিধা রয়েছে। </a:t>
                </a:r>
                <a:endParaRPr lang="en-US" dirty="0">
                  <a:solidFill>
                    <a:schemeClr val="bg1"/>
                  </a:solidFill>
                  <a:latin typeface="Kalpurush" panose="02000600000000000000" pitchFamily="2" charset="0"/>
                  <a:cs typeface="Kalpurush" panose="02000600000000000000" pitchFamily="2" charset="0"/>
                </a:endParaRPr>
              </a:p>
            </p:txBody>
          </p:sp>
        </p:grpSp>
        <p:sp>
          <p:nvSpPr>
            <p:cNvPr id="4" name="Rounded Rectangle 8">
              <a:extLst>
                <a:ext uri="{FF2B5EF4-FFF2-40B4-BE49-F238E27FC236}">
                  <a16:creationId xmlns:a16="http://schemas.microsoft.com/office/drawing/2014/main" id="{5907A741-F71A-8546-A2FD-F20672F3F3E9}"/>
                </a:ext>
              </a:extLst>
            </p:cNvPr>
            <p:cNvSpPr/>
            <p:nvPr/>
          </p:nvSpPr>
          <p:spPr>
            <a:xfrm>
              <a:off x="2166244" y="77518"/>
              <a:ext cx="1471435" cy="1415559"/>
            </a:xfrm>
            <a:prstGeom prst="roundRect">
              <a:avLst>
                <a:gd name="adj" fmla="val 50000"/>
              </a:avLst>
            </a:prstGeom>
            <a:solidFill>
              <a:srgbClr val="4B80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৮</a:t>
              </a:r>
            </a:p>
          </p:txBody>
        </p:sp>
      </p:grpSp>
      <p:grpSp>
        <p:nvGrpSpPr>
          <p:cNvPr id="8" name="Group 7">
            <a:extLst>
              <a:ext uri="{FF2B5EF4-FFF2-40B4-BE49-F238E27FC236}">
                <a16:creationId xmlns:a16="http://schemas.microsoft.com/office/drawing/2014/main" id="{9998AB19-C171-63EC-0D0B-50903170DE4D}"/>
              </a:ext>
            </a:extLst>
          </p:cNvPr>
          <p:cNvGrpSpPr/>
          <p:nvPr/>
        </p:nvGrpSpPr>
        <p:grpSpPr>
          <a:xfrm>
            <a:off x="2450901" y="234331"/>
            <a:ext cx="8557884" cy="1415559"/>
            <a:chOff x="2166244" y="77518"/>
            <a:chExt cx="8557884" cy="1415559"/>
          </a:xfrm>
          <a:solidFill>
            <a:srgbClr val="6685C3"/>
          </a:solidFill>
        </p:grpSpPr>
        <p:grpSp>
          <p:nvGrpSpPr>
            <p:cNvPr id="9" name="Group 8">
              <a:extLst>
                <a:ext uri="{FF2B5EF4-FFF2-40B4-BE49-F238E27FC236}">
                  <a16:creationId xmlns:a16="http://schemas.microsoft.com/office/drawing/2014/main" id="{CE992094-91D7-A28C-263D-41D395613361}"/>
                </a:ext>
              </a:extLst>
            </p:cNvPr>
            <p:cNvGrpSpPr/>
            <p:nvPr/>
          </p:nvGrpSpPr>
          <p:grpSpPr>
            <a:xfrm>
              <a:off x="3252426" y="284561"/>
              <a:ext cx="7471702" cy="1001472"/>
              <a:chOff x="4368801" y="507999"/>
              <a:chExt cx="7471703" cy="1269868"/>
            </a:xfrm>
            <a:grpFill/>
          </p:grpSpPr>
          <p:sp>
            <p:nvSpPr>
              <p:cNvPr id="11" name="Rounded Rectangle 5">
                <a:extLst>
                  <a:ext uri="{FF2B5EF4-FFF2-40B4-BE49-F238E27FC236}">
                    <a16:creationId xmlns:a16="http://schemas.microsoft.com/office/drawing/2014/main" id="{BF8C97B3-C2D1-5350-DF7B-00E49B7F1FEB}"/>
                  </a:ext>
                </a:extLst>
              </p:cNvPr>
              <p:cNvSpPr/>
              <p:nvPr/>
            </p:nvSpPr>
            <p:spPr>
              <a:xfrm>
                <a:off x="4368801" y="507999"/>
                <a:ext cx="7471703"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Kalpurush" panose="02000600000000000000" pitchFamily="2" charset="0"/>
                  <a:cs typeface="Kalpurush" panose="02000600000000000000" pitchFamily="2" charset="0"/>
                </a:endParaRPr>
              </a:p>
            </p:txBody>
          </p:sp>
          <p:sp>
            <p:nvSpPr>
              <p:cNvPr id="26" name="TextBox 25">
                <a:extLst>
                  <a:ext uri="{FF2B5EF4-FFF2-40B4-BE49-F238E27FC236}">
                    <a16:creationId xmlns:a16="http://schemas.microsoft.com/office/drawing/2014/main" id="{1C05E792-13DB-C113-01D2-1CA6BC960E25}"/>
                  </a:ext>
                </a:extLst>
              </p:cNvPr>
              <p:cNvSpPr txBox="1"/>
              <p:nvPr/>
            </p:nvSpPr>
            <p:spPr>
              <a:xfrm>
                <a:off x="4875336" y="880722"/>
                <a:ext cx="6832287" cy="468314"/>
              </a:xfrm>
              <a:prstGeom prst="rect">
                <a:avLst/>
              </a:prstGeom>
              <a:noFill/>
            </p:spPr>
            <p:txBody>
              <a:bodyPr wrap="square" rtlCol="0">
                <a:spAutoFit/>
              </a:bodyPr>
              <a:lstStyle/>
              <a:p>
                <a:pPr lvl="0"/>
                <a:r>
                  <a:rPr lang="en-US" dirty="0">
                    <a:solidFill>
                      <a:schemeClr val="bg1"/>
                    </a:solidFill>
                    <a:latin typeface="Kalpurush" panose="02000600000000000000" pitchFamily="2" charset="0"/>
                    <a:cs typeface="Kalpurush" panose="02000600000000000000" pitchFamily="2" charset="0"/>
                  </a:rPr>
                  <a:t>Wi-Fi </a:t>
                </a:r>
                <a:r>
                  <a:rPr lang="as-IN" dirty="0">
                    <a:solidFill>
                      <a:schemeClr val="bg1"/>
                    </a:solidFill>
                    <a:latin typeface="Kalpurush" panose="02000600000000000000" pitchFamily="2" charset="0"/>
                    <a:cs typeface="Kalpurush" panose="02000600000000000000" pitchFamily="2" charset="0"/>
                  </a:rPr>
                  <a:t>নেটওয়ার্কের জন্য সরকারি অনুমোদনের প্রয়োজন হয় না। </a:t>
                </a:r>
                <a:endParaRPr lang="en-US" dirty="0">
                  <a:solidFill>
                    <a:schemeClr val="bg1"/>
                  </a:solidFill>
                  <a:latin typeface="Kalpurush" panose="02000600000000000000" pitchFamily="2" charset="0"/>
                  <a:cs typeface="Kalpurush" panose="02000600000000000000" pitchFamily="2" charset="0"/>
                </a:endParaRPr>
              </a:p>
            </p:txBody>
          </p:sp>
        </p:grpSp>
        <p:sp>
          <p:nvSpPr>
            <p:cNvPr id="10" name="Rounded Rectangle 8">
              <a:extLst>
                <a:ext uri="{FF2B5EF4-FFF2-40B4-BE49-F238E27FC236}">
                  <a16:creationId xmlns:a16="http://schemas.microsoft.com/office/drawing/2014/main" id="{C7E3C0F5-9F3D-7726-9EF8-2907105A9E4A}"/>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৫</a:t>
              </a:r>
            </a:p>
          </p:txBody>
        </p:sp>
      </p:grpSp>
      <p:grpSp>
        <p:nvGrpSpPr>
          <p:cNvPr id="27" name="Group 26">
            <a:extLst>
              <a:ext uri="{FF2B5EF4-FFF2-40B4-BE49-F238E27FC236}">
                <a16:creationId xmlns:a16="http://schemas.microsoft.com/office/drawing/2014/main" id="{60E637B6-4787-F67F-884F-70A87792E47F}"/>
              </a:ext>
            </a:extLst>
          </p:cNvPr>
          <p:cNvGrpSpPr/>
          <p:nvPr/>
        </p:nvGrpSpPr>
        <p:grpSpPr>
          <a:xfrm>
            <a:off x="3149273" y="3240085"/>
            <a:ext cx="7859512" cy="1415559"/>
            <a:chOff x="2166244" y="77518"/>
            <a:chExt cx="7859512" cy="1415559"/>
          </a:xfrm>
        </p:grpSpPr>
        <p:grpSp>
          <p:nvGrpSpPr>
            <p:cNvPr id="28" name="Group 27">
              <a:extLst>
                <a:ext uri="{FF2B5EF4-FFF2-40B4-BE49-F238E27FC236}">
                  <a16:creationId xmlns:a16="http://schemas.microsoft.com/office/drawing/2014/main" id="{B05D01DC-0654-2303-AEBF-D220CAFF0CD1}"/>
                </a:ext>
              </a:extLst>
            </p:cNvPr>
            <p:cNvGrpSpPr/>
            <p:nvPr/>
          </p:nvGrpSpPr>
          <p:grpSpPr>
            <a:xfrm>
              <a:off x="3252426" y="284561"/>
              <a:ext cx="6773330" cy="1001473"/>
              <a:chOff x="4368801" y="507999"/>
              <a:chExt cx="6773331" cy="1269868"/>
            </a:xfrm>
          </p:grpSpPr>
          <p:sp>
            <p:nvSpPr>
              <p:cNvPr id="30" name="Rounded Rectangle 5">
                <a:extLst>
                  <a:ext uri="{FF2B5EF4-FFF2-40B4-BE49-F238E27FC236}">
                    <a16:creationId xmlns:a16="http://schemas.microsoft.com/office/drawing/2014/main" id="{4708A98F-ECE3-14FB-A5D0-0F45D0D83D21}"/>
                  </a:ext>
                </a:extLst>
              </p:cNvPr>
              <p:cNvSpPr/>
              <p:nvPr/>
            </p:nvSpPr>
            <p:spPr>
              <a:xfrm>
                <a:off x="4368801" y="507999"/>
                <a:ext cx="677333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31" name="TextBox 30">
                <a:extLst>
                  <a:ext uri="{FF2B5EF4-FFF2-40B4-BE49-F238E27FC236}">
                    <a16:creationId xmlns:a16="http://schemas.microsoft.com/office/drawing/2014/main" id="{A642613A-A132-5CA1-B82C-45D04B2F7D32}"/>
                  </a:ext>
                </a:extLst>
              </p:cNvPr>
              <p:cNvSpPr txBox="1"/>
              <p:nvPr/>
            </p:nvSpPr>
            <p:spPr>
              <a:xfrm>
                <a:off x="4886510" y="721916"/>
                <a:ext cx="6122317" cy="819548"/>
              </a:xfrm>
              <a:prstGeom prst="rect">
                <a:avLst/>
              </a:prstGeom>
              <a:noFill/>
            </p:spPr>
            <p:txBody>
              <a:bodyPr wrap="square" rtlCol="0">
                <a:spAutoFit/>
              </a:bodyPr>
              <a:lstStyle/>
              <a:p>
                <a:pPr lvl="0" algn="just"/>
                <a:r>
                  <a:rPr lang="as-IN" dirty="0">
                    <a:solidFill>
                      <a:schemeClr val="bg1"/>
                    </a:solidFill>
                    <a:latin typeface="Kalpurush" panose="02000600000000000000" pitchFamily="2" charset="0"/>
                    <a:cs typeface="Kalpurush" panose="02000600000000000000" pitchFamily="2" charset="0"/>
                  </a:rPr>
                  <a:t>নেটওয়ার্কে সহজে নতুন ব্যবহারকারী যুক্ত করে নেটওয়ার্কের পরিধি বাড়ানো যায়। </a:t>
                </a:r>
                <a:endParaRPr lang="en-US" dirty="0">
                  <a:solidFill>
                    <a:schemeClr val="bg1"/>
                  </a:solidFill>
                  <a:latin typeface="Kalpurush" panose="02000600000000000000" pitchFamily="2" charset="0"/>
                  <a:cs typeface="Kalpurush" panose="02000600000000000000" pitchFamily="2" charset="0"/>
                </a:endParaRPr>
              </a:p>
            </p:txBody>
          </p:sp>
        </p:grpSp>
        <p:sp>
          <p:nvSpPr>
            <p:cNvPr id="29" name="Rounded Rectangle 8">
              <a:extLst>
                <a:ext uri="{FF2B5EF4-FFF2-40B4-BE49-F238E27FC236}">
                  <a16:creationId xmlns:a16="http://schemas.microsoft.com/office/drawing/2014/main" id="{ADC841D9-81D6-9D76-8E67-DC432E7407DB}"/>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৭</a:t>
              </a:r>
            </a:p>
          </p:txBody>
        </p:sp>
      </p:grpSp>
      <p:grpSp>
        <p:nvGrpSpPr>
          <p:cNvPr id="36" name="Group 35">
            <a:extLst>
              <a:ext uri="{FF2B5EF4-FFF2-40B4-BE49-F238E27FC236}">
                <a16:creationId xmlns:a16="http://schemas.microsoft.com/office/drawing/2014/main" id="{4EB3BDA8-3A0C-1C4B-ECDA-EDBFDAC2C8C1}"/>
              </a:ext>
            </a:extLst>
          </p:cNvPr>
          <p:cNvGrpSpPr/>
          <p:nvPr/>
        </p:nvGrpSpPr>
        <p:grpSpPr>
          <a:xfrm>
            <a:off x="3149273" y="1737208"/>
            <a:ext cx="7859512" cy="1415559"/>
            <a:chOff x="2166244" y="77518"/>
            <a:chExt cx="7859512" cy="1415559"/>
          </a:xfrm>
          <a:solidFill>
            <a:srgbClr val="8FAF52"/>
          </a:solidFill>
        </p:grpSpPr>
        <p:grpSp>
          <p:nvGrpSpPr>
            <p:cNvPr id="37" name="Group 36">
              <a:extLst>
                <a:ext uri="{FF2B5EF4-FFF2-40B4-BE49-F238E27FC236}">
                  <a16:creationId xmlns:a16="http://schemas.microsoft.com/office/drawing/2014/main" id="{64D13787-8DCA-5306-1BDB-3D341CD0B508}"/>
                </a:ext>
              </a:extLst>
            </p:cNvPr>
            <p:cNvGrpSpPr/>
            <p:nvPr/>
          </p:nvGrpSpPr>
          <p:grpSpPr>
            <a:xfrm>
              <a:off x="3252426" y="284561"/>
              <a:ext cx="6773330" cy="1001472"/>
              <a:chOff x="4368801" y="507999"/>
              <a:chExt cx="6773331" cy="1269868"/>
            </a:xfrm>
            <a:grpFill/>
          </p:grpSpPr>
          <p:sp>
            <p:nvSpPr>
              <p:cNvPr id="39" name="Rounded Rectangle 5">
                <a:extLst>
                  <a:ext uri="{FF2B5EF4-FFF2-40B4-BE49-F238E27FC236}">
                    <a16:creationId xmlns:a16="http://schemas.microsoft.com/office/drawing/2014/main" id="{8E51DBC8-2C99-FC09-E462-54C433879700}"/>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40" name="TextBox 39">
                <a:extLst>
                  <a:ext uri="{FF2B5EF4-FFF2-40B4-BE49-F238E27FC236}">
                    <a16:creationId xmlns:a16="http://schemas.microsoft.com/office/drawing/2014/main" id="{426F540D-FC4B-1EF3-0F96-0E567DE5C9D6}"/>
                  </a:ext>
                </a:extLst>
              </p:cNvPr>
              <p:cNvSpPr txBox="1"/>
              <p:nvPr/>
            </p:nvSpPr>
            <p:spPr>
              <a:xfrm>
                <a:off x="4886934" y="887466"/>
                <a:ext cx="6122317"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নেটওয়ার্কের জন্য কোনো ধরনের ক্যাবলিংয়ের প্রয়োজন নেই। </a:t>
                </a:r>
                <a:endParaRPr lang="en-US" dirty="0">
                  <a:solidFill>
                    <a:schemeClr val="bg1"/>
                  </a:solidFill>
                  <a:latin typeface="Kalpurush" panose="02000600000000000000" pitchFamily="2" charset="0"/>
                  <a:cs typeface="Kalpurush" panose="02000600000000000000" pitchFamily="2" charset="0"/>
                </a:endParaRPr>
              </a:p>
            </p:txBody>
          </p:sp>
        </p:grpSp>
        <p:sp>
          <p:nvSpPr>
            <p:cNvPr id="38" name="Rounded Rectangle 8">
              <a:extLst>
                <a:ext uri="{FF2B5EF4-FFF2-40B4-BE49-F238E27FC236}">
                  <a16:creationId xmlns:a16="http://schemas.microsoft.com/office/drawing/2014/main" id="{148B15F6-8263-D057-B20B-BE741C3E23F6}"/>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৬</a:t>
              </a:r>
            </a:p>
          </p:txBody>
        </p:sp>
      </p:grpSp>
    </p:spTree>
    <p:extLst>
      <p:ext uri="{BB962C8B-B14F-4D97-AF65-F5344CB8AC3E}">
        <p14:creationId xmlns:p14="http://schemas.microsoft.com/office/powerpoint/2010/main" val="229005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1+#ppt_w/2"/>
                                          </p:val>
                                        </p:tav>
                                        <p:tav tm="100000">
                                          <p:val>
                                            <p:strVal val="#ppt_x"/>
                                          </p:val>
                                        </p:tav>
                                      </p:tavLst>
                                    </p:anim>
                                    <p:anim calcmode="lin" valueType="num">
                                      <p:cBhvr additive="base">
                                        <p:cTn id="8" dur="1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1500" fill="hold"/>
                                        <p:tgtEl>
                                          <p:spTgt spid="36"/>
                                        </p:tgtEl>
                                        <p:attrNameLst>
                                          <p:attrName>ppt_x</p:attrName>
                                        </p:attrNameLst>
                                      </p:cBhvr>
                                      <p:tavLst>
                                        <p:tav tm="0">
                                          <p:val>
                                            <p:strVal val="1+#ppt_w/2"/>
                                          </p:val>
                                        </p:tav>
                                        <p:tav tm="100000">
                                          <p:val>
                                            <p:strVal val="#ppt_x"/>
                                          </p:val>
                                        </p:tav>
                                      </p:tavLst>
                                    </p:anim>
                                    <p:anim calcmode="lin" valueType="num">
                                      <p:cBhvr additive="base">
                                        <p:cTn id="14" dur="1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500" fill="hold"/>
                                        <p:tgtEl>
                                          <p:spTgt spid="27"/>
                                        </p:tgtEl>
                                        <p:attrNameLst>
                                          <p:attrName>ppt_x</p:attrName>
                                        </p:attrNameLst>
                                      </p:cBhvr>
                                      <p:tavLst>
                                        <p:tav tm="0">
                                          <p:val>
                                            <p:strVal val="1+#ppt_w/2"/>
                                          </p:val>
                                        </p:tav>
                                        <p:tav tm="100000">
                                          <p:val>
                                            <p:strVal val="#ppt_x"/>
                                          </p:val>
                                        </p:tav>
                                      </p:tavLst>
                                    </p:anim>
                                    <p:anim calcmode="lin" valueType="num">
                                      <p:cBhvr additive="base">
                                        <p:cTn id="20" dur="1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500" fill="hold"/>
                                        <p:tgtEl>
                                          <p:spTgt spid="2"/>
                                        </p:tgtEl>
                                        <p:attrNameLst>
                                          <p:attrName>ppt_x</p:attrName>
                                        </p:attrNameLst>
                                      </p:cBhvr>
                                      <p:tavLst>
                                        <p:tav tm="0">
                                          <p:val>
                                            <p:strVal val="1+#ppt_w/2"/>
                                          </p:val>
                                        </p:tav>
                                        <p:tav tm="100000">
                                          <p:val>
                                            <p:strVal val="#ppt_x"/>
                                          </p:val>
                                        </p:tav>
                                      </p:tavLst>
                                    </p:anim>
                                    <p:anim calcmode="lin" valueType="num">
                                      <p:cBhvr additive="base">
                                        <p:cTn id="26"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F5BC9-451C-C21A-F2CB-CC8EA5F54F25}"/>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72709DF2-E5A6-B16D-14D3-752A2326F122}"/>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13" name="Group 12">
            <a:extLst>
              <a:ext uri="{FF2B5EF4-FFF2-40B4-BE49-F238E27FC236}">
                <a16:creationId xmlns:a16="http://schemas.microsoft.com/office/drawing/2014/main" id="{98632BD0-ABF2-DB06-E9B5-57637B0E4155}"/>
              </a:ext>
            </a:extLst>
          </p:cNvPr>
          <p:cNvGrpSpPr/>
          <p:nvPr/>
        </p:nvGrpSpPr>
        <p:grpSpPr>
          <a:xfrm>
            <a:off x="-2386734" y="0"/>
            <a:ext cx="4837636" cy="6354087"/>
            <a:chOff x="-2703195" y="0"/>
            <a:chExt cx="5406390" cy="6858000"/>
          </a:xfrm>
          <a:solidFill>
            <a:srgbClr val="896CAD"/>
          </a:solidFill>
        </p:grpSpPr>
        <p:sp>
          <p:nvSpPr>
            <p:cNvPr id="14" name="Pie 1">
              <a:extLst>
                <a:ext uri="{FF2B5EF4-FFF2-40B4-BE49-F238E27FC236}">
                  <a16:creationId xmlns:a16="http://schemas.microsoft.com/office/drawing/2014/main" id="{6B1D3F1B-8DAA-C754-CC28-E844A4B0F3C8}"/>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a:extLst>
                <a:ext uri="{FF2B5EF4-FFF2-40B4-BE49-F238E27FC236}">
                  <a16:creationId xmlns:a16="http://schemas.microsoft.com/office/drawing/2014/main" id="{2118736C-DFAE-E75F-81CD-E0B5729A75A9}"/>
                </a:ext>
              </a:extLst>
            </p:cNvPr>
            <p:cNvSpPr txBox="1"/>
            <p:nvPr/>
          </p:nvSpPr>
          <p:spPr>
            <a:xfrm>
              <a:off x="300814" y="2390905"/>
              <a:ext cx="1978137" cy="2092764"/>
            </a:xfrm>
            <a:prstGeom prst="rect">
              <a:avLst/>
            </a:prstGeom>
            <a:noFill/>
          </p:spPr>
          <p:txBody>
            <a:bodyPr wrap="none" rtlCol="0">
              <a:spAutoFit/>
            </a:bodyPr>
            <a:lstStyle/>
            <a:p>
              <a:pPr lvl="0" algn="ctr">
                <a:buNone/>
              </a:pPr>
              <a:r>
                <a:rPr lang="en-US" sz="4000" b="1" dirty="0">
                  <a:solidFill>
                    <a:schemeClr val="bg1"/>
                  </a:solidFill>
                  <a:latin typeface="Kalpurush" panose="02000600000000000000" pitchFamily="2" charset="0"/>
                  <a:cs typeface="Kalpurush" panose="02000600000000000000" pitchFamily="2" charset="0"/>
                </a:rPr>
                <a:t>Wi-Fi</a:t>
              </a:r>
            </a:p>
            <a:p>
              <a:pPr lvl="0" algn="ctr">
                <a:buNone/>
              </a:pPr>
              <a:r>
                <a:rPr lang="as-IN" sz="4000" b="1" dirty="0">
                  <a:solidFill>
                    <a:schemeClr val="bg1"/>
                  </a:solidFill>
                  <a:latin typeface="Kalpurush" panose="02000600000000000000" pitchFamily="2" charset="0"/>
                  <a:cs typeface="Kalpurush" panose="02000600000000000000" pitchFamily="2" charset="0"/>
                </a:rPr>
                <a:t>এর</a:t>
              </a:r>
              <a:endParaRPr lang="en-US" sz="4000" b="1" dirty="0">
                <a:solidFill>
                  <a:schemeClr val="bg1"/>
                </a:solidFill>
                <a:latin typeface="Kalpurush" panose="02000600000000000000" pitchFamily="2" charset="0"/>
                <a:cs typeface="Kalpurush" panose="02000600000000000000" pitchFamily="2" charset="0"/>
              </a:endParaRPr>
            </a:p>
            <a:p>
              <a:pPr lvl="0" algn="ctr">
                <a:buNone/>
              </a:pPr>
              <a:r>
                <a:rPr lang="en-US" sz="4000" b="1" dirty="0" err="1">
                  <a:solidFill>
                    <a:schemeClr val="bg1"/>
                  </a:solidFill>
                  <a:latin typeface="Kalpurush" panose="02000600000000000000" pitchFamily="2" charset="0"/>
                  <a:cs typeface="Kalpurush" panose="02000600000000000000" pitchFamily="2" charset="0"/>
                </a:rPr>
                <a:t>অসুবিধা</a:t>
              </a:r>
              <a:r>
                <a:rPr lang="as-IN" sz="4000" b="1" dirty="0">
                  <a:solidFill>
                    <a:schemeClr val="bg1"/>
                  </a:solidFill>
                  <a:latin typeface="Kalpurush" panose="02000600000000000000" pitchFamily="2" charset="0"/>
                  <a:cs typeface="Kalpurush" panose="02000600000000000000" pitchFamily="2" charset="0"/>
                </a:rPr>
                <a:t> </a:t>
              </a:r>
              <a:endParaRPr lang="en-US" sz="4000" dirty="0">
                <a:solidFill>
                  <a:schemeClr val="bg1"/>
                </a:solidFill>
                <a:latin typeface="Kalpurush" panose="02000600000000000000" pitchFamily="2" charset="0"/>
                <a:cs typeface="Kalpurush" panose="02000600000000000000" pitchFamily="2" charset="0"/>
              </a:endParaRPr>
            </a:p>
          </p:txBody>
        </p:sp>
      </p:grpSp>
      <p:grpSp>
        <p:nvGrpSpPr>
          <p:cNvPr id="5" name="Group 4">
            <a:extLst>
              <a:ext uri="{FF2B5EF4-FFF2-40B4-BE49-F238E27FC236}">
                <a16:creationId xmlns:a16="http://schemas.microsoft.com/office/drawing/2014/main" id="{A5878B9F-5D34-F5E2-271E-617E84E4482E}"/>
              </a:ext>
            </a:extLst>
          </p:cNvPr>
          <p:cNvGrpSpPr/>
          <p:nvPr/>
        </p:nvGrpSpPr>
        <p:grpSpPr>
          <a:xfrm>
            <a:off x="2450902" y="654503"/>
            <a:ext cx="8402602" cy="1415559"/>
            <a:chOff x="2166244" y="77518"/>
            <a:chExt cx="8402603" cy="1415559"/>
          </a:xfrm>
          <a:solidFill>
            <a:srgbClr val="6685C3"/>
          </a:solidFill>
        </p:grpSpPr>
        <p:grpSp>
          <p:nvGrpSpPr>
            <p:cNvPr id="12" name="Group 11">
              <a:extLst>
                <a:ext uri="{FF2B5EF4-FFF2-40B4-BE49-F238E27FC236}">
                  <a16:creationId xmlns:a16="http://schemas.microsoft.com/office/drawing/2014/main" id="{6EC4B5C6-2C22-789A-FBCF-D954010E2B36}"/>
                </a:ext>
              </a:extLst>
            </p:cNvPr>
            <p:cNvGrpSpPr/>
            <p:nvPr/>
          </p:nvGrpSpPr>
          <p:grpSpPr>
            <a:xfrm>
              <a:off x="3252426" y="284561"/>
              <a:ext cx="7316421" cy="1001473"/>
              <a:chOff x="4368801" y="507999"/>
              <a:chExt cx="7316422" cy="1269868"/>
            </a:xfrm>
            <a:grpFill/>
          </p:grpSpPr>
          <p:sp>
            <p:nvSpPr>
              <p:cNvPr id="17" name="Rounded Rectangle 5">
                <a:extLst>
                  <a:ext uri="{FF2B5EF4-FFF2-40B4-BE49-F238E27FC236}">
                    <a16:creationId xmlns:a16="http://schemas.microsoft.com/office/drawing/2014/main" id="{35F00525-EB15-73BD-F807-4C159734B146}"/>
                  </a:ext>
                </a:extLst>
              </p:cNvPr>
              <p:cNvSpPr/>
              <p:nvPr/>
            </p:nvSpPr>
            <p:spPr>
              <a:xfrm>
                <a:off x="4368801" y="507999"/>
                <a:ext cx="7316422"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bg1"/>
                  </a:solidFill>
                  <a:latin typeface="Kalpurush" panose="02000600000000000000" pitchFamily="2" charset="0"/>
                  <a:cs typeface="Kalpurush" panose="02000600000000000000" pitchFamily="2" charset="0"/>
                </a:endParaRPr>
              </a:p>
            </p:txBody>
          </p:sp>
          <p:sp>
            <p:nvSpPr>
              <p:cNvPr id="18" name="TextBox 17">
                <a:extLst>
                  <a:ext uri="{FF2B5EF4-FFF2-40B4-BE49-F238E27FC236}">
                    <a16:creationId xmlns:a16="http://schemas.microsoft.com/office/drawing/2014/main" id="{6BDC5ADA-BE3E-677D-269C-7D69A1DD0D22}"/>
                  </a:ext>
                </a:extLst>
              </p:cNvPr>
              <p:cNvSpPr txBox="1"/>
              <p:nvPr/>
            </p:nvSpPr>
            <p:spPr>
              <a:xfrm>
                <a:off x="4872420" y="900410"/>
                <a:ext cx="6601610"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ডেটা ট্রান্সফারের গতি বেশ ধীরগতি সম্পন্ন। </a:t>
                </a:r>
                <a:endParaRPr lang="en-US" dirty="0">
                  <a:solidFill>
                    <a:schemeClr val="bg1"/>
                  </a:solidFill>
                  <a:latin typeface="Kalpurush" panose="02000600000000000000" pitchFamily="2" charset="0"/>
                  <a:cs typeface="Kalpurush" panose="02000600000000000000" pitchFamily="2" charset="0"/>
                </a:endParaRPr>
              </a:p>
            </p:txBody>
          </p:sp>
        </p:grpSp>
        <p:sp>
          <p:nvSpPr>
            <p:cNvPr id="16" name="Rounded Rectangle 8">
              <a:extLst>
                <a:ext uri="{FF2B5EF4-FFF2-40B4-BE49-F238E27FC236}">
                  <a16:creationId xmlns:a16="http://schemas.microsoft.com/office/drawing/2014/main" id="{2545475A-9057-54CB-B131-52193A7EEFF1}"/>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১</a:t>
              </a:r>
            </a:p>
          </p:txBody>
        </p:sp>
      </p:grpSp>
      <p:grpSp>
        <p:nvGrpSpPr>
          <p:cNvPr id="19" name="Group 18">
            <a:extLst>
              <a:ext uri="{FF2B5EF4-FFF2-40B4-BE49-F238E27FC236}">
                <a16:creationId xmlns:a16="http://schemas.microsoft.com/office/drawing/2014/main" id="{EFBAD331-F22E-B962-F4D0-B050B69D999A}"/>
              </a:ext>
            </a:extLst>
          </p:cNvPr>
          <p:cNvGrpSpPr/>
          <p:nvPr/>
        </p:nvGrpSpPr>
        <p:grpSpPr>
          <a:xfrm>
            <a:off x="2450902" y="4297347"/>
            <a:ext cx="8402602" cy="1415559"/>
            <a:chOff x="2166244" y="77518"/>
            <a:chExt cx="8402602" cy="1415559"/>
          </a:xfrm>
        </p:grpSpPr>
        <p:grpSp>
          <p:nvGrpSpPr>
            <p:cNvPr id="21" name="Group 20">
              <a:extLst>
                <a:ext uri="{FF2B5EF4-FFF2-40B4-BE49-F238E27FC236}">
                  <a16:creationId xmlns:a16="http://schemas.microsoft.com/office/drawing/2014/main" id="{9584FCE8-1EBD-1DE7-7BF9-88F80EC26764}"/>
                </a:ext>
              </a:extLst>
            </p:cNvPr>
            <p:cNvGrpSpPr/>
            <p:nvPr/>
          </p:nvGrpSpPr>
          <p:grpSpPr>
            <a:xfrm>
              <a:off x="3252426" y="284561"/>
              <a:ext cx="7316420" cy="1001473"/>
              <a:chOff x="4368801" y="507999"/>
              <a:chExt cx="7316421" cy="1269868"/>
            </a:xfrm>
          </p:grpSpPr>
          <p:sp>
            <p:nvSpPr>
              <p:cNvPr id="23" name="Rounded Rectangle 5">
                <a:extLst>
                  <a:ext uri="{FF2B5EF4-FFF2-40B4-BE49-F238E27FC236}">
                    <a16:creationId xmlns:a16="http://schemas.microsoft.com/office/drawing/2014/main" id="{F9530C13-E8EA-3093-7C87-5AEC4FCF7DE6}"/>
                  </a:ext>
                </a:extLst>
              </p:cNvPr>
              <p:cNvSpPr/>
              <p:nvPr/>
            </p:nvSpPr>
            <p:spPr>
              <a:xfrm>
                <a:off x="4368801" y="507999"/>
                <a:ext cx="731642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24" name="TextBox 23">
                <a:extLst>
                  <a:ext uri="{FF2B5EF4-FFF2-40B4-BE49-F238E27FC236}">
                    <a16:creationId xmlns:a16="http://schemas.microsoft.com/office/drawing/2014/main" id="{B0F8D8A1-0203-32B7-DC78-665C7D6D49CA}"/>
                  </a:ext>
                </a:extLst>
              </p:cNvPr>
              <p:cNvSpPr txBox="1"/>
              <p:nvPr/>
            </p:nvSpPr>
            <p:spPr>
              <a:xfrm>
                <a:off x="4875335" y="888440"/>
                <a:ext cx="6613208"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নিরাপত্তা ব্যবস্থা খুব দুর্বল। </a:t>
                </a:r>
                <a:endParaRPr lang="en-US" dirty="0">
                  <a:solidFill>
                    <a:schemeClr val="bg1"/>
                  </a:solidFill>
                  <a:latin typeface="Kalpurush" panose="02000600000000000000" pitchFamily="2" charset="0"/>
                  <a:cs typeface="Kalpurush" panose="02000600000000000000" pitchFamily="2" charset="0"/>
                </a:endParaRPr>
              </a:p>
            </p:txBody>
          </p:sp>
        </p:grpSp>
        <p:sp>
          <p:nvSpPr>
            <p:cNvPr id="22" name="Rounded Rectangle 8">
              <a:extLst>
                <a:ext uri="{FF2B5EF4-FFF2-40B4-BE49-F238E27FC236}">
                  <a16:creationId xmlns:a16="http://schemas.microsoft.com/office/drawing/2014/main" id="{458D757F-F92F-84B3-DC10-BAF55F923118}"/>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৩</a:t>
              </a:r>
            </a:p>
          </p:txBody>
        </p:sp>
      </p:grpSp>
      <p:grpSp>
        <p:nvGrpSpPr>
          <p:cNvPr id="25" name="Group 24">
            <a:extLst>
              <a:ext uri="{FF2B5EF4-FFF2-40B4-BE49-F238E27FC236}">
                <a16:creationId xmlns:a16="http://schemas.microsoft.com/office/drawing/2014/main" id="{054323E9-773A-981E-2019-010BE8A5BD7D}"/>
              </a:ext>
            </a:extLst>
          </p:cNvPr>
          <p:cNvGrpSpPr/>
          <p:nvPr/>
        </p:nvGrpSpPr>
        <p:grpSpPr>
          <a:xfrm>
            <a:off x="2993993" y="2475925"/>
            <a:ext cx="7859512" cy="1415559"/>
            <a:chOff x="2166244" y="77518"/>
            <a:chExt cx="7859512" cy="1415559"/>
          </a:xfrm>
          <a:solidFill>
            <a:srgbClr val="8FAF52"/>
          </a:solidFill>
        </p:grpSpPr>
        <p:grpSp>
          <p:nvGrpSpPr>
            <p:cNvPr id="32" name="Group 31">
              <a:extLst>
                <a:ext uri="{FF2B5EF4-FFF2-40B4-BE49-F238E27FC236}">
                  <a16:creationId xmlns:a16="http://schemas.microsoft.com/office/drawing/2014/main" id="{C2F86FB3-E1C0-4C59-602A-AA449D016B30}"/>
                </a:ext>
              </a:extLst>
            </p:cNvPr>
            <p:cNvGrpSpPr/>
            <p:nvPr/>
          </p:nvGrpSpPr>
          <p:grpSpPr>
            <a:xfrm>
              <a:off x="3252426" y="284561"/>
              <a:ext cx="6773330" cy="1001472"/>
              <a:chOff x="4368801" y="507999"/>
              <a:chExt cx="6773331" cy="1269868"/>
            </a:xfrm>
            <a:grpFill/>
          </p:grpSpPr>
          <p:sp>
            <p:nvSpPr>
              <p:cNvPr id="34" name="Rounded Rectangle 5">
                <a:extLst>
                  <a:ext uri="{FF2B5EF4-FFF2-40B4-BE49-F238E27FC236}">
                    <a16:creationId xmlns:a16="http://schemas.microsoft.com/office/drawing/2014/main" id="{B90C17BE-8B56-5FCC-80D1-FAA217B4065E}"/>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35" name="TextBox 34">
                <a:extLst>
                  <a:ext uri="{FF2B5EF4-FFF2-40B4-BE49-F238E27FC236}">
                    <a16:creationId xmlns:a16="http://schemas.microsoft.com/office/drawing/2014/main" id="{9F63A7BD-1AB4-9E96-52E8-088268605FAE}"/>
                  </a:ext>
                </a:extLst>
              </p:cNvPr>
              <p:cNvSpPr txBox="1"/>
              <p:nvPr/>
            </p:nvSpPr>
            <p:spPr>
              <a:xfrm>
                <a:off x="4754054" y="880236"/>
                <a:ext cx="6191399"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বিস্তৃত এলাকাব্যাপী ডেটা আদান-প্রদান করা যায় না। </a:t>
                </a:r>
                <a:endParaRPr lang="en-US" dirty="0">
                  <a:solidFill>
                    <a:schemeClr val="bg1"/>
                  </a:solidFill>
                  <a:latin typeface="Kalpurush" panose="02000600000000000000" pitchFamily="2" charset="0"/>
                  <a:cs typeface="Kalpurush" panose="02000600000000000000" pitchFamily="2" charset="0"/>
                </a:endParaRPr>
              </a:p>
            </p:txBody>
          </p:sp>
        </p:grpSp>
        <p:sp>
          <p:nvSpPr>
            <p:cNvPr id="33" name="Rounded Rectangle 8">
              <a:extLst>
                <a:ext uri="{FF2B5EF4-FFF2-40B4-BE49-F238E27FC236}">
                  <a16:creationId xmlns:a16="http://schemas.microsoft.com/office/drawing/2014/main" id="{BCE26B0D-8324-EE78-FFD1-2DEE8D496BA7}"/>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২</a:t>
              </a:r>
            </a:p>
          </p:txBody>
        </p:sp>
      </p:grpSp>
    </p:spTree>
    <p:extLst>
      <p:ext uri="{BB962C8B-B14F-4D97-AF65-F5344CB8AC3E}">
        <p14:creationId xmlns:p14="http://schemas.microsoft.com/office/powerpoint/2010/main" val="298219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0-#ppt_w/2"/>
                                          </p:val>
                                        </p:tav>
                                        <p:tav tm="100000">
                                          <p:val>
                                            <p:strVal val="#ppt_x"/>
                                          </p:val>
                                        </p:tav>
                                      </p:tavLst>
                                    </p:anim>
                                    <p:anim calcmode="lin" valueType="num">
                                      <p:cBhvr additive="base">
                                        <p:cTn id="8" dur="1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500" fill="hold"/>
                                        <p:tgtEl>
                                          <p:spTgt spid="5"/>
                                        </p:tgtEl>
                                        <p:attrNameLst>
                                          <p:attrName>ppt_x</p:attrName>
                                        </p:attrNameLst>
                                      </p:cBhvr>
                                      <p:tavLst>
                                        <p:tav tm="0">
                                          <p:val>
                                            <p:strVal val="1+#ppt_w/2"/>
                                          </p:val>
                                        </p:tav>
                                        <p:tav tm="100000">
                                          <p:val>
                                            <p:strVal val="#ppt_x"/>
                                          </p:val>
                                        </p:tav>
                                      </p:tavLst>
                                    </p:anim>
                                    <p:anim calcmode="lin" valueType="num">
                                      <p:cBhvr additive="base">
                                        <p:cTn id="14"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500" fill="hold"/>
                                        <p:tgtEl>
                                          <p:spTgt spid="25"/>
                                        </p:tgtEl>
                                        <p:attrNameLst>
                                          <p:attrName>ppt_x</p:attrName>
                                        </p:attrNameLst>
                                      </p:cBhvr>
                                      <p:tavLst>
                                        <p:tav tm="0">
                                          <p:val>
                                            <p:strVal val="1+#ppt_w/2"/>
                                          </p:val>
                                        </p:tav>
                                        <p:tav tm="100000">
                                          <p:val>
                                            <p:strVal val="#ppt_x"/>
                                          </p:val>
                                        </p:tav>
                                      </p:tavLst>
                                    </p:anim>
                                    <p:anim calcmode="lin" valueType="num">
                                      <p:cBhvr additive="base">
                                        <p:cTn id="20" dur="1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500" fill="hold"/>
                                        <p:tgtEl>
                                          <p:spTgt spid="19"/>
                                        </p:tgtEl>
                                        <p:attrNameLst>
                                          <p:attrName>ppt_x</p:attrName>
                                        </p:attrNameLst>
                                      </p:cBhvr>
                                      <p:tavLst>
                                        <p:tav tm="0">
                                          <p:val>
                                            <p:strVal val="1+#ppt_w/2"/>
                                          </p:val>
                                        </p:tav>
                                        <p:tav tm="100000">
                                          <p:val>
                                            <p:strVal val="#ppt_x"/>
                                          </p:val>
                                        </p:tav>
                                      </p:tavLst>
                                    </p:anim>
                                    <p:anim calcmode="lin" valueType="num">
                                      <p:cBhvr additive="base">
                                        <p:cTn id="26" dur="1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FAC5C-6A36-90CF-26BE-87EC613BD7BD}"/>
            </a:ext>
          </a:extLst>
        </p:cNvPr>
        <p:cNvGrpSpPr/>
        <p:nvPr/>
      </p:nvGrpSpPr>
      <p:grpSpPr>
        <a:xfrm>
          <a:off x="0" y="0"/>
          <a:ext cx="0" cy="0"/>
          <a:chOff x="0" y="0"/>
          <a:chExt cx="0" cy="0"/>
        </a:xfrm>
      </p:grpSpPr>
      <p:sp>
        <p:nvSpPr>
          <p:cNvPr id="3" name="Rectangle: Diagonal Corners Rounded 2">
            <a:extLst>
              <a:ext uri="{FF2B5EF4-FFF2-40B4-BE49-F238E27FC236}">
                <a16:creationId xmlns:a16="http://schemas.microsoft.com/office/drawing/2014/main" id="{D6B8D3A3-8F57-F280-6967-E29FA9D75521}"/>
              </a:ext>
            </a:extLst>
          </p:cNvPr>
          <p:cNvSpPr/>
          <p:nvPr/>
        </p:nvSpPr>
        <p:spPr>
          <a:xfrm>
            <a:off x="696686" y="1237580"/>
            <a:ext cx="4308452" cy="4746125"/>
          </a:xfrm>
          <a:prstGeom prst="round2DiagRect">
            <a:avLst>
              <a:gd name="adj1" fmla="val 0"/>
              <a:gd name="adj2" fmla="val 0"/>
            </a:avLst>
          </a:prstGeom>
          <a:solidFill>
            <a:srgbClr val="4A7AA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dirty="0">
                <a:latin typeface="Kalpurush" panose="02000600000000000000" pitchFamily="2" charset="0"/>
                <a:cs typeface="Kalpurush" panose="02000600000000000000" pitchFamily="2" charset="0"/>
              </a:rPr>
              <a:t>Wi-MAX (Worldwide Interoperability for Microwave Access) </a:t>
            </a:r>
            <a:r>
              <a:rPr lang="bn-IN" dirty="0">
                <a:latin typeface="Kalpurush" panose="02000600000000000000" pitchFamily="2" charset="0"/>
                <a:cs typeface="Kalpurush" panose="02000600000000000000" pitchFamily="2" charset="0"/>
              </a:rPr>
              <a:t>হলো </a:t>
            </a:r>
            <a:r>
              <a:rPr lang="en-US" dirty="0">
                <a:latin typeface="Kalpurush" panose="02000600000000000000" pitchFamily="2" charset="0"/>
                <a:cs typeface="Kalpurush" panose="02000600000000000000" pitchFamily="2" charset="0"/>
              </a:rPr>
              <a:t>IEEE 802.16 </a:t>
            </a:r>
            <a:r>
              <a:rPr lang="bn-IN" dirty="0">
                <a:latin typeface="Kalpurush" panose="02000600000000000000" pitchFamily="2" charset="0"/>
                <a:cs typeface="Kalpurush" panose="02000600000000000000" pitchFamily="2" charset="0"/>
              </a:rPr>
              <a:t>স্ট্যান্ডার্ডের একটি উচ্চগতির ওয়্যারলেস মেট্রোপলিটন এরিয়া নেটওয়ার্ক (</a:t>
            </a:r>
            <a:r>
              <a:rPr lang="en-US" dirty="0">
                <a:latin typeface="Kalpurush" panose="02000600000000000000" pitchFamily="2" charset="0"/>
                <a:cs typeface="Kalpurush" panose="02000600000000000000" pitchFamily="2" charset="0"/>
              </a:rPr>
              <a:t>WMAN) </a:t>
            </a:r>
            <a:r>
              <a:rPr lang="bn-IN" dirty="0">
                <a:latin typeface="Kalpurush" panose="02000600000000000000" pitchFamily="2" charset="0"/>
                <a:cs typeface="Kalpurush" panose="02000600000000000000" pitchFamily="2" charset="0"/>
              </a:rPr>
              <a:t>প্রযুক্তি। এই সিস্টেমটি প্রধানত দুটি অংশে কাজ করে: বেস স্টেশন এবং রিসিভার</a:t>
            </a:r>
            <a:r>
              <a:rPr lang="hi-IN" dirty="0">
                <a:latin typeface="Kalpurush" panose="02000600000000000000" pitchFamily="2" charset="0"/>
              </a:rPr>
              <a:t>। </a:t>
            </a:r>
            <a:r>
              <a:rPr lang="bn-IN" dirty="0">
                <a:latin typeface="Kalpurush" panose="02000600000000000000" pitchFamily="2" charset="0"/>
                <a:cs typeface="Kalpurush" panose="02000600000000000000" pitchFamily="2" charset="0"/>
              </a:rPr>
              <a:t>বেস স্টেশন বা টাওয়ারটি অনেকটা সেলফোন টাওয়ারের মতো</a:t>
            </a:r>
            <a:r>
              <a:rPr lang="en-US" dirty="0">
                <a:latin typeface="Kalpurush" panose="02000600000000000000" pitchFamily="2" charset="0"/>
                <a:cs typeface="Kalpurush" panose="02000600000000000000" pitchFamily="2" charset="0"/>
              </a:rPr>
              <a:t>, </a:t>
            </a:r>
            <a:r>
              <a:rPr lang="bn-IN" dirty="0">
                <a:latin typeface="Kalpurush" panose="02000600000000000000" pitchFamily="2" charset="0"/>
                <a:cs typeface="Kalpurush" panose="02000600000000000000" pitchFamily="2" charset="0"/>
              </a:rPr>
              <a:t>যা বিশাল এলাকা জুড়ে (প্রায় ৫০-৮০ কি.মি.) সিগন্যাল প্রদান করে। </a:t>
            </a:r>
            <a:endParaRPr lang="en-US" dirty="0">
              <a:latin typeface="Kalpurush" panose="02000600000000000000" pitchFamily="2" charset="0"/>
              <a:cs typeface="Kalpurush" panose="02000600000000000000" pitchFamily="2" charset="0"/>
            </a:endParaRPr>
          </a:p>
          <a:p>
            <a:pPr algn="just"/>
            <a:endParaRPr lang="en-US" sz="900" dirty="0">
              <a:latin typeface="Kalpurush" panose="02000600000000000000" pitchFamily="2" charset="0"/>
              <a:cs typeface="Kalpurush" panose="02000600000000000000" pitchFamily="2" charset="0"/>
            </a:endParaRPr>
          </a:p>
          <a:p>
            <a:pPr algn="just"/>
            <a:r>
              <a:rPr lang="bn-IN" dirty="0">
                <a:latin typeface="Kalpurush" panose="02000600000000000000" pitchFamily="2" charset="0"/>
                <a:cs typeface="Kalpurush" panose="02000600000000000000" pitchFamily="2" charset="0"/>
              </a:rPr>
              <a:t>অন্যদিকে</a:t>
            </a:r>
            <a:r>
              <a:rPr lang="en-US" dirty="0">
                <a:latin typeface="Kalpurush" panose="02000600000000000000" pitchFamily="2" charset="0"/>
                <a:cs typeface="Kalpurush" panose="02000600000000000000" pitchFamily="2" charset="0"/>
              </a:rPr>
              <a:t>, </a:t>
            </a:r>
            <a:r>
              <a:rPr lang="bn-IN" dirty="0">
                <a:latin typeface="Kalpurush" panose="02000600000000000000" pitchFamily="2" charset="0"/>
                <a:cs typeface="Kalpurush" panose="02000600000000000000" pitchFamily="2" charset="0"/>
              </a:rPr>
              <a:t>রিসিভার ডিভাইসটি ব্যবহারকারীর কম্পিউটার বা মডেমে থাকে</a:t>
            </a:r>
            <a:r>
              <a:rPr lang="en-US" dirty="0">
                <a:latin typeface="Kalpurush" panose="02000600000000000000" pitchFamily="2" charset="0"/>
                <a:cs typeface="Kalpurush" panose="02000600000000000000" pitchFamily="2" charset="0"/>
              </a:rPr>
              <a:t>, </a:t>
            </a:r>
            <a:r>
              <a:rPr lang="bn-IN" dirty="0">
                <a:latin typeface="Kalpurush" panose="02000600000000000000" pitchFamily="2" charset="0"/>
                <a:cs typeface="Kalpurush" panose="02000600000000000000" pitchFamily="2" charset="0"/>
              </a:rPr>
              <a:t>যা এন্টেনার মাধ্যমে বেস স্টেশন থেকে ইন্টারনেট গ্রহণ করে। অল্প সংখ্যক টাওয়ার ব্যবহার করেই ১০ থেকে ৬০ কি.মি. ব্যাসার্ধের মধ্যে ফিক্সড বা মোবাইল ইন্টারনেট সেবা পৌঁছে দেওয়া এই প্রযুক্তির অন্যতম বড় বৈশিষ্ট্য।</a:t>
            </a:r>
            <a:endParaRPr lang="en-US" dirty="0">
              <a:latin typeface="Kalpurush" panose="02000600000000000000" pitchFamily="2" charset="0"/>
              <a:cs typeface="Kalpurush" panose="02000600000000000000" pitchFamily="2" charset="0"/>
            </a:endParaRPr>
          </a:p>
        </p:txBody>
      </p:sp>
      <p:sp>
        <p:nvSpPr>
          <p:cNvPr id="5" name="Arrow: Pentagon 4">
            <a:extLst>
              <a:ext uri="{FF2B5EF4-FFF2-40B4-BE49-F238E27FC236}">
                <a16:creationId xmlns:a16="http://schemas.microsoft.com/office/drawing/2014/main" id="{E36F0385-9C3A-E1AA-C135-BADDD9C48F59}"/>
              </a:ext>
            </a:extLst>
          </p:cNvPr>
          <p:cNvSpPr/>
          <p:nvPr/>
        </p:nvSpPr>
        <p:spPr>
          <a:xfrm>
            <a:off x="696686" y="317579"/>
            <a:ext cx="10755084" cy="574209"/>
          </a:xfrm>
          <a:prstGeom prst="homePlate">
            <a:avLst>
              <a:gd name="adj" fmla="val 0"/>
            </a:avLst>
          </a:prstGeom>
          <a:solidFill>
            <a:srgbClr val="8368A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s-IN" sz="2800" b="1" dirty="0">
                <a:solidFill>
                  <a:schemeClr val="bg1"/>
                </a:solidFill>
                <a:latin typeface="Kalpurush" panose="02000600000000000000" pitchFamily="2" charset="0"/>
                <a:cs typeface="Kalpurush" panose="02000600000000000000" pitchFamily="2" charset="0"/>
              </a:rPr>
              <a:t>ওয়াই-</a:t>
            </a:r>
            <a:r>
              <a:rPr lang="en-US" sz="2800" b="1" dirty="0" err="1">
                <a:solidFill>
                  <a:schemeClr val="bg1"/>
                </a:solidFill>
                <a:latin typeface="Kalpurush" panose="02000600000000000000" pitchFamily="2" charset="0"/>
                <a:cs typeface="Kalpurush" panose="02000600000000000000" pitchFamily="2" charset="0"/>
              </a:rPr>
              <a:t>ম্যাক্স</a:t>
            </a:r>
            <a:r>
              <a:rPr lang="as-IN" sz="2800" b="1" dirty="0">
                <a:solidFill>
                  <a:schemeClr val="bg1"/>
                </a:solidFill>
                <a:latin typeface="Kalpurush" panose="02000600000000000000" pitchFamily="2" charset="0"/>
                <a:cs typeface="Kalpurush" panose="02000600000000000000" pitchFamily="2" charset="0"/>
              </a:rPr>
              <a:t> (</a:t>
            </a:r>
            <a:r>
              <a:rPr lang="en-US" sz="2800" b="1" dirty="0">
                <a:solidFill>
                  <a:schemeClr val="bg1"/>
                </a:solidFill>
                <a:latin typeface="Kalpurush" panose="02000600000000000000" pitchFamily="2" charset="0"/>
                <a:cs typeface="Kalpurush" panose="02000600000000000000" pitchFamily="2" charset="0"/>
              </a:rPr>
              <a:t>WI-MAX)</a:t>
            </a:r>
            <a:endParaRPr lang="en-US" sz="2800" dirty="0">
              <a:solidFill>
                <a:schemeClr val="bg1"/>
              </a:solidFill>
              <a:latin typeface="Kalpurush" panose="02000600000000000000" pitchFamily="2" charset="0"/>
              <a:cs typeface="Kalpurush" panose="02000600000000000000" pitchFamily="2" charset="0"/>
            </a:endParaRPr>
          </a:p>
        </p:txBody>
      </p:sp>
      <p:sp>
        <p:nvSpPr>
          <p:cNvPr id="9" name="TextBox 8">
            <a:extLst>
              <a:ext uri="{FF2B5EF4-FFF2-40B4-BE49-F238E27FC236}">
                <a16:creationId xmlns:a16="http://schemas.microsoft.com/office/drawing/2014/main" id="{9EBAC79C-624F-A76C-0356-C7E668DF8A7E}"/>
              </a:ext>
            </a:extLst>
          </p:cNvPr>
          <p:cNvSpPr txBox="1"/>
          <p:nvPr/>
        </p:nvSpPr>
        <p:spPr>
          <a:xfrm>
            <a:off x="426720" y="6257836"/>
            <a:ext cx="11338560" cy="600164"/>
          </a:xfrm>
          <a:prstGeom prst="rect">
            <a:avLst/>
          </a:prstGeom>
          <a:noFill/>
        </p:spPr>
        <p:txBody>
          <a:bodyPr wrap="square" rtlCol="0">
            <a:spAutoFit/>
          </a:bodyPr>
          <a:lstStyle/>
          <a:p>
            <a:pPr algn="ctr">
              <a:lnSpc>
                <a:spcPct val="150000"/>
              </a:lnSpc>
            </a:pP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10" name="TextBox 9">
            <a:extLst>
              <a:ext uri="{FF2B5EF4-FFF2-40B4-BE49-F238E27FC236}">
                <a16:creationId xmlns:a16="http://schemas.microsoft.com/office/drawing/2014/main" id="{E7C1E99B-E318-4742-24E1-03ABCAAECE14}"/>
              </a:ext>
            </a:extLst>
          </p:cNvPr>
          <p:cNvSpPr txBox="1"/>
          <p:nvPr/>
        </p:nvSpPr>
        <p:spPr>
          <a:xfrm>
            <a:off x="32084" y="6375211"/>
            <a:ext cx="12125132" cy="461665"/>
          </a:xfrm>
          <a:prstGeom prst="rect">
            <a:avLst/>
          </a:prstGeom>
          <a:solidFill>
            <a:srgbClr val="8368A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pic>
        <p:nvPicPr>
          <p:cNvPr id="7" name="Picture 6">
            <a:extLst>
              <a:ext uri="{FF2B5EF4-FFF2-40B4-BE49-F238E27FC236}">
                <a16:creationId xmlns:a16="http://schemas.microsoft.com/office/drawing/2014/main" id="{BC049B22-B3AF-701F-31FD-2B86A451384F}"/>
              </a:ext>
            </a:extLst>
          </p:cNvPr>
          <p:cNvPicPr>
            <a:picLocks noChangeAspect="1"/>
          </p:cNvPicPr>
          <p:nvPr/>
        </p:nvPicPr>
        <p:blipFill>
          <a:blip r:embed="rId2">
            <a:extLst>
              <a:ext uri="{28A0092B-C50C-407E-A947-70E740481C1C}">
                <a14:useLocalDpi xmlns:a14="http://schemas.microsoft.com/office/drawing/2010/main" val="0"/>
              </a:ext>
            </a:extLst>
          </a:blip>
          <a:srcRect l="192" r="4273"/>
          <a:stretch>
            <a:fillRect/>
          </a:stretch>
        </p:blipFill>
        <p:spPr>
          <a:xfrm>
            <a:off x="5390147" y="1237580"/>
            <a:ext cx="6045581" cy="47461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65218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1+#ppt_w/2"/>
                                          </p:val>
                                        </p:tav>
                                        <p:tav tm="100000">
                                          <p:val>
                                            <p:strVal val="#ppt_x"/>
                                          </p:val>
                                        </p:tav>
                                      </p:tavLst>
                                    </p:anim>
                                    <p:anim calcmode="lin" valueType="num">
                                      <p:cBhvr additive="base">
                                        <p:cTn id="12" dur="1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500" fill="hold"/>
                                        <p:tgtEl>
                                          <p:spTgt spid="3"/>
                                        </p:tgtEl>
                                        <p:attrNameLst>
                                          <p:attrName>ppt_x</p:attrName>
                                        </p:attrNameLst>
                                      </p:cBhvr>
                                      <p:tavLst>
                                        <p:tav tm="0">
                                          <p:val>
                                            <p:strVal val="0-#ppt_w/2"/>
                                          </p:val>
                                        </p:tav>
                                        <p:tav tm="100000">
                                          <p:val>
                                            <p:strVal val="#ppt_x"/>
                                          </p:val>
                                        </p:tav>
                                      </p:tavLst>
                                    </p:anim>
                                    <p:anim calcmode="lin" valueType="num">
                                      <p:cBhvr additive="base">
                                        <p:cTn id="16"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363DE-569E-23FE-6DB6-A6BB7AD64C1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2BF75D6-8A9E-9491-85EB-ED08E28F0BD4}"/>
              </a:ext>
            </a:extLst>
          </p:cNvPr>
          <p:cNvGrpSpPr/>
          <p:nvPr/>
        </p:nvGrpSpPr>
        <p:grpSpPr>
          <a:xfrm>
            <a:off x="2450902" y="4742962"/>
            <a:ext cx="8557883" cy="1415559"/>
            <a:chOff x="2166244" y="77518"/>
            <a:chExt cx="8557884" cy="1415559"/>
          </a:xfrm>
          <a:solidFill>
            <a:srgbClr val="146278"/>
          </a:solidFill>
        </p:grpSpPr>
        <p:grpSp>
          <p:nvGrpSpPr>
            <p:cNvPr id="3" name="Group 2">
              <a:extLst>
                <a:ext uri="{FF2B5EF4-FFF2-40B4-BE49-F238E27FC236}">
                  <a16:creationId xmlns:a16="http://schemas.microsoft.com/office/drawing/2014/main" id="{C716F964-5089-323D-1FFF-137C9A7C8E45}"/>
                </a:ext>
              </a:extLst>
            </p:cNvPr>
            <p:cNvGrpSpPr/>
            <p:nvPr/>
          </p:nvGrpSpPr>
          <p:grpSpPr>
            <a:xfrm>
              <a:off x="3252426" y="284561"/>
              <a:ext cx="7471702" cy="1001477"/>
              <a:chOff x="4368801" y="507999"/>
              <a:chExt cx="7471703" cy="1269868"/>
            </a:xfrm>
            <a:grpFill/>
          </p:grpSpPr>
          <p:sp>
            <p:nvSpPr>
              <p:cNvPr id="10" name="Rounded Rectangle 5">
                <a:extLst>
                  <a:ext uri="{FF2B5EF4-FFF2-40B4-BE49-F238E27FC236}">
                    <a16:creationId xmlns:a16="http://schemas.microsoft.com/office/drawing/2014/main" id="{454ADC9B-322A-A51E-4376-771976DBA93D}"/>
                  </a:ext>
                </a:extLst>
              </p:cNvPr>
              <p:cNvSpPr/>
              <p:nvPr/>
            </p:nvSpPr>
            <p:spPr>
              <a:xfrm>
                <a:off x="4368801" y="507999"/>
                <a:ext cx="7471703" cy="1269868"/>
              </a:xfrm>
              <a:prstGeom prst="roundRect">
                <a:avLst/>
              </a:prstGeom>
              <a:solidFill>
                <a:srgbClr val="4B80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11" name="TextBox 10">
                <a:extLst>
                  <a:ext uri="{FF2B5EF4-FFF2-40B4-BE49-F238E27FC236}">
                    <a16:creationId xmlns:a16="http://schemas.microsoft.com/office/drawing/2014/main" id="{F665F037-E083-5D15-4EFF-E02584A33A0D}"/>
                  </a:ext>
                </a:extLst>
              </p:cNvPr>
              <p:cNvSpPr txBox="1"/>
              <p:nvPr/>
            </p:nvSpPr>
            <p:spPr>
              <a:xfrm>
                <a:off x="4921543" y="897715"/>
                <a:ext cx="6786080" cy="468311"/>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ব্যান্ডউইথ বা ডেটা ট্রান্সফার রেট ক্যাবল নেটওয়ার্কের তুলনায় বেশি। </a:t>
                </a:r>
                <a:endParaRPr lang="en-US" dirty="0">
                  <a:solidFill>
                    <a:schemeClr val="bg1"/>
                  </a:solidFill>
                  <a:latin typeface="Kalpurush" panose="02000600000000000000" pitchFamily="2" charset="0"/>
                  <a:cs typeface="Kalpurush" panose="02000600000000000000" pitchFamily="2" charset="0"/>
                </a:endParaRPr>
              </a:p>
            </p:txBody>
          </p:sp>
        </p:grpSp>
        <p:sp>
          <p:nvSpPr>
            <p:cNvPr id="4" name="Rounded Rectangle 8">
              <a:extLst>
                <a:ext uri="{FF2B5EF4-FFF2-40B4-BE49-F238E27FC236}">
                  <a16:creationId xmlns:a16="http://schemas.microsoft.com/office/drawing/2014/main" id="{BAEF687F-B6D1-C588-D85A-06701B1BDEA0}"/>
                </a:ext>
              </a:extLst>
            </p:cNvPr>
            <p:cNvSpPr/>
            <p:nvPr/>
          </p:nvSpPr>
          <p:spPr>
            <a:xfrm>
              <a:off x="2166244" y="77518"/>
              <a:ext cx="1471435" cy="1415559"/>
            </a:xfrm>
            <a:prstGeom prst="roundRect">
              <a:avLst>
                <a:gd name="adj" fmla="val 50000"/>
              </a:avLst>
            </a:prstGeom>
            <a:solidFill>
              <a:srgbClr val="4B80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৪</a:t>
              </a:r>
            </a:p>
          </p:txBody>
        </p:sp>
      </p:grpSp>
      <p:sp>
        <p:nvSpPr>
          <p:cNvPr id="20" name="TextBox 19">
            <a:extLst>
              <a:ext uri="{FF2B5EF4-FFF2-40B4-BE49-F238E27FC236}">
                <a16:creationId xmlns:a16="http://schemas.microsoft.com/office/drawing/2014/main" id="{D6AAB9FE-2BEA-C440-423D-40E104C23BA7}"/>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26" name="Group 25">
            <a:extLst>
              <a:ext uri="{FF2B5EF4-FFF2-40B4-BE49-F238E27FC236}">
                <a16:creationId xmlns:a16="http://schemas.microsoft.com/office/drawing/2014/main" id="{635B5CC5-6680-050F-FFD0-FA2FAB5803D5}"/>
              </a:ext>
            </a:extLst>
          </p:cNvPr>
          <p:cNvGrpSpPr/>
          <p:nvPr/>
        </p:nvGrpSpPr>
        <p:grpSpPr>
          <a:xfrm>
            <a:off x="2450901" y="234331"/>
            <a:ext cx="8557884" cy="1415559"/>
            <a:chOff x="2166244" y="77518"/>
            <a:chExt cx="8557884" cy="1415559"/>
          </a:xfrm>
          <a:solidFill>
            <a:srgbClr val="6685C3"/>
          </a:solidFill>
        </p:grpSpPr>
        <p:grpSp>
          <p:nvGrpSpPr>
            <p:cNvPr id="8" name="Group 7">
              <a:extLst>
                <a:ext uri="{FF2B5EF4-FFF2-40B4-BE49-F238E27FC236}">
                  <a16:creationId xmlns:a16="http://schemas.microsoft.com/office/drawing/2014/main" id="{2F1AC266-BB94-AF00-A626-AA03BCBDFE13}"/>
                </a:ext>
              </a:extLst>
            </p:cNvPr>
            <p:cNvGrpSpPr/>
            <p:nvPr/>
          </p:nvGrpSpPr>
          <p:grpSpPr>
            <a:xfrm>
              <a:off x="3252426" y="284561"/>
              <a:ext cx="7471702" cy="1001472"/>
              <a:chOff x="4368801" y="507999"/>
              <a:chExt cx="7471703" cy="1269868"/>
            </a:xfrm>
            <a:grpFill/>
          </p:grpSpPr>
          <p:sp>
            <p:nvSpPr>
              <p:cNvPr id="6" name="Rounded Rectangle 5">
                <a:extLst>
                  <a:ext uri="{FF2B5EF4-FFF2-40B4-BE49-F238E27FC236}">
                    <a16:creationId xmlns:a16="http://schemas.microsoft.com/office/drawing/2014/main" id="{B2BF5FB6-46D8-B7D1-6EC4-5F273C66E6C9}"/>
                  </a:ext>
                </a:extLst>
              </p:cNvPr>
              <p:cNvSpPr/>
              <p:nvPr/>
            </p:nvSpPr>
            <p:spPr>
              <a:xfrm>
                <a:off x="4368801" y="507999"/>
                <a:ext cx="7471703"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Kalpurush" panose="02000600000000000000" pitchFamily="2" charset="0"/>
                  <a:cs typeface="Kalpurush" panose="02000600000000000000" pitchFamily="2" charset="0"/>
                </a:endParaRPr>
              </a:p>
            </p:txBody>
          </p:sp>
          <p:sp>
            <p:nvSpPr>
              <p:cNvPr id="7" name="TextBox 6">
                <a:extLst>
                  <a:ext uri="{FF2B5EF4-FFF2-40B4-BE49-F238E27FC236}">
                    <a16:creationId xmlns:a16="http://schemas.microsoft.com/office/drawing/2014/main" id="{1D96DF6D-EBEB-4C46-BD1D-3C2F6B5A4AEC}"/>
                  </a:ext>
                </a:extLst>
              </p:cNvPr>
              <p:cNvSpPr txBox="1"/>
              <p:nvPr/>
            </p:nvSpPr>
            <p:spPr>
              <a:xfrm>
                <a:off x="4875335" y="880722"/>
                <a:ext cx="6965168" cy="468314"/>
              </a:xfrm>
              <a:prstGeom prst="rect">
                <a:avLst/>
              </a:prstGeom>
              <a:noFill/>
            </p:spPr>
            <p:txBody>
              <a:bodyPr wrap="square" rtlCol="0">
                <a:spAutoFit/>
              </a:bodyPr>
              <a:lstStyle/>
              <a:p>
                <a:pPr lvl="0" algn="just"/>
                <a:r>
                  <a:rPr lang="as-IN" dirty="0">
                    <a:solidFill>
                      <a:schemeClr val="bg1"/>
                    </a:solidFill>
                    <a:latin typeface="Kalpurush" panose="02000600000000000000" pitchFamily="2" charset="0"/>
                    <a:cs typeface="Kalpurush" panose="02000600000000000000" pitchFamily="2" charset="0"/>
                  </a:rPr>
                  <a:t>এটি </a:t>
                </a:r>
                <a:r>
                  <a:rPr lang="en-US" dirty="0">
                    <a:solidFill>
                      <a:schemeClr val="bg1"/>
                    </a:solidFill>
                    <a:latin typeface="Kalpurush" panose="02000600000000000000" pitchFamily="2" charset="0"/>
                    <a:cs typeface="Kalpurush" panose="02000600000000000000" pitchFamily="2" charset="0"/>
                  </a:rPr>
                  <a:t>IEEE 802.16 </a:t>
                </a:r>
                <a:r>
                  <a:rPr lang="as-IN" dirty="0">
                    <a:solidFill>
                      <a:schemeClr val="bg1"/>
                    </a:solidFill>
                    <a:latin typeface="Kalpurush" panose="02000600000000000000" pitchFamily="2" charset="0"/>
                    <a:cs typeface="Kalpurush" panose="02000600000000000000" pitchFamily="2" charset="0"/>
                  </a:rPr>
                  <a:t>স্ট্যান্ডার্ডের ওয়্যারলেস মেট্রোপলিটন এরিয়া নেটওয়ার্ক (</a:t>
                </a:r>
                <a:r>
                  <a:rPr lang="en-US" dirty="0">
                    <a:solidFill>
                      <a:schemeClr val="bg1"/>
                    </a:solidFill>
                    <a:latin typeface="Kalpurush" panose="02000600000000000000" pitchFamily="2" charset="0"/>
                    <a:cs typeface="Kalpurush" panose="02000600000000000000" pitchFamily="2" charset="0"/>
                  </a:rPr>
                  <a:t>WMAN)।</a:t>
                </a:r>
              </a:p>
            </p:txBody>
          </p:sp>
        </p:grpSp>
        <p:sp>
          <p:nvSpPr>
            <p:cNvPr id="9" name="Rounded Rectangle 8">
              <a:extLst>
                <a:ext uri="{FF2B5EF4-FFF2-40B4-BE49-F238E27FC236}">
                  <a16:creationId xmlns:a16="http://schemas.microsoft.com/office/drawing/2014/main" id="{2011B50B-E76F-FD90-1FFA-9AB6EA2B217B}"/>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১</a:t>
              </a:r>
            </a:p>
          </p:txBody>
        </p:sp>
      </p:grpSp>
      <p:grpSp>
        <p:nvGrpSpPr>
          <p:cNvPr id="27" name="Group 26">
            <a:extLst>
              <a:ext uri="{FF2B5EF4-FFF2-40B4-BE49-F238E27FC236}">
                <a16:creationId xmlns:a16="http://schemas.microsoft.com/office/drawing/2014/main" id="{F2549531-ACEB-A403-C43E-167B401D4897}"/>
              </a:ext>
            </a:extLst>
          </p:cNvPr>
          <p:cNvGrpSpPr/>
          <p:nvPr/>
        </p:nvGrpSpPr>
        <p:grpSpPr>
          <a:xfrm>
            <a:off x="3149273" y="3240085"/>
            <a:ext cx="7859512" cy="1415559"/>
            <a:chOff x="2166244" y="77518"/>
            <a:chExt cx="7859512" cy="1415559"/>
          </a:xfrm>
        </p:grpSpPr>
        <p:grpSp>
          <p:nvGrpSpPr>
            <p:cNvPr id="28" name="Group 27">
              <a:extLst>
                <a:ext uri="{FF2B5EF4-FFF2-40B4-BE49-F238E27FC236}">
                  <a16:creationId xmlns:a16="http://schemas.microsoft.com/office/drawing/2014/main" id="{FD31B42D-BE26-88FC-1E1F-44E8AA3B239C}"/>
                </a:ext>
              </a:extLst>
            </p:cNvPr>
            <p:cNvGrpSpPr/>
            <p:nvPr/>
          </p:nvGrpSpPr>
          <p:grpSpPr>
            <a:xfrm>
              <a:off x="3252426" y="284561"/>
              <a:ext cx="6773330" cy="1001473"/>
              <a:chOff x="4368801" y="507999"/>
              <a:chExt cx="6773331" cy="1269868"/>
            </a:xfrm>
          </p:grpSpPr>
          <p:sp>
            <p:nvSpPr>
              <p:cNvPr id="30" name="Rounded Rectangle 5">
                <a:extLst>
                  <a:ext uri="{FF2B5EF4-FFF2-40B4-BE49-F238E27FC236}">
                    <a16:creationId xmlns:a16="http://schemas.microsoft.com/office/drawing/2014/main" id="{B88A1978-0CC1-9AB8-FCD6-9BD91B397B89}"/>
                  </a:ext>
                </a:extLst>
              </p:cNvPr>
              <p:cNvSpPr/>
              <p:nvPr/>
            </p:nvSpPr>
            <p:spPr>
              <a:xfrm>
                <a:off x="4368801" y="507999"/>
                <a:ext cx="677333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31" name="TextBox 30">
                <a:extLst>
                  <a:ext uri="{FF2B5EF4-FFF2-40B4-BE49-F238E27FC236}">
                    <a16:creationId xmlns:a16="http://schemas.microsoft.com/office/drawing/2014/main" id="{F0D07693-2E9E-A131-1258-6F67CFE94D70}"/>
                  </a:ext>
                </a:extLst>
              </p:cNvPr>
              <p:cNvSpPr txBox="1"/>
              <p:nvPr/>
            </p:nvSpPr>
            <p:spPr>
              <a:xfrm>
                <a:off x="4886510" y="904987"/>
                <a:ext cx="6122317"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ফ্রিকুয়েন্সি ব্যান্ড লাইসেন্স বা লাইসেন্সবিহীন উভয় হতে পারে। </a:t>
                </a:r>
                <a:endParaRPr lang="en-US" dirty="0">
                  <a:solidFill>
                    <a:schemeClr val="bg1"/>
                  </a:solidFill>
                  <a:latin typeface="Kalpurush" panose="02000600000000000000" pitchFamily="2" charset="0"/>
                  <a:cs typeface="Kalpurush" panose="02000600000000000000" pitchFamily="2" charset="0"/>
                </a:endParaRPr>
              </a:p>
            </p:txBody>
          </p:sp>
        </p:grpSp>
        <p:sp>
          <p:nvSpPr>
            <p:cNvPr id="29" name="Rounded Rectangle 8">
              <a:extLst>
                <a:ext uri="{FF2B5EF4-FFF2-40B4-BE49-F238E27FC236}">
                  <a16:creationId xmlns:a16="http://schemas.microsoft.com/office/drawing/2014/main" id="{E734AF86-D884-432C-E534-96AD773B3C1F}"/>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৩</a:t>
              </a:r>
            </a:p>
          </p:txBody>
        </p:sp>
      </p:grpSp>
      <p:grpSp>
        <p:nvGrpSpPr>
          <p:cNvPr id="37" name="Group 36">
            <a:extLst>
              <a:ext uri="{FF2B5EF4-FFF2-40B4-BE49-F238E27FC236}">
                <a16:creationId xmlns:a16="http://schemas.microsoft.com/office/drawing/2014/main" id="{F87EED56-55B2-8F77-D59E-6A69C647D04A}"/>
              </a:ext>
            </a:extLst>
          </p:cNvPr>
          <p:cNvGrpSpPr/>
          <p:nvPr/>
        </p:nvGrpSpPr>
        <p:grpSpPr>
          <a:xfrm>
            <a:off x="3149273" y="1737208"/>
            <a:ext cx="7859512" cy="1415559"/>
            <a:chOff x="2166244" y="77518"/>
            <a:chExt cx="7859512" cy="1415559"/>
          </a:xfrm>
          <a:solidFill>
            <a:srgbClr val="8FAF52"/>
          </a:solidFill>
        </p:grpSpPr>
        <p:grpSp>
          <p:nvGrpSpPr>
            <p:cNvPr id="38" name="Group 37">
              <a:extLst>
                <a:ext uri="{FF2B5EF4-FFF2-40B4-BE49-F238E27FC236}">
                  <a16:creationId xmlns:a16="http://schemas.microsoft.com/office/drawing/2014/main" id="{23542628-4B31-55F5-7756-BB890EEACA71}"/>
                </a:ext>
              </a:extLst>
            </p:cNvPr>
            <p:cNvGrpSpPr/>
            <p:nvPr/>
          </p:nvGrpSpPr>
          <p:grpSpPr>
            <a:xfrm>
              <a:off x="3252426" y="284561"/>
              <a:ext cx="6773330" cy="1001472"/>
              <a:chOff x="4368801" y="507999"/>
              <a:chExt cx="6773331" cy="1269868"/>
            </a:xfrm>
            <a:grpFill/>
          </p:grpSpPr>
          <p:sp>
            <p:nvSpPr>
              <p:cNvPr id="40" name="Rounded Rectangle 5">
                <a:extLst>
                  <a:ext uri="{FF2B5EF4-FFF2-40B4-BE49-F238E27FC236}">
                    <a16:creationId xmlns:a16="http://schemas.microsoft.com/office/drawing/2014/main" id="{545FBF47-9041-E5AC-7BCA-2E51909758CB}"/>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41" name="TextBox 40">
                <a:extLst>
                  <a:ext uri="{FF2B5EF4-FFF2-40B4-BE49-F238E27FC236}">
                    <a16:creationId xmlns:a16="http://schemas.microsoft.com/office/drawing/2014/main" id="{303B3EED-62FC-2F6B-10CD-1E9884FF157F}"/>
                  </a:ext>
                </a:extLst>
              </p:cNvPr>
              <p:cNvSpPr txBox="1"/>
              <p:nvPr/>
            </p:nvSpPr>
            <p:spPr>
              <a:xfrm>
                <a:off x="4886934" y="867125"/>
                <a:ext cx="6122317"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কভারেজ এরিয়া সাধারণত ৩০ মাইল বা ৫০ কি.মি. পর্যন্ত হয়ে থাকে। </a:t>
                </a:r>
                <a:endParaRPr lang="en-US" dirty="0">
                  <a:solidFill>
                    <a:schemeClr val="bg1"/>
                  </a:solidFill>
                  <a:latin typeface="Kalpurush" panose="02000600000000000000" pitchFamily="2" charset="0"/>
                  <a:cs typeface="Kalpurush" panose="02000600000000000000" pitchFamily="2" charset="0"/>
                </a:endParaRPr>
              </a:p>
            </p:txBody>
          </p:sp>
        </p:grpSp>
        <p:sp>
          <p:nvSpPr>
            <p:cNvPr id="39" name="Rounded Rectangle 8">
              <a:extLst>
                <a:ext uri="{FF2B5EF4-FFF2-40B4-BE49-F238E27FC236}">
                  <a16:creationId xmlns:a16="http://schemas.microsoft.com/office/drawing/2014/main" id="{071D40F7-A12B-62B2-EB89-529227501568}"/>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২</a:t>
              </a:r>
            </a:p>
          </p:txBody>
        </p:sp>
      </p:grpSp>
      <p:grpSp>
        <p:nvGrpSpPr>
          <p:cNvPr id="5" name="Group 4">
            <a:extLst>
              <a:ext uri="{FF2B5EF4-FFF2-40B4-BE49-F238E27FC236}">
                <a16:creationId xmlns:a16="http://schemas.microsoft.com/office/drawing/2014/main" id="{4919A5C4-62A8-EA22-1CB7-60D325C2F843}"/>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225A4C58-BA52-FB21-1FD6-A841D3E3C49D}"/>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EA2042D6-3003-E14D-A4C7-0A01AF7E5975}"/>
                </a:ext>
              </a:extLst>
            </p:cNvPr>
            <p:cNvSpPr txBox="1"/>
            <p:nvPr/>
          </p:nvSpPr>
          <p:spPr>
            <a:xfrm>
              <a:off x="234990" y="2397505"/>
              <a:ext cx="2200279" cy="2092764"/>
            </a:xfrm>
            <a:prstGeom prst="rect">
              <a:avLst/>
            </a:prstGeom>
            <a:noFill/>
          </p:spPr>
          <p:txBody>
            <a:bodyPr wrap="none" rtlCol="0">
              <a:spAutoFit/>
            </a:bodyPr>
            <a:lstStyle/>
            <a:p>
              <a:pPr lvl="0" algn="ctr">
                <a:buNone/>
              </a:pPr>
              <a:r>
                <a:rPr lang="en-US" sz="4000" b="1" dirty="0">
                  <a:solidFill>
                    <a:schemeClr val="bg1"/>
                  </a:solidFill>
                  <a:latin typeface="Kalpurush" panose="02000600000000000000" pitchFamily="2" charset="0"/>
                  <a:cs typeface="Kalpurush" panose="02000600000000000000" pitchFamily="2" charset="0"/>
                </a:rPr>
                <a:t>Wi-MAX</a:t>
              </a:r>
            </a:p>
            <a:p>
              <a:pPr lvl="0" algn="ctr">
                <a:buNone/>
              </a:pPr>
              <a:r>
                <a:rPr lang="as-IN" sz="4000" b="1" dirty="0">
                  <a:solidFill>
                    <a:schemeClr val="bg1"/>
                  </a:solidFill>
                  <a:latin typeface="Kalpurush" panose="02000600000000000000" pitchFamily="2" charset="0"/>
                  <a:cs typeface="Kalpurush" panose="02000600000000000000" pitchFamily="2" charset="0"/>
                </a:rPr>
                <a:t>এর</a:t>
              </a:r>
              <a:endParaRPr lang="en-US" sz="4000" b="1" dirty="0">
                <a:solidFill>
                  <a:schemeClr val="bg1"/>
                </a:solidFill>
                <a:latin typeface="Kalpurush" panose="02000600000000000000" pitchFamily="2" charset="0"/>
                <a:cs typeface="Kalpurush" panose="02000600000000000000" pitchFamily="2" charset="0"/>
              </a:endParaRPr>
            </a:p>
            <a:p>
              <a:pPr lvl="0" algn="ctr">
                <a:buNone/>
              </a:pPr>
              <a:r>
                <a:rPr lang="as-IN" sz="4000" b="1" dirty="0">
                  <a:solidFill>
                    <a:schemeClr val="bg1"/>
                  </a:solidFill>
                  <a:latin typeface="Kalpurush" panose="02000600000000000000" pitchFamily="2" charset="0"/>
                  <a:cs typeface="Kalpurush" panose="02000600000000000000" pitchFamily="2" charset="0"/>
                </a:rPr>
                <a:t>বৈশিষ্ট্য</a:t>
              </a:r>
              <a:endParaRPr lang="en-US" sz="4000" dirty="0">
                <a:solidFill>
                  <a:schemeClr val="bg1"/>
                </a:solidFill>
                <a:latin typeface="Kalpurush" panose="02000600000000000000" pitchFamily="2" charset="0"/>
                <a:cs typeface="Kalpurush" panose="02000600000000000000" pitchFamily="2" charset="0"/>
              </a:endParaRPr>
            </a:p>
          </p:txBody>
        </p:sp>
      </p:grpSp>
    </p:spTree>
    <p:extLst>
      <p:ext uri="{BB962C8B-B14F-4D97-AF65-F5344CB8AC3E}">
        <p14:creationId xmlns:p14="http://schemas.microsoft.com/office/powerpoint/2010/main" val="214628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500" fill="hold"/>
                                        <p:tgtEl>
                                          <p:spTgt spid="26"/>
                                        </p:tgtEl>
                                        <p:attrNameLst>
                                          <p:attrName>ppt_x</p:attrName>
                                        </p:attrNameLst>
                                      </p:cBhvr>
                                      <p:tavLst>
                                        <p:tav tm="0">
                                          <p:val>
                                            <p:strVal val="1+#ppt_w/2"/>
                                          </p:val>
                                        </p:tav>
                                        <p:tav tm="100000">
                                          <p:val>
                                            <p:strVal val="#ppt_x"/>
                                          </p:val>
                                        </p:tav>
                                      </p:tavLst>
                                    </p:anim>
                                    <p:anim calcmode="lin" valueType="num">
                                      <p:cBhvr additive="base">
                                        <p:cTn id="14" dur="1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500" fill="hold"/>
                                        <p:tgtEl>
                                          <p:spTgt spid="37"/>
                                        </p:tgtEl>
                                        <p:attrNameLst>
                                          <p:attrName>ppt_x</p:attrName>
                                        </p:attrNameLst>
                                      </p:cBhvr>
                                      <p:tavLst>
                                        <p:tav tm="0">
                                          <p:val>
                                            <p:strVal val="1+#ppt_w/2"/>
                                          </p:val>
                                        </p:tav>
                                        <p:tav tm="100000">
                                          <p:val>
                                            <p:strVal val="#ppt_x"/>
                                          </p:val>
                                        </p:tav>
                                      </p:tavLst>
                                    </p:anim>
                                    <p:anim calcmode="lin" valueType="num">
                                      <p:cBhvr additive="base">
                                        <p:cTn id="20" dur="1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500" fill="hold"/>
                                        <p:tgtEl>
                                          <p:spTgt spid="27"/>
                                        </p:tgtEl>
                                        <p:attrNameLst>
                                          <p:attrName>ppt_x</p:attrName>
                                        </p:attrNameLst>
                                      </p:cBhvr>
                                      <p:tavLst>
                                        <p:tav tm="0">
                                          <p:val>
                                            <p:strVal val="1+#ppt_w/2"/>
                                          </p:val>
                                        </p:tav>
                                        <p:tav tm="100000">
                                          <p:val>
                                            <p:strVal val="#ppt_x"/>
                                          </p:val>
                                        </p:tav>
                                      </p:tavLst>
                                    </p:anim>
                                    <p:anim calcmode="lin" valueType="num">
                                      <p:cBhvr additive="base">
                                        <p:cTn id="26" dur="1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decel="10000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1500" fill="hold"/>
                                        <p:tgtEl>
                                          <p:spTgt spid="2"/>
                                        </p:tgtEl>
                                        <p:attrNameLst>
                                          <p:attrName>ppt_x</p:attrName>
                                        </p:attrNameLst>
                                      </p:cBhvr>
                                      <p:tavLst>
                                        <p:tav tm="0">
                                          <p:val>
                                            <p:strVal val="1+#ppt_w/2"/>
                                          </p:val>
                                        </p:tav>
                                        <p:tav tm="100000">
                                          <p:val>
                                            <p:strVal val="#ppt_x"/>
                                          </p:val>
                                        </p:tav>
                                      </p:tavLst>
                                    </p:anim>
                                    <p:anim calcmode="lin" valueType="num">
                                      <p:cBhvr additive="base">
                                        <p:cTn id="32"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55690-057D-53E2-4A5C-30355EC2093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91E48C6D-E85E-7640-2B2E-DB28C8BAFFEB}"/>
              </a:ext>
            </a:extLst>
          </p:cNvPr>
          <p:cNvGrpSpPr/>
          <p:nvPr/>
        </p:nvGrpSpPr>
        <p:grpSpPr>
          <a:xfrm>
            <a:off x="2450902" y="4742962"/>
            <a:ext cx="8557883" cy="1415559"/>
            <a:chOff x="2166244" y="77518"/>
            <a:chExt cx="8557884" cy="1415559"/>
          </a:xfrm>
          <a:solidFill>
            <a:srgbClr val="146278"/>
          </a:solidFill>
        </p:grpSpPr>
        <p:grpSp>
          <p:nvGrpSpPr>
            <p:cNvPr id="3" name="Group 2">
              <a:extLst>
                <a:ext uri="{FF2B5EF4-FFF2-40B4-BE49-F238E27FC236}">
                  <a16:creationId xmlns:a16="http://schemas.microsoft.com/office/drawing/2014/main" id="{E372DEAD-4340-3D99-29A1-572C73F692F5}"/>
                </a:ext>
              </a:extLst>
            </p:cNvPr>
            <p:cNvGrpSpPr/>
            <p:nvPr/>
          </p:nvGrpSpPr>
          <p:grpSpPr>
            <a:xfrm>
              <a:off x="3252426" y="284561"/>
              <a:ext cx="7471702" cy="1001477"/>
              <a:chOff x="4368801" y="507999"/>
              <a:chExt cx="7471703" cy="1269868"/>
            </a:xfrm>
            <a:grpFill/>
          </p:grpSpPr>
          <p:sp>
            <p:nvSpPr>
              <p:cNvPr id="10" name="Rounded Rectangle 5">
                <a:extLst>
                  <a:ext uri="{FF2B5EF4-FFF2-40B4-BE49-F238E27FC236}">
                    <a16:creationId xmlns:a16="http://schemas.microsoft.com/office/drawing/2014/main" id="{E4C7AEEA-AA61-C7FE-9EB8-97EF356FD5B8}"/>
                  </a:ext>
                </a:extLst>
              </p:cNvPr>
              <p:cNvSpPr/>
              <p:nvPr/>
            </p:nvSpPr>
            <p:spPr>
              <a:xfrm>
                <a:off x="4368801" y="507999"/>
                <a:ext cx="7471703" cy="1269868"/>
              </a:xfrm>
              <a:prstGeom prst="roundRect">
                <a:avLst/>
              </a:prstGeom>
              <a:solidFill>
                <a:srgbClr val="4B80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Kalpurush" panose="02000600000000000000" pitchFamily="2" charset="0"/>
                  <a:cs typeface="Kalpurush" panose="02000600000000000000" pitchFamily="2" charset="0"/>
                </a:endParaRPr>
              </a:p>
            </p:txBody>
          </p:sp>
          <p:sp>
            <p:nvSpPr>
              <p:cNvPr id="11" name="TextBox 10">
                <a:extLst>
                  <a:ext uri="{FF2B5EF4-FFF2-40B4-BE49-F238E27FC236}">
                    <a16:creationId xmlns:a16="http://schemas.microsoft.com/office/drawing/2014/main" id="{088DE6DD-6064-3E90-21BE-2E5F31416C68}"/>
                  </a:ext>
                </a:extLst>
              </p:cNvPr>
              <p:cNvSpPr txBox="1"/>
              <p:nvPr/>
            </p:nvSpPr>
            <p:spPr>
              <a:xfrm>
                <a:off x="4921543" y="896746"/>
                <a:ext cx="6786080" cy="468311"/>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ফুল-ডুপ্লেক্সিং মোড ব্যবহার করা হয়। </a:t>
                </a:r>
                <a:endParaRPr lang="en-US" dirty="0">
                  <a:solidFill>
                    <a:schemeClr val="bg1"/>
                  </a:solidFill>
                  <a:latin typeface="Kalpurush" panose="02000600000000000000" pitchFamily="2" charset="0"/>
                  <a:cs typeface="Kalpurush" panose="02000600000000000000" pitchFamily="2" charset="0"/>
                </a:endParaRPr>
              </a:p>
            </p:txBody>
          </p:sp>
        </p:grpSp>
        <p:sp>
          <p:nvSpPr>
            <p:cNvPr id="4" name="Rounded Rectangle 8">
              <a:extLst>
                <a:ext uri="{FF2B5EF4-FFF2-40B4-BE49-F238E27FC236}">
                  <a16:creationId xmlns:a16="http://schemas.microsoft.com/office/drawing/2014/main" id="{671AA24D-5B3A-8574-352D-057B2F131CC0}"/>
                </a:ext>
              </a:extLst>
            </p:cNvPr>
            <p:cNvSpPr/>
            <p:nvPr/>
          </p:nvSpPr>
          <p:spPr>
            <a:xfrm>
              <a:off x="2166244" y="77518"/>
              <a:ext cx="1471435" cy="1415559"/>
            </a:xfrm>
            <a:prstGeom prst="roundRect">
              <a:avLst>
                <a:gd name="adj" fmla="val 50000"/>
              </a:avLst>
            </a:prstGeom>
            <a:solidFill>
              <a:srgbClr val="4B80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৮</a:t>
              </a:r>
            </a:p>
          </p:txBody>
        </p:sp>
      </p:grpSp>
      <p:sp>
        <p:nvSpPr>
          <p:cNvPr id="20" name="TextBox 19">
            <a:extLst>
              <a:ext uri="{FF2B5EF4-FFF2-40B4-BE49-F238E27FC236}">
                <a16:creationId xmlns:a16="http://schemas.microsoft.com/office/drawing/2014/main" id="{64CCDF2F-A0B3-3E56-9A11-85EABEEF86E6}"/>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26" name="Group 25">
            <a:extLst>
              <a:ext uri="{FF2B5EF4-FFF2-40B4-BE49-F238E27FC236}">
                <a16:creationId xmlns:a16="http://schemas.microsoft.com/office/drawing/2014/main" id="{55162EC1-D8A6-0998-1F05-2797379ABD7E}"/>
              </a:ext>
            </a:extLst>
          </p:cNvPr>
          <p:cNvGrpSpPr/>
          <p:nvPr/>
        </p:nvGrpSpPr>
        <p:grpSpPr>
          <a:xfrm>
            <a:off x="2450901" y="234331"/>
            <a:ext cx="8557884" cy="1415559"/>
            <a:chOff x="2166244" y="77518"/>
            <a:chExt cx="8557884" cy="1415559"/>
          </a:xfrm>
          <a:solidFill>
            <a:srgbClr val="6685C3"/>
          </a:solidFill>
        </p:grpSpPr>
        <p:grpSp>
          <p:nvGrpSpPr>
            <p:cNvPr id="8" name="Group 7">
              <a:extLst>
                <a:ext uri="{FF2B5EF4-FFF2-40B4-BE49-F238E27FC236}">
                  <a16:creationId xmlns:a16="http://schemas.microsoft.com/office/drawing/2014/main" id="{38FE122E-5CC6-0EB2-8FAA-0098AACBECA0}"/>
                </a:ext>
              </a:extLst>
            </p:cNvPr>
            <p:cNvGrpSpPr/>
            <p:nvPr/>
          </p:nvGrpSpPr>
          <p:grpSpPr>
            <a:xfrm>
              <a:off x="3252426" y="284561"/>
              <a:ext cx="7471702" cy="1001472"/>
              <a:chOff x="4368801" y="507999"/>
              <a:chExt cx="7471703" cy="1269868"/>
            </a:xfrm>
            <a:grpFill/>
          </p:grpSpPr>
          <p:sp>
            <p:nvSpPr>
              <p:cNvPr id="6" name="Rounded Rectangle 5">
                <a:extLst>
                  <a:ext uri="{FF2B5EF4-FFF2-40B4-BE49-F238E27FC236}">
                    <a16:creationId xmlns:a16="http://schemas.microsoft.com/office/drawing/2014/main" id="{D47F15B6-1B90-ACEF-887C-909EB18E1B67}"/>
                  </a:ext>
                </a:extLst>
              </p:cNvPr>
              <p:cNvSpPr/>
              <p:nvPr/>
            </p:nvSpPr>
            <p:spPr>
              <a:xfrm>
                <a:off x="4368801" y="507999"/>
                <a:ext cx="7471703"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Kalpurush" panose="02000600000000000000" pitchFamily="2" charset="0"/>
                  <a:cs typeface="Kalpurush" panose="02000600000000000000" pitchFamily="2" charset="0"/>
                </a:endParaRPr>
              </a:p>
            </p:txBody>
          </p:sp>
          <p:sp>
            <p:nvSpPr>
              <p:cNvPr id="7" name="TextBox 6">
                <a:extLst>
                  <a:ext uri="{FF2B5EF4-FFF2-40B4-BE49-F238E27FC236}">
                    <a16:creationId xmlns:a16="http://schemas.microsoft.com/office/drawing/2014/main" id="{6C8F5526-D04F-9327-2579-D9368187F2B7}"/>
                  </a:ext>
                </a:extLst>
              </p:cNvPr>
              <p:cNvSpPr txBox="1"/>
              <p:nvPr/>
            </p:nvSpPr>
            <p:spPr>
              <a:xfrm>
                <a:off x="4875336" y="881692"/>
                <a:ext cx="6832287"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একইসাথে তারযুক্ত ও তারবিহীন উভয় নেটওয়ার্কের সুবিধা প্রদান করে। </a:t>
                </a:r>
                <a:endParaRPr lang="en-US" dirty="0">
                  <a:solidFill>
                    <a:schemeClr val="bg1"/>
                  </a:solidFill>
                  <a:latin typeface="Kalpurush" panose="02000600000000000000" pitchFamily="2" charset="0"/>
                  <a:cs typeface="Kalpurush" panose="02000600000000000000" pitchFamily="2" charset="0"/>
                </a:endParaRPr>
              </a:p>
            </p:txBody>
          </p:sp>
        </p:grpSp>
        <p:sp>
          <p:nvSpPr>
            <p:cNvPr id="9" name="Rounded Rectangle 8">
              <a:extLst>
                <a:ext uri="{FF2B5EF4-FFF2-40B4-BE49-F238E27FC236}">
                  <a16:creationId xmlns:a16="http://schemas.microsoft.com/office/drawing/2014/main" id="{068E717E-BA4D-1891-B4E6-B13272E6092C}"/>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৫</a:t>
              </a:r>
            </a:p>
          </p:txBody>
        </p:sp>
      </p:grpSp>
      <p:grpSp>
        <p:nvGrpSpPr>
          <p:cNvPr id="27" name="Group 26">
            <a:extLst>
              <a:ext uri="{FF2B5EF4-FFF2-40B4-BE49-F238E27FC236}">
                <a16:creationId xmlns:a16="http://schemas.microsoft.com/office/drawing/2014/main" id="{2C491632-DB0B-ADB0-616A-676E05569A0E}"/>
              </a:ext>
            </a:extLst>
          </p:cNvPr>
          <p:cNvGrpSpPr/>
          <p:nvPr/>
        </p:nvGrpSpPr>
        <p:grpSpPr>
          <a:xfrm>
            <a:off x="3149273" y="3240085"/>
            <a:ext cx="7859512" cy="1415559"/>
            <a:chOff x="2166244" y="77518"/>
            <a:chExt cx="7859512" cy="1415559"/>
          </a:xfrm>
        </p:grpSpPr>
        <p:grpSp>
          <p:nvGrpSpPr>
            <p:cNvPr id="28" name="Group 27">
              <a:extLst>
                <a:ext uri="{FF2B5EF4-FFF2-40B4-BE49-F238E27FC236}">
                  <a16:creationId xmlns:a16="http://schemas.microsoft.com/office/drawing/2014/main" id="{62E7E3F2-FFF3-5154-6CEF-040A4E4B5F63}"/>
                </a:ext>
              </a:extLst>
            </p:cNvPr>
            <p:cNvGrpSpPr/>
            <p:nvPr/>
          </p:nvGrpSpPr>
          <p:grpSpPr>
            <a:xfrm>
              <a:off x="3252426" y="284561"/>
              <a:ext cx="6773330" cy="1001473"/>
              <a:chOff x="4368801" y="507999"/>
              <a:chExt cx="6773331" cy="1269868"/>
            </a:xfrm>
          </p:grpSpPr>
          <p:sp>
            <p:nvSpPr>
              <p:cNvPr id="30" name="Rounded Rectangle 5">
                <a:extLst>
                  <a:ext uri="{FF2B5EF4-FFF2-40B4-BE49-F238E27FC236}">
                    <a16:creationId xmlns:a16="http://schemas.microsoft.com/office/drawing/2014/main" id="{C097F5AD-7EF6-7B86-6985-FD21199999B6}"/>
                  </a:ext>
                </a:extLst>
              </p:cNvPr>
              <p:cNvSpPr/>
              <p:nvPr/>
            </p:nvSpPr>
            <p:spPr>
              <a:xfrm>
                <a:off x="4368801" y="507999"/>
                <a:ext cx="677333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31" name="TextBox 30">
                <a:extLst>
                  <a:ext uri="{FF2B5EF4-FFF2-40B4-BE49-F238E27FC236}">
                    <a16:creationId xmlns:a16="http://schemas.microsoft.com/office/drawing/2014/main" id="{CDE1FBEB-DBC1-2536-70DC-98F2B8512BCE}"/>
                  </a:ext>
                </a:extLst>
              </p:cNvPr>
              <p:cNvSpPr txBox="1"/>
              <p:nvPr/>
            </p:nvSpPr>
            <p:spPr>
              <a:xfrm>
                <a:off x="4886510" y="904987"/>
                <a:ext cx="6122317"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নেটওয়ার্ক </a:t>
                </a:r>
                <a:r>
                  <a:rPr lang="en-US" dirty="0">
                    <a:solidFill>
                      <a:schemeClr val="bg1"/>
                    </a:solidFill>
                    <a:latin typeface="Kalpurush" panose="02000600000000000000" pitchFamily="2" charset="0"/>
                    <a:cs typeface="Kalpurush" panose="02000600000000000000" pitchFamily="2" charset="0"/>
                  </a:rPr>
                  <a:t>interference </a:t>
                </a:r>
                <a:r>
                  <a:rPr lang="as-IN" dirty="0">
                    <a:solidFill>
                      <a:schemeClr val="bg1"/>
                    </a:solidFill>
                    <a:latin typeface="Kalpurush" panose="02000600000000000000" pitchFamily="2" charset="0"/>
                    <a:cs typeface="Kalpurush" panose="02000600000000000000" pitchFamily="2" charset="0"/>
                  </a:rPr>
                  <a:t>বা </a:t>
                </a:r>
                <a:r>
                  <a:rPr lang="en-US" dirty="0">
                    <a:solidFill>
                      <a:schemeClr val="bg1"/>
                    </a:solidFill>
                    <a:latin typeface="Kalpurush" panose="02000600000000000000" pitchFamily="2" charset="0"/>
                    <a:cs typeface="Kalpurush" panose="02000600000000000000" pitchFamily="2" charset="0"/>
                  </a:rPr>
                  <a:t>signal noise </a:t>
                </a:r>
                <a:r>
                  <a:rPr lang="as-IN" dirty="0">
                    <a:solidFill>
                      <a:schemeClr val="bg1"/>
                    </a:solidFill>
                    <a:latin typeface="Kalpurush" panose="02000600000000000000" pitchFamily="2" charset="0"/>
                    <a:cs typeface="Kalpurush" panose="02000600000000000000" pitchFamily="2" charset="0"/>
                  </a:rPr>
                  <a:t>কম। </a:t>
                </a:r>
                <a:endParaRPr lang="en-US" dirty="0">
                  <a:solidFill>
                    <a:schemeClr val="bg1"/>
                  </a:solidFill>
                  <a:latin typeface="Kalpurush" panose="02000600000000000000" pitchFamily="2" charset="0"/>
                  <a:cs typeface="Kalpurush" panose="02000600000000000000" pitchFamily="2" charset="0"/>
                </a:endParaRPr>
              </a:p>
            </p:txBody>
          </p:sp>
        </p:grpSp>
        <p:sp>
          <p:nvSpPr>
            <p:cNvPr id="29" name="Rounded Rectangle 8">
              <a:extLst>
                <a:ext uri="{FF2B5EF4-FFF2-40B4-BE49-F238E27FC236}">
                  <a16:creationId xmlns:a16="http://schemas.microsoft.com/office/drawing/2014/main" id="{581EFE2F-6CC6-A429-912B-B860EC911119}"/>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৭</a:t>
              </a:r>
            </a:p>
          </p:txBody>
        </p:sp>
      </p:grpSp>
      <p:grpSp>
        <p:nvGrpSpPr>
          <p:cNvPr id="37" name="Group 36">
            <a:extLst>
              <a:ext uri="{FF2B5EF4-FFF2-40B4-BE49-F238E27FC236}">
                <a16:creationId xmlns:a16="http://schemas.microsoft.com/office/drawing/2014/main" id="{53D169C1-1B03-6DD4-B6E5-0468C2D64DCE}"/>
              </a:ext>
            </a:extLst>
          </p:cNvPr>
          <p:cNvGrpSpPr/>
          <p:nvPr/>
        </p:nvGrpSpPr>
        <p:grpSpPr>
          <a:xfrm>
            <a:off x="3149273" y="1737208"/>
            <a:ext cx="7859512" cy="1415559"/>
            <a:chOff x="2166244" y="77518"/>
            <a:chExt cx="7859512" cy="1415559"/>
          </a:xfrm>
          <a:solidFill>
            <a:srgbClr val="8FAF52"/>
          </a:solidFill>
        </p:grpSpPr>
        <p:grpSp>
          <p:nvGrpSpPr>
            <p:cNvPr id="38" name="Group 37">
              <a:extLst>
                <a:ext uri="{FF2B5EF4-FFF2-40B4-BE49-F238E27FC236}">
                  <a16:creationId xmlns:a16="http://schemas.microsoft.com/office/drawing/2014/main" id="{E152D0DE-BDD1-333B-62F8-4D525F3A2268}"/>
                </a:ext>
              </a:extLst>
            </p:cNvPr>
            <p:cNvGrpSpPr/>
            <p:nvPr/>
          </p:nvGrpSpPr>
          <p:grpSpPr>
            <a:xfrm>
              <a:off x="3252426" y="284561"/>
              <a:ext cx="6773330" cy="1001472"/>
              <a:chOff x="4368801" y="507999"/>
              <a:chExt cx="6773331" cy="1269868"/>
            </a:xfrm>
            <a:grpFill/>
          </p:grpSpPr>
          <p:sp>
            <p:nvSpPr>
              <p:cNvPr id="40" name="Rounded Rectangle 5">
                <a:extLst>
                  <a:ext uri="{FF2B5EF4-FFF2-40B4-BE49-F238E27FC236}">
                    <a16:creationId xmlns:a16="http://schemas.microsoft.com/office/drawing/2014/main" id="{E327854F-21D6-782E-197C-8116BB482F70}"/>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41" name="TextBox 40">
                <a:extLst>
                  <a:ext uri="{FF2B5EF4-FFF2-40B4-BE49-F238E27FC236}">
                    <a16:creationId xmlns:a16="http://schemas.microsoft.com/office/drawing/2014/main" id="{7260B004-CCDC-7171-C933-4406262312FE}"/>
                  </a:ext>
                </a:extLst>
              </p:cNvPr>
              <p:cNvSpPr txBox="1"/>
              <p:nvPr/>
            </p:nvSpPr>
            <p:spPr>
              <a:xfrm>
                <a:off x="4886934" y="907807"/>
                <a:ext cx="6122317"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নেটওয়ার্কের জন্য পর্যাপ্ত ইলেকট্রিক্যাল সাপোর্ট থাকতে হয়। </a:t>
                </a:r>
                <a:endParaRPr lang="en-US" dirty="0">
                  <a:solidFill>
                    <a:schemeClr val="bg1"/>
                  </a:solidFill>
                  <a:latin typeface="Kalpurush" panose="02000600000000000000" pitchFamily="2" charset="0"/>
                  <a:cs typeface="Kalpurush" panose="02000600000000000000" pitchFamily="2" charset="0"/>
                </a:endParaRPr>
              </a:p>
            </p:txBody>
          </p:sp>
        </p:grpSp>
        <p:sp>
          <p:nvSpPr>
            <p:cNvPr id="39" name="Rounded Rectangle 8">
              <a:extLst>
                <a:ext uri="{FF2B5EF4-FFF2-40B4-BE49-F238E27FC236}">
                  <a16:creationId xmlns:a16="http://schemas.microsoft.com/office/drawing/2014/main" id="{6362F53C-08DC-683D-1EF1-D00D0BBB4D23}"/>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৬</a:t>
              </a:r>
            </a:p>
          </p:txBody>
        </p:sp>
      </p:grpSp>
      <p:grpSp>
        <p:nvGrpSpPr>
          <p:cNvPr id="5" name="Group 4">
            <a:extLst>
              <a:ext uri="{FF2B5EF4-FFF2-40B4-BE49-F238E27FC236}">
                <a16:creationId xmlns:a16="http://schemas.microsoft.com/office/drawing/2014/main" id="{9242A940-F9CD-B229-9E4A-0E6258F86B9C}"/>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35CACC41-30CC-2437-4379-8EE4CCE99BB5}"/>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1E1470AB-26BB-288F-68A7-EF2705B8B791}"/>
                </a:ext>
              </a:extLst>
            </p:cNvPr>
            <p:cNvSpPr txBox="1"/>
            <p:nvPr/>
          </p:nvSpPr>
          <p:spPr>
            <a:xfrm>
              <a:off x="234989" y="2386783"/>
              <a:ext cx="2200279" cy="2092764"/>
            </a:xfrm>
            <a:prstGeom prst="rect">
              <a:avLst/>
            </a:prstGeom>
            <a:noFill/>
          </p:spPr>
          <p:txBody>
            <a:bodyPr wrap="none" rtlCol="0">
              <a:spAutoFit/>
            </a:bodyPr>
            <a:lstStyle/>
            <a:p>
              <a:pPr lvl="0" algn="ctr">
                <a:buNone/>
              </a:pPr>
              <a:r>
                <a:rPr lang="en-US" sz="4000" b="1" dirty="0">
                  <a:solidFill>
                    <a:schemeClr val="bg1"/>
                  </a:solidFill>
                  <a:latin typeface="Kalpurush" panose="02000600000000000000" pitchFamily="2" charset="0"/>
                  <a:cs typeface="Kalpurush" panose="02000600000000000000" pitchFamily="2" charset="0"/>
                </a:rPr>
                <a:t>Wi-MAX</a:t>
              </a:r>
            </a:p>
            <a:p>
              <a:pPr lvl="0" algn="ctr">
                <a:buNone/>
              </a:pPr>
              <a:r>
                <a:rPr lang="as-IN" sz="4000" b="1" dirty="0">
                  <a:solidFill>
                    <a:schemeClr val="bg1"/>
                  </a:solidFill>
                  <a:latin typeface="Kalpurush" panose="02000600000000000000" pitchFamily="2" charset="0"/>
                  <a:cs typeface="Kalpurush" panose="02000600000000000000" pitchFamily="2" charset="0"/>
                </a:rPr>
                <a:t>এর</a:t>
              </a:r>
              <a:endParaRPr lang="en-US" sz="4000" b="1" dirty="0">
                <a:solidFill>
                  <a:schemeClr val="bg1"/>
                </a:solidFill>
                <a:latin typeface="Kalpurush" panose="02000600000000000000" pitchFamily="2" charset="0"/>
                <a:cs typeface="Kalpurush" panose="02000600000000000000" pitchFamily="2" charset="0"/>
              </a:endParaRPr>
            </a:p>
            <a:p>
              <a:pPr lvl="0" algn="ctr">
                <a:buNone/>
              </a:pPr>
              <a:r>
                <a:rPr lang="as-IN" sz="4000" b="1" dirty="0">
                  <a:solidFill>
                    <a:schemeClr val="bg1"/>
                  </a:solidFill>
                  <a:latin typeface="Kalpurush" panose="02000600000000000000" pitchFamily="2" charset="0"/>
                  <a:cs typeface="Kalpurush" panose="02000600000000000000" pitchFamily="2" charset="0"/>
                </a:rPr>
                <a:t>বৈশিষ্ট্য</a:t>
              </a:r>
              <a:endParaRPr lang="en-US" sz="4000" dirty="0">
                <a:solidFill>
                  <a:schemeClr val="bg1"/>
                </a:solidFill>
                <a:latin typeface="Kalpurush" panose="02000600000000000000" pitchFamily="2" charset="0"/>
                <a:cs typeface="Kalpurush" panose="02000600000000000000" pitchFamily="2" charset="0"/>
              </a:endParaRPr>
            </a:p>
          </p:txBody>
        </p:sp>
      </p:grpSp>
    </p:spTree>
    <p:extLst>
      <p:ext uri="{BB962C8B-B14F-4D97-AF65-F5344CB8AC3E}">
        <p14:creationId xmlns:p14="http://schemas.microsoft.com/office/powerpoint/2010/main" val="197231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500" fill="hold"/>
                                        <p:tgtEl>
                                          <p:spTgt spid="26"/>
                                        </p:tgtEl>
                                        <p:attrNameLst>
                                          <p:attrName>ppt_x</p:attrName>
                                        </p:attrNameLst>
                                      </p:cBhvr>
                                      <p:tavLst>
                                        <p:tav tm="0">
                                          <p:val>
                                            <p:strVal val="1+#ppt_w/2"/>
                                          </p:val>
                                        </p:tav>
                                        <p:tav tm="100000">
                                          <p:val>
                                            <p:strVal val="#ppt_x"/>
                                          </p:val>
                                        </p:tav>
                                      </p:tavLst>
                                    </p:anim>
                                    <p:anim calcmode="lin" valueType="num">
                                      <p:cBhvr additive="base">
                                        <p:cTn id="8" dur="1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1500" fill="hold"/>
                                        <p:tgtEl>
                                          <p:spTgt spid="37"/>
                                        </p:tgtEl>
                                        <p:attrNameLst>
                                          <p:attrName>ppt_x</p:attrName>
                                        </p:attrNameLst>
                                      </p:cBhvr>
                                      <p:tavLst>
                                        <p:tav tm="0">
                                          <p:val>
                                            <p:strVal val="1+#ppt_w/2"/>
                                          </p:val>
                                        </p:tav>
                                        <p:tav tm="100000">
                                          <p:val>
                                            <p:strVal val="#ppt_x"/>
                                          </p:val>
                                        </p:tav>
                                      </p:tavLst>
                                    </p:anim>
                                    <p:anim calcmode="lin" valueType="num">
                                      <p:cBhvr additive="base">
                                        <p:cTn id="14" dur="1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500" fill="hold"/>
                                        <p:tgtEl>
                                          <p:spTgt spid="27"/>
                                        </p:tgtEl>
                                        <p:attrNameLst>
                                          <p:attrName>ppt_x</p:attrName>
                                        </p:attrNameLst>
                                      </p:cBhvr>
                                      <p:tavLst>
                                        <p:tav tm="0">
                                          <p:val>
                                            <p:strVal val="1+#ppt_w/2"/>
                                          </p:val>
                                        </p:tav>
                                        <p:tav tm="100000">
                                          <p:val>
                                            <p:strVal val="#ppt_x"/>
                                          </p:val>
                                        </p:tav>
                                      </p:tavLst>
                                    </p:anim>
                                    <p:anim calcmode="lin" valueType="num">
                                      <p:cBhvr additive="base">
                                        <p:cTn id="20" dur="1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500" fill="hold"/>
                                        <p:tgtEl>
                                          <p:spTgt spid="2"/>
                                        </p:tgtEl>
                                        <p:attrNameLst>
                                          <p:attrName>ppt_x</p:attrName>
                                        </p:attrNameLst>
                                      </p:cBhvr>
                                      <p:tavLst>
                                        <p:tav tm="0">
                                          <p:val>
                                            <p:strVal val="1+#ppt_w/2"/>
                                          </p:val>
                                        </p:tav>
                                        <p:tav tm="100000">
                                          <p:val>
                                            <p:strVal val="#ppt_x"/>
                                          </p:val>
                                        </p:tav>
                                      </p:tavLst>
                                    </p:anim>
                                    <p:anim calcmode="lin" valueType="num">
                                      <p:cBhvr additive="base">
                                        <p:cTn id="26"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B42B3-BE97-F4C1-F298-9DEDDEA4E3A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54E895DE-940B-C333-DAFA-0D530FE16C9B}"/>
              </a:ext>
            </a:extLst>
          </p:cNvPr>
          <p:cNvGrpSpPr/>
          <p:nvPr/>
        </p:nvGrpSpPr>
        <p:grpSpPr>
          <a:xfrm>
            <a:off x="2450902" y="4742962"/>
            <a:ext cx="8557883" cy="1415559"/>
            <a:chOff x="2166244" y="77518"/>
            <a:chExt cx="8557884" cy="1415559"/>
          </a:xfrm>
          <a:solidFill>
            <a:srgbClr val="146278"/>
          </a:solidFill>
        </p:grpSpPr>
        <p:grpSp>
          <p:nvGrpSpPr>
            <p:cNvPr id="3" name="Group 2">
              <a:extLst>
                <a:ext uri="{FF2B5EF4-FFF2-40B4-BE49-F238E27FC236}">
                  <a16:creationId xmlns:a16="http://schemas.microsoft.com/office/drawing/2014/main" id="{88AEEE71-C90D-7502-D535-D1C39DCAE7E7}"/>
                </a:ext>
              </a:extLst>
            </p:cNvPr>
            <p:cNvGrpSpPr/>
            <p:nvPr/>
          </p:nvGrpSpPr>
          <p:grpSpPr>
            <a:xfrm>
              <a:off x="3252426" y="284561"/>
              <a:ext cx="7471702" cy="1001477"/>
              <a:chOff x="4368801" y="507999"/>
              <a:chExt cx="7471703" cy="1269868"/>
            </a:xfrm>
            <a:grpFill/>
          </p:grpSpPr>
          <p:sp>
            <p:nvSpPr>
              <p:cNvPr id="10" name="Rounded Rectangle 5">
                <a:extLst>
                  <a:ext uri="{FF2B5EF4-FFF2-40B4-BE49-F238E27FC236}">
                    <a16:creationId xmlns:a16="http://schemas.microsoft.com/office/drawing/2014/main" id="{1CE06FDF-D49D-693C-9E83-88E7E814C3B9}"/>
                  </a:ext>
                </a:extLst>
              </p:cNvPr>
              <p:cNvSpPr/>
              <p:nvPr/>
            </p:nvSpPr>
            <p:spPr>
              <a:xfrm>
                <a:off x="4368801" y="507999"/>
                <a:ext cx="7471703" cy="1269868"/>
              </a:xfrm>
              <a:prstGeom prst="roundRect">
                <a:avLst/>
              </a:prstGeom>
              <a:solidFill>
                <a:srgbClr val="4B80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Kalpurush" panose="02000600000000000000" pitchFamily="2" charset="0"/>
                  <a:cs typeface="Kalpurush" panose="02000600000000000000" pitchFamily="2" charset="0"/>
                </a:endParaRPr>
              </a:p>
            </p:txBody>
          </p:sp>
          <p:sp>
            <p:nvSpPr>
              <p:cNvPr id="11" name="TextBox 10">
                <a:extLst>
                  <a:ext uri="{FF2B5EF4-FFF2-40B4-BE49-F238E27FC236}">
                    <a16:creationId xmlns:a16="http://schemas.microsoft.com/office/drawing/2014/main" id="{6452A580-D206-E979-928E-9163D681F747}"/>
                  </a:ext>
                </a:extLst>
              </p:cNvPr>
              <p:cNvSpPr txBox="1"/>
              <p:nvPr/>
            </p:nvSpPr>
            <p:spPr>
              <a:xfrm>
                <a:off x="4921543" y="897715"/>
                <a:ext cx="6786080" cy="468311"/>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নতুন ব্যবহারকারী অধিক দ্রুত যোগাযোগ করতে পারে। </a:t>
                </a:r>
                <a:endParaRPr lang="en-US" dirty="0">
                  <a:solidFill>
                    <a:schemeClr val="bg1"/>
                  </a:solidFill>
                  <a:latin typeface="Kalpurush" panose="02000600000000000000" pitchFamily="2" charset="0"/>
                  <a:cs typeface="Kalpurush" panose="02000600000000000000" pitchFamily="2" charset="0"/>
                </a:endParaRPr>
              </a:p>
            </p:txBody>
          </p:sp>
        </p:grpSp>
        <p:sp>
          <p:nvSpPr>
            <p:cNvPr id="4" name="Rounded Rectangle 8">
              <a:extLst>
                <a:ext uri="{FF2B5EF4-FFF2-40B4-BE49-F238E27FC236}">
                  <a16:creationId xmlns:a16="http://schemas.microsoft.com/office/drawing/2014/main" id="{7DCFB7D7-F405-A7C4-930E-D196CDC6040C}"/>
                </a:ext>
              </a:extLst>
            </p:cNvPr>
            <p:cNvSpPr/>
            <p:nvPr/>
          </p:nvSpPr>
          <p:spPr>
            <a:xfrm>
              <a:off x="2166244" y="77518"/>
              <a:ext cx="1471435" cy="1415559"/>
            </a:xfrm>
            <a:prstGeom prst="roundRect">
              <a:avLst>
                <a:gd name="adj" fmla="val 50000"/>
              </a:avLst>
            </a:prstGeom>
            <a:solidFill>
              <a:srgbClr val="4B80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৪</a:t>
              </a:r>
            </a:p>
          </p:txBody>
        </p:sp>
      </p:grpSp>
      <p:sp>
        <p:nvSpPr>
          <p:cNvPr id="20" name="TextBox 19">
            <a:extLst>
              <a:ext uri="{FF2B5EF4-FFF2-40B4-BE49-F238E27FC236}">
                <a16:creationId xmlns:a16="http://schemas.microsoft.com/office/drawing/2014/main" id="{76DD86F0-4387-CFDA-E755-7D3A7C5419C6}"/>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26" name="Group 25">
            <a:extLst>
              <a:ext uri="{FF2B5EF4-FFF2-40B4-BE49-F238E27FC236}">
                <a16:creationId xmlns:a16="http://schemas.microsoft.com/office/drawing/2014/main" id="{FDF87B10-1557-54F4-40D0-87F64EDBCFF3}"/>
              </a:ext>
            </a:extLst>
          </p:cNvPr>
          <p:cNvGrpSpPr/>
          <p:nvPr/>
        </p:nvGrpSpPr>
        <p:grpSpPr>
          <a:xfrm>
            <a:off x="2450901" y="234331"/>
            <a:ext cx="8557884" cy="1415559"/>
            <a:chOff x="2166244" y="77518"/>
            <a:chExt cx="8557884" cy="1415559"/>
          </a:xfrm>
          <a:solidFill>
            <a:srgbClr val="6685C3"/>
          </a:solidFill>
        </p:grpSpPr>
        <p:grpSp>
          <p:nvGrpSpPr>
            <p:cNvPr id="8" name="Group 7">
              <a:extLst>
                <a:ext uri="{FF2B5EF4-FFF2-40B4-BE49-F238E27FC236}">
                  <a16:creationId xmlns:a16="http://schemas.microsoft.com/office/drawing/2014/main" id="{962AA17C-3DB7-545C-791C-E23831CE4C33}"/>
                </a:ext>
              </a:extLst>
            </p:cNvPr>
            <p:cNvGrpSpPr/>
            <p:nvPr/>
          </p:nvGrpSpPr>
          <p:grpSpPr>
            <a:xfrm>
              <a:off x="3252426" y="284561"/>
              <a:ext cx="7471702" cy="1001472"/>
              <a:chOff x="4368801" y="507999"/>
              <a:chExt cx="7471703" cy="1269868"/>
            </a:xfrm>
            <a:grpFill/>
          </p:grpSpPr>
          <p:sp>
            <p:nvSpPr>
              <p:cNvPr id="6" name="Rounded Rectangle 5">
                <a:extLst>
                  <a:ext uri="{FF2B5EF4-FFF2-40B4-BE49-F238E27FC236}">
                    <a16:creationId xmlns:a16="http://schemas.microsoft.com/office/drawing/2014/main" id="{953FDF8D-7547-6565-CD5B-8DA39CF181EC}"/>
                  </a:ext>
                </a:extLst>
              </p:cNvPr>
              <p:cNvSpPr/>
              <p:nvPr/>
            </p:nvSpPr>
            <p:spPr>
              <a:xfrm>
                <a:off x="4368801" y="507999"/>
                <a:ext cx="7471703"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Kalpurush" panose="02000600000000000000" pitchFamily="2" charset="0"/>
                  <a:cs typeface="Kalpurush" panose="02000600000000000000" pitchFamily="2" charset="0"/>
                </a:endParaRPr>
              </a:p>
            </p:txBody>
          </p:sp>
          <p:sp>
            <p:nvSpPr>
              <p:cNvPr id="7" name="TextBox 6">
                <a:extLst>
                  <a:ext uri="{FF2B5EF4-FFF2-40B4-BE49-F238E27FC236}">
                    <a16:creationId xmlns:a16="http://schemas.microsoft.com/office/drawing/2014/main" id="{2FB66F82-F452-57B0-8FE0-B396F0E7E470}"/>
                  </a:ext>
                </a:extLst>
              </p:cNvPr>
              <p:cNvSpPr txBox="1"/>
              <p:nvPr/>
            </p:nvSpPr>
            <p:spPr>
              <a:xfrm>
                <a:off x="4875335" y="880722"/>
                <a:ext cx="6965168"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অপেক্ষাকৃত মানসম্মত ও নিরাপত্তা সংবলিত ওয়্যারলেস প্রটোকল। </a:t>
                </a:r>
                <a:endParaRPr lang="en-US" dirty="0">
                  <a:solidFill>
                    <a:schemeClr val="bg1"/>
                  </a:solidFill>
                  <a:latin typeface="Kalpurush" panose="02000600000000000000" pitchFamily="2" charset="0"/>
                  <a:cs typeface="Kalpurush" panose="02000600000000000000" pitchFamily="2" charset="0"/>
                </a:endParaRPr>
              </a:p>
            </p:txBody>
          </p:sp>
        </p:grpSp>
        <p:sp>
          <p:nvSpPr>
            <p:cNvPr id="9" name="Rounded Rectangle 8">
              <a:extLst>
                <a:ext uri="{FF2B5EF4-FFF2-40B4-BE49-F238E27FC236}">
                  <a16:creationId xmlns:a16="http://schemas.microsoft.com/office/drawing/2014/main" id="{48337645-AFEE-FCC5-4E1E-C3BB55BF286E}"/>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১</a:t>
              </a:r>
            </a:p>
          </p:txBody>
        </p:sp>
      </p:grpSp>
      <p:grpSp>
        <p:nvGrpSpPr>
          <p:cNvPr id="27" name="Group 26">
            <a:extLst>
              <a:ext uri="{FF2B5EF4-FFF2-40B4-BE49-F238E27FC236}">
                <a16:creationId xmlns:a16="http://schemas.microsoft.com/office/drawing/2014/main" id="{CD7E8781-1CD8-B25D-64D6-0A7382733229}"/>
              </a:ext>
            </a:extLst>
          </p:cNvPr>
          <p:cNvGrpSpPr/>
          <p:nvPr/>
        </p:nvGrpSpPr>
        <p:grpSpPr>
          <a:xfrm>
            <a:off x="3149273" y="3240085"/>
            <a:ext cx="7859512" cy="1415559"/>
            <a:chOff x="2166244" y="77518"/>
            <a:chExt cx="7859512" cy="1415559"/>
          </a:xfrm>
        </p:grpSpPr>
        <p:grpSp>
          <p:nvGrpSpPr>
            <p:cNvPr id="28" name="Group 27">
              <a:extLst>
                <a:ext uri="{FF2B5EF4-FFF2-40B4-BE49-F238E27FC236}">
                  <a16:creationId xmlns:a16="http://schemas.microsoft.com/office/drawing/2014/main" id="{8B88E9EC-6E57-5420-14DF-F8C8C60AD905}"/>
                </a:ext>
              </a:extLst>
            </p:cNvPr>
            <p:cNvGrpSpPr/>
            <p:nvPr/>
          </p:nvGrpSpPr>
          <p:grpSpPr>
            <a:xfrm>
              <a:off x="3252426" y="284561"/>
              <a:ext cx="6773330" cy="1001473"/>
              <a:chOff x="4368801" y="507999"/>
              <a:chExt cx="6773331" cy="1269868"/>
            </a:xfrm>
          </p:grpSpPr>
          <p:sp>
            <p:nvSpPr>
              <p:cNvPr id="30" name="Rounded Rectangle 5">
                <a:extLst>
                  <a:ext uri="{FF2B5EF4-FFF2-40B4-BE49-F238E27FC236}">
                    <a16:creationId xmlns:a16="http://schemas.microsoft.com/office/drawing/2014/main" id="{380FC9F7-EBF0-24AB-0495-EF37840BAB3E}"/>
                  </a:ext>
                </a:extLst>
              </p:cNvPr>
              <p:cNvSpPr/>
              <p:nvPr/>
            </p:nvSpPr>
            <p:spPr>
              <a:xfrm>
                <a:off x="4368801" y="507999"/>
                <a:ext cx="677333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31" name="TextBox 30">
                <a:extLst>
                  <a:ext uri="{FF2B5EF4-FFF2-40B4-BE49-F238E27FC236}">
                    <a16:creationId xmlns:a16="http://schemas.microsoft.com/office/drawing/2014/main" id="{5D2185E9-C3A6-1A92-01AD-ED3367B4D6A9}"/>
                  </a:ext>
                </a:extLst>
              </p:cNvPr>
              <p:cNvSpPr txBox="1"/>
              <p:nvPr/>
            </p:nvSpPr>
            <p:spPr>
              <a:xfrm>
                <a:off x="4886510" y="904987"/>
                <a:ext cx="6122317"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শতাধিক ব্যবহারকারী একক বেস স্টেশন ব্যবহার করতে পারে। </a:t>
                </a:r>
                <a:endParaRPr lang="en-US" dirty="0">
                  <a:solidFill>
                    <a:schemeClr val="bg1"/>
                  </a:solidFill>
                  <a:latin typeface="Kalpurush" panose="02000600000000000000" pitchFamily="2" charset="0"/>
                  <a:cs typeface="Kalpurush" panose="02000600000000000000" pitchFamily="2" charset="0"/>
                </a:endParaRPr>
              </a:p>
            </p:txBody>
          </p:sp>
        </p:grpSp>
        <p:sp>
          <p:nvSpPr>
            <p:cNvPr id="29" name="Rounded Rectangle 8">
              <a:extLst>
                <a:ext uri="{FF2B5EF4-FFF2-40B4-BE49-F238E27FC236}">
                  <a16:creationId xmlns:a16="http://schemas.microsoft.com/office/drawing/2014/main" id="{6A3DEB2B-CA5F-5BE6-D8CD-9C5D485AE641}"/>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৩</a:t>
              </a:r>
            </a:p>
          </p:txBody>
        </p:sp>
      </p:grpSp>
      <p:grpSp>
        <p:nvGrpSpPr>
          <p:cNvPr id="37" name="Group 36">
            <a:extLst>
              <a:ext uri="{FF2B5EF4-FFF2-40B4-BE49-F238E27FC236}">
                <a16:creationId xmlns:a16="http://schemas.microsoft.com/office/drawing/2014/main" id="{2C6EE179-B010-46E4-C6D6-C987E823EAD2}"/>
              </a:ext>
            </a:extLst>
          </p:cNvPr>
          <p:cNvGrpSpPr/>
          <p:nvPr/>
        </p:nvGrpSpPr>
        <p:grpSpPr>
          <a:xfrm>
            <a:off x="3149273" y="1737208"/>
            <a:ext cx="7859512" cy="1415559"/>
            <a:chOff x="2166244" y="77518"/>
            <a:chExt cx="7859512" cy="1415559"/>
          </a:xfrm>
          <a:solidFill>
            <a:srgbClr val="8FAF52"/>
          </a:solidFill>
        </p:grpSpPr>
        <p:grpSp>
          <p:nvGrpSpPr>
            <p:cNvPr id="38" name="Group 37">
              <a:extLst>
                <a:ext uri="{FF2B5EF4-FFF2-40B4-BE49-F238E27FC236}">
                  <a16:creationId xmlns:a16="http://schemas.microsoft.com/office/drawing/2014/main" id="{EF372294-C9CE-CE9C-B534-AF954EC144D1}"/>
                </a:ext>
              </a:extLst>
            </p:cNvPr>
            <p:cNvGrpSpPr/>
            <p:nvPr/>
          </p:nvGrpSpPr>
          <p:grpSpPr>
            <a:xfrm>
              <a:off x="3252426" y="284561"/>
              <a:ext cx="6773330" cy="1001472"/>
              <a:chOff x="4368801" y="507999"/>
              <a:chExt cx="6773331" cy="1269868"/>
            </a:xfrm>
            <a:grpFill/>
          </p:grpSpPr>
          <p:sp>
            <p:nvSpPr>
              <p:cNvPr id="40" name="Rounded Rectangle 5">
                <a:extLst>
                  <a:ext uri="{FF2B5EF4-FFF2-40B4-BE49-F238E27FC236}">
                    <a16:creationId xmlns:a16="http://schemas.microsoft.com/office/drawing/2014/main" id="{2E27C997-BC4C-E890-F5A9-FFF07BD96B6C}"/>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41" name="TextBox 40">
                <a:extLst>
                  <a:ext uri="{FF2B5EF4-FFF2-40B4-BE49-F238E27FC236}">
                    <a16:creationId xmlns:a16="http://schemas.microsoft.com/office/drawing/2014/main" id="{68903D8B-E167-6C74-635E-32024239C4C6}"/>
                  </a:ext>
                </a:extLst>
              </p:cNvPr>
              <p:cNvSpPr txBox="1"/>
              <p:nvPr/>
            </p:nvSpPr>
            <p:spPr>
              <a:xfrm>
                <a:off x="4886934" y="724736"/>
                <a:ext cx="6122317" cy="819549"/>
              </a:xfrm>
              <a:prstGeom prst="rect">
                <a:avLst/>
              </a:prstGeom>
              <a:noFill/>
            </p:spPr>
            <p:txBody>
              <a:bodyPr wrap="square" rtlCol="0">
                <a:spAutoFit/>
              </a:bodyPr>
              <a:lstStyle/>
              <a:p>
                <a:pPr lvl="0" algn="just"/>
                <a:r>
                  <a:rPr lang="as-IN" dirty="0">
                    <a:solidFill>
                      <a:schemeClr val="bg1"/>
                    </a:solidFill>
                    <a:latin typeface="Kalpurush" panose="02000600000000000000" pitchFamily="2" charset="0"/>
                    <a:cs typeface="Kalpurush" panose="02000600000000000000" pitchFamily="2" charset="0"/>
                  </a:rPr>
                  <a:t>বর্তমানে </a:t>
                </a:r>
                <a:r>
                  <a:rPr lang="en-US" dirty="0">
                    <a:solidFill>
                      <a:schemeClr val="bg1"/>
                    </a:solidFill>
                    <a:latin typeface="Kalpurush" panose="02000600000000000000" pitchFamily="2" charset="0"/>
                    <a:cs typeface="Kalpurush" panose="02000600000000000000" pitchFamily="2" charset="0"/>
                  </a:rPr>
                  <a:t>Wi-MAX </a:t>
                </a:r>
                <a:r>
                  <a:rPr lang="as-IN" dirty="0">
                    <a:solidFill>
                      <a:schemeClr val="bg1"/>
                    </a:solidFill>
                    <a:latin typeface="Kalpurush" panose="02000600000000000000" pitchFamily="2" charset="0"/>
                    <a:cs typeface="Kalpurush" panose="02000600000000000000" pitchFamily="2" charset="0"/>
                  </a:rPr>
                  <a:t>হচ্ছে ওয়্যারলেস ইন্টারনেট সুবিধা প্রদানকারী সর্বাধুনিক প্রযুক্তি। </a:t>
                </a:r>
                <a:endParaRPr lang="en-US" dirty="0">
                  <a:solidFill>
                    <a:schemeClr val="bg1"/>
                  </a:solidFill>
                  <a:latin typeface="Kalpurush" panose="02000600000000000000" pitchFamily="2" charset="0"/>
                  <a:cs typeface="Kalpurush" panose="02000600000000000000" pitchFamily="2" charset="0"/>
                </a:endParaRPr>
              </a:p>
            </p:txBody>
          </p:sp>
        </p:grpSp>
        <p:sp>
          <p:nvSpPr>
            <p:cNvPr id="39" name="Rounded Rectangle 8">
              <a:extLst>
                <a:ext uri="{FF2B5EF4-FFF2-40B4-BE49-F238E27FC236}">
                  <a16:creationId xmlns:a16="http://schemas.microsoft.com/office/drawing/2014/main" id="{83EB2D79-1172-453D-6C2B-7FA8818FABD3}"/>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২</a:t>
              </a:r>
            </a:p>
          </p:txBody>
        </p:sp>
      </p:grpSp>
      <p:grpSp>
        <p:nvGrpSpPr>
          <p:cNvPr id="5" name="Group 4">
            <a:extLst>
              <a:ext uri="{FF2B5EF4-FFF2-40B4-BE49-F238E27FC236}">
                <a16:creationId xmlns:a16="http://schemas.microsoft.com/office/drawing/2014/main" id="{CAE0F002-720C-BC55-9458-F9852CE5848A}"/>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C95811CF-835C-6499-4D6E-51B34569954C}"/>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18203C47-240C-8A24-ABFB-13243BF9E483}"/>
                </a:ext>
              </a:extLst>
            </p:cNvPr>
            <p:cNvSpPr txBox="1"/>
            <p:nvPr/>
          </p:nvSpPr>
          <p:spPr>
            <a:xfrm>
              <a:off x="234990" y="2397505"/>
              <a:ext cx="2200279" cy="2092764"/>
            </a:xfrm>
            <a:prstGeom prst="rect">
              <a:avLst/>
            </a:prstGeom>
            <a:noFill/>
          </p:spPr>
          <p:txBody>
            <a:bodyPr wrap="none" rtlCol="0">
              <a:spAutoFit/>
            </a:bodyPr>
            <a:lstStyle/>
            <a:p>
              <a:pPr lvl="0" algn="ctr">
                <a:buNone/>
              </a:pPr>
              <a:r>
                <a:rPr lang="en-US" sz="4000" b="1" dirty="0">
                  <a:solidFill>
                    <a:schemeClr val="bg1"/>
                  </a:solidFill>
                  <a:latin typeface="Kalpurush" panose="02000600000000000000" pitchFamily="2" charset="0"/>
                  <a:cs typeface="Kalpurush" panose="02000600000000000000" pitchFamily="2" charset="0"/>
                </a:rPr>
                <a:t>Wi-MAX</a:t>
              </a:r>
            </a:p>
            <a:p>
              <a:pPr lvl="0" algn="ctr">
                <a:buNone/>
              </a:pPr>
              <a:r>
                <a:rPr lang="as-IN" sz="4000" b="1" dirty="0">
                  <a:solidFill>
                    <a:schemeClr val="bg1"/>
                  </a:solidFill>
                  <a:latin typeface="Kalpurush" panose="02000600000000000000" pitchFamily="2" charset="0"/>
                  <a:cs typeface="Kalpurush" panose="02000600000000000000" pitchFamily="2" charset="0"/>
                </a:rPr>
                <a:t>এর</a:t>
              </a:r>
              <a:endParaRPr lang="en-US" sz="4000" b="1" dirty="0">
                <a:solidFill>
                  <a:schemeClr val="bg1"/>
                </a:solidFill>
                <a:latin typeface="Kalpurush" panose="02000600000000000000" pitchFamily="2" charset="0"/>
                <a:cs typeface="Kalpurush" panose="02000600000000000000" pitchFamily="2" charset="0"/>
              </a:endParaRPr>
            </a:p>
            <a:p>
              <a:pPr lvl="0" algn="ctr">
                <a:buNone/>
              </a:pPr>
              <a:r>
                <a:rPr lang="en-US" sz="4000" b="1" dirty="0" err="1">
                  <a:solidFill>
                    <a:schemeClr val="bg1"/>
                  </a:solidFill>
                  <a:latin typeface="Kalpurush" panose="02000600000000000000" pitchFamily="2" charset="0"/>
                  <a:cs typeface="Kalpurush" panose="02000600000000000000" pitchFamily="2" charset="0"/>
                </a:rPr>
                <a:t>সুবিধা</a:t>
              </a:r>
              <a:endParaRPr lang="en-US" sz="4000" dirty="0">
                <a:solidFill>
                  <a:schemeClr val="bg1"/>
                </a:solidFill>
                <a:latin typeface="Kalpurush" panose="02000600000000000000" pitchFamily="2" charset="0"/>
                <a:cs typeface="Kalpurush" panose="02000600000000000000" pitchFamily="2" charset="0"/>
              </a:endParaRPr>
            </a:p>
          </p:txBody>
        </p:sp>
      </p:grpSp>
    </p:spTree>
    <p:extLst>
      <p:ext uri="{BB962C8B-B14F-4D97-AF65-F5344CB8AC3E}">
        <p14:creationId xmlns:p14="http://schemas.microsoft.com/office/powerpoint/2010/main" val="102721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500" fill="hold"/>
                                        <p:tgtEl>
                                          <p:spTgt spid="26"/>
                                        </p:tgtEl>
                                        <p:attrNameLst>
                                          <p:attrName>ppt_x</p:attrName>
                                        </p:attrNameLst>
                                      </p:cBhvr>
                                      <p:tavLst>
                                        <p:tav tm="0">
                                          <p:val>
                                            <p:strVal val="1+#ppt_w/2"/>
                                          </p:val>
                                        </p:tav>
                                        <p:tav tm="100000">
                                          <p:val>
                                            <p:strVal val="#ppt_x"/>
                                          </p:val>
                                        </p:tav>
                                      </p:tavLst>
                                    </p:anim>
                                    <p:anim calcmode="lin" valueType="num">
                                      <p:cBhvr additive="base">
                                        <p:cTn id="14" dur="1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500" fill="hold"/>
                                        <p:tgtEl>
                                          <p:spTgt spid="37"/>
                                        </p:tgtEl>
                                        <p:attrNameLst>
                                          <p:attrName>ppt_x</p:attrName>
                                        </p:attrNameLst>
                                      </p:cBhvr>
                                      <p:tavLst>
                                        <p:tav tm="0">
                                          <p:val>
                                            <p:strVal val="1+#ppt_w/2"/>
                                          </p:val>
                                        </p:tav>
                                        <p:tav tm="100000">
                                          <p:val>
                                            <p:strVal val="#ppt_x"/>
                                          </p:val>
                                        </p:tav>
                                      </p:tavLst>
                                    </p:anim>
                                    <p:anim calcmode="lin" valueType="num">
                                      <p:cBhvr additive="base">
                                        <p:cTn id="20" dur="1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500" fill="hold"/>
                                        <p:tgtEl>
                                          <p:spTgt spid="27"/>
                                        </p:tgtEl>
                                        <p:attrNameLst>
                                          <p:attrName>ppt_x</p:attrName>
                                        </p:attrNameLst>
                                      </p:cBhvr>
                                      <p:tavLst>
                                        <p:tav tm="0">
                                          <p:val>
                                            <p:strVal val="1+#ppt_w/2"/>
                                          </p:val>
                                        </p:tav>
                                        <p:tav tm="100000">
                                          <p:val>
                                            <p:strVal val="#ppt_x"/>
                                          </p:val>
                                        </p:tav>
                                      </p:tavLst>
                                    </p:anim>
                                    <p:anim calcmode="lin" valueType="num">
                                      <p:cBhvr additive="base">
                                        <p:cTn id="26" dur="1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decel="10000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1500" fill="hold"/>
                                        <p:tgtEl>
                                          <p:spTgt spid="2"/>
                                        </p:tgtEl>
                                        <p:attrNameLst>
                                          <p:attrName>ppt_x</p:attrName>
                                        </p:attrNameLst>
                                      </p:cBhvr>
                                      <p:tavLst>
                                        <p:tav tm="0">
                                          <p:val>
                                            <p:strVal val="1+#ppt_w/2"/>
                                          </p:val>
                                        </p:tav>
                                        <p:tav tm="100000">
                                          <p:val>
                                            <p:strVal val="#ppt_x"/>
                                          </p:val>
                                        </p:tav>
                                      </p:tavLst>
                                    </p:anim>
                                    <p:anim calcmode="lin" valueType="num">
                                      <p:cBhvr additive="base">
                                        <p:cTn id="32"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7F02D-DFE9-DF2F-AF34-D6038D6A13F6}"/>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DBCE5051-1BE6-D1B9-DAA6-5F98640325B4}"/>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5" name="Group 4">
            <a:extLst>
              <a:ext uri="{FF2B5EF4-FFF2-40B4-BE49-F238E27FC236}">
                <a16:creationId xmlns:a16="http://schemas.microsoft.com/office/drawing/2014/main" id="{918F46B6-5FE4-B07D-2E01-33BD4372D1E0}"/>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FE382780-4242-41AF-548A-14C87367D4F2}"/>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59DA1D7D-BA2D-C8A7-EE1F-9BEE25F208F9}"/>
                </a:ext>
              </a:extLst>
            </p:cNvPr>
            <p:cNvSpPr txBox="1"/>
            <p:nvPr/>
          </p:nvSpPr>
          <p:spPr>
            <a:xfrm>
              <a:off x="234989" y="2386783"/>
              <a:ext cx="2200279" cy="2092764"/>
            </a:xfrm>
            <a:prstGeom prst="rect">
              <a:avLst/>
            </a:prstGeom>
            <a:noFill/>
          </p:spPr>
          <p:txBody>
            <a:bodyPr wrap="none" rtlCol="0">
              <a:spAutoFit/>
            </a:bodyPr>
            <a:lstStyle/>
            <a:p>
              <a:pPr lvl="0" algn="ctr">
                <a:buNone/>
              </a:pPr>
              <a:r>
                <a:rPr lang="en-US" sz="4000" b="1" dirty="0">
                  <a:solidFill>
                    <a:schemeClr val="bg1"/>
                  </a:solidFill>
                  <a:latin typeface="Kalpurush" panose="02000600000000000000" pitchFamily="2" charset="0"/>
                  <a:cs typeface="Kalpurush" panose="02000600000000000000" pitchFamily="2" charset="0"/>
                </a:rPr>
                <a:t>Wi-MAX</a:t>
              </a:r>
            </a:p>
            <a:p>
              <a:pPr lvl="0" algn="ctr">
                <a:buNone/>
              </a:pPr>
              <a:r>
                <a:rPr lang="as-IN" sz="4000" b="1" dirty="0">
                  <a:solidFill>
                    <a:schemeClr val="bg1"/>
                  </a:solidFill>
                  <a:latin typeface="Kalpurush" panose="02000600000000000000" pitchFamily="2" charset="0"/>
                  <a:cs typeface="Kalpurush" panose="02000600000000000000" pitchFamily="2" charset="0"/>
                </a:rPr>
                <a:t>এর</a:t>
              </a:r>
              <a:endParaRPr lang="en-US" sz="4000" b="1" dirty="0">
                <a:solidFill>
                  <a:schemeClr val="bg1"/>
                </a:solidFill>
                <a:latin typeface="Kalpurush" panose="02000600000000000000" pitchFamily="2" charset="0"/>
                <a:cs typeface="Kalpurush" panose="02000600000000000000" pitchFamily="2" charset="0"/>
              </a:endParaRPr>
            </a:p>
            <a:p>
              <a:pPr lvl="0" algn="ctr">
                <a:buNone/>
              </a:pPr>
              <a:r>
                <a:rPr lang="en-US" sz="4000" b="1" dirty="0" err="1">
                  <a:solidFill>
                    <a:schemeClr val="bg1"/>
                  </a:solidFill>
                  <a:latin typeface="Kalpurush" panose="02000600000000000000" pitchFamily="2" charset="0"/>
                  <a:cs typeface="Kalpurush" panose="02000600000000000000" pitchFamily="2" charset="0"/>
                </a:rPr>
                <a:t>সুবিধা</a:t>
              </a:r>
              <a:endParaRPr lang="en-US" sz="4000" dirty="0">
                <a:solidFill>
                  <a:schemeClr val="bg1"/>
                </a:solidFill>
                <a:latin typeface="Kalpurush" panose="02000600000000000000" pitchFamily="2" charset="0"/>
                <a:cs typeface="Kalpurush" panose="02000600000000000000" pitchFamily="2" charset="0"/>
              </a:endParaRPr>
            </a:p>
          </p:txBody>
        </p:sp>
      </p:grpSp>
      <p:grpSp>
        <p:nvGrpSpPr>
          <p:cNvPr id="13" name="Group 12">
            <a:extLst>
              <a:ext uri="{FF2B5EF4-FFF2-40B4-BE49-F238E27FC236}">
                <a16:creationId xmlns:a16="http://schemas.microsoft.com/office/drawing/2014/main" id="{93E67696-AA42-4755-2D18-90C9AF294676}"/>
              </a:ext>
            </a:extLst>
          </p:cNvPr>
          <p:cNvGrpSpPr/>
          <p:nvPr/>
        </p:nvGrpSpPr>
        <p:grpSpPr>
          <a:xfrm>
            <a:off x="2450902" y="654503"/>
            <a:ext cx="8402602" cy="1415559"/>
            <a:chOff x="2166244" y="77518"/>
            <a:chExt cx="8402603" cy="1415559"/>
          </a:xfrm>
          <a:solidFill>
            <a:srgbClr val="6685C3"/>
          </a:solidFill>
        </p:grpSpPr>
        <p:grpSp>
          <p:nvGrpSpPr>
            <p:cNvPr id="14" name="Group 13">
              <a:extLst>
                <a:ext uri="{FF2B5EF4-FFF2-40B4-BE49-F238E27FC236}">
                  <a16:creationId xmlns:a16="http://schemas.microsoft.com/office/drawing/2014/main" id="{571A7A76-3237-A116-9313-AA1ADB9DD7B9}"/>
                </a:ext>
              </a:extLst>
            </p:cNvPr>
            <p:cNvGrpSpPr/>
            <p:nvPr/>
          </p:nvGrpSpPr>
          <p:grpSpPr>
            <a:xfrm>
              <a:off x="3252426" y="284561"/>
              <a:ext cx="7316421" cy="1001473"/>
              <a:chOff x="4368801" y="507999"/>
              <a:chExt cx="7316422" cy="1269868"/>
            </a:xfrm>
            <a:grpFill/>
          </p:grpSpPr>
          <p:sp>
            <p:nvSpPr>
              <p:cNvPr id="16" name="Rounded Rectangle 5">
                <a:extLst>
                  <a:ext uri="{FF2B5EF4-FFF2-40B4-BE49-F238E27FC236}">
                    <a16:creationId xmlns:a16="http://schemas.microsoft.com/office/drawing/2014/main" id="{90355377-9467-004E-3B48-390A5F80EFC0}"/>
                  </a:ext>
                </a:extLst>
              </p:cNvPr>
              <p:cNvSpPr/>
              <p:nvPr/>
            </p:nvSpPr>
            <p:spPr>
              <a:xfrm>
                <a:off x="4368801" y="507999"/>
                <a:ext cx="7316422"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bg1"/>
                  </a:solidFill>
                  <a:latin typeface="Kalpurush" panose="02000600000000000000" pitchFamily="2" charset="0"/>
                  <a:cs typeface="Kalpurush" panose="02000600000000000000" pitchFamily="2" charset="0"/>
                </a:endParaRPr>
              </a:p>
            </p:txBody>
          </p:sp>
          <p:sp>
            <p:nvSpPr>
              <p:cNvPr id="17" name="TextBox 16">
                <a:extLst>
                  <a:ext uri="{FF2B5EF4-FFF2-40B4-BE49-F238E27FC236}">
                    <a16:creationId xmlns:a16="http://schemas.microsoft.com/office/drawing/2014/main" id="{697E64A5-5EE4-9819-E883-540A77E39253}"/>
                  </a:ext>
                </a:extLst>
              </p:cNvPr>
              <p:cNvSpPr txBox="1"/>
              <p:nvPr/>
            </p:nvSpPr>
            <p:spPr>
              <a:xfrm>
                <a:off x="4872420" y="717338"/>
                <a:ext cx="6601610" cy="819548"/>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ডেটা আদান-প্রদান</a:t>
                </a:r>
                <a:r>
                  <a:rPr lang="en-US" dirty="0">
                    <a:solidFill>
                      <a:schemeClr val="bg1"/>
                    </a:solidFill>
                    <a:latin typeface="Kalpurush" panose="02000600000000000000" pitchFamily="2" charset="0"/>
                    <a:cs typeface="Kalpurush" panose="02000600000000000000" pitchFamily="2" charset="0"/>
                  </a:rPr>
                  <a:t>, </a:t>
                </a:r>
                <a:r>
                  <a:rPr lang="as-IN" dirty="0">
                    <a:solidFill>
                      <a:schemeClr val="bg1"/>
                    </a:solidFill>
                    <a:latin typeface="Kalpurush" panose="02000600000000000000" pitchFamily="2" charset="0"/>
                    <a:cs typeface="Kalpurush" panose="02000600000000000000" pitchFamily="2" charset="0"/>
                  </a:rPr>
                  <a:t>টেলিযোগাযোগ ও আইপি টিভি ইত্যাদি বিভিন্ন কাজে সহায়তা করে।</a:t>
                </a:r>
                <a:endParaRPr lang="en-US" dirty="0">
                  <a:solidFill>
                    <a:schemeClr val="bg1"/>
                  </a:solidFill>
                  <a:latin typeface="Kalpurush" panose="02000600000000000000" pitchFamily="2" charset="0"/>
                  <a:cs typeface="Kalpurush" panose="02000600000000000000" pitchFamily="2" charset="0"/>
                </a:endParaRPr>
              </a:p>
            </p:txBody>
          </p:sp>
        </p:grpSp>
        <p:sp>
          <p:nvSpPr>
            <p:cNvPr id="15" name="Rounded Rectangle 8">
              <a:extLst>
                <a:ext uri="{FF2B5EF4-FFF2-40B4-BE49-F238E27FC236}">
                  <a16:creationId xmlns:a16="http://schemas.microsoft.com/office/drawing/2014/main" id="{9B377D82-612C-39D0-CAD0-5EB9227C9F95}"/>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৫</a:t>
              </a:r>
            </a:p>
          </p:txBody>
        </p:sp>
      </p:grpSp>
      <p:grpSp>
        <p:nvGrpSpPr>
          <p:cNvPr id="18" name="Group 17">
            <a:extLst>
              <a:ext uri="{FF2B5EF4-FFF2-40B4-BE49-F238E27FC236}">
                <a16:creationId xmlns:a16="http://schemas.microsoft.com/office/drawing/2014/main" id="{926D45C5-1EE0-A336-86C3-61A4DD8B3133}"/>
              </a:ext>
            </a:extLst>
          </p:cNvPr>
          <p:cNvGrpSpPr/>
          <p:nvPr/>
        </p:nvGrpSpPr>
        <p:grpSpPr>
          <a:xfrm>
            <a:off x="2450902" y="4297347"/>
            <a:ext cx="8402602" cy="1415559"/>
            <a:chOff x="2166244" y="77518"/>
            <a:chExt cx="8402602" cy="1415559"/>
          </a:xfrm>
        </p:grpSpPr>
        <p:grpSp>
          <p:nvGrpSpPr>
            <p:cNvPr id="19" name="Group 18">
              <a:extLst>
                <a:ext uri="{FF2B5EF4-FFF2-40B4-BE49-F238E27FC236}">
                  <a16:creationId xmlns:a16="http://schemas.microsoft.com/office/drawing/2014/main" id="{C2E7CEAD-7475-7DFC-84E0-983F67BF6CD0}"/>
                </a:ext>
              </a:extLst>
            </p:cNvPr>
            <p:cNvGrpSpPr/>
            <p:nvPr/>
          </p:nvGrpSpPr>
          <p:grpSpPr>
            <a:xfrm>
              <a:off x="3252426" y="284561"/>
              <a:ext cx="7316420" cy="1001473"/>
              <a:chOff x="4368801" y="507999"/>
              <a:chExt cx="7316421" cy="1269868"/>
            </a:xfrm>
          </p:grpSpPr>
          <p:sp>
            <p:nvSpPr>
              <p:cNvPr id="22" name="Rounded Rectangle 5">
                <a:extLst>
                  <a:ext uri="{FF2B5EF4-FFF2-40B4-BE49-F238E27FC236}">
                    <a16:creationId xmlns:a16="http://schemas.microsoft.com/office/drawing/2014/main" id="{38D3E76D-7C48-6622-9044-CEC2B5E14CAD}"/>
                  </a:ext>
                </a:extLst>
              </p:cNvPr>
              <p:cNvSpPr/>
              <p:nvPr/>
            </p:nvSpPr>
            <p:spPr>
              <a:xfrm>
                <a:off x="4368801" y="507999"/>
                <a:ext cx="731642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23" name="TextBox 22">
                <a:extLst>
                  <a:ext uri="{FF2B5EF4-FFF2-40B4-BE49-F238E27FC236}">
                    <a16:creationId xmlns:a16="http://schemas.microsoft.com/office/drawing/2014/main" id="{9A213BA0-D9BA-2CD6-244F-09BEF87CC8A0}"/>
                  </a:ext>
                </a:extLst>
              </p:cNvPr>
              <p:cNvSpPr txBox="1"/>
              <p:nvPr/>
            </p:nvSpPr>
            <p:spPr>
              <a:xfrm>
                <a:off x="4875335" y="888440"/>
                <a:ext cx="6613208"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উচ্চ ডেটা ট্রান্সমিশন রেট (</a:t>
                </a:r>
                <a:r>
                  <a:rPr lang="en-US" dirty="0">
                    <a:solidFill>
                      <a:schemeClr val="bg1"/>
                    </a:solidFill>
                    <a:latin typeface="Kalpurush" panose="02000600000000000000" pitchFamily="2" charset="0"/>
                    <a:cs typeface="Kalpurush" panose="02000600000000000000" pitchFamily="2" charset="0"/>
                  </a:rPr>
                  <a:t>80 Mbps 1 Gbps) </a:t>
                </a:r>
                <a:r>
                  <a:rPr lang="as-IN" dirty="0">
                    <a:solidFill>
                      <a:schemeClr val="bg1"/>
                    </a:solidFill>
                    <a:latin typeface="Kalpurush" panose="02000600000000000000" pitchFamily="2" charset="0"/>
                    <a:cs typeface="Kalpurush" panose="02000600000000000000" pitchFamily="2" charset="0"/>
                  </a:rPr>
                  <a:t>পাওয়া যায়। </a:t>
                </a:r>
                <a:endParaRPr lang="en-US" dirty="0">
                  <a:solidFill>
                    <a:schemeClr val="bg1"/>
                  </a:solidFill>
                  <a:latin typeface="Kalpurush" panose="02000600000000000000" pitchFamily="2" charset="0"/>
                  <a:cs typeface="Kalpurush" panose="02000600000000000000" pitchFamily="2" charset="0"/>
                </a:endParaRPr>
              </a:p>
            </p:txBody>
          </p:sp>
        </p:grpSp>
        <p:sp>
          <p:nvSpPr>
            <p:cNvPr id="21" name="Rounded Rectangle 8">
              <a:extLst>
                <a:ext uri="{FF2B5EF4-FFF2-40B4-BE49-F238E27FC236}">
                  <a16:creationId xmlns:a16="http://schemas.microsoft.com/office/drawing/2014/main" id="{6F99D595-24E0-A712-23CF-8BED121C1402}"/>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৭</a:t>
              </a:r>
            </a:p>
          </p:txBody>
        </p:sp>
      </p:grpSp>
      <p:grpSp>
        <p:nvGrpSpPr>
          <p:cNvPr id="24" name="Group 23">
            <a:extLst>
              <a:ext uri="{FF2B5EF4-FFF2-40B4-BE49-F238E27FC236}">
                <a16:creationId xmlns:a16="http://schemas.microsoft.com/office/drawing/2014/main" id="{775825D7-185B-E9AA-F854-1252B5476178}"/>
              </a:ext>
            </a:extLst>
          </p:cNvPr>
          <p:cNvGrpSpPr/>
          <p:nvPr/>
        </p:nvGrpSpPr>
        <p:grpSpPr>
          <a:xfrm>
            <a:off x="2993993" y="2475925"/>
            <a:ext cx="7859512" cy="1415559"/>
            <a:chOff x="2166244" y="77518"/>
            <a:chExt cx="7859512" cy="1415559"/>
          </a:xfrm>
          <a:solidFill>
            <a:srgbClr val="8FAF52"/>
          </a:solidFill>
        </p:grpSpPr>
        <p:grpSp>
          <p:nvGrpSpPr>
            <p:cNvPr id="32" name="Group 31">
              <a:extLst>
                <a:ext uri="{FF2B5EF4-FFF2-40B4-BE49-F238E27FC236}">
                  <a16:creationId xmlns:a16="http://schemas.microsoft.com/office/drawing/2014/main" id="{DF231CD8-2EE2-2406-F027-7E703BACB44A}"/>
                </a:ext>
              </a:extLst>
            </p:cNvPr>
            <p:cNvGrpSpPr/>
            <p:nvPr/>
          </p:nvGrpSpPr>
          <p:grpSpPr>
            <a:xfrm>
              <a:off x="3252426" y="284561"/>
              <a:ext cx="6773330" cy="1001472"/>
              <a:chOff x="4368801" y="507999"/>
              <a:chExt cx="6773331" cy="1269868"/>
            </a:xfrm>
            <a:grpFill/>
          </p:grpSpPr>
          <p:sp>
            <p:nvSpPr>
              <p:cNvPr id="34" name="Rounded Rectangle 5">
                <a:extLst>
                  <a:ext uri="{FF2B5EF4-FFF2-40B4-BE49-F238E27FC236}">
                    <a16:creationId xmlns:a16="http://schemas.microsoft.com/office/drawing/2014/main" id="{3B57EE47-E3F1-27CE-9A5A-AE04E5C90522}"/>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35" name="TextBox 34">
                <a:extLst>
                  <a:ext uri="{FF2B5EF4-FFF2-40B4-BE49-F238E27FC236}">
                    <a16:creationId xmlns:a16="http://schemas.microsoft.com/office/drawing/2014/main" id="{1C0EDAC1-CAD9-C9F6-3A01-35BB638B7EC7}"/>
                  </a:ext>
                </a:extLst>
              </p:cNvPr>
              <p:cNvSpPr txBox="1"/>
              <p:nvPr/>
            </p:nvSpPr>
            <p:spPr>
              <a:xfrm>
                <a:off x="4754054" y="697165"/>
                <a:ext cx="6191399" cy="819549"/>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বিভিন্ন ধরনের ডিভাইসের মাধ্যমে গ্রাম ও শহরে পোর্টেবল মোবাইল ব্রডব্যান্ড সংযোগ প্রদান করে। </a:t>
                </a:r>
                <a:endParaRPr lang="en-US" dirty="0">
                  <a:solidFill>
                    <a:schemeClr val="bg1"/>
                  </a:solidFill>
                  <a:latin typeface="Kalpurush" panose="02000600000000000000" pitchFamily="2" charset="0"/>
                  <a:cs typeface="Kalpurush" panose="02000600000000000000" pitchFamily="2" charset="0"/>
                </a:endParaRPr>
              </a:p>
            </p:txBody>
          </p:sp>
        </p:grpSp>
        <p:sp>
          <p:nvSpPr>
            <p:cNvPr id="33" name="Rounded Rectangle 8">
              <a:extLst>
                <a:ext uri="{FF2B5EF4-FFF2-40B4-BE49-F238E27FC236}">
                  <a16:creationId xmlns:a16="http://schemas.microsoft.com/office/drawing/2014/main" id="{17C488F3-F874-DE81-0649-D55245C6BAEE}"/>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৬</a:t>
              </a:r>
            </a:p>
          </p:txBody>
        </p:sp>
      </p:grpSp>
    </p:spTree>
    <p:extLst>
      <p:ext uri="{BB962C8B-B14F-4D97-AF65-F5344CB8AC3E}">
        <p14:creationId xmlns:p14="http://schemas.microsoft.com/office/powerpoint/2010/main" val="298610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1+#ppt_w/2"/>
                                          </p:val>
                                        </p:tav>
                                        <p:tav tm="100000">
                                          <p:val>
                                            <p:strVal val="#ppt_x"/>
                                          </p:val>
                                        </p:tav>
                                      </p:tavLst>
                                    </p:anim>
                                    <p:anim calcmode="lin" valueType="num">
                                      <p:cBhvr additive="base">
                                        <p:cTn id="8" dur="1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1500" fill="hold"/>
                                        <p:tgtEl>
                                          <p:spTgt spid="24"/>
                                        </p:tgtEl>
                                        <p:attrNameLst>
                                          <p:attrName>ppt_x</p:attrName>
                                        </p:attrNameLst>
                                      </p:cBhvr>
                                      <p:tavLst>
                                        <p:tav tm="0">
                                          <p:val>
                                            <p:strVal val="1+#ppt_w/2"/>
                                          </p:val>
                                        </p:tav>
                                        <p:tav tm="100000">
                                          <p:val>
                                            <p:strVal val="#ppt_x"/>
                                          </p:val>
                                        </p:tav>
                                      </p:tavLst>
                                    </p:anim>
                                    <p:anim calcmode="lin" valueType="num">
                                      <p:cBhvr additive="base">
                                        <p:cTn id="14" dur="1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500" fill="hold"/>
                                        <p:tgtEl>
                                          <p:spTgt spid="18"/>
                                        </p:tgtEl>
                                        <p:attrNameLst>
                                          <p:attrName>ppt_x</p:attrName>
                                        </p:attrNameLst>
                                      </p:cBhvr>
                                      <p:tavLst>
                                        <p:tav tm="0">
                                          <p:val>
                                            <p:strVal val="1+#ppt_w/2"/>
                                          </p:val>
                                        </p:tav>
                                        <p:tav tm="100000">
                                          <p:val>
                                            <p:strVal val="#ppt_x"/>
                                          </p:val>
                                        </p:tav>
                                      </p:tavLst>
                                    </p:anim>
                                    <p:anim calcmode="lin" valueType="num">
                                      <p:cBhvr additive="base">
                                        <p:cTn id="20" dur="1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B2FD5-27D0-97BC-E636-8A0BDAB020EB}"/>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84B580EB-9516-ECBC-40A8-303D6701A9CD}"/>
              </a:ext>
            </a:extLst>
          </p:cNvPr>
          <p:cNvGrpSpPr/>
          <p:nvPr/>
        </p:nvGrpSpPr>
        <p:grpSpPr>
          <a:xfrm>
            <a:off x="2450902" y="4742962"/>
            <a:ext cx="8557883" cy="1415559"/>
            <a:chOff x="2166244" y="77518"/>
            <a:chExt cx="8557884" cy="1415559"/>
          </a:xfrm>
          <a:solidFill>
            <a:srgbClr val="146278"/>
          </a:solidFill>
        </p:grpSpPr>
        <p:grpSp>
          <p:nvGrpSpPr>
            <p:cNvPr id="3" name="Group 2">
              <a:extLst>
                <a:ext uri="{FF2B5EF4-FFF2-40B4-BE49-F238E27FC236}">
                  <a16:creationId xmlns:a16="http://schemas.microsoft.com/office/drawing/2014/main" id="{920CBA6B-E122-9472-2B85-3676262BEE97}"/>
                </a:ext>
              </a:extLst>
            </p:cNvPr>
            <p:cNvGrpSpPr/>
            <p:nvPr/>
          </p:nvGrpSpPr>
          <p:grpSpPr>
            <a:xfrm>
              <a:off x="3252426" y="284561"/>
              <a:ext cx="7471702" cy="1001477"/>
              <a:chOff x="4368801" y="507999"/>
              <a:chExt cx="7471703" cy="1269868"/>
            </a:xfrm>
            <a:grpFill/>
          </p:grpSpPr>
          <p:sp>
            <p:nvSpPr>
              <p:cNvPr id="10" name="Rounded Rectangle 5">
                <a:extLst>
                  <a:ext uri="{FF2B5EF4-FFF2-40B4-BE49-F238E27FC236}">
                    <a16:creationId xmlns:a16="http://schemas.microsoft.com/office/drawing/2014/main" id="{49B37B07-444E-F622-068C-D6EAD9A322FF}"/>
                  </a:ext>
                </a:extLst>
              </p:cNvPr>
              <p:cNvSpPr/>
              <p:nvPr/>
            </p:nvSpPr>
            <p:spPr>
              <a:xfrm>
                <a:off x="4368801" y="507999"/>
                <a:ext cx="7471703" cy="1269868"/>
              </a:xfrm>
              <a:prstGeom prst="roundRect">
                <a:avLst/>
              </a:prstGeom>
              <a:solidFill>
                <a:srgbClr val="4B80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11" name="TextBox 10">
                <a:extLst>
                  <a:ext uri="{FF2B5EF4-FFF2-40B4-BE49-F238E27FC236}">
                    <a16:creationId xmlns:a16="http://schemas.microsoft.com/office/drawing/2014/main" id="{BC31A7B7-DEF7-9E99-F3CE-696EB88DA74E}"/>
                  </a:ext>
                </a:extLst>
              </p:cNvPr>
              <p:cNvSpPr txBox="1"/>
              <p:nvPr/>
            </p:nvSpPr>
            <p:spPr>
              <a:xfrm>
                <a:off x="4921543" y="897715"/>
                <a:ext cx="6048787" cy="468311"/>
              </a:xfrm>
              <a:prstGeom prst="rect">
                <a:avLst/>
              </a:prstGeom>
              <a:noFill/>
            </p:spPr>
            <p:txBody>
              <a:bodyPr wrap="square" rtlCol="0">
                <a:spAutoFit/>
              </a:bodyPr>
              <a:lstStyle/>
              <a:p>
                <a:pPr lvl="0"/>
                <a:r>
                  <a:rPr lang="en-US" dirty="0">
                    <a:solidFill>
                      <a:schemeClr val="bg1"/>
                    </a:solidFill>
                    <a:latin typeface="Kalpurush" panose="02000600000000000000" pitchFamily="2" charset="0"/>
                    <a:cs typeface="Kalpurush" panose="02000600000000000000" pitchFamily="2" charset="0"/>
                  </a:rPr>
                  <a:t>Wi-MAX-</a:t>
                </a:r>
                <a:r>
                  <a:rPr lang="as-IN" dirty="0">
                    <a:solidFill>
                      <a:schemeClr val="bg1"/>
                    </a:solidFill>
                    <a:latin typeface="Kalpurush" panose="02000600000000000000" pitchFamily="2" charset="0"/>
                    <a:cs typeface="Kalpurush" panose="02000600000000000000" pitchFamily="2" charset="0"/>
                  </a:rPr>
                  <a:t>এ বেশি বিদ্যুতের প্রয়োজন হয়। </a:t>
                </a:r>
                <a:endParaRPr lang="en-US" dirty="0">
                  <a:solidFill>
                    <a:schemeClr val="bg1"/>
                  </a:solidFill>
                  <a:latin typeface="Kalpurush" panose="02000600000000000000" pitchFamily="2" charset="0"/>
                  <a:cs typeface="Kalpurush" panose="02000600000000000000" pitchFamily="2" charset="0"/>
                </a:endParaRPr>
              </a:p>
            </p:txBody>
          </p:sp>
        </p:grpSp>
        <p:sp>
          <p:nvSpPr>
            <p:cNvPr id="4" name="Rounded Rectangle 8">
              <a:extLst>
                <a:ext uri="{FF2B5EF4-FFF2-40B4-BE49-F238E27FC236}">
                  <a16:creationId xmlns:a16="http://schemas.microsoft.com/office/drawing/2014/main" id="{5FCCDDEB-065B-C0F5-82F0-185E866ABF54}"/>
                </a:ext>
              </a:extLst>
            </p:cNvPr>
            <p:cNvSpPr/>
            <p:nvPr/>
          </p:nvSpPr>
          <p:spPr>
            <a:xfrm>
              <a:off x="2166244" y="77518"/>
              <a:ext cx="1471435" cy="1415559"/>
            </a:xfrm>
            <a:prstGeom prst="roundRect">
              <a:avLst>
                <a:gd name="adj" fmla="val 50000"/>
              </a:avLst>
            </a:prstGeom>
            <a:solidFill>
              <a:srgbClr val="4B80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৪</a:t>
              </a:r>
            </a:p>
          </p:txBody>
        </p:sp>
      </p:grpSp>
      <p:sp>
        <p:nvSpPr>
          <p:cNvPr id="20" name="TextBox 19">
            <a:extLst>
              <a:ext uri="{FF2B5EF4-FFF2-40B4-BE49-F238E27FC236}">
                <a16:creationId xmlns:a16="http://schemas.microsoft.com/office/drawing/2014/main" id="{BDECAA47-71E0-EA9A-562D-CF528C6D7650}"/>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26" name="Group 25">
            <a:extLst>
              <a:ext uri="{FF2B5EF4-FFF2-40B4-BE49-F238E27FC236}">
                <a16:creationId xmlns:a16="http://schemas.microsoft.com/office/drawing/2014/main" id="{23F124E9-3A9A-C9A2-BF7B-05A7D2B691FC}"/>
              </a:ext>
            </a:extLst>
          </p:cNvPr>
          <p:cNvGrpSpPr/>
          <p:nvPr/>
        </p:nvGrpSpPr>
        <p:grpSpPr>
          <a:xfrm>
            <a:off x="2450901" y="234331"/>
            <a:ext cx="8557884" cy="1415559"/>
            <a:chOff x="2166244" y="77518"/>
            <a:chExt cx="8557884" cy="1415559"/>
          </a:xfrm>
          <a:solidFill>
            <a:srgbClr val="6685C3"/>
          </a:solidFill>
        </p:grpSpPr>
        <p:grpSp>
          <p:nvGrpSpPr>
            <p:cNvPr id="8" name="Group 7">
              <a:extLst>
                <a:ext uri="{FF2B5EF4-FFF2-40B4-BE49-F238E27FC236}">
                  <a16:creationId xmlns:a16="http://schemas.microsoft.com/office/drawing/2014/main" id="{5DBF6A48-0780-3987-A027-63C06B6B2841}"/>
                </a:ext>
              </a:extLst>
            </p:cNvPr>
            <p:cNvGrpSpPr/>
            <p:nvPr/>
          </p:nvGrpSpPr>
          <p:grpSpPr>
            <a:xfrm>
              <a:off x="3252426" y="284561"/>
              <a:ext cx="7471702" cy="1001472"/>
              <a:chOff x="4368801" y="507999"/>
              <a:chExt cx="7471703" cy="1269868"/>
            </a:xfrm>
            <a:grpFill/>
          </p:grpSpPr>
          <p:sp>
            <p:nvSpPr>
              <p:cNvPr id="6" name="Rounded Rectangle 5">
                <a:extLst>
                  <a:ext uri="{FF2B5EF4-FFF2-40B4-BE49-F238E27FC236}">
                    <a16:creationId xmlns:a16="http://schemas.microsoft.com/office/drawing/2014/main" id="{CBA5FD3E-1248-BDD7-1A3B-44E9001414B6}"/>
                  </a:ext>
                </a:extLst>
              </p:cNvPr>
              <p:cNvSpPr/>
              <p:nvPr/>
            </p:nvSpPr>
            <p:spPr>
              <a:xfrm>
                <a:off x="4368801" y="507999"/>
                <a:ext cx="7471703"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Kalpurush" panose="02000600000000000000" pitchFamily="2" charset="0"/>
                  <a:cs typeface="Kalpurush" panose="02000600000000000000" pitchFamily="2" charset="0"/>
                </a:endParaRPr>
              </a:p>
            </p:txBody>
          </p:sp>
          <p:sp>
            <p:nvSpPr>
              <p:cNvPr id="7" name="TextBox 6">
                <a:extLst>
                  <a:ext uri="{FF2B5EF4-FFF2-40B4-BE49-F238E27FC236}">
                    <a16:creationId xmlns:a16="http://schemas.microsoft.com/office/drawing/2014/main" id="{22CE5430-7221-EC18-B6B8-3D2CEDE4771E}"/>
                  </a:ext>
                </a:extLst>
              </p:cNvPr>
              <p:cNvSpPr txBox="1"/>
              <p:nvPr/>
            </p:nvSpPr>
            <p:spPr>
              <a:xfrm>
                <a:off x="4875335" y="880722"/>
                <a:ext cx="6965168"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দূরত্ব বেশি হলে একাধিক বেস স্টেশনের প্রয়োজন হয়। </a:t>
                </a:r>
                <a:endParaRPr lang="en-US" dirty="0">
                  <a:solidFill>
                    <a:schemeClr val="bg1"/>
                  </a:solidFill>
                  <a:latin typeface="Kalpurush" panose="02000600000000000000" pitchFamily="2" charset="0"/>
                  <a:cs typeface="Kalpurush" panose="02000600000000000000" pitchFamily="2" charset="0"/>
                </a:endParaRPr>
              </a:p>
            </p:txBody>
          </p:sp>
        </p:grpSp>
        <p:sp>
          <p:nvSpPr>
            <p:cNvPr id="9" name="Rounded Rectangle 8">
              <a:extLst>
                <a:ext uri="{FF2B5EF4-FFF2-40B4-BE49-F238E27FC236}">
                  <a16:creationId xmlns:a16="http://schemas.microsoft.com/office/drawing/2014/main" id="{5A1B3020-4509-4965-565B-8B19726FBD8C}"/>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১</a:t>
              </a:r>
            </a:p>
          </p:txBody>
        </p:sp>
      </p:grpSp>
      <p:grpSp>
        <p:nvGrpSpPr>
          <p:cNvPr id="27" name="Group 26">
            <a:extLst>
              <a:ext uri="{FF2B5EF4-FFF2-40B4-BE49-F238E27FC236}">
                <a16:creationId xmlns:a16="http://schemas.microsoft.com/office/drawing/2014/main" id="{1C39B114-DBE7-593A-7FE2-42A9CC924A8D}"/>
              </a:ext>
            </a:extLst>
          </p:cNvPr>
          <p:cNvGrpSpPr/>
          <p:nvPr/>
        </p:nvGrpSpPr>
        <p:grpSpPr>
          <a:xfrm>
            <a:off x="3149273" y="3240085"/>
            <a:ext cx="7859512" cy="1415559"/>
            <a:chOff x="2166244" y="77518"/>
            <a:chExt cx="7859512" cy="1415559"/>
          </a:xfrm>
        </p:grpSpPr>
        <p:grpSp>
          <p:nvGrpSpPr>
            <p:cNvPr id="28" name="Group 27">
              <a:extLst>
                <a:ext uri="{FF2B5EF4-FFF2-40B4-BE49-F238E27FC236}">
                  <a16:creationId xmlns:a16="http://schemas.microsoft.com/office/drawing/2014/main" id="{44C83A5E-4366-F28C-248B-8BBE4D91F4B9}"/>
                </a:ext>
              </a:extLst>
            </p:cNvPr>
            <p:cNvGrpSpPr/>
            <p:nvPr/>
          </p:nvGrpSpPr>
          <p:grpSpPr>
            <a:xfrm>
              <a:off x="3252426" y="284561"/>
              <a:ext cx="6773330" cy="1001473"/>
              <a:chOff x="4368801" y="507999"/>
              <a:chExt cx="6773331" cy="1269868"/>
            </a:xfrm>
          </p:grpSpPr>
          <p:sp>
            <p:nvSpPr>
              <p:cNvPr id="30" name="Rounded Rectangle 5">
                <a:extLst>
                  <a:ext uri="{FF2B5EF4-FFF2-40B4-BE49-F238E27FC236}">
                    <a16:creationId xmlns:a16="http://schemas.microsoft.com/office/drawing/2014/main" id="{B2D5F183-1C87-A354-370D-CE94CA2ABADA}"/>
                  </a:ext>
                </a:extLst>
              </p:cNvPr>
              <p:cNvSpPr/>
              <p:nvPr/>
            </p:nvSpPr>
            <p:spPr>
              <a:xfrm>
                <a:off x="4368801" y="507999"/>
                <a:ext cx="677333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31" name="TextBox 30">
                <a:extLst>
                  <a:ext uri="{FF2B5EF4-FFF2-40B4-BE49-F238E27FC236}">
                    <a16:creationId xmlns:a16="http://schemas.microsoft.com/office/drawing/2014/main" id="{DCDF8AC4-FF03-C19A-3CAC-A3607F2B58B8}"/>
                  </a:ext>
                </a:extLst>
              </p:cNvPr>
              <p:cNvSpPr txBox="1"/>
              <p:nvPr/>
            </p:nvSpPr>
            <p:spPr>
              <a:xfrm>
                <a:off x="4886510" y="904987"/>
                <a:ext cx="6122317"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অন্যান্য ওয়‍্যারলেস যন্ত্রপাতিতে বাধার সৃষ্টি করে। </a:t>
                </a:r>
                <a:endParaRPr lang="en-US" dirty="0">
                  <a:solidFill>
                    <a:schemeClr val="bg1"/>
                  </a:solidFill>
                  <a:latin typeface="Kalpurush" panose="02000600000000000000" pitchFamily="2" charset="0"/>
                  <a:cs typeface="Kalpurush" panose="02000600000000000000" pitchFamily="2" charset="0"/>
                </a:endParaRPr>
              </a:p>
            </p:txBody>
          </p:sp>
        </p:grpSp>
        <p:sp>
          <p:nvSpPr>
            <p:cNvPr id="29" name="Rounded Rectangle 8">
              <a:extLst>
                <a:ext uri="{FF2B5EF4-FFF2-40B4-BE49-F238E27FC236}">
                  <a16:creationId xmlns:a16="http://schemas.microsoft.com/office/drawing/2014/main" id="{AF4FD145-FA08-49EA-7D91-BF5136674378}"/>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৩</a:t>
              </a:r>
            </a:p>
          </p:txBody>
        </p:sp>
      </p:grpSp>
      <p:grpSp>
        <p:nvGrpSpPr>
          <p:cNvPr id="37" name="Group 36">
            <a:extLst>
              <a:ext uri="{FF2B5EF4-FFF2-40B4-BE49-F238E27FC236}">
                <a16:creationId xmlns:a16="http://schemas.microsoft.com/office/drawing/2014/main" id="{A3835FE6-887B-397B-9F97-8FB8B8AB86C5}"/>
              </a:ext>
            </a:extLst>
          </p:cNvPr>
          <p:cNvGrpSpPr/>
          <p:nvPr/>
        </p:nvGrpSpPr>
        <p:grpSpPr>
          <a:xfrm>
            <a:off x="3149273" y="1737208"/>
            <a:ext cx="7859512" cy="1415559"/>
            <a:chOff x="2166244" y="77518"/>
            <a:chExt cx="7859512" cy="1415559"/>
          </a:xfrm>
          <a:solidFill>
            <a:srgbClr val="8FAF52"/>
          </a:solidFill>
        </p:grpSpPr>
        <p:grpSp>
          <p:nvGrpSpPr>
            <p:cNvPr id="38" name="Group 37">
              <a:extLst>
                <a:ext uri="{FF2B5EF4-FFF2-40B4-BE49-F238E27FC236}">
                  <a16:creationId xmlns:a16="http://schemas.microsoft.com/office/drawing/2014/main" id="{CF69EA58-EAEB-5B97-3E37-1C5727B7E2DF}"/>
                </a:ext>
              </a:extLst>
            </p:cNvPr>
            <p:cNvGrpSpPr/>
            <p:nvPr/>
          </p:nvGrpSpPr>
          <p:grpSpPr>
            <a:xfrm>
              <a:off x="3252426" y="284561"/>
              <a:ext cx="6773330" cy="1001472"/>
              <a:chOff x="4368801" y="507999"/>
              <a:chExt cx="6773331" cy="1269868"/>
            </a:xfrm>
            <a:grpFill/>
          </p:grpSpPr>
          <p:sp>
            <p:nvSpPr>
              <p:cNvPr id="40" name="Rounded Rectangle 5">
                <a:extLst>
                  <a:ext uri="{FF2B5EF4-FFF2-40B4-BE49-F238E27FC236}">
                    <a16:creationId xmlns:a16="http://schemas.microsoft.com/office/drawing/2014/main" id="{58A51BC9-A617-7EE4-17E8-B83E4A211229}"/>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41" name="TextBox 40">
                <a:extLst>
                  <a:ext uri="{FF2B5EF4-FFF2-40B4-BE49-F238E27FC236}">
                    <a16:creationId xmlns:a16="http://schemas.microsoft.com/office/drawing/2014/main" id="{941E0926-10D9-FF2E-0523-A1A1BB550EE1}"/>
                  </a:ext>
                </a:extLst>
              </p:cNvPr>
              <p:cNvSpPr txBox="1"/>
              <p:nvPr/>
            </p:nvSpPr>
            <p:spPr>
              <a:xfrm>
                <a:off x="4886934" y="887466"/>
                <a:ext cx="6122317"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খারাপ আবহাওয়া (যেমন- ঝড়</a:t>
                </a:r>
                <a:r>
                  <a:rPr lang="en-US" dirty="0">
                    <a:solidFill>
                      <a:schemeClr val="bg1"/>
                    </a:solidFill>
                    <a:latin typeface="Kalpurush" panose="02000600000000000000" pitchFamily="2" charset="0"/>
                    <a:cs typeface="Kalpurush" panose="02000600000000000000" pitchFamily="2" charset="0"/>
                  </a:rPr>
                  <a:t>, </a:t>
                </a:r>
                <a:r>
                  <a:rPr lang="as-IN" dirty="0">
                    <a:solidFill>
                      <a:schemeClr val="bg1"/>
                    </a:solidFill>
                    <a:latin typeface="Kalpurush" panose="02000600000000000000" pitchFamily="2" charset="0"/>
                    <a:cs typeface="Kalpurush" panose="02000600000000000000" pitchFamily="2" charset="0"/>
                  </a:rPr>
                  <a:t>বৃষ্টি) তে সিগনাল সমস্যা দেখা দেয়। </a:t>
                </a:r>
                <a:endParaRPr lang="en-US" dirty="0">
                  <a:solidFill>
                    <a:schemeClr val="bg1"/>
                  </a:solidFill>
                  <a:latin typeface="Kalpurush" panose="02000600000000000000" pitchFamily="2" charset="0"/>
                  <a:cs typeface="Kalpurush" panose="02000600000000000000" pitchFamily="2" charset="0"/>
                </a:endParaRPr>
              </a:p>
            </p:txBody>
          </p:sp>
        </p:grpSp>
        <p:sp>
          <p:nvSpPr>
            <p:cNvPr id="39" name="Rounded Rectangle 8">
              <a:extLst>
                <a:ext uri="{FF2B5EF4-FFF2-40B4-BE49-F238E27FC236}">
                  <a16:creationId xmlns:a16="http://schemas.microsoft.com/office/drawing/2014/main" id="{F51DB363-D4E1-2EA2-496C-356D7E9B7FD4}"/>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২</a:t>
              </a:r>
            </a:p>
          </p:txBody>
        </p:sp>
      </p:grpSp>
      <p:grpSp>
        <p:nvGrpSpPr>
          <p:cNvPr id="5" name="Group 4">
            <a:extLst>
              <a:ext uri="{FF2B5EF4-FFF2-40B4-BE49-F238E27FC236}">
                <a16:creationId xmlns:a16="http://schemas.microsoft.com/office/drawing/2014/main" id="{480B9BCD-64C7-B1E2-2FA5-952378F848B5}"/>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652B45C3-CE46-FE59-41D3-257948B676ED}"/>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7DA4A3D5-4009-42B8-C17B-C6C5B9AC7D46}"/>
                </a:ext>
              </a:extLst>
            </p:cNvPr>
            <p:cNvSpPr txBox="1"/>
            <p:nvPr/>
          </p:nvSpPr>
          <p:spPr>
            <a:xfrm>
              <a:off x="234990" y="2397505"/>
              <a:ext cx="2200279" cy="2092764"/>
            </a:xfrm>
            <a:prstGeom prst="rect">
              <a:avLst/>
            </a:prstGeom>
            <a:noFill/>
          </p:spPr>
          <p:txBody>
            <a:bodyPr wrap="none" rtlCol="0">
              <a:spAutoFit/>
            </a:bodyPr>
            <a:lstStyle/>
            <a:p>
              <a:pPr lvl="0" algn="ctr">
                <a:buNone/>
              </a:pPr>
              <a:r>
                <a:rPr lang="en-US" sz="4000" b="1" dirty="0">
                  <a:solidFill>
                    <a:schemeClr val="bg1"/>
                  </a:solidFill>
                  <a:latin typeface="Kalpurush" panose="02000600000000000000" pitchFamily="2" charset="0"/>
                  <a:cs typeface="Kalpurush" panose="02000600000000000000" pitchFamily="2" charset="0"/>
                </a:rPr>
                <a:t>Wi-MAX</a:t>
              </a:r>
            </a:p>
            <a:p>
              <a:pPr lvl="0" algn="ctr">
                <a:buNone/>
              </a:pPr>
              <a:r>
                <a:rPr lang="as-IN" sz="4000" b="1" dirty="0">
                  <a:solidFill>
                    <a:schemeClr val="bg1"/>
                  </a:solidFill>
                  <a:latin typeface="Kalpurush" panose="02000600000000000000" pitchFamily="2" charset="0"/>
                  <a:cs typeface="Kalpurush" panose="02000600000000000000" pitchFamily="2" charset="0"/>
                </a:rPr>
                <a:t>এর</a:t>
              </a:r>
              <a:endParaRPr lang="en-US" sz="4000" b="1" dirty="0">
                <a:solidFill>
                  <a:schemeClr val="bg1"/>
                </a:solidFill>
                <a:latin typeface="Kalpurush" panose="02000600000000000000" pitchFamily="2" charset="0"/>
                <a:cs typeface="Kalpurush" panose="02000600000000000000" pitchFamily="2" charset="0"/>
              </a:endParaRPr>
            </a:p>
            <a:p>
              <a:pPr lvl="0" algn="ctr">
                <a:buNone/>
              </a:pPr>
              <a:r>
                <a:rPr lang="en-US" sz="4000" b="1" dirty="0" err="1">
                  <a:solidFill>
                    <a:schemeClr val="bg1"/>
                  </a:solidFill>
                  <a:latin typeface="Kalpurush" panose="02000600000000000000" pitchFamily="2" charset="0"/>
                  <a:cs typeface="Kalpurush" panose="02000600000000000000" pitchFamily="2" charset="0"/>
                </a:rPr>
                <a:t>অসুবিধা</a:t>
              </a:r>
              <a:endParaRPr lang="en-US" sz="4000" dirty="0">
                <a:solidFill>
                  <a:schemeClr val="bg1"/>
                </a:solidFill>
                <a:latin typeface="Kalpurush" panose="02000600000000000000" pitchFamily="2" charset="0"/>
                <a:cs typeface="Kalpurush" panose="02000600000000000000" pitchFamily="2" charset="0"/>
              </a:endParaRPr>
            </a:p>
          </p:txBody>
        </p:sp>
      </p:grpSp>
    </p:spTree>
    <p:extLst>
      <p:ext uri="{BB962C8B-B14F-4D97-AF65-F5344CB8AC3E}">
        <p14:creationId xmlns:p14="http://schemas.microsoft.com/office/powerpoint/2010/main" val="255155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500" fill="hold"/>
                                        <p:tgtEl>
                                          <p:spTgt spid="26"/>
                                        </p:tgtEl>
                                        <p:attrNameLst>
                                          <p:attrName>ppt_x</p:attrName>
                                        </p:attrNameLst>
                                      </p:cBhvr>
                                      <p:tavLst>
                                        <p:tav tm="0">
                                          <p:val>
                                            <p:strVal val="1+#ppt_w/2"/>
                                          </p:val>
                                        </p:tav>
                                        <p:tav tm="100000">
                                          <p:val>
                                            <p:strVal val="#ppt_x"/>
                                          </p:val>
                                        </p:tav>
                                      </p:tavLst>
                                    </p:anim>
                                    <p:anim calcmode="lin" valueType="num">
                                      <p:cBhvr additive="base">
                                        <p:cTn id="14" dur="1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500" fill="hold"/>
                                        <p:tgtEl>
                                          <p:spTgt spid="37"/>
                                        </p:tgtEl>
                                        <p:attrNameLst>
                                          <p:attrName>ppt_x</p:attrName>
                                        </p:attrNameLst>
                                      </p:cBhvr>
                                      <p:tavLst>
                                        <p:tav tm="0">
                                          <p:val>
                                            <p:strVal val="1+#ppt_w/2"/>
                                          </p:val>
                                        </p:tav>
                                        <p:tav tm="100000">
                                          <p:val>
                                            <p:strVal val="#ppt_x"/>
                                          </p:val>
                                        </p:tav>
                                      </p:tavLst>
                                    </p:anim>
                                    <p:anim calcmode="lin" valueType="num">
                                      <p:cBhvr additive="base">
                                        <p:cTn id="20" dur="1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500" fill="hold"/>
                                        <p:tgtEl>
                                          <p:spTgt spid="27"/>
                                        </p:tgtEl>
                                        <p:attrNameLst>
                                          <p:attrName>ppt_x</p:attrName>
                                        </p:attrNameLst>
                                      </p:cBhvr>
                                      <p:tavLst>
                                        <p:tav tm="0">
                                          <p:val>
                                            <p:strVal val="1+#ppt_w/2"/>
                                          </p:val>
                                        </p:tav>
                                        <p:tav tm="100000">
                                          <p:val>
                                            <p:strVal val="#ppt_x"/>
                                          </p:val>
                                        </p:tav>
                                      </p:tavLst>
                                    </p:anim>
                                    <p:anim calcmode="lin" valueType="num">
                                      <p:cBhvr additive="base">
                                        <p:cTn id="26" dur="1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decel="10000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1500" fill="hold"/>
                                        <p:tgtEl>
                                          <p:spTgt spid="2"/>
                                        </p:tgtEl>
                                        <p:attrNameLst>
                                          <p:attrName>ppt_x</p:attrName>
                                        </p:attrNameLst>
                                      </p:cBhvr>
                                      <p:tavLst>
                                        <p:tav tm="0">
                                          <p:val>
                                            <p:strVal val="1+#ppt_w/2"/>
                                          </p:val>
                                        </p:tav>
                                        <p:tav tm="100000">
                                          <p:val>
                                            <p:strVal val="#ppt_x"/>
                                          </p:val>
                                        </p:tav>
                                      </p:tavLst>
                                    </p:anim>
                                    <p:anim calcmode="lin" valueType="num">
                                      <p:cBhvr additive="base">
                                        <p:cTn id="32"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1736D-4ADD-81AE-6813-247017660149}"/>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7415E55B-CE5F-3C3E-FD63-3EF625DBEBF8}"/>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5" name="Group 4">
            <a:extLst>
              <a:ext uri="{FF2B5EF4-FFF2-40B4-BE49-F238E27FC236}">
                <a16:creationId xmlns:a16="http://schemas.microsoft.com/office/drawing/2014/main" id="{D491FA04-666D-92EE-FAB0-B21A1FF97F55}"/>
              </a:ext>
            </a:extLst>
          </p:cNvPr>
          <p:cNvGrpSpPr/>
          <p:nvPr/>
        </p:nvGrpSpPr>
        <p:grpSpPr>
          <a:xfrm>
            <a:off x="-2386734" y="0"/>
            <a:ext cx="4837636" cy="6354087"/>
            <a:chOff x="-2703195" y="0"/>
            <a:chExt cx="5406390" cy="6858000"/>
          </a:xfrm>
          <a:solidFill>
            <a:srgbClr val="896CAD"/>
          </a:solidFill>
        </p:grpSpPr>
        <p:sp>
          <p:nvSpPr>
            <p:cNvPr id="12" name="Pie 1">
              <a:extLst>
                <a:ext uri="{FF2B5EF4-FFF2-40B4-BE49-F238E27FC236}">
                  <a16:creationId xmlns:a16="http://schemas.microsoft.com/office/drawing/2014/main" id="{956702D8-A068-7798-7DBE-67A6C84CE905}"/>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2F4891AF-D87A-FA9F-ABDC-4AD70C2E6CCB}"/>
                </a:ext>
              </a:extLst>
            </p:cNvPr>
            <p:cNvSpPr txBox="1"/>
            <p:nvPr/>
          </p:nvSpPr>
          <p:spPr>
            <a:xfrm>
              <a:off x="234989" y="2386783"/>
              <a:ext cx="2200279" cy="2092764"/>
            </a:xfrm>
            <a:prstGeom prst="rect">
              <a:avLst/>
            </a:prstGeom>
            <a:noFill/>
          </p:spPr>
          <p:txBody>
            <a:bodyPr wrap="none" rtlCol="0">
              <a:spAutoFit/>
            </a:bodyPr>
            <a:lstStyle/>
            <a:p>
              <a:pPr lvl="0" algn="ctr">
                <a:buNone/>
              </a:pPr>
              <a:r>
                <a:rPr lang="en-US" sz="4000" b="1" dirty="0">
                  <a:solidFill>
                    <a:schemeClr val="bg1"/>
                  </a:solidFill>
                  <a:latin typeface="Kalpurush" panose="02000600000000000000" pitchFamily="2" charset="0"/>
                  <a:cs typeface="Kalpurush" panose="02000600000000000000" pitchFamily="2" charset="0"/>
                </a:rPr>
                <a:t>Wi-MAX</a:t>
              </a:r>
            </a:p>
            <a:p>
              <a:pPr lvl="0" algn="ctr">
                <a:buNone/>
              </a:pPr>
              <a:r>
                <a:rPr lang="as-IN" sz="4000" b="1" dirty="0">
                  <a:solidFill>
                    <a:schemeClr val="bg1"/>
                  </a:solidFill>
                  <a:latin typeface="Kalpurush" panose="02000600000000000000" pitchFamily="2" charset="0"/>
                  <a:cs typeface="Kalpurush" panose="02000600000000000000" pitchFamily="2" charset="0"/>
                </a:rPr>
                <a:t>এর</a:t>
              </a:r>
              <a:endParaRPr lang="en-US" sz="4000" b="1" dirty="0">
                <a:solidFill>
                  <a:schemeClr val="bg1"/>
                </a:solidFill>
                <a:latin typeface="Kalpurush" panose="02000600000000000000" pitchFamily="2" charset="0"/>
                <a:cs typeface="Kalpurush" panose="02000600000000000000" pitchFamily="2" charset="0"/>
              </a:endParaRPr>
            </a:p>
            <a:p>
              <a:pPr lvl="0" algn="ctr">
                <a:buNone/>
              </a:pPr>
              <a:r>
                <a:rPr lang="en-US" sz="4000" b="1" dirty="0" err="1">
                  <a:solidFill>
                    <a:schemeClr val="bg1"/>
                  </a:solidFill>
                  <a:latin typeface="Kalpurush" panose="02000600000000000000" pitchFamily="2" charset="0"/>
                  <a:cs typeface="Kalpurush" panose="02000600000000000000" pitchFamily="2" charset="0"/>
                </a:rPr>
                <a:t>অসুবিধা</a:t>
              </a:r>
              <a:endParaRPr lang="en-US" sz="4000" dirty="0">
                <a:solidFill>
                  <a:schemeClr val="bg1"/>
                </a:solidFill>
                <a:latin typeface="Kalpurush" panose="02000600000000000000" pitchFamily="2" charset="0"/>
                <a:cs typeface="Kalpurush" panose="02000600000000000000" pitchFamily="2" charset="0"/>
              </a:endParaRPr>
            </a:p>
          </p:txBody>
        </p:sp>
      </p:grpSp>
      <p:grpSp>
        <p:nvGrpSpPr>
          <p:cNvPr id="13" name="Group 12">
            <a:extLst>
              <a:ext uri="{FF2B5EF4-FFF2-40B4-BE49-F238E27FC236}">
                <a16:creationId xmlns:a16="http://schemas.microsoft.com/office/drawing/2014/main" id="{1CF0CE6C-4F03-23D9-28B5-70E34C890164}"/>
              </a:ext>
            </a:extLst>
          </p:cNvPr>
          <p:cNvGrpSpPr/>
          <p:nvPr/>
        </p:nvGrpSpPr>
        <p:grpSpPr>
          <a:xfrm>
            <a:off x="2450902" y="654503"/>
            <a:ext cx="8402602" cy="1415559"/>
            <a:chOff x="2166244" y="77518"/>
            <a:chExt cx="8402603" cy="1415559"/>
          </a:xfrm>
          <a:solidFill>
            <a:srgbClr val="6685C3"/>
          </a:solidFill>
        </p:grpSpPr>
        <p:grpSp>
          <p:nvGrpSpPr>
            <p:cNvPr id="14" name="Group 13">
              <a:extLst>
                <a:ext uri="{FF2B5EF4-FFF2-40B4-BE49-F238E27FC236}">
                  <a16:creationId xmlns:a16="http://schemas.microsoft.com/office/drawing/2014/main" id="{04AA3933-C319-C149-A5F5-32406ADB6B27}"/>
                </a:ext>
              </a:extLst>
            </p:cNvPr>
            <p:cNvGrpSpPr/>
            <p:nvPr/>
          </p:nvGrpSpPr>
          <p:grpSpPr>
            <a:xfrm>
              <a:off x="3252426" y="284561"/>
              <a:ext cx="7316421" cy="1001473"/>
              <a:chOff x="4368801" y="507999"/>
              <a:chExt cx="7316422" cy="1269868"/>
            </a:xfrm>
            <a:grpFill/>
          </p:grpSpPr>
          <p:sp>
            <p:nvSpPr>
              <p:cNvPr id="16" name="Rounded Rectangle 5">
                <a:extLst>
                  <a:ext uri="{FF2B5EF4-FFF2-40B4-BE49-F238E27FC236}">
                    <a16:creationId xmlns:a16="http://schemas.microsoft.com/office/drawing/2014/main" id="{6A06AAC4-9FFD-2680-E317-49CCCBA5C3D1}"/>
                  </a:ext>
                </a:extLst>
              </p:cNvPr>
              <p:cNvSpPr/>
              <p:nvPr/>
            </p:nvSpPr>
            <p:spPr>
              <a:xfrm>
                <a:off x="4368801" y="507999"/>
                <a:ext cx="7316422"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bg1"/>
                  </a:solidFill>
                  <a:latin typeface="Kalpurush" panose="02000600000000000000" pitchFamily="2" charset="0"/>
                  <a:cs typeface="Kalpurush" panose="02000600000000000000" pitchFamily="2" charset="0"/>
                </a:endParaRPr>
              </a:p>
            </p:txBody>
          </p:sp>
          <p:sp>
            <p:nvSpPr>
              <p:cNvPr id="17" name="TextBox 16">
                <a:extLst>
                  <a:ext uri="{FF2B5EF4-FFF2-40B4-BE49-F238E27FC236}">
                    <a16:creationId xmlns:a16="http://schemas.microsoft.com/office/drawing/2014/main" id="{CB3AA7DA-5FEA-6F98-375E-D14F4FBA1C77}"/>
                  </a:ext>
                </a:extLst>
              </p:cNvPr>
              <p:cNvSpPr txBox="1"/>
              <p:nvPr/>
            </p:nvSpPr>
            <p:spPr>
              <a:xfrm>
                <a:off x="4872420" y="920751"/>
                <a:ext cx="6601610"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অধিক ব্যয়বহুল ও রক্ষণাবেক্ষণ খরচ বেশি। </a:t>
                </a:r>
                <a:endParaRPr lang="en-US" dirty="0">
                  <a:solidFill>
                    <a:schemeClr val="bg1"/>
                  </a:solidFill>
                  <a:latin typeface="Kalpurush" panose="02000600000000000000" pitchFamily="2" charset="0"/>
                  <a:cs typeface="Kalpurush" panose="02000600000000000000" pitchFamily="2" charset="0"/>
                </a:endParaRPr>
              </a:p>
            </p:txBody>
          </p:sp>
        </p:grpSp>
        <p:sp>
          <p:nvSpPr>
            <p:cNvPr id="15" name="Rounded Rectangle 8">
              <a:extLst>
                <a:ext uri="{FF2B5EF4-FFF2-40B4-BE49-F238E27FC236}">
                  <a16:creationId xmlns:a16="http://schemas.microsoft.com/office/drawing/2014/main" id="{6BBB32C8-B56E-4E24-E1D3-8A1D0057C46E}"/>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৫</a:t>
              </a:r>
            </a:p>
          </p:txBody>
        </p:sp>
      </p:grpSp>
      <p:grpSp>
        <p:nvGrpSpPr>
          <p:cNvPr id="18" name="Group 17">
            <a:extLst>
              <a:ext uri="{FF2B5EF4-FFF2-40B4-BE49-F238E27FC236}">
                <a16:creationId xmlns:a16="http://schemas.microsoft.com/office/drawing/2014/main" id="{9EF41B1D-D8C5-A3FD-EA76-FED0B5712675}"/>
              </a:ext>
            </a:extLst>
          </p:cNvPr>
          <p:cNvGrpSpPr/>
          <p:nvPr/>
        </p:nvGrpSpPr>
        <p:grpSpPr>
          <a:xfrm>
            <a:off x="2450902" y="4297347"/>
            <a:ext cx="8402602" cy="1415559"/>
            <a:chOff x="2166244" y="77518"/>
            <a:chExt cx="8402602" cy="1415559"/>
          </a:xfrm>
        </p:grpSpPr>
        <p:grpSp>
          <p:nvGrpSpPr>
            <p:cNvPr id="19" name="Group 18">
              <a:extLst>
                <a:ext uri="{FF2B5EF4-FFF2-40B4-BE49-F238E27FC236}">
                  <a16:creationId xmlns:a16="http://schemas.microsoft.com/office/drawing/2014/main" id="{08B17008-F408-45FF-F3FC-4EA50171FC8C}"/>
                </a:ext>
              </a:extLst>
            </p:cNvPr>
            <p:cNvGrpSpPr/>
            <p:nvPr/>
          </p:nvGrpSpPr>
          <p:grpSpPr>
            <a:xfrm>
              <a:off x="3252426" y="284561"/>
              <a:ext cx="7316420" cy="1001473"/>
              <a:chOff x="4368801" y="507999"/>
              <a:chExt cx="7316421" cy="1269868"/>
            </a:xfrm>
          </p:grpSpPr>
          <p:sp>
            <p:nvSpPr>
              <p:cNvPr id="22" name="Rounded Rectangle 5">
                <a:extLst>
                  <a:ext uri="{FF2B5EF4-FFF2-40B4-BE49-F238E27FC236}">
                    <a16:creationId xmlns:a16="http://schemas.microsoft.com/office/drawing/2014/main" id="{2F9666CE-B225-ABE2-5A50-FD2FAF7849E2}"/>
                  </a:ext>
                </a:extLst>
              </p:cNvPr>
              <p:cNvSpPr/>
              <p:nvPr/>
            </p:nvSpPr>
            <p:spPr>
              <a:xfrm>
                <a:off x="4368801" y="507999"/>
                <a:ext cx="731642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23" name="TextBox 22">
                <a:extLst>
                  <a:ext uri="{FF2B5EF4-FFF2-40B4-BE49-F238E27FC236}">
                    <a16:creationId xmlns:a16="http://schemas.microsoft.com/office/drawing/2014/main" id="{0119A4E9-A2CD-A6E7-B9BE-79BF8BAE967F}"/>
                  </a:ext>
                </a:extLst>
              </p:cNvPr>
              <p:cNvSpPr txBox="1"/>
              <p:nvPr/>
            </p:nvSpPr>
            <p:spPr>
              <a:xfrm>
                <a:off x="4875335" y="888440"/>
                <a:ext cx="6613208"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এটি বাস্তবায়ন ও পরিচালনা অত্যন্ত ব্যয়বহুল। </a:t>
                </a:r>
                <a:endParaRPr lang="en-US" dirty="0">
                  <a:solidFill>
                    <a:schemeClr val="bg1"/>
                  </a:solidFill>
                  <a:latin typeface="Kalpurush" panose="02000600000000000000" pitchFamily="2" charset="0"/>
                  <a:cs typeface="Kalpurush" panose="02000600000000000000" pitchFamily="2" charset="0"/>
                </a:endParaRPr>
              </a:p>
            </p:txBody>
          </p:sp>
        </p:grpSp>
        <p:sp>
          <p:nvSpPr>
            <p:cNvPr id="21" name="Rounded Rectangle 8">
              <a:extLst>
                <a:ext uri="{FF2B5EF4-FFF2-40B4-BE49-F238E27FC236}">
                  <a16:creationId xmlns:a16="http://schemas.microsoft.com/office/drawing/2014/main" id="{036DAC93-2970-2B26-3FEA-D2FE89388247}"/>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৭</a:t>
              </a:r>
            </a:p>
          </p:txBody>
        </p:sp>
      </p:grpSp>
      <p:grpSp>
        <p:nvGrpSpPr>
          <p:cNvPr id="24" name="Group 23">
            <a:extLst>
              <a:ext uri="{FF2B5EF4-FFF2-40B4-BE49-F238E27FC236}">
                <a16:creationId xmlns:a16="http://schemas.microsoft.com/office/drawing/2014/main" id="{40E8E636-D8B2-668C-5D63-73D6156908E5}"/>
              </a:ext>
            </a:extLst>
          </p:cNvPr>
          <p:cNvGrpSpPr/>
          <p:nvPr/>
        </p:nvGrpSpPr>
        <p:grpSpPr>
          <a:xfrm>
            <a:off x="2993993" y="2475925"/>
            <a:ext cx="7859512" cy="1415559"/>
            <a:chOff x="2166244" y="77518"/>
            <a:chExt cx="7859512" cy="1415559"/>
          </a:xfrm>
          <a:solidFill>
            <a:srgbClr val="8FAF52"/>
          </a:solidFill>
        </p:grpSpPr>
        <p:grpSp>
          <p:nvGrpSpPr>
            <p:cNvPr id="32" name="Group 31">
              <a:extLst>
                <a:ext uri="{FF2B5EF4-FFF2-40B4-BE49-F238E27FC236}">
                  <a16:creationId xmlns:a16="http://schemas.microsoft.com/office/drawing/2014/main" id="{0E2C97A4-6C8E-AA60-38F9-AEDC0CA68575}"/>
                </a:ext>
              </a:extLst>
            </p:cNvPr>
            <p:cNvGrpSpPr/>
            <p:nvPr/>
          </p:nvGrpSpPr>
          <p:grpSpPr>
            <a:xfrm>
              <a:off x="3252426" y="284561"/>
              <a:ext cx="6773330" cy="1001472"/>
              <a:chOff x="4368801" y="507999"/>
              <a:chExt cx="6773331" cy="1269868"/>
            </a:xfrm>
            <a:grpFill/>
          </p:grpSpPr>
          <p:sp>
            <p:nvSpPr>
              <p:cNvPr id="34" name="Rounded Rectangle 5">
                <a:extLst>
                  <a:ext uri="{FF2B5EF4-FFF2-40B4-BE49-F238E27FC236}">
                    <a16:creationId xmlns:a16="http://schemas.microsoft.com/office/drawing/2014/main" id="{95B1C2A9-D459-DED2-084F-5DBAFF6BF9DD}"/>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chemeClr val="bg1"/>
                  </a:solidFill>
                  <a:latin typeface="Kalpurush" panose="02000600000000000000" pitchFamily="2" charset="0"/>
                  <a:cs typeface="Kalpurush" panose="02000600000000000000" pitchFamily="2" charset="0"/>
                </a:endParaRPr>
              </a:p>
            </p:txBody>
          </p:sp>
          <p:sp>
            <p:nvSpPr>
              <p:cNvPr id="35" name="TextBox 34">
                <a:extLst>
                  <a:ext uri="{FF2B5EF4-FFF2-40B4-BE49-F238E27FC236}">
                    <a16:creationId xmlns:a16="http://schemas.microsoft.com/office/drawing/2014/main" id="{BFFC2110-9CCF-21E2-3202-41B4E149A85B}"/>
                  </a:ext>
                </a:extLst>
              </p:cNvPr>
              <p:cNvSpPr txBox="1"/>
              <p:nvPr/>
            </p:nvSpPr>
            <p:spPr>
              <a:xfrm>
                <a:off x="4754054" y="737847"/>
                <a:ext cx="6388077" cy="819549"/>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ডেটা ট্রান্সফার রেট অপটিক্যাল ফাইবার ক্যাবল বা স্যাটেলাইট মাইক্রোওয়েভের তুলনায় কম। </a:t>
                </a:r>
                <a:endParaRPr lang="en-US" dirty="0">
                  <a:solidFill>
                    <a:schemeClr val="bg1"/>
                  </a:solidFill>
                  <a:latin typeface="Kalpurush" panose="02000600000000000000" pitchFamily="2" charset="0"/>
                  <a:cs typeface="Kalpurush" panose="02000600000000000000" pitchFamily="2" charset="0"/>
                </a:endParaRPr>
              </a:p>
            </p:txBody>
          </p:sp>
        </p:grpSp>
        <p:sp>
          <p:nvSpPr>
            <p:cNvPr id="33" name="Rounded Rectangle 8">
              <a:extLst>
                <a:ext uri="{FF2B5EF4-FFF2-40B4-BE49-F238E27FC236}">
                  <a16:creationId xmlns:a16="http://schemas.microsoft.com/office/drawing/2014/main" id="{D6A5E2B1-8314-86D1-2C11-F2073E4616F4}"/>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৬</a:t>
              </a:r>
            </a:p>
          </p:txBody>
        </p:sp>
      </p:grpSp>
    </p:spTree>
    <p:extLst>
      <p:ext uri="{BB962C8B-B14F-4D97-AF65-F5344CB8AC3E}">
        <p14:creationId xmlns:p14="http://schemas.microsoft.com/office/powerpoint/2010/main" val="282518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1+#ppt_w/2"/>
                                          </p:val>
                                        </p:tav>
                                        <p:tav tm="100000">
                                          <p:val>
                                            <p:strVal val="#ppt_x"/>
                                          </p:val>
                                        </p:tav>
                                      </p:tavLst>
                                    </p:anim>
                                    <p:anim calcmode="lin" valueType="num">
                                      <p:cBhvr additive="base">
                                        <p:cTn id="8" dur="1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1500" fill="hold"/>
                                        <p:tgtEl>
                                          <p:spTgt spid="24"/>
                                        </p:tgtEl>
                                        <p:attrNameLst>
                                          <p:attrName>ppt_x</p:attrName>
                                        </p:attrNameLst>
                                      </p:cBhvr>
                                      <p:tavLst>
                                        <p:tav tm="0">
                                          <p:val>
                                            <p:strVal val="1+#ppt_w/2"/>
                                          </p:val>
                                        </p:tav>
                                        <p:tav tm="100000">
                                          <p:val>
                                            <p:strVal val="#ppt_x"/>
                                          </p:val>
                                        </p:tav>
                                      </p:tavLst>
                                    </p:anim>
                                    <p:anim calcmode="lin" valueType="num">
                                      <p:cBhvr additive="base">
                                        <p:cTn id="14" dur="1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500" fill="hold"/>
                                        <p:tgtEl>
                                          <p:spTgt spid="18"/>
                                        </p:tgtEl>
                                        <p:attrNameLst>
                                          <p:attrName>ppt_x</p:attrName>
                                        </p:attrNameLst>
                                      </p:cBhvr>
                                      <p:tavLst>
                                        <p:tav tm="0">
                                          <p:val>
                                            <p:strVal val="1+#ppt_w/2"/>
                                          </p:val>
                                        </p:tav>
                                        <p:tav tm="100000">
                                          <p:val>
                                            <p:strVal val="#ppt_x"/>
                                          </p:val>
                                        </p:tav>
                                      </p:tavLst>
                                    </p:anim>
                                    <p:anim calcmode="lin" valueType="num">
                                      <p:cBhvr additive="base">
                                        <p:cTn id="20" dur="1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D04C5-988A-05AB-A4A0-A0B0E8EE446C}"/>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F4232936-ABBD-7F1D-77F4-7540497E5D34}"/>
              </a:ext>
            </a:extLst>
          </p:cNvPr>
          <p:cNvSpPr txBox="1"/>
          <p:nvPr/>
        </p:nvSpPr>
        <p:spPr>
          <a:xfrm>
            <a:off x="2447656" y="2247907"/>
            <a:ext cx="7293984" cy="2362185"/>
          </a:xfrm>
          <a:prstGeom prst="rect">
            <a:avLst/>
          </a:prstGeom>
          <a:noFill/>
        </p:spPr>
        <p:txBody>
          <a:bodyPr wrap="none" rtlCol="0" anchor="ctr">
            <a:spAutoFit/>
          </a:bodyPr>
          <a:lstStyle/>
          <a:p>
            <a:pPr algn="ctr">
              <a:lnSpc>
                <a:spcPct val="150000"/>
              </a:lnSpc>
            </a:pPr>
            <a:r>
              <a:rPr lang="en-US" sz="2000" b="1" dirty="0" err="1">
                <a:solidFill>
                  <a:srgbClr val="5089C1"/>
                </a:solidFill>
                <a:latin typeface="Kalpurush" panose="02000600000000000000" pitchFamily="2" charset="0"/>
                <a:cs typeface="Kalpurush" panose="02000600000000000000" pitchFamily="2" charset="0"/>
              </a:rPr>
              <a:t>বিষয়</a:t>
            </a:r>
            <a:r>
              <a:rPr lang="en-US" sz="2000" b="1" dirty="0">
                <a:solidFill>
                  <a:srgbClr val="5089C1"/>
                </a:solidFill>
                <a:latin typeface="Kalpurush" panose="02000600000000000000" pitchFamily="2" charset="0"/>
                <a:cs typeface="Kalpurush" panose="02000600000000000000" pitchFamily="2" charset="0"/>
              </a:rPr>
              <a:t>: </a:t>
            </a:r>
            <a:r>
              <a:rPr lang="en-US" sz="2000" b="1" dirty="0" err="1">
                <a:solidFill>
                  <a:srgbClr val="5089C1"/>
                </a:solidFill>
                <a:latin typeface="Kalpurush" panose="02000600000000000000" pitchFamily="2" charset="0"/>
                <a:cs typeface="Kalpurush" panose="02000600000000000000" pitchFamily="2" charset="0"/>
              </a:rPr>
              <a:t>তথ্য</a:t>
            </a:r>
            <a:r>
              <a:rPr lang="en-US" sz="2000" b="1" dirty="0">
                <a:solidFill>
                  <a:srgbClr val="5089C1"/>
                </a:solidFill>
                <a:latin typeface="Kalpurush" panose="02000600000000000000" pitchFamily="2" charset="0"/>
                <a:cs typeface="Kalpurush" panose="02000600000000000000" pitchFamily="2" charset="0"/>
              </a:rPr>
              <a:t> ও </a:t>
            </a:r>
            <a:r>
              <a:rPr lang="en-US" sz="2000" b="1" dirty="0" err="1">
                <a:solidFill>
                  <a:srgbClr val="5089C1"/>
                </a:solidFill>
                <a:latin typeface="Kalpurush" panose="02000600000000000000" pitchFamily="2" charset="0"/>
                <a:cs typeface="Kalpurush" panose="02000600000000000000" pitchFamily="2" charset="0"/>
              </a:rPr>
              <a:t>যোগাযোগ</a:t>
            </a:r>
            <a:r>
              <a:rPr lang="en-US" sz="2000" b="1" dirty="0">
                <a:solidFill>
                  <a:srgbClr val="5089C1"/>
                </a:solidFill>
                <a:latin typeface="Kalpurush" panose="02000600000000000000" pitchFamily="2" charset="0"/>
                <a:cs typeface="Kalpurush" panose="02000600000000000000" pitchFamily="2" charset="0"/>
              </a:rPr>
              <a:t> </a:t>
            </a:r>
            <a:r>
              <a:rPr lang="en-US" sz="2000" b="1" dirty="0" err="1">
                <a:solidFill>
                  <a:srgbClr val="5089C1"/>
                </a:solidFill>
                <a:latin typeface="Kalpurush" panose="02000600000000000000" pitchFamily="2" charset="0"/>
                <a:cs typeface="Kalpurush" panose="02000600000000000000" pitchFamily="2" charset="0"/>
              </a:rPr>
              <a:t>প্রযুক্তি</a:t>
            </a:r>
            <a:endParaRPr lang="en-US" sz="2000" b="1" dirty="0">
              <a:solidFill>
                <a:srgbClr val="5089C1"/>
              </a:solidFill>
              <a:latin typeface="Kalpurush" panose="02000600000000000000" pitchFamily="2" charset="0"/>
              <a:cs typeface="Kalpurush" panose="02000600000000000000" pitchFamily="2" charset="0"/>
            </a:endParaRPr>
          </a:p>
          <a:p>
            <a:pPr algn="ctr">
              <a:lnSpc>
                <a:spcPct val="150000"/>
              </a:lnSpc>
            </a:pPr>
            <a:r>
              <a:rPr lang="en-US" sz="2000" b="1" dirty="0" err="1">
                <a:solidFill>
                  <a:srgbClr val="5089C1"/>
                </a:solidFill>
                <a:latin typeface="Kalpurush" panose="02000600000000000000" pitchFamily="2" charset="0"/>
                <a:cs typeface="Kalpurush" panose="02000600000000000000" pitchFamily="2" charset="0"/>
              </a:rPr>
              <a:t>শ্রেণি</a:t>
            </a:r>
            <a:r>
              <a:rPr lang="en-US" sz="2000" b="1" dirty="0">
                <a:solidFill>
                  <a:srgbClr val="5089C1"/>
                </a:solidFill>
                <a:latin typeface="Kalpurush" panose="02000600000000000000" pitchFamily="2" charset="0"/>
                <a:cs typeface="Kalpurush" panose="02000600000000000000" pitchFamily="2" charset="0"/>
              </a:rPr>
              <a:t>: </a:t>
            </a:r>
            <a:r>
              <a:rPr lang="en-US" sz="2000" b="1" dirty="0" err="1">
                <a:solidFill>
                  <a:srgbClr val="5089C1"/>
                </a:solidFill>
                <a:latin typeface="Kalpurush" panose="02000600000000000000" pitchFamily="2" charset="0"/>
                <a:cs typeface="Kalpurush" panose="02000600000000000000" pitchFamily="2" charset="0"/>
              </a:rPr>
              <a:t>একাদশ</a:t>
            </a:r>
            <a:r>
              <a:rPr lang="en-US" sz="2000" b="1" dirty="0">
                <a:solidFill>
                  <a:srgbClr val="5089C1"/>
                </a:solidFill>
                <a:latin typeface="Kalpurush" panose="02000600000000000000" pitchFamily="2" charset="0"/>
                <a:cs typeface="Kalpurush" panose="02000600000000000000" pitchFamily="2" charset="0"/>
              </a:rPr>
              <a:t> - </a:t>
            </a:r>
            <a:r>
              <a:rPr lang="en-US" sz="2000" b="1" dirty="0" err="1">
                <a:solidFill>
                  <a:srgbClr val="5089C1"/>
                </a:solidFill>
                <a:latin typeface="Kalpurush" panose="02000600000000000000" pitchFamily="2" charset="0"/>
                <a:cs typeface="Kalpurush" panose="02000600000000000000" pitchFamily="2" charset="0"/>
              </a:rPr>
              <a:t>দ্বাদশ</a:t>
            </a:r>
            <a:endParaRPr lang="en-US" sz="2000" b="1" dirty="0">
              <a:solidFill>
                <a:srgbClr val="5089C1"/>
              </a:solidFill>
              <a:latin typeface="Kalpurush" panose="02000600000000000000" pitchFamily="2" charset="0"/>
              <a:cs typeface="Kalpurush" panose="02000600000000000000" pitchFamily="2" charset="0"/>
            </a:endParaRPr>
          </a:p>
          <a:p>
            <a:pPr algn="ctr">
              <a:lnSpc>
                <a:spcPct val="150000"/>
              </a:lnSpc>
            </a:pPr>
            <a:r>
              <a:rPr lang="en-US" sz="2000" b="1" dirty="0" err="1">
                <a:solidFill>
                  <a:srgbClr val="5089C1"/>
                </a:solidFill>
                <a:latin typeface="Kalpurush" panose="02000600000000000000" pitchFamily="2" charset="0"/>
                <a:cs typeface="Kalpurush" panose="02000600000000000000" pitchFamily="2" charset="0"/>
              </a:rPr>
              <a:t>অধ্যায়</a:t>
            </a:r>
            <a:r>
              <a:rPr lang="en-US" sz="2000" b="1" dirty="0">
                <a:solidFill>
                  <a:srgbClr val="5089C1"/>
                </a:solidFill>
                <a:latin typeface="Kalpurush" panose="02000600000000000000" pitchFamily="2" charset="0"/>
                <a:cs typeface="Kalpurush" panose="02000600000000000000" pitchFamily="2" charset="0"/>
              </a:rPr>
              <a:t>: </a:t>
            </a:r>
            <a:r>
              <a:rPr lang="en-US" sz="2000" b="1" dirty="0" err="1">
                <a:solidFill>
                  <a:srgbClr val="5089C1"/>
                </a:solidFill>
                <a:latin typeface="Kalpurush" panose="02000600000000000000" pitchFamily="2" charset="0"/>
                <a:cs typeface="Kalpurush" panose="02000600000000000000" pitchFamily="2" charset="0"/>
              </a:rPr>
              <a:t>দ্বিতীয়</a:t>
            </a:r>
            <a:r>
              <a:rPr lang="en-US" sz="2000" b="1" dirty="0">
                <a:solidFill>
                  <a:srgbClr val="5089C1"/>
                </a:solidFill>
                <a:latin typeface="Kalpurush" panose="02000600000000000000" pitchFamily="2" charset="0"/>
                <a:cs typeface="Kalpurush" panose="02000600000000000000" pitchFamily="2" charset="0"/>
              </a:rPr>
              <a:t> (</a:t>
            </a:r>
            <a:r>
              <a:rPr lang="as-IN" sz="2000" b="1" dirty="0">
                <a:solidFill>
                  <a:srgbClr val="5089C1"/>
                </a:solidFill>
                <a:latin typeface="Kalpurush" panose="02000600000000000000" pitchFamily="2" charset="0"/>
                <a:cs typeface="Kalpurush" panose="02000600000000000000" pitchFamily="2" charset="0"/>
              </a:rPr>
              <a:t>কমিউনিকেশন সিস্টেমস ও নেটওয়ার্কিং</a:t>
            </a:r>
            <a:r>
              <a:rPr lang="en-US" sz="2000" b="1" dirty="0">
                <a:solidFill>
                  <a:srgbClr val="5089C1"/>
                </a:solidFill>
                <a:latin typeface="Kalpurush" panose="02000600000000000000" pitchFamily="2" charset="0"/>
                <a:cs typeface="Kalpurush" panose="02000600000000000000" pitchFamily="2" charset="0"/>
              </a:rPr>
              <a:t>)</a:t>
            </a:r>
          </a:p>
          <a:p>
            <a:pPr algn="ctr">
              <a:lnSpc>
                <a:spcPct val="150000"/>
              </a:lnSpc>
            </a:pPr>
            <a:r>
              <a:rPr lang="en-US" sz="2000" b="1" dirty="0" err="1">
                <a:solidFill>
                  <a:srgbClr val="5089C1"/>
                </a:solidFill>
                <a:latin typeface="Kalpurush" panose="02000600000000000000" pitchFamily="2" charset="0"/>
                <a:cs typeface="Kalpurush" panose="02000600000000000000" pitchFamily="2" charset="0"/>
              </a:rPr>
              <a:t>আলোচনার</a:t>
            </a:r>
            <a:r>
              <a:rPr lang="en-US" sz="2000" b="1" dirty="0">
                <a:solidFill>
                  <a:srgbClr val="5089C1"/>
                </a:solidFill>
                <a:latin typeface="Kalpurush" panose="02000600000000000000" pitchFamily="2" charset="0"/>
                <a:cs typeface="Kalpurush" panose="02000600000000000000" pitchFamily="2" charset="0"/>
              </a:rPr>
              <a:t> </a:t>
            </a:r>
            <a:r>
              <a:rPr lang="en-US" sz="2000" b="1" dirty="0" err="1">
                <a:solidFill>
                  <a:srgbClr val="5089C1"/>
                </a:solidFill>
                <a:latin typeface="Kalpurush" panose="02000600000000000000" pitchFamily="2" charset="0"/>
                <a:cs typeface="Kalpurush" panose="02000600000000000000" pitchFamily="2" charset="0"/>
              </a:rPr>
              <a:t>বিষয়বস্তু</a:t>
            </a:r>
            <a:r>
              <a:rPr lang="en-US" sz="2000" b="1" dirty="0">
                <a:solidFill>
                  <a:srgbClr val="5089C1"/>
                </a:solidFill>
                <a:latin typeface="Kalpurush" panose="02000600000000000000" pitchFamily="2" charset="0"/>
                <a:cs typeface="Kalpurush" panose="02000600000000000000" pitchFamily="2" charset="0"/>
              </a:rPr>
              <a:t>: </a:t>
            </a:r>
            <a:r>
              <a:rPr lang="as-IN" sz="2000" b="1" dirty="0">
                <a:solidFill>
                  <a:srgbClr val="5089C1"/>
                </a:solidFill>
                <a:latin typeface="Kalpurush" panose="02000600000000000000" pitchFamily="2" charset="0"/>
                <a:cs typeface="Kalpurush" panose="02000600000000000000" pitchFamily="2" charset="0"/>
              </a:rPr>
              <a:t>ওয়্যারলেস কমিউনিকেশন (ব্লুটুথ, ওয়াই</a:t>
            </a:r>
            <a:r>
              <a:rPr lang="en-US" sz="2000" b="1" dirty="0">
                <a:solidFill>
                  <a:srgbClr val="5089C1"/>
                </a:solidFill>
                <a:latin typeface="Kalpurush" panose="02000600000000000000" pitchFamily="2" charset="0"/>
                <a:cs typeface="Kalpurush" panose="02000600000000000000" pitchFamily="2" charset="0"/>
              </a:rPr>
              <a:t>-</a:t>
            </a:r>
            <a:r>
              <a:rPr lang="as-IN" sz="2000" b="1" dirty="0">
                <a:solidFill>
                  <a:srgbClr val="5089C1"/>
                </a:solidFill>
                <a:latin typeface="Kalpurush" panose="02000600000000000000" pitchFamily="2" charset="0"/>
                <a:cs typeface="Kalpurush" panose="02000600000000000000" pitchFamily="2" charset="0"/>
              </a:rPr>
              <a:t>ফাই, ওয়াই</a:t>
            </a:r>
            <a:r>
              <a:rPr lang="en-US" sz="2000" b="1" dirty="0">
                <a:solidFill>
                  <a:srgbClr val="5089C1"/>
                </a:solidFill>
                <a:latin typeface="Kalpurush" panose="02000600000000000000" pitchFamily="2" charset="0"/>
                <a:cs typeface="Kalpurush" panose="02000600000000000000" pitchFamily="2" charset="0"/>
              </a:rPr>
              <a:t>-</a:t>
            </a:r>
            <a:r>
              <a:rPr lang="as-IN" sz="2000" b="1" dirty="0">
                <a:solidFill>
                  <a:srgbClr val="5089C1"/>
                </a:solidFill>
                <a:latin typeface="Kalpurush" panose="02000600000000000000" pitchFamily="2" charset="0"/>
                <a:cs typeface="Kalpurush" panose="02000600000000000000" pitchFamily="2" charset="0"/>
              </a:rPr>
              <a:t>ম্যাক্স)</a:t>
            </a:r>
            <a:endParaRPr lang="en-US" sz="2000" b="1" dirty="0">
              <a:solidFill>
                <a:srgbClr val="5089C1"/>
              </a:solidFill>
              <a:latin typeface="Kalpurush" panose="02000600000000000000" pitchFamily="2" charset="0"/>
              <a:cs typeface="Kalpurush" panose="02000600000000000000" pitchFamily="2" charset="0"/>
            </a:endParaRPr>
          </a:p>
          <a:p>
            <a:pPr algn="ctr">
              <a:lnSpc>
                <a:spcPct val="150000"/>
              </a:lnSpc>
            </a:pPr>
            <a:r>
              <a:rPr lang="en-US" sz="2000" b="1" dirty="0" err="1">
                <a:solidFill>
                  <a:srgbClr val="5089C1"/>
                </a:solidFill>
                <a:latin typeface="Kalpurush" panose="02000600000000000000" pitchFamily="2" charset="0"/>
                <a:cs typeface="Kalpurush" panose="02000600000000000000" pitchFamily="2" charset="0"/>
              </a:rPr>
              <a:t>সময়</a:t>
            </a:r>
            <a:r>
              <a:rPr lang="en-US" sz="2000" b="1" dirty="0">
                <a:solidFill>
                  <a:srgbClr val="5089C1"/>
                </a:solidFill>
                <a:latin typeface="Kalpurush" panose="02000600000000000000" pitchFamily="2" charset="0"/>
                <a:cs typeface="Kalpurush" panose="02000600000000000000" pitchFamily="2" charset="0"/>
              </a:rPr>
              <a:t>: ৪০ </a:t>
            </a:r>
            <a:r>
              <a:rPr lang="en-US" sz="2000" b="1" dirty="0" err="1">
                <a:solidFill>
                  <a:srgbClr val="5089C1"/>
                </a:solidFill>
                <a:latin typeface="Kalpurush" panose="02000600000000000000" pitchFamily="2" charset="0"/>
                <a:cs typeface="Kalpurush" panose="02000600000000000000" pitchFamily="2" charset="0"/>
              </a:rPr>
              <a:t>মিনিট</a:t>
            </a:r>
            <a:endParaRPr lang="en-US" sz="2000" b="1" dirty="0">
              <a:solidFill>
                <a:srgbClr val="5089C1"/>
              </a:solidFill>
              <a:latin typeface="Kalpurush" panose="02000600000000000000" pitchFamily="2" charset="0"/>
              <a:cs typeface="Kalpurush" panose="02000600000000000000" pitchFamily="2" charset="0"/>
            </a:endParaRPr>
          </a:p>
        </p:txBody>
      </p:sp>
      <p:sp>
        <p:nvSpPr>
          <p:cNvPr id="2" name="TextBox 1">
            <a:extLst>
              <a:ext uri="{FF2B5EF4-FFF2-40B4-BE49-F238E27FC236}">
                <a16:creationId xmlns:a16="http://schemas.microsoft.com/office/drawing/2014/main" id="{D63846FE-C6A3-D56C-CC63-D8E434F0D00D}"/>
              </a:ext>
            </a:extLst>
          </p:cNvPr>
          <p:cNvSpPr txBox="1"/>
          <p:nvPr/>
        </p:nvSpPr>
        <p:spPr>
          <a:xfrm>
            <a:off x="426720" y="6257836"/>
            <a:ext cx="11338560" cy="600164"/>
          </a:xfrm>
          <a:prstGeom prst="rect">
            <a:avLst/>
          </a:prstGeom>
          <a:noFill/>
        </p:spPr>
        <p:txBody>
          <a:bodyPr wrap="square" rtlCol="0">
            <a:spAutoFit/>
          </a:bodyPr>
          <a:lstStyle/>
          <a:p>
            <a:pPr algn="ctr">
              <a:lnSpc>
                <a:spcPct val="150000"/>
              </a:lnSpc>
            </a:pP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3" name="TextBox 2">
            <a:extLst>
              <a:ext uri="{FF2B5EF4-FFF2-40B4-BE49-F238E27FC236}">
                <a16:creationId xmlns:a16="http://schemas.microsoft.com/office/drawing/2014/main" id="{72F24C6E-47DC-C2A1-2130-F954001AF70C}"/>
              </a:ext>
            </a:extLst>
          </p:cNvPr>
          <p:cNvSpPr txBox="1"/>
          <p:nvPr/>
        </p:nvSpPr>
        <p:spPr>
          <a:xfrm>
            <a:off x="4573147" y="639205"/>
            <a:ext cx="3043001" cy="523220"/>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800" b="1" dirty="0" err="1">
                <a:solidFill>
                  <a:schemeClr val="bg1"/>
                </a:solidFill>
                <a:latin typeface="Kalpurush" panose="02000600000000000000" pitchFamily="2" charset="0"/>
                <a:cs typeface="Kalpurush" panose="02000600000000000000" pitchFamily="2" charset="0"/>
              </a:rPr>
              <a:t>পাঠ</a:t>
            </a:r>
            <a:r>
              <a:rPr lang="en-US" sz="2800" b="1" dirty="0">
                <a:solidFill>
                  <a:schemeClr val="bg1"/>
                </a:solidFill>
                <a:latin typeface="Kalpurush" panose="02000600000000000000" pitchFamily="2" charset="0"/>
                <a:cs typeface="Kalpurush" panose="02000600000000000000" pitchFamily="2" charset="0"/>
              </a:rPr>
              <a:t> </a:t>
            </a:r>
            <a:r>
              <a:rPr lang="en-US" sz="2800" b="1" dirty="0" err="1">
                <a:solidFill>
                  <a:schemeClr val="bg1"/>
                </a:solidFill>
                <a:latin typeface="Kalpurush" panose="02000600000000000000" pitchFamily="2" charset="0"/>
                <a:cs typeface="Kalpurush" panose="02000600000000000000" pitchFamily="2" charset="0"/>
              </a:rPr>
              <a:t>পরিচিতি</a:t>
            </a:r>
            <a:endParaRPr lang="en-US" sz="2800" b="1" dirty="0">
              <a:solidFill>
                <a:schemeClr val="bg1"/>
              </a:solidFill>
              <a:latin typeface="Kalpurush" panose="02000600000000000000" pitchFamily="2" charset="0"/>
              <a:cs typeface="Kalpurush" panose="02000600000000000000" pitchFamily="2" charset="0"/>
            </a:endParaRPr>
          </a:p>
        </p:txBody>
      </p:sp>
      <p:sp>
        <p:nvSpPr>
          <p:cNvPr id="4" name="TextBox 3">
            <a:extLst>
              <a:ext uri="{FF2B5EF4-FFF2-40B4-BE49-F238E27FC236}">
                <a16:creationId xmlns:a16="http://schemas.microsoft.com/office/drawing/2014/main" id="{DC7BC198-FD10-AA4B-3F96-402BAB3EE843}"/>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404446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Effect transition="in" filter="fade">
                                      <p:cBhvr>
                                        <p:cTn id="9" dur="1500"/>
                                        <p:tgtEl>
                                          <p:spTgt spid="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500"/>
                                        <p:tgtEl>
                                          <p:spTgt spid="18"/>
                                        </p:tgtEl>
                                      </p:cBhvr>
                                    </p:animEffect>
                                    <p:anim calcmode="lin" valueType="num">
                                      <p:cBhvr>
                                        <p:cTn id="13" dur="1500" fill="hold"/>
                                        <p:tgtEl>
                                          <p:spTgt spid="18"/>
                                        </p:tgtEl>
                                        <p:attrNameLst>
                                          <p:attrName>ppt_x</p:attrName>
                                        </p:attrNameLst>
                                      </p:cBhvr>
                                      <p:tavLst>
                                        <p:tav tm="0">
                                          <p:val>
                                            <p:strVal val="#ppt_x"/>
                                          </p:val>
                                        </p:tav>
                                        <p:tav tm="100000">
                                          <p:val>
                                            <p:strVal val="#ppt_x"/>
                                          </p:val>
                                        </p:tav>
                                      </p:tavLst>
                                    </p:anim>
                                    <p:anim calcmode="lin" valueType="num">
                                      <p:cBhvr>
                                        <p:cTn id="14" dur="1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5F055-3D06-21AF-5FF8-45C99BBC904A}"/>
            </a:ext>
          </a:extLst>
        </p:cNvPr>
        <p:cNvGrpSpPr/>
        <p:nvPr/>
      </p:nvGrpSpPr>
      <p:grpSpPr>
        <a:xfrm>
          <a:off x="0" y="0"/>
          <a:ext cx="0" cy="0"/>
          <a:chOff x="0" y="0"/>
          <a:chExt cx="0" cy="0"/>
        </a:xfrm>
      </p:grpSpPr>
      <p:sp>
        <p:nvSpPr>
          <p:cNvPr id="5" name="Arrow: Pentagon 4">
            <a:extLst>
              <a:ext uri="{FF2B5EF4-FFF2-40B4-BE49-F238E27FC236}">
                <a16:creationId xmlns:a16="http://schemas.microsoft.com/office/drawing/2014/main" id="{9C97EA92-5704-7219-6D8D-37DA8122E2A4}"/>
              </a:ext>
            </a:extLst>
          </p:cNvPr>
          <p:cNvSpPr/>
          <p:nvPr/>
        </p:nvSpPr>
        <p:spPr>
          <a:xfrm>
            <a:off x="696686" y="32640"/>
            <a:ext cx="10755084" cy="574209"/>
          </a:xfrm>
          <a:prstGeom prst="homePlate">
            <a:avLst>
              <a:gd name="adj" fmla="val 0"/>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s-IN" sz="2800" b="1" dirty="0">
                <a:latin typeface="Kalpurush" panose="02000600000000000000" pitchFamily="2" charset="0"/>
                <a:cs typeface="Kalpurush" panose="02000600000000000000" pitchFamily="2" charset="0"/>
              </a:rPr>
              <a:t>ব্লুটুথ</a:t>
            </a:r>
            <a:r>
              <a:rPr lang="en-US" sz="2800" b="1" dirty="0">
                <a:latin typeface="Kalpurush" panose="02000600000000000000" pitchFamily="2" charset="0"/>
                <a:cs typeface="Kalpurush" panose="02000600000000000000" pitchFamily="2" charset="0"/>
              </a:rPr>
              <a:t>, </a:t>
            </a:r>
            <a:r>
              <a:rPr lang="as-IN" sz="2800" b="1" dirty="0">
                <a:latin typeface="Kalpurush" panose="02000600000000000000" pitchFamily="2" charset="0"/>
                <a:cs typeface="Kalpurush" panose="02000600000000000000" pitchFamily="2" charset="0"/>
              </a:rPr>
              <a:t>ওয়াই-ফাই</a:t>
            </a:r>
            <a:r>
              <a:rPr lang="en-US" sz="2800" b="1" dirty="0">
                <a:latin typeface="Kalpurush" panose="02000600000000000000" pitchFamily="2" charset="0"/>
                <a:cs typeface="Kalpurush" panose="02000600000000000000" pitchFamily="2" charset="0"/>
              </a:rPr>
              <a:t> </a:t>
            </a:r>
            <a:r>
              <a:rPr lang="as-IN" sz="2800" b="1" dirty="0">
                <a:latin typeface="Kalpurush" panose="02000600000000000000" pitchFamily="2" charset="0"/>
                <a:cs typeface="Kalpurush" panose="02000600000000000000" pitchFamily="2" charset="0"/>
              </a:rPr>
              <a:t>এবং ওয়াইম্যাক্স</a:t>
            </a:r>
            <a:r>
              <a:rPr lang="en-US" sz="2800" b="1" dirty="0">
                <a:latin typeface="Kalpurush" panose="02000600000000000000" pitchFamily="2" charset="0"/>
                <a:cs typeface="Kalpurush" panose="02000600000000000000" pitchFamily="2" charset="0"/>
              </a:rPr>
              <a:t> </a:t>
            </a:r>
            <a:r>
              <a:rPr lang="as-IN" sz="2800" b="1" dirty="0">
                <a:latin typeface="Kalpurush" panose="02000600000000000000" pitchFamily="2" charset="0"/>
                <a:cs typeface="Kalpurush" panose="02000600000000000000" pitchFamily="2" charset="0"/>
              </a:rPr>
              <a:t>এর মধ্যে তুলনামূলক পার্থক্য </a:t>
            </a:r>
            <a:endParaRPr lang="en-US" sz="2800" dirty="0">
              <a:latin typeface="Kalpurush" panose="02000600000000000000" pitchFamily="2" charset="0"/>
              <a:cs typeface="Kalpurush" panose="02000600000000000000" pitchFamily="2" charset="0"/>
            </a:endParaRPr>
          </a:p>
        </p:txBody>
      </p:sp>
      <p:sp>
        <p:nvSpPr>
          <p:cNvPr id="9" name="TextBox 8">
            <a:extLst>
              <a:ext uri="{FF2B5EF4-FFF2-40B4-BE49-F238E27FC236}">
                <a16:creationId xmlns:a16="http://schemas.microsoft.com/office/drawing/2014/main" id="{6796C7E1-8039-B489-38DC-B8B9E179C2B9}"/>
              </a:ext>
            </a:extLst>
          </p:cNvPr>
          <p:cNvSpPr txBox="1"/>
          <p:nvPr/>
        </p:nvSpPr>
        <p:spPr>
          <a:xfrm>
            <a:off x="426720" y="6257836"/>
            <a:ext cx="11338560" cy="600164"/>
          </a:xfrm>
          <a:prstGeom prst="rect">
            <a:avLst/>
          </a:prstGeom>
          <a:noFill/>
        </p:spPr>
        <p:txBody>
          <a:bodyPr wrap="square" rtlCol="0">
            <a:spAutoFit/>
          </a:bodyPr>
          <a:lstStyle/>
          <a:p>
            <a:pPr algn="ctr">
              <a:lnSpc>
                <a:spcPct val="150000"/>
              </a:lnSpc>
            </a:pP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10" name="TextBox 9">
            <a:extLst>
              <a:ext uri="{FF2B5EF4-FFF2-40B4-BE49-F238E27FC236}">
                <a16:creationId xmlns:a16="http://schemas.microsoft.com/office/drawing/2014/main" id="{A143E783-0FD4-033A-D53A-3D98C93BBD5C}"/>
              </a:ext>
            </a:extLst>
          </p:cNvPr>
          <p:cNvSpPr txBox="1"/>
          <p:nvPr/>
        </p:nvSpPr>
        <p:spPr>
          <a:xfrm>
            <a:off x="32084" y="6375211"/>
            <a:ext cx="12125132" cy="461665"/>
          </a:xfrm>
          <a:prstGeom prst="rect">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aphicFrame>
        <p:nvGraphicFramePr>
          <p:cNvPr id="3" name="Table 2">
            <a:extLst>
              <a:ext uri="{FF2B5EF4-FFF2-40B4-BE49-F238E27FC236}">
                <a16:creationId xmlns:a16="http://schemas.microsoft.com/office/drawing/2014/main" id="{65C77203-19D6-07E5-DFAA-E08F5E4834A9}"/>
              </a:ext>
            </a:extLst>
          </p:cNvPr>
          <p:cNvGraphicFramePr>
            <a:graphicFrameLocks noGrp="1"/>
          </p:cNvGraphicFramePr>
          <p:nvPr>
            <p:extLst>
              <p:ext uri="{D42A27DB-BD31-4B8C-83A1-F6EECF244321}">
                <p14:modId xmlns:p14="http://schemas.microsoft.com/office/powerpoint/2010/main" val="3338049522"/>
              </p:ext>
            </p:extLst>
          </p:nvPr>
        </p:nvGraphicFramePr>
        <p:xfrm>
          <a:off x="696686" y="730517"/>
          <a:ext cx="10755084" cy="5543550"/>
        </p:xfrm>
        <a:graphic>
          <a:graphicData uri="http://schemas.openxmlformats.org/drawingml/2006/table">
            <a:tbl>
              <a:tblPr firstRow="1" firstCol="1" bandRow="1">
                <a:tableStyleId>{7DF18680-E054-41AD-8BC1-D1AEF772440D}</a:tableStyleId>
              </a:tblPr>
              <a:tblGrid>
                <a:gridCol w="2271796">
                  <a:extLst>
                    <a:ext uri="{9D8B030D-6E8A-4147-A177-3AD203B41FA5}">
                      <a16:colId xmlns:a16="http://schemas.microsoft.com/office/drawing/2014/main" val="4280586189"/>
                    </a:ext>
                  </a:extLst>
                </a:gridCol>
                <a:gridCol w="2898697">
                  <a:extLst>
                    <a:ext uri="{9D8B030D-6E8A-4147-A177-3AD203B41FA5}">
                      <a16:colId xmlns:a16="http://schemas.microsoft.com/office/drawing/2014/main" val="1353387451"/>
                    </a:ext>
                  </a:extLst>
                </a:gridCol>
                <a:gridCol w="2795171">
                  <a:extLst>
                    <a:ext uri="{9D8B030D-6E8A-4147-A177-3AD203B41FA5}">
                      <a16:colId xmlns:a16="http://schemas.microsoft.com/office/drawing/2014/main" val="4156090012"/>
                    </a:ext>
                  </a:extLst>
                </a:gridCol>
                <a:gridCol w="2789420">
                  <a:extLst>
                    <a:ext uri="{9D8B030D-6E8A-4147-A177-3AD203B41FA5}">
                      <a16:colId xmlns:a16="http://schemas.microsoft.com/office/drawing/2014/main" val="2339667842"/>
                    </a:ext>
                  </a:extLst>
                </a:gridCol>
              </a:tblGrid>
              <a:tr h="0">
                <a:tc>
                  <a:txBody>
                    <a:bodyPr/>
                    <a:lstStyle/>
                    <a:p>
                      <a:pPr marL="0" marR="0" algn="ctr">
                        <a:lnSpc>
                          <a:spcPct val="115000"/>
                        </a:lnSpc>
                        <a:spcAft>
                          <a:spcPts val="800"/>
                        </a:spcAft>
                        <a:buNone/>
                      </a:pPr>
                      <a:r>
                        <a:rPr lang="as-IN" sz="1800" kern="100">
                          <a:effectLst/>
                          <a:latin typeface="Kalpurush" panose="02000600000000000000" pitchFamily="2" charset="0"/>
                          <a:cs typeface="Kalpurush" panose="02000600000000000000" pitchFamily="2" charset="0"/>
                        </a:rPr>
                        <a:t>বৈশিষ্ট্য</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ctr">
                        <a:lnSpc>
                          <a:spcPct val="115000"/>
                        </a:lnSpc>
                        <a:spcAft>
                          <a:spcPts val="800"/>
                        </a:spcAft>
                        <a:buNone/>
                      </a:pPr>
                      <a:r>
                        <a:rPr lang="as-IN" sz="1800" kern="100">
                          <a:effectLst/>
                          <a:latin typeface="Kalpurush" panose="02000600000000000000" pitchFamily="2" charset="0"/>
                          <a:cs typeface="Kalpurush" panose="02000600000000000000" pitchFamily="2" charset="0"/>
                        </a:rPr>
                        <a:t>ব্লুটুথ</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ctr">
                        <a:lnSpc>
                          <a:spcPct val="115000"/>
                        </a:lnSpc>
                        <a:spcAft>
                          <a:spcPts val="800"/>
                        </a:spcAft>
                        <a:buNone/>
                      </a:pPr>
                      <a:r>
                        <a:rPr lang="as-IN" sz="1800" kern="100">
                          <a:effectLst/>
                          <a:latin typeface="Kalpurush" panose="02000600000000000000" pitchFamily="2" charset="0"/>
                          <a:cs typeface="Kalpurush" panose="02000600000000000000" pitchFamily="2" charset="0"/>
                        </a:rPr>
                        <a:t>ওয়াই-ফাই</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ctr">
                        <a:lnSpc>
                          <a:spcPct val="115000"/>
                        </a:lnSpc>
                        <a:spcAft>
                          <a:spcPts val="800"/>
                        </a:spcAft>
                        <a:buNone/>
                      </a:pPr>
                      <a:r>
                        <a:rPr lang="as-IN" sz="1800" kern="100">
                          <a:effectLst/>
                          <a:latin typeface="Kalpurush" panose="02000600000000000000" pitchFamily="2" charset="0"/>
                          <a:cs typeface="Kalpurush" panose="02000600000000000000" pitchFamily="2" charset="0"/>
                        </a:rPr>
                        <a:t>ওয়াইম্যাক্স</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extLst>
                  <a:ext uri="{0D108BD9-81ED-4DB2-BD59-A6C34878D82A}">
                    <a16:rowId xmlns:a16="http://schemas.microsoft.com/office/drawing/2014/main" val="3895728094"/>
                  </a:ext>
                </a:extLst>
              </a:tr>
              <a:tr h="0">
                <a:tc>
                  <a:txBody>
                    <a:bodyPr/>
                    <a:lstStyle/>
                    <a:p>
                      <a:pPr marL="0" marR="0" algn="just">
                        <a:lnSpc>
                          <a:spcPct val="115000"/>
                        </a:lnSpc>
                        <a:spcAft>
                          <a:spcPts val="800"/>
                        </a:spcAft>
                        <a:buNone/>
                      </a:pPr>
                      <a:r>
                        <a:rPr lang="as-IN" sz="1800" kern="100" dirty="0">
                          <a:effectLst/>
                          <a:latin typeface="Kalpurush" panose="02000600000000000000" pitchFamily="2" charset="0"/>
                          <a:cs typeface="Kalpurush" panose="02000600000000000000" pitchFamily="2" charset="0"/>
                        </a:rPr>
                        <a:t>পূর্ণরূপ</a:t>
                      </a:r>
                      <a:endParaRPr lang="en-US" sz="1800" kern="100" dirty="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কোনো নির্দিষ্ট পূর্ণরূপ নেই</a:t>
                      </a:r>
                      <a:r>
                        <a:rPr lang="en-US" sz="1800" kern="100">
                          <a:effectLst/>
                          <a:latin typeface="Kalpurush" panose="02000600000000000000" pitchFamily="2" charset="0"/>
                          <a:cs typeface="Kalpurush" panose="02000600000000000000" pitchFamily="2" charset="0"/>
                        </a:rPr>
                        <a:t>, </a:t>
                      </a:r>
                      <a:r>
                        <a:rPr lang="as-IN" sz="1800" kern="100">
                          <a:effectLst/>
                          <a:latin typeface="Kalpurush" panose="02000600000000000000" pitchFamily="2" charset="0"/>
                          <a:cs typeface="Kalpurush" panose="02000600000000000000" pitchFamily="2" charset="0"/>
                        </a:rPr>
                        <a:t>এটি একটি ট্রেডমার্ক নাম।</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just">
                        <a:lnSpc>
                          <a:spcPct val="115000"/>
                        </a:lnSpc>
                        <a:spcAft>
                          <a:spcPts val="800"/>
                        </a:spcAft>
                        <a:buNone/>
                      </a:pPr>
                      <a:r>
                        <a:rPr lang="en-US" sz="1800" kern="100">
                          <a:effectLst/>
                          <a:latin typeface="Kalpurush" panose="02000600000000000000" pitchFamily="2" charset="0"/>
                          <a:cs typeface="Kalpurush" panose="02000600000000000000" pitchFamily="2" charset="0"/>
                        </a:rPr>
                        <a:t>Wireless Fidelity</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just">
                        <a:lnSpc>
                          <a:spcPct val="115000"/>
                        </a:lnSpc>
                        <a:spcAft>
                          <a:spcPts val="800"/>
                        </a:spcAft>
                        <a:buNone/>
                      </a:pPr>
                      <a:r>
                        <a:rPr lang="en-US" sz="1800" kern="100">
                          <a:effectLst/>
                          <a:latin typeface="Kalpurush" panose="02000600000000000000" pitchFamily="2" charset="0"/>
                          <a:cs typeface="Kalpurush" panose="02000600000000000000" pitchFamily="2" charset="0"/>
                        </a:rPr>
                        <a:t>Worldwide Interoperability for Microwave Access</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extLst>
                  <a:ext uri="{0D108BD9-81ED-4DB2-BD59-A6C34878D82A}">
                    <a16:rowId xmlns:a16="http://schemas.microsoft.com/office/drawing/2014/main" val="2834888214"/>
                  </a:ext>
                </a:extLst>
              </a:tr>
              <a:tr h="0">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স্ট্যান্ডার্ড </a:t>
                      </a:r>
                      <a:r>
                        <a:rPr lang="en-US" sz="1800" kern="100">
                          <a:effectLst/>
                          <a:latin typeface="Kalpurush" panose="02000600000000000000" pitchFamily="2" charset="0"/>
                          <a:cs typeface="Kalpurush" panose="02000600000000000000" pitchFamily="2" charset="0"/>
                        </a:rPr>
                        <a:t>IEEE </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just">
                        <a:lnSpc>
                          <a:spcPct val="115000"/>
                        </a:lnSpc>
                        <a:spcAft>
                          <a:spcPts val="800"/>
                        </a:spcAft>
                        <a:buNone/>
                      </a:pPr>
                      <a:r>
                        <a:rPr lang="en-US" sz="1800" kern="100">
                          <a:effectLst/>
                          <a:latin typeface="Kalpurush" panose="02000600000000000000" pitchFamily="2" charset="0"/>
                          <a:cs typeface="Kalpurush" panose="02000600000000000000" pitchFamily="2" charset="0"/>
                        </a:rPr>
                        <a:t>802.15</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just">
                        <a:lnSpc>
                          <a:spcPct val="115000"/>
                        </a:lnSpc>
                        <a:spcAft>
                          <a:spcPts val="800"/>
                        </a:spcAft>
                        <a:buNone/>
                      </a:pPr>
                      <a:r>
                        <a:rPr lang="en-US" sz="1800" kern="100">
                          <a:effectLst/>
                          <a:latin typeface="Kalpurush" panose="02000600000000000000" pitchFamily="2" charset="0"/>
                          <a:cs typeface="Kalpurush" panose="02000600000000000000" pitchFamily="2" charset="0"/>
                        </a:rPr>
                        <a:t>802.11</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just">
                        <a:lnSpc>
                          <a:spcPct val="115000"/>
                        </a:lnSpc>
                        <a:spcAft>
                          <a:spcPts val="800"/>
                        </a:spcAft>
                        <a:buNone/>
                      </a:pPr>
                      <a:r>
                        <a:rPr lang="en-US" sz="1800" kern="100">
                          <a:effectLst/>
                          <a:latin typeface="Kalpurush" panose="02000600000000000000" pitchFamily="2" charset="0"/>
                          <a:cs typeface="Kalpurush" panose="02000600000000000000" pitchFamily="2" charset="0"/>
                        </a:rPr>
                        <a:t>802.16</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extLst>
                  <a:ext uri="{0D108BD9-81ED-4DB2-BD59-A6C34878D82A}">
                    <a16:rowId xmlns:a16="http://schemas.microsoft.com/office/drawing/2014/main" val="635659481"/>
                  </a:ext>
                </a:extLst>
              </a:tr>
              <a:tr h="0">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নেটওয়ার্কের ধরন</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ওয়‍্যারলেস পার্সোনাল এরিয়া নেটওয়ার্ক (</a:t>
                      </a:r>
                      <a:r>
                        <a:rPr lang="en-US" sz="1800" kern="100">
                          <a:effectLst/>
                          <a:latin typeface="Kalpurush" panose="02000600000000000000" pitchFamily="2" charset="0"/>
                          <a:cs typeface="Kalpurush" panose="02000600000000000000" pitchFamily="2" charset="0"/>
                        </a:rPr>
                        <a:t>WPAN)</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ওয়্যারলেস লোকাল এরিয়া নেটওয়ার্ক (</a:t>
                      </a:r>
                      <a:r>
                        <a:rPr lang="en-US" sz="1800" kern="100">
                          <a:effectLst/>
                          <a:latin typeface="Kalpurush" panose="02000600000000000000" pitchFamily="2" charset="0"/>
                          <a:cs typeface="Kalpurush" panose="02000600000000000000" pitchFamily="2" charset="0"/>
                        </a:rPr>
                        <a:t>WLAN)</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ওয়্যারলেস মেট্রোপলিটন এরিয়া নেটওয়ার্ক (</a:t>
                      </a:r>
                      <a:r>
                        <a:rPr lang="en-US" sz="1800" kern="100">
                          <a:effectLst/>
                          <a:latin typeface="Kalpurush" panose="02000600000000000000" pitchFamily="2" charset="0"/>
                          <a:cs typeface="Kalpurush" panose="02000600000000000000" pitchFamily="2" charset="0"/>
                        </a:rPr>
                        <a:t>WMAN)</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extLst>
                  <a:ext uri="{0D108BD9-81ED-4DB2-BD59-A6C34878D82A}">
                    <a16:rowId xmlns:a16="http://schemas.microsoft.com/office/drawing/2014/main" val="3839083630"/>
                  </a:ext>
                </a:extLst>
              </a:tr>
              <a:tr h="0">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কভারেজ এরিয়া</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খুব ছোট (প্রায় </a:t>
                      </a:r>
                      <a:r>
                        <a:rPr lang="en-US" sz="1800" kern="100">
                          <a:effectLst/>
                          <a:latin typeface="Kalpurush" panose="02000600000000000000" pitchFamily="2" charset="0"/>
                          <a:cs typeface="Kalpurush" panose="02000600000000000000" pitchFamily="2" charset="0"/>
                        </a:rPr>
                        <a:t>3-10</a:t>
                      </a:r>
                      <a:r>
                        <a:rPr lang="as-IN" sz="1800" kern="100">
                          <a:effectLst/>
                          <a:latin typeface="Kalpurush" panose="02000600000000000000" pitchFamily="2" charset="0"/>
                          <a:cs typeface="Kalpurush" panose="02000600000000000000" pitchFamily="2" charset="0"/>
                        </a:rPr>
                        <a:t> মিটার</a:t>
                      </a:r>
                      <a:r>
                        <a:rPr lang="en-US" sz="1800" kern="100">
                          <a:effectLst/>
                          <a:latin typeface="Kalpurush" panose="02000600000000000000" pitchFamily="2" charset="0"/>
                          <a:cs typeface="Kalpurush" panose="02000600000000000000" pitchFamily="2" charset="0"/>
                        </a:rPr>
                        <a:t>, </a:t>
                      </a:r>
                      <a:r>
                        <a:rPr lang="as-IN" sz="1800" kern="100">
                          <a:effectLst/>
                          <a:latin typeface="Kalpurush" panose="02000600000000000000" pitchFamily="2" charset="0"/>
                          <a:cs typeface="Kalpurush" panose="02000600000000000000" pitchFamily="2" charset="0"/>
                        </a:rPr>
                        <a:t>ক্লাস অনুযায়ী ভিন্ন)।</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মাঝারি (সাধারণত </a:t>
                      </a:r>
                      <a:r>
                        <a:rPr lang="en-US" sz="1800" kern="100">
                          <a:effectLst/>
                          <a:latin typeface="Kalpurush" panose="02000600000000000000" pitchFamily="2" charset="0"/>
                          <a:cs typeface="Kalpurush" panose="02000600000000000000" pitchFamily="2" charset="0"/>
                        </a:rPr>
                        <a:t>50-300</a:t>
                      </a:r>
                      <a:r>
                        <a:rPr lang="as-IN" sz="1800" kern="100">
                          <a:effectLst/>
                          <a:latin typeface="Kalpurush" panose="02000600000000000000" pitchFamily="2" charset="0"/>
                          <a:cs typeface="Kalpurush" panose="02000600000000000000" pitchFamily="2" charset="0"/>
                        </a:rPr>
                        <a:t> মিটার)।</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বৃহৎ (</a:t>
                      </a:r>
                      <a:r>
                        <a:rPr lang="en-US" sz="1800" kern="100">
                          <a:effectLst/>
                          <a:latin typeface="Kalpurush" panose="02000600000000000000" pitchFamily="2" charset="0"/>
                          <a:cs typeface="Kalpurush" panose="02000600000000000000" pitchFamily="2" charset="0"/>
                        </a:rPr>
                        <a:t>10-50</a:t>
                      </a:r>
                      <a:r>
                        <a:rPr lang="as-IN" sz="1800" kern="100">
                          <a:effectLst/>
                          <a:latin typeface="Kalpurush" panose="02000600000000000000" pitchFamily="2" charset="0"/>
                          <a:cs typeface="Kalpurush" panose="02000600000000000000" pitchFamily="2" charset="0"/>
                        </a:rPr>
                        <a:t> কিমি পর্যন্ত</a:t>
                      </a:r>
                      <a:r>
                        <a:rPr lang="en-US" sz="1800" kern="100">
                          <a:effectLst/>
                          <a:latin typeface="Kalpurush" panose="02000600000000000000" pitchFamily="2" charset="0"/>
                          <a:cs typeface="Kalpurush" panose="02000600000000000000" pitchFamily="2" charset="0"/>
                        </a:rPr>
                        <a:t>, </a:t>
                      </a:r>
                      <a:r>
                        <a:rPr lang="as-IN" sz="1800" kern="100">
                          <a:effectLst/>
                          <a:latin typeface="Kalpurush" panose="02000600000000000000" pitchFamily="2" charset="0"/>
                          <a:cs typeface="Kalpurush" panose="02000600000000000000" pitchFamily="2" charset="0"/>
                        </a:rPr>
                        <a:t>কিছু ক্ষেত্রে </a:t>
                      </a:r>
                      <a:r>
                        <a:rPr lang="en-US" sz="1800" kern="100">
                          <a:effectLst/>
                          <a:latin typeface="Kalpurush" panose="02000600000000000000" pitchFamily="2" charset="0"/>
                          <a:cs typeface="Kalpurush" panose="02000600000000000000" pitchFamily="2" charset="0"/>
                        </a:rPr>
                        <a:t>70</a:t>
                      </a:r>
                      <a:r>
                        <a:rPr lang="as-IN" sz="1800" kern="100">
                          <a:effectLst/>
                          <a:latin typeface="Kalpurush" panose="02000600000000000000" pitchFamily="2" charset="0"/>
                          <a:cs typeface="Kalpurush" panose="02000600000000000000" pitchFamily="2" charset="0"/>
                        </a:rPr>
                        <a:t> কিমি)।</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extLst>
                  <a:ext uri="{0D108BD9-81ED-4DB2-BD59-A6C34878D82A}">
                    <a16:rowId xmlns:a16="http://schemas.microsoft.com/office/drawing/2014/main" val="2791867870"/>
                  </a:ext>
                </a:extLst>
              </a:tr>
              <a:tr h="0">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ফ্রিকোয়েন্সি ব্যান্ড</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just">
                        <a:lnSpc>
                          <a:spcPct val="115000"/>
                        </a:lnSpc>
                        <a:spcAft>
                          <a:spcPts val="800"/>
                        </a:spcAft>
                        <a:buNone/>
                      </a:pPr>
                      <a:r>
                        <a:rPr lang="en-US" sz="1800" kern="100">
                          <a:effectLst/>
                          <a:latin typeface="Kalpurush" panose="02000600000000000000" pitchFamily="2" charset="0"/>
                          <a:cs typeface="Kalpurush" panose="02000600000000000000" pitchFamily="2" charset="0"/>
                        </a:rPr>
                        <a:t>2.4-2.45 GHz</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just">
                        <a:lnSpc>
                          <a:spcPct val="115000"/>
                        </a:lnSpc>
                        <a:spcAft>
                          <a:spcPts val="800"/>
                        </a:spcAft>
                        <a:buNone/>
                      </a:pPr>
                      <a:r>
                        <a:rPr lang="en-US" sz="1800" kern="100">
                          <a:effectLst/>
                          <a:latin typeface="Kalpurush" panose="02000600000000000000" pitchFamily="2" charset="0"/>
                          <a:cs typeface="Kalpurush" panose="02000600000000000000" pitchFamily="2" charset="0"/>
                        </a:rPr>
                        <a:t>2.4 GHz-5 GHz</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just">
                        <a:lnSpc>
                          <a:spcPct val="115000"/>
                        </a:lnSpc>
                        <a:spcAft>
                          <a:spcPts val="800"/>
                        </a:spcAft>
                        <a:buNone/>
                      </a:pPr>
                      <a:r>
                        <a:rPr lang="en-US" sz="1800" kern="100">
                          <a:effectLst/>
                          <a:latin typeface="Kalpurush" panose="02000600000000000000" pitchFamily="2" charset="0"/>
                          <a:cs typeface="Kalpurush" panose="02000600000000000000" pitchFamily="2" charset="0"/>
                        </a:rPr>
                        <a:t>2-66 GHz</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extLst>
                  <a:ext uri="{0D108BD9-81ED-4DB2-BD59-A6C34878D82A}">
                    <a16:rowId xmlns:a16="http://schemas.microsoft.com/office/drawing/2014/main" val="1063113674"/>
                  </a:ext>
                </a:extLst>
              </a:tr>
              <a:tr h="0">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গতি (ডেটা রেট)</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just">
                        <a:lnSpc>
                          <a:spcPct val="115000"/>
                        </a:lnSpc>
                        <a:spcAft>
                          <a:spcPts val="800"/>
                        </a:spcAft>
                        <a:buNone/>
                      </a:pPr>
                      <a:r>
                        <a:rPr lang="as-IN" sz="1800" kern="100" dirty="0">
                          <a:effectLst/>
                          <a:latin typeface="Kalpurush" panose="02000600000000000000" pitchFamily="2" charset="0"/>
                          <a:cs typeface="Kalpurush" panose="02000600000000000000" pitchFamily="2" charset="0"/>
                        </a:rPr>
                        <a:t>কম (</a:t>
                      </a:r>
                      <a:r>
                        <a:rPr lang="en-US" sz="1800" kern="100" dirty="0">
                          <a:effectLst/>
                          <a:latin typeface="Kalpurush" panose="02000600000000000000" pitchFamily="2" charset="0"/>
                          <a:cs typeface="Kalpurush" panose="02000600000000000000" pitchFamily="2" charset="0"/>
                        </a:rPr>
                        <a:t>0.72-25 Mbps</a:t>
                      </a:r>
                      <a:r>
                        <a:rPr lang="as-IN" sz="1800" kern="100" dirty="0">
                          <a:effectLst/>
                          <a:latin typeface="Kalpurush" panose="02000600000000000000" pitchFamily="2" charset="0"/>
                          <a:cs typeface="Kalpurush" panose="02000600000000000000" pitchFamily="2" charset="0"/>
                        </a:rPr>
                        <a:t>)।</a:t>
                      </a:r>
                      <a:endParaRPr lang="en-US" sz="1800" kern="100" dirty="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মাঝারি থেকে উচ্চ (</a:t>
                      </a:r>
                      <a:r>
                        <a:rPr lang="en-US" sz="1800" kern="100">
                          <a:effectLst/>
                          <a:latin typeface="Kalpurush" panose="02000600000000000000" pitchFamily="2" charset="0"/>
                          <a:cs typeface="Kalpurush" panose="02000600000000000000" pitchFamily="2" charset="0"/>
                        </a:rPr>
                        <a:t>11 Mbps </a:t>
                      </a:r>
                      <a:r>
                        <a:rPr lang="as-IN" sz="1800" kern="100">
                          <a:effectLst/>
                          <a:latin typeface="Kalpurush" panose="02000600000000000000" pitchFamily="2" charset="0"/>
                          <a:cs typeface="Kalpurush" panose="02000600000000000000" pitchFamily="2" charset="0"/>
                        </a:rPr>
                        <a:t>থেকে </a:t>
                      </a:r>
                      <a:r>
                        <a:rPr lang="en-US" sz="1800" kern="100">
                          <a:effectLst/>
                          <a:latin typeface="Kalpurush" panose="02000600000000000000" pitchFamily="2" charset="0"/>
                          <a:cs typeface="Kalpurush" panose="02000600000000000000" pitchFamily="2" charset="0"/>
                        </a:rPr>
                        <a:t>1300 Mbps </a:t>
                      </a:r>
                      <a:r>
                        <a:rPr lang="as-IN" sz="1800" kern="100">
                          <a:effectLst/>
                          <a:latin typeface="Kalpurush" panose="02000600000000000000" pitchFamily="2" charset="0"/>
                          <a:cs typeface="Kalpurush" panose="02000600000000000000" pitchFamily="2" charset="0"/>
                        </a:rPr>
                        <a:t>পর্যন্ত)।</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ওয়াইম্যাক্স উচ্চ (সাধারণত ৪</a:t>
                      </a:r>
                      <a:r>
                        <a:rPr lang="en-US" sz="1800" kern="100">
                          <a:effectLst/>
                          <a:latin typeface="Kalpurush" panose="02000600000000000000" pitchFamily="2" charset="0"/>
                          <a:cs typeface="Kalpurush" panose="02000600000000000000" pitchFamily="2" charset="0"/>
                        </a:rPr>
                        <a:t>0 Mbps </a:t>
                      </a:r>
                      <a:r>
                        <a:rPr lang="as-IN" sz="1800" kern="100">
                          <a:effectLst/>
                          <a:latin typeface="Kalpurush" panose="02000600000000000000" pitchFamily="2" charset="0"/>
                          <a:cs typeface="Kalpurush" panose="02000600000000000000" pitchFamily="2" charset="0"/>
                        </a:rPr>
                        <a:t>তার অধিক)।</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extLst>
                  <a:ext uri="{0D108BD9-81ED-4DB2-BD59-A6C34878D82A}">
                    <a16:rowId xmlns:a16="http://schemas.microsoft.com/office/drawing/2014/main" val="4058976582"/>
                  </a:ext>
                </a:extLst>
              </a:tr>
              <a:tr h="0">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শক্তি খরচ</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খুব কম।</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মাঝারি থেকে উচ্চ।</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উচ্চ।</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extLst>
                  <a:ext uri="{0D108BD9-81ED-4DB2-BD59-A6C34878D82A}">
                    <a16:rowId xmlns:a16="http://schemas.microsoft.com/office/drawing/2014/main" val="2640399863"/>
                  </a:ext>
                </a:extLst>
              </a:tr>
              <a:tr h="0">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প্রয়োগ</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স্মার্টওয়াচ</a:t>
                      </a:r>
                      <a:r>
                        <a:rPr lang="en-US" sz="1800" kern="100">
                          <a:effectLst/>
                          <a:latin typeface="Kalpurush" panose="02000600000000000000" pitchFamily="2" charset="0"/>
                          <a:cs typeface="Kalpurush" panose="02000600000000000000" pitchFamily="2" charset="0"/>
                        </a:rPr>
                        <a:t>, </a:t>
                      </a:r>
                      <a:r>
                        <a:rPr lang="as-IN" sz="1800" kern="100">
                          <a:effectLst/>
                          <a:latin typeface="Kalpurush" panose="02000600000000000000" pitchFamily="2" charset="0"/>
                          <a:cs typeface="Kalpurush" panose="02000600000000000000" pitchFamily="2" charset="0"/>
                        </a:rPr>
                        <a:t>ওয়‍্যারলেস ইয়ারফোন</a:t>
                      </a:r>
                      <a:r>
                        <a:rPr lang="en-US" sz="1800" kern="100">
                          <a:effectLst/>
                          <a:latin typeface="Kalpurush" panose="02000600000000000000" pitchFamily="2" charset="0"/>
                          <a:cs typeface="Kalpurush" panose="02000600000000000000" pitchFamily="2" charset="0"/>
                        </a:rPr>
                        <a:t>, </a:t>
                      </a:r>
                      <a:r>
                        <a:rPr lang="as-IN" sz="1800" kern="100">
                          <a:effectLst/>
                          <a:latin typeface="Kalpurush" panose="02000600000000000000" pitchFamily="2" charset="0"/>
                          <a:cs typeface="Kalpurush" panose="02000600000000000000" pitchFamily="2" charset="0"/>
                        </a:rPr>
                        <a:t>স্মার্ট হোম ডিভাইস।</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বাসা</a:t>
                      </a:r>
                      <a:r>
                        <a:rPr lang="en-US" sz="1800" kern="100">
                          <a:effectLst/>
                          <a:latin typeface="Kalpurush" panose="02000600000000000000" pitchFamily="2" charset="0"/>
                          <a:cs typeface="Kalpurush" panose="02000600000000000000" pitchFamily="2" charset="0"/>
                        </a:rPr>
                        <a:t>, </a:t>
                      </a:r>
                      <a:r>
                        <a:rPr lang="as-IN" sz="1800" kern="100">
                          <a:effectLst/>
                          <a:latin typeface="Kalpurush" panose="02000600000000000000" pitchFamily="2" charset="0"/>
                          <a:cs typeface="Kalpurush" panose="02000600000000000000" pitchFamily="2" charset="0"/>
                        </a:rPr>
                        <a:t>অফিস</a:t>
                      </a:r>
                      <a:r>
                        <a:rPr lang="en-US" sz="1800" kern="100">
                          <a:effectLst/>
                          <a:latin typeface="Kalpurush" panose="02000600000000000000" pitchFamily="2" charset="0"/>
                          <a:cs typeface="Kalpurush" panose="02000600000000000000" pitchFamily="2" charset="0"/>
                        </a:rPr>
                        <a:t>, </a:t>
                      </a:r>
                      <a:r>
                        <a:rPr lang="as-IN" sz="1800" kern="100">
                          <a:effectLst/>
                          <a:latin typeface="Kalpurush" panose="02000600000000000000" pitchFamily="2" charset="0"/>
                          <a:cs typeface="Kalpurush" panose="02000600000000000000" pitchFamily="2" charset="0"/>
                        </a:rPr>
                        <a:t>কফি শপ</a:t>
                      </a:r>
                      <a:r>
                        <a:rPr lang="en-US" sz="1800" kern="100">
                          <a:effectLst/>
                          <a:latin typeface="Kalpurush" panose="02000600000000000000" pitchFamily="2" charset="0"/>
                          <a:cs typeface="Kalpurush" panose="02000600000000000000" pitchFamily="2" charset="0"/>
                        </a:rPr>
                        <a:t>, </a:t>
                      </a:r>
                      <a:r>
                        <a:rPr lang="as-IN" sz="1800" kern="100">
                          <a:effectLst/>
                          <a:latin typeface="Kalpurush" panose="02000600000000000000" pitchFamily="2" charset="0"/>
                          <a:cs typeface="Kalpurush" panose="02000600000000000000" pitchFamily="2" charset="0"/>
                        </a:rPr>
                        <a:t>বিমানবন্দর</a:t>
                      </a:r>
                      <a:r>
                        <a:rPr lang="en-US" sz="1800" kern="100">
                          <a:effectLst/>
                          <a:latin typeface="Kalpurush" panose="02000600000000000000" pitchFamily="2" charset="0"/>
                          <a:cs typeface="Kalpurush" panose="02000600000000000000" pitchFamily="2" charset="0"/>
                        </a:rPr>
                        <a:t>, </a:t>
                      </a:r>
                      <a:r>
                        <a:rPr lang="as-IN" sz="1800" kern="100">
                          <a:effectLst/>
                          <a:latin typeface="Kalpurush" panose="02000600000000000000" pitchFamily="2" charset="0"/>
                          <a:cs typeface="Kalpurush" panose="02000600000000000000" pitchFamily="2" charset="0"/>
                        </a:rPr>
                        <a:t>পাবলিক হটস্পট</a:t>
                      </a:r>
                      <a:r>
                        <a:rPr lang="en-US" sz="1800" kern="100">
                          <a:effectLst/>
                          <a:latin typeface="Kalpurush" panose="02000600000000000000" pitchFamily="2" charset="0"/>
                          <a:cs typeface="Kalpurush" panose="02000600000000000000" pitchFamily="2" charset="0"/>
                        </a:rPr>
                        <a:t>।</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just">
                        <a:lnSpc>
                          <a:spcPct val="115000"/>
                        </a:lnSpc>
                        <a:spcAft>
                          <a:spcPts val="800"/>
                        </a:spcAft>
                        <a:buNone/>
                      </a:pPr>
                      <a:r>
                        <a:rPr lang="as-IN" sz="1800" kern="100" dirty="0">
                          <a:effectLst/>
                          <a:latin typeface="Kalpurush" panose="02000600000000000000" pitchFamily="2" charset="0"/>
                          <a:cs typeface="Kalpurush" panose="02000600000000000000" pitchFamily="2" charset="0"/>
                        </a:rPr>
                        <a:t>গ্রামীণ বা প্রত্যন্ত অঞ্চলে ব্রডব্যান্ড ইন্টারনেট সরবর</a:t>
                      </a:r>
                      <a:r>
                        <a:rPr lang="en-US" sz="1800" kern="100" dirty="0" err="1">
                          <a:effectLst/>
                          <a:latin typeface="Kalpurush" panose="02000600000000000000" pitchFamily="2" charset="0"/>
                          <a:cs typeface="Kalpurush" panose="02000600000000000000" pitchFamily="2" charset="0"/>
                        </a:rPr>
                        <a:t>াহ</a:t>
                      </a:r>
                      <a:r>
                        <a:rPr lang="as-IN" sz="1800" kern="100" dirty="0">
                          <a:effectLst/>
                          <a:latin typeface="Kalpurush" panose="02000600000000000000" pitchFamily="2" charset="0"/>
                          <a:cs typeface="Kalpurush" panose="02000600000000000000" pitchFamily="2" charset="0"/>
                        </a:rPr>
                        <a:t>।</a:t>
                      </a:r>
                      <a:endParaRPr lang="en-US" sz="1800" kern="100" dirty="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extLst>
                  <a:ext uri="{0D108BD9-81ED-4DB2-BD59-A6C34878D82A}">
                    <a16:rowId xmlns:a16="http://schemas.microsoft.com/office/drawing/2014/main" val="2058299444"/>
                  </a:ext>
                </a:extLst>
              </a:tr>
              <a:tr h="0">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ডেটা ট্রান্সমিশন মোড</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just">
                        <a:lnSpc>
                          <a:spcPct val="115000"/>
                        </a:lnSpc>
                        <a:spcAft>
                          <a:spcPts val="800"/>
                        </a:spcAft>
                        <a:buNone/>
                      </a:pPr>
                      <a:r>
                        <a:rPr lang="as-IN" sz="1800" kern="100" dirty="0">
                          <a:effectLst/>
                          <a:latin typeface="Kalpurush" panose="02000600000000000000" pitchFamily="2" charset="0"/>
                          <a:cs typeface="Kalpurush" panose="02000600000000000000" pitchFamily="2" charset="0"/>
                        </a:rPr>
                        <a:t>হাফ-ডুপ্লেক্স।</a:t>
                      </a:r>
                      <a:endParaRPr lang="en-US" sz="1800" kern="100" dirty="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just">
                        <a:lnSpc>
                          <a:spcPct val="115000"/>
                        </a:lnSpc>
                        <a:spcAft>
                          <a:spcPts val="800"/>
                        </a:spcAft>
                        <a:buNone/>
                      </a:pPr>
                      <a:r>
                        <a:rPr lang="as-IN" sz="1800" kern="100">
                          <a:effectLst/>
                          <a:latin typeface="Kalpurush" panose="02000600000000000000" pitchFamily="2" charset="0"/>
                          <a:cs typeface="Kalpurush" panose="02000600000000000000" pitchFamily="2" charset="0"/>
                        </a:rPr>
                        <a:t>হাফ-ডুপ্লেক্স।</a:t>
                      </a:r>
                      <a:endParaRPr lang="en-US" sz="1800" kern="10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tc>
                  <a:txBody>
                    <a:bodyPr/>
                    <a:lstStyle/>
                    <a:p>
                      <a:pPr marL="0" marR="0" algn="just">
                        <a:lnSpc>
                          <a:spcPct val="115000"/>
                        </a:lnSpc>
                        <a:spcAft>
                          <a:spcPts val="800"/>
                        </a:spcAft>
                        <a:buNone/>
                      </a:pPr>
                      <a:r>
                        <a:rPr lang="as-IN" sz="1800" kern="100" dirty="0">
                          <a:effectLst/>
                          <a:latin typeface="Kalpurush" panose="02000600000000000000" pitchFamily="2" charset="0"/>
                          <a:cs typeface="Kalpurush" panose="02000600000000000000" pitchFamily="2" charset="0"/>
                        </a:rPr>
                        <a:t>ফুল-ডুপ্লেক্স</a:t>
                      </a:r>
                      <a:r>
                        <a:rPr lang="hi-IN" sz="1800" kern="100" dirty="0">
                          <a:effectLst/>
                          <a:latin typeface="Kalpurush" panose="02000600000000000000" pitchFamily="2" charset="0"/>
                        </a:rPr>
                        <a:t>।</a:t>
                      </a:r>
                      <a:endParaRPr lang="en-US" sz="1800" kern="100" dirty="0">
                        <a:effectLst/>
                        <a:latin typeface="Kalpurush" panose="02000600000000000000" pitchFamily="2" charset="0"/>
                        <a:ea typeface="Calibri" panose="020F0502020204030204" pitchFamily="34" charset="0"/>
                        <a:cs typeface="Kalpurush" panose="02000600000000000000" pitchFamily="2" charset="0"/>
                      </a:endParaRPr>
                    </a:p>
                  </a:txBody>
                  <a:tcPr marL="45720" marR="45720"/>
                </a:tc>
                <a:extLst>
                  <a:ext uri="{0D108BD9-81ED-4DB2-BD59-A6C34878D82A}">
                    <a16:rowId xmlns:a16="http://schemas.microsoft.com/office/drawing/2014/main" val="1886258213"/>
                  </a:ext>
                </a:extLst>
              </a:tr>
            </a:tbl>
          </a:graphicData>
        </a:graphic>
      </p:graphicFrame>
    </p:spTree>
    <p:extLst>
      <p:ext uri="{BB962C8B-B14F-4D97-AF65-F5344CB8AC3E}">
        <p14:creationId xmlns:p14="http://schemas.microsoft.com/office/powerpoint/2010/main" val="166933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14" presetClass="entr" presetSubtype="10"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8C6D5-0DEF-F4F6-8881-74DD36202D8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51CBB4A-427F-3843-8957-9E9E3F1040A8}"/>
              </a:ext>
            </a:extLst>
          </p:cNvPr>
          <p:cNvSpPr txBox="1"/>
          <p:nvPr/>
        </p:nvSpPr>
        <p:spPr>
          <a:xfrm>
            <a:off x="32084" y="6375211"/>
            <a:ext cx="12125132" cy="461665"/>
          </a:xfrm>
          <a:prstGeom prst="rect">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3" name="Group 2">
            <a:extLst>
              <a:ext uri="{FF2B5EF4-FFF2-40B4-BE49-F238E27FC236}">
                <a16:creationId xmlns:a16="http://schemas.microsoft.com/office/drawing/2014/main" id="{C60D9F86-38AA-6533-A09F-847F3FB88476}"/>
              </a:ext>
            </a:extLst>
          </p:cNvPr>
          <p:cNvGrpSpPr/>
          <p:nvPr/>
        </p:nvGrpSpPr>
        <p:grpSpPr>
          <a:xfrm>
            <a:off x="4364823" y="95761"/>
            <a:ext cx="3084981" cy="1118196"/>
            <a:chOff x="4157979" y="495700"/>
            <a:chExt cx="3084981" cy="1118196"/>
          </a:xfrm>
        </p:grpSpPr>
        <p:sp>
          <p:nvSpPr>
            <p:cNvPr id="6" name="Arrow: Pentagon 5">
              <a:extLst>
                <a:ext uri="{FF2B5EF4-FFF2-40B4-BE49-F238E27FC236}">
                  <a16:creationId xmlns:a16="http://schemas.microsoft.com/office/drawing/2014/main" id="{4E816C9D-8AC2-5BE9-757D-0DE7E042843A}"/>
                </a:ext>
              </a:extLst>
            </p:cNvPr>
            <p:cNvSpPr/>
            <p:nvPr/>
          </p:nvSpPr>
          <p:spPr>
            <a:xfrm>
              <a:off x="4949040" y="784850"/>
              <a:ext cx="2293920" cy="565387"/>
            </a:xfrm>
            <a:prstGeom prst="homePlate">
              <a:avLst>
                <a:gd name="adj" fmla="val 0"/>
              </a:avLst>
            </a:prstGeom>
            <a:solidFill>
              <a:srgbClr val="487FB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Kalpurush" panose="02000600000000000000" pitchFamily="2" charset="0"/>
                  <a:cs typeface="Kalpurush" panose="02000600000000000000" pitchFamily="2" charset="0"/>
                </a:rPr>
                <a:t>একক</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কাজ</a:t>
              </a:r>
              <a:endParaRPr lang="en-US" sz="2800" b="1" dirty="0"/>
            </a:p>
          </p:txBody>
        </p:sp>
        <p:pic>
          <p:nvPicPr>
            <p:cNvPr id="7" name="Picture 6">
              <a:extLst>
                <a:ext uri="{FF2B5EF4-FFF2-40B4-BE49-F238E27FC236}">
                  <a16:creationId xmlns:a16="http://schemas.microsoft.com/office/drawing/2014/main" id="{A615648B-026C-51BA-2FBE-F1D82452EC1B}"/>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57979" y="495700"/>
              <a:ext cx="1112144" cy="1118196"/>
            </a:xfrm>
            <a:prstGeom prst="rect">
              <a:avLst/>
            </a:prstGeom>
          </p:spPr>
        </p:pic>
      </p:grpSp>
      <p:sp>
        <p:nvSpPr>
          <p:cNvPr id="12" name="TextBox 11">
            <a:extLst>
              <a:ext uri="{FF2B5EF4-FFF2-40B4-BE49-F238E27FC236}">
                <a16:creationId xmlns:a16="http://schemas.microsoft.com/office/drawing/2014/main" id="{3D731F22-9EDA-AF14-9357-5A4BC14F1701}"/>
              </a:ext>
            </a:extLst>
          </p:cNvPr>
          <p:cNvSpPr txBox="1"/>
          <p:nvPr/>
        </p:nvSpPr>
        <p:spPr>
          <a:xfrm>
            <a:off x="3330348" y="1503107"/>
            <a:ext cx="5528603" cy="4247317"/>
          </a:xfrm>
          <a:prstGeom prst="rect">
            <a:avLst/>
          </a:prstGeom>
          <a:noFill/>
        </p:spPr>
        <p:txBody>
          <a:bodyPr wrap="square" rtlCol="0">
            <a:spAutoFit/>
          </a:bodyPr>
          <a:lstStyle/>
          <a:p>
            <a:pPr fontAlgn="base"/>
            <a:r>
              <a:rPr lang="as-IN" b="1" dirty="0">
                <a:solidFill>
                  <a:srgbClr val="8368A7"/>
                </a:solidFill>
                <a:latin typeface="Kalpurush" panose="02000600000000000000" pitchFamily="2" charset="0"/>
                <a:cs typeface="Kalpurush" panose="02000600000000000000" pitchFamily="2" charset="0"/>
              </a:rPr>
              <a:t>১। </a:t>
            </a:r>
            <a:r>
              <a:rPr lang="en-US" b="1" dirty="0">
                <a:solidFill>
                  <a:srgbClr val="8368A7"/>
                </a:solidFill>
                <a:latin typeface="Kalpurush" panose="02000600000000000000" pitchFamily="2" charset="0"/>
                <a:cs typeface="Kalpurush" panose="02000600000000000000" pitchFamily="2" charset="0"/>
              </a:rPr>
              <a:t>WiMAX </a:t>
            </a:r>
            <a:r>
              <a:rPr lang="as-IN" b="1" dirty="0">
                <a:solidFill>
                  <a:srgbClr val="8368A7"/>
                </a:solidFill>
                <a:latin typeface="Kalpurush" panose="02000600000000000000" pitchFamily="2" charset="0"/>
                <a:cs typeface="Kalpurush" panose="02000600000000000000" pitchFamily="2" charset="0"/>
              </a:rPr>
              <a:t>এর </a:t>
            </a:r>
            <a:r>
              <a:rPr lang="en-US" b="1" dirty="0">
                <a:solidFill>
                  <a:srgbClr val="8368A7"/>
                </a:solidFill>
                <a:latin typeface="Kalpurush" panose="02000600000000000000" pitchFamily="2" charset="0"/>
                <a:cs typeface="Kalpurush" panose="02000600000000000000" pitchFamily="2" charset="0"/>
              </a:rPr>
              <a:t>IEEE </a:t>
            </a:r>
            <a:r>
              <a:rPr lang="as-IN" b="1" dirty="0">
                <a:solidFill>
                  <a:srgbClr val="8368A7"/>
                </a:solidFill>
                <a:latin typeface="Kalpurush" panose="02000600000000000000" pitchFamily="2" charset="0"/>
                <a:cs typeface="Kalpurush" panose="02000600000000000000" pitchFamily="2" charset="0"/>
              </a:rPr>
              <a:t>স্ট্যান্ডার্ড কত?</a:t>
            </a:r>
          </a:p>
          <a:p>
            <a:pPr fontAlgn="base"/>
            <a:r>
              <a:rPr lang="as-IN" dirty="0">
                <a:solidFill>
                  <a:srgbClr val="8368A7"/>
                </a:solidFill>
                <a:latin typeface="Kalpurush" panose="02000600000000000000" pitchFamily="2" charset="0"/>
                <a:cs typeface="Kalpurush" panose="02000600000000000000" pitchFamily="2" charset="0"/>
              </a:rPr>
              <a:t>ক) 802.11     খ) 802.11</a:t>
            </a:r>
            <a:r>
              <a:rPr lang="en-US" dirty="0">
                <a:solidFill>
                  <a:srgbClr val="8368A7"/>
                </a:solidFill>
                <a:latin typeface="Kalpurush" panose="02000600000000000000" pitchFamily="2" charset="0"/>
                <a:cs typeface="Kalpurush" panose="02000600000000000000" pitchFamily="2" charset="0"/>
              </a:rPr>
              <a:t>a   </a:t>
            </a:r>
            <a:r>
              <a:rPr lang="as-IN" dirty="0">
                <a:solidFill>
                  <a:srgbClr val="8368A7"/>
                </a:solidFill>
                <a:latin typeface="Kalpurush" panose="02000600000000000000" pitchFamily="2" charset="0"/>
                <a:cs typeface="Kalpurush" panose="02000600000000000000" pitchFamily="2" charset="0"/>
              </a:rPr>
              <a:t>গ) 802.15     ঘ) 802.16</a:t>
            </a:r>
          </a:p>
          <a:p>
            <a:pPr fontAlgn="base"/>
            <a:r>
              <a:rPr lang="as-IN" b="1" dirty="0">
                <a:solidFill>
                  <a:srgbClr val="8368A7"/>
                </a:solidFill>
                <a:latin typeface="Kalpurush" panose="02000600000000000000" pitchFamily="2" charset="0"/>
                <a:cs typeface="Kalpurush" panose="02000600000000000000" pitchFamily="2" charset="0"/>
              </a:rPr>
              <a:t>২। </a:t>
            </a:r>
            <a:r>
              <a:rPr lang="en-US" b="1" dirty="0" err="1">
                <a:solidFill>
                  <a:srgbClr val="8368A7"/>
                </a:solidFill>
                <a:latin typeface="Kalpurush" panose="02000600000000000000" pitchFamily="2" charset="0"/>
                <a:cs typeface="Kalpurush" panose="02000600000000000000" pitchFamily="2" charset="0"/>
              </a:rPr>
              <a:t>WiMax</a:t>
            </a:r>
            <a:r>
              <a:rPr lang="en-US" b="1" dirty="0">
                <a:solidFill>
                  <a:srgbClr val="8368A7"/>
                </a:solidFill>
                <a:latin typeface="Kalpurush" panose="02000600000000000000" pitchFamily="2" charset="0"/>
                <a:cs typeface="Kalpurush" panose="02000600000000000000" pitchFamily="2" charset="0"/>
              </a:rPr>
              <a:t> </a:t>
            </a:r>
            <a:r>
              <a:rPr lang="as-IN" b="1" dirty="0">
                <a:solidFill>
                  <a:srgbClr val="8368A7"/>
                </a:solidFill>
                <a:latin typeface="Kalpurush" panose="02000600000000000000" pitchFamily="2" charset="0"/>
                <a:cs typeface="Kalpurush" panose="02000600000000000000" pitchFamily="2" charset="0"/>
              </a:rPr>
              <a:t>কোন ধরনের নেটওয়ার্ক তৈরিতে ব্যবহৃত হয়?</a:t>
            </a:r>
          </a:p>
          <a:p>
            <a:pPr fontAlgn="base"/>
            <a:r>
              <a:rPr lang="as-IN" dirty="0">
                <a:solidFill>
                  <a:srgbClr val="8368A7"/>
                </a:solidFill>
                <a:latin typeface="Kalpurush" panose="02000600000000000000" pitchFamily="2" charset="0"/>
                <a:cs typeface="Kalpurush" panose="02000600000000000000" pitchFamily="2" charset="0"/>
              </a:rPr>
              <a:t>ক) </a:t>
            </a:r>
            <a:r>
              <a:rPr lang="en-US" dirty="0">
                <a:solidFill>
                  <a:srgbClr val="8368A7"/>
                </a:solidFill>
                <a:latin typeface="Kalpurush" panose="02000600000000000000" pitchFamily="2" charset="0"/>
                <a:cs typeface="Kalpurush" panose="02000600000000000000" pitchFamily="2" charset="0"/>
              </a:rPr>
              <a:t>PAN      </a:t>
            </a:r>
            <a:r>
              <a:rPr lang="as-IN" dirty="0">
                <a:solidFill>
                  <a:srgbClr val="8368A7"/>
                </a:solidFill>
                <a:latin typeface="Kalpurush" panose="02000600000000000000" pitchFamily="2" charset="0"/>
                <a:cs typeface="Kalpurush" panose="02000600000000000000" pitchFamily="2" charset="0"/>
              </a:rPr>
              <a:t>খ) </a:t>
            </a:r>
            <a:r>
              <a:rPr lang="en-US" dirty="0">
                <a:solidFill>
                  <a:srgbClr val="8368A7"/>
                </a:solidFill>
                <a:latin typeface="Kalpurush" panose="02000600000000000000" pitchFamily="2" charset="0"/>
                <a:cs typeface="Kalpurush" panose="02000600000000000000" pitchFamily="2" charset="0"/>
              </a:rPr>
              <a:t>LAN       </a:t>
            </a:r>
            <a:r>
              <a:rPr lang="as-IN" dirty="0">
                <a:solidFill>
                  <a:srgbClr val="8368A7"/>
                </a:solidFill>
                <a:latin typeface="Kalpurush" panose="02000600000000000000" pitchFamily="2" charset="0"/>
                <a:cs typeface="Kalpurush" panose="02000600000000000000" pitchFamily="2" charset="0"/>
              </a:rPr>
              <a:t>গ) </a:t>
            </a:r>
            <a:r>
              <a:rPr lang="en-US" dirty="0">
                <a:solidFill>
                  <a:srgbClr val="8368A7"/>
                </a:solidFill>
                <a:latin typeface="Kalpurush" panose="02000600000000000000" pitchFamily="2" charset="0"/>
                <a:cs typeface="Kalpurush" panose="02000600000000000000" pitchFamily="2" charset="0"/>
              </a:rPr>
              <a:t>MAN     </a:t>
            </a:r>
            <a:r>
              <a:rPr lang="as-IN" dirty="0">
                <a:solidFill>
                  <a:srgbClr val="8368A7"/>
                </a:solidFill>
                <a:latin typeface="Kalpurush" panose="02000600000000000000" pitchFamily="2" charset="0"/>
                <a:cs typeface="Kalpurush" panose="02000600000000000000" pitchFamily="2" charset="0"/>
              </a:rPr>
              <a:t>ঘ) </a:t>
            </a:r>
            <a:r>
              <a:rPr lang="en-US" dirty="0">
                <a:solidFill>
                  <a:srgbClr val="8368A7"/>
                </a:solidFill>
                <a:latin typeface="Kalpurush" panose="02000600000000000000" pitchFamily="2" charset="0"/>
                <a:cs typeface="Kalpurush" panose="02000600000000000000" pitchFamily="2" charset="0"/>
              </a:rPr>
              <a:t>WAN</a:t>
            </a:r>
          </a:p>
          <a:p>
            <a:pPr fontAlgn="base"/>
            <a:r>
              <a:rPr lang="as-IN" b="1" dirty="0">
                <a:solidFill>
                  <a:srgbClr val="8368A7"/>
                </a:solidFill>
                <a:latin typeface="Kalpurush" panose="02000600000000000000" pitchFamily="2" charset="0"/>
                <a:cs typeface="Kalpurush" panose="02000600000000000000" pitchFamily="2" charset="0"/>
              </a:rPr>
              <a:t>৩। ব্লুটুথের মাধ্যমে তৈরি নেটওয়ার্ককে বলে-</a:t>
            </a:r>
          </a:p>
          <a:p>
            <a:pPr fontAlgn="base"/>
            <a:r>
              <a:rPr lang="as-IN" dirty="0">
                <a:solidFill>
                  <a:srgbClr val="8368A7"/>
                </a:solidFill>
                <a:latin typeface="Kalpurush" panose="02000600000000000000" pitchFamily="2" charset="0"/>
                <a:cs typeface="Kalpurush" panose="02000600000000000000" pitchFamily="2" charset="0"/>
              </a:rPr>
              <a:t>ক) </a:t>
            </a:r>
            <a:r>
              <a:rPr lang="en-US" dirty="0">
                <a:solidFill>
                  <a:srgbClr val="8368A7"/>
                </a:solidFill>
                <a:latin typeface="Kalpurush" panose="02000600000000000000" pitchFamily="2" charset="0"/>
                <a:cs typeface="Kalpurush" panose="02000600000000000000" pitchFamily="2" charset="0"/>
              </a:rPr>
              <a:t>PAN      </a:t>
            </a:r>
            <a:r>
              <a:rPr lang="as-IN" dirty="0">
                <a:solidFill>
                  <a:srgbClr val="8368A7"/>
                </a:solidFill>
                <a:latin typeface="Kalpurush" panose="02000600000000000000" pitchFamily="2" charset="0"/>
                <a:cs typeface="Kalpurush" panose="02000600000000000000" pitchFamily="2" charset="0"/>
              </a:rPr>
              <a:t>খ) </a:t>
            </a:r>
            <a:r>
              <a:rPr lang="en-US" dirty="0">
                <a:solidFill>
                  <a:srgbClr val="8368A7"/>
                </a:solidFill>
                <a:latin typeface="Kalpurush" panose="02000600000000000000" pitchFamily="2" charset="0"/>
                <a:cs typeface="Kalpurush" panose="02000600000000000000" pitchFamily="2" charset="0"/>
              </a:rPr>
              <a:t>LAN       </a:t>
            </a:r>
            <a:r>
              <a:rPr lang="as-IN" dirty="0">
                <a:solidFill>
                  <a:srgbClr val="8368A7"/>
                </a:solidFill>
                <a:latin typeface="Kalpurush" panose="02000600000000000000" pitchFamily="2" charset="0"/>
                <a:cs typeface="Kalpurush" panose="02000600000000000000" pitchFamily="2" charset="0"/>
              </a:rPr>
              <a:t>গ) </a:t>
            </a:r>
            <a:r>
              <a:rPr lang="en-US" dirty="0">
                <a:solidFill>
                  <a:srgbClr val="8368A7"/>
                </a:solidFill>
                <a:latin typeface="Kalpurush" panose="02000600000000000000" pitchFamily="2" charset="0"/>
                <a:cs typeface="Kalpurush" panose="02000600000000000000" pitchFamily="2" charset="0"/>
              </a:rPr>
              <a:t>MAN     </a:t>
            </a:r>
            <a:r>
              <a:rPr lang="as-IN" dirty="0">
                <a:solidFill>
                  <a:srgbClr val="8368A7"/>
                </a:solidFill>
                <a:latin typeface="Kalpurush" panose="02000600000000000000" pitchFamily="2" charset="0"/>
                <a:cs typeface="Kalpurush" panose="02000600000000000000" pitchFamily="2" charset="0"/>
              </a:rPr>
              <a:t>ঘ) </a:t>
            </a:r>
            <a:r>
              <a:rPr lang="en-US" dirty="0">
                <a:solidFill>
                  <a:srgbClr val="8368A7"/>
                </a:solidFill>
                <a:latin typeface="Kalpurush" panose="02000600000000000000" pitchFamily="2" charset="0"/>
                <a:cs typeface="Kalpurush" panose="02000600000000000000" pitchFamily="2" charset="0"/>
              </a:rPr>
              <a:t>WAN</a:t>
            </a:r>
          </a:p>
          <a:p>
            <a:pPr fontAlgn="base"/>
            <a:r>
              <a:rPr lang="as-IN" b="1" dirty="0">
                <a:solidFill>
                  <a:srgbClr val="8368A7"/>
                </a:solidFill>
                <a:latin typeface="Kalpurush" panose="02000600000000000000" pitchFamily="2" charset="0"/>
                <a:cs typeface="Kalpurush" panose="02000600000000000000" pitchFamily="2" charset="0"/>
              </a:rPr>
              <a:t>৪। হটস্পট কী?</a:t>
            </a:r>
          </a:p>
          <a:p>
            <a:pPr fontAlgn="base"/>
            <a:r>
              <a:rPr lang="as-IN" dirty="0">
                <a:solidFill>
                  <a:srgbClr val="8368A7"/>
                </a:solidFill>
                <a:latin typeface="Kalpurush" panose="02000600000000000000" pitchFamily="2" charset="0"/>
                <a:cs typeface="Kalpurush" panose="02000600000000000000" pitchFamily="2" charset="0"/>
              </a:rPr>
              <a:t>ক) বিশেষ নিরাপত্তাব্যবস্থা</a:t>
            </a:r>
          </a:p>
          <a:p>
            <a:pPr fontAlgn="base"/>
            <a:r>
              <a:rPr lang="as-IN" dirty="0">
                <a:solidFill>
                  <a:srgbClr val="8368A7"/>
                </a:solidFill>
                <a:latin typeface="Kalpurush" panose="02000600000000000000" pitchFamily="2" charset="0"/>
                <a:cs typeface="Kalpurush" panose="02000600000000000000" pitchFamily="2" charset="0"/>
              </a:rPr>
              <a:t>খ) তারযুক্ত ইন্টারনেট ব্যবস্থা</a:t>
            </a:r>
          </a:p>
          <a:p>
            <a:pPr fontAlgn="base"/>
            <a:r>
              <a:rPr lang="as-IN" dirty="0">
                <a:solidFill>
                  <a:srgbClr val="8368A7"/>
                </a:solidFill>
                <a:latin typeface="Kalpurush" panose="02000600000000000000" pitchFamily="2" charset="0"/>
                <a:cs typeface="Kalpurush" panose="02000600000000000000" pitchFamily="2" charset="0"/>
              </a:rPr>
              <a:t>গ) তারবিহীন ইন্টারনেট ব্যবস্থা</a:t>
            </a:r>
          </a:p>
          <a:p>
            <a:pPr fontAlgn="base"/>
            <a:r>
              <a:rPr lang="as-IN" dirty="0">
                <a:solidFill>
                  <a:srgbClr val="8368A7"/>
                </a:solidFill>
                <a:latin typeface="Kalpurush" panose="02000600000000000000" pitchFamily="2" charset="0"/>
                <a:cs typeface="Kalpurush" panose="02000600000000000000" pitchFamily="2" charset="0"/>
              </a:rPr>
              <a:t>ঘ) বিশেষ ধরনের সফটওয়্যার</a:t>
            </a:r>
          </a:p>
          <a:p>
            <a:pPr fontAlgn="base"/>
            <a:r>
              <a:rPr lang="as-IN" b="1" dirty="0">
                <a:solidFill>
                  <a:srgbClr val="8368A7"/>
                </a:solidFill>
                <a:latin typeface="Kalpurush" panose="02000600000000000000" pitchFamily="2" charset="0"/>
                <a:cs typeface="Kalpurush" panose="02000600000000000000" pitchFamily="2" charset="0"/>
              </a:rPr>
              <a:t>৫। </a:t>
            </a:r>
            <a:r>
              <a:rPr lang="en-US" b="1" dirty="0">
                <a:solidFill>
                  <a:srgbClr val="8368A7"/>
                </a:solidFill>
                <a:latin typeface="Kalpurush" panose="02000600000000000000" pitchFamily="2" charset="0"/>
                <a:cs typeface="Kalpurush" panose="02000600000000000000" pitchFamily="2" charset="0"/>
              </a:rPr>
              <a:t>Wi-Fi </a:t>
            </a:r>
            <a:r>
              <a:rPr lang="as-IN" b="1" dirty="0">
                <a:solidFill>
                  <a:srgbClr val="8368A7"/>
                </a:solidFill>
                <a:latin typeface="Kalpurush" panose="02000600000000000000" pitchFamily="2" charset="0"/>
                <a:cs typeface="Kalpurush" panose="02000600000000000000" pitchFamily="2" charset="0"/>
              </a:rPr>
              <a:t>এবং </a:t>
            </a:r>
            <a:r>
              <a:rPr lang="en-US" b="1" dirty="0" err="1">
                <a:solidFill>
                  <a:srgbClr val="8368A7"/>
                </a:solidFill>
                <a:latin typeface="Kalpurush" panose="02000600000000000000" pitchFamily="2" charset="0"/>
                <a:cs typeface="Kalpurush" panose="02000600000000000000" pitchFamily="2" charset="0"/>
              </a:rPr>
              <a:t>WiMax</a:t>
            </a:r>
            <a:r>
              <a:rPr lang="en-US" b="1" dirty="0">
                <a:solidFill>
                  <a:srgbClr val="8368A7"/>
                </a:solidFill>
                <a:latin typeface="Kalpurush" panose="02000600000000000000" pitchFamily="2" charset="0"/>
                <a:cs typeface="Kalpurush" panose="02000600000000000000" pitchFamily="2" charset="0"/>
              </a:rPr>
              <a:t> </a:t>
            </a:r>
            <a:r>
              <a:rPr lang="as-IN" b="1" dirty="0">
                <a:solidFill>
                  <a:srgbClr val="8368A7"/>
                </a:solidFill>
                <a:latin typeface="Kalpurush" panose="02000600000000000000" pitchFamily="2" charset="0"/>
                <a:cs typeface="Kalpurush" panose="02000600000000000000" pitchFamily="2" charset="0"/>
              </a:rPr>
              <a:t>এর মধ্যে পার্থক্য হচ্ছে-</a:t>
            </a:r>
          </a:p>
          <a:p>
            <a:pPr fontAlgn="base"/>
            <a:r>
              <a:rPr lang="en-US" dirty="0" err="1">
                <a:solidFill>
                  <a:srgbClr val="8368A7"/>
                </a:solidFill>
                <a:latin typeface="Kalpurush" panose="02000600000000000000" pitchFamily="2" charset="0"/>
                <a:cs typeface="Kalpurush" panose="02000600000000000000" pitchFamily="2" charset="0"/>
              </a:rPr>
              <a:t>i</a:t>
            </a:r>
            <a:r>
              <a:rPr lang="en-US" dirty="0">
                <a:solidFill>
                  <a:srgbClr val="8368A7"/>
                </a:solidFill>
                <a:latin typeface="Kalpurush" panose="02000600000000000000" pitchFamily="2" charset="0"/>
                <a:cs typeface="Kalpurush" panose="02000600000000000000" pitchFamily="2" charset="0"/>
              </a:rPr>
              <a:t>. </a:t>
            </a:r>
            <a:r>
              <a:rPr lang="as-IN" dirty="0">
                <a:solidFill>
                  <a:srgbClr val="8368A7"/>
                </a:solidFill>
                <a:latin typeface="Kalpurush" panose="02000600000000000000" pitchFamily="2" charset="0"/>
                <a:cs typeface="Kalpurush" panose="02000600000000000000" pitchFamily="2" charset="0"/>
              </a:rPr>
              <a:t>কাভারেজ এরিয়ায়</a:t>
            </a:r>
            <a:r>
              <a:rPr lang="en-US" dirty="0">
                <a:solidFill>
                  <a:srgbClr val="8368A7"/>
                </a:solidFill>
                <a:latin typeface="Kalpurush" panose="02000600000000000000" pitchFamily="2" charset="0"/>
                <a:cs typeface="Kalpurush" panose="02000600000000000000" pitchFamily="2" charset="0"/>
              </a:rPr>
              <a:t>   ii. </a:t>
            </a:r>
            <a:r>
              <a:rPr lang="as-IN" dirty="0">
                <a:solidFill>
                  <a:srgbClr val="8368A7"/>
                </a:solidFill>
                <a:latin typeface="Kalpurush" panose="02000600000000000000" pitchFamily="2" charset="0"/>
                <a:cs typeface="Kalpurush" panose="02000600000000000000" pitchFamily="2" charset="0"/>
              </a:rPr>
              <a:t>ট্রান্সমিশন মোডে</a:t>
            </a:r>
            <a:r>
              <a:rPr lang="en-US" dirty="0">
                <a:solidFill>
                  <a:srgbClr val="8368A7"/>
                </a:solidFill>
                <a:latin typeface="Kalpurush" panose="02000600000000000000" pitchFamily="2" charset="0"/>
                <a:cs typeface="Kalpurush" panose="02000600000000000000" pitchFamily="2" charset="0"/>
              </a:rPr>
              <a:t>   iii. </a:t>
            </a:r>
            <a:r>
              <a:rPr lang="as-IN" dirty="0">
                <a:solidFill>
                  <a:srgbClr val="8368A7"/>
                </a:solidFill>
                <a:latin typeface="Kalpurush" panose="02000600000000000000" pitchFamily="2" charset="0"/>
                <a:cs typeface="Kalpurush" panose="02000600000000000000" pitchFamily="2" charset="0"/>
              </a:rPr>
              <a:t>ট্রান্সমিশন স্পীডে</a:t>
            </a:r>
          </a:p>
          <a:p>
            <a:pPr fontAlgn="base"/>
            <a:r>
              <a:rPr lang="as-IN" b="1" dirty="0">
                <a:solidFill>
                  <a:srgbClr val="8368A7"/>
                </a:solidFill>
                <a:latin typeface="Kalpurush" panose="02000600000000000000" pitchFamily="2" charset="0"/>
                <a:cs typeface="Kalpurush" panose="02000600000000000000" pitchFamily="2" charset="0"/>
              </a:rPr>
              <a:t>নিচের কোনটি সঠিক?</a:t>
            </a:r>
          </a:p>
          <a:p>
            <a:pPr fontAlgn="base"/>
            <a:r>
              <a:rPr lang="as-IN" dirty="0">
                <a:solidFill>
                  <a:srgbClr val="8368A7"/>
                </a:solidFill>
                <a:latin typeface="Kalpurush" panose="02000600000000000000" pitchFamily="2" charset="0"/>
                <a:cs typeface="Kalpurush" panose="02000600000000000000" pitchFamily="2" charset="0"/>
              </a:rPr>
              <a:t>ক) </a:t>
            </a:r>
            <a:r>
              <a:rPr lang="en-US" dirty="0" err="1">
                <a:solidFill>
                  <a:srgbClr val="8368A7"/>
                </a:solidFill>
                <a:latin typeface="Kalpurush" panose="02000600000000000000" pitchFamily="2" charset="0"/>
                <a:cs typeface="Kalpurush" panose="02000600000000000000" pitchFamily="2" charset="0"/>
              </a:rPr>
              <a:t>i</a:t>
            </a:r>
            <a:r>
              <a:rPr lang="en-US" dirty="0">
                <a:solidFill>
                  <a:srgbClr val="8368A7"/>
                </a:solidFill>
                <a:latin typeface="Kalpurush" panose="02000600000000000000" pitchFamily="2" charset="0"/>
                <a:cs typeface="Kalpurush" panose="02000600000000000000" pitchFamily="2" charset="0"/>
              </a:rPr>
              <a:t> </a:t>
            </a:r>
            <a:r>
              <a:rPr lang="as-IN" dirty="0">
                <a:solidFill>
                  <a:srgbClr val="8368A7"/>
                </a:solidFill>
                <a:latin typeface="Kalpurush" panose="02000600000000000000" pitchFamily="2" charset="0"/>
                <a:cs typeface="Kalpurush" panose="02000600000000000000" pitchFamily="2" charset="0"/>
              </a:rPr>
              <a:t>ও </a:t>
            </a:r>
            <a:r>
              <a:rPr lang="en-US" dirty="0">
                <a:solidFill>
                  <a:srgbClr val="8368A7"/>
                </a:solidFill>
                <a:latin typeface="Kalpurush" panose="02000600000000000000" pitchFamily="2" charset="0"/>
                <a:cs typeface="Kalpurush" panose="02000600000000000000" pitchFamily="2" charset="0"/>
              </a:rPr>
              <a:t>ii         </a:t>
            </a:r>
            <a:r>
              <a:rPr lang="as-IN" dirty="0">
                <a:solidFill>
                  <a:srgbClr val="8368A7"/>
                </a:solidFill>
                <a:latin typeface="Kalpurush" panose="02000600000000000000" pitchFamily="2" charset="0"/>
                <a:cs typeface="Kalpurush" panose="02000600000000000000" pitchFamily="2" charset="0"/>
              </a:rPr>
              <a:t>খ) </a:t>
            </a:r>
            <a:r>
              <a:rPr lang="en-US" dirty="0" err="1">
                <a:solidFill>
                  <a:srgbClr val="8368A7"/>
                </a:solidFill>
                <a:latin typeface="Kalpurush" panose="02000600000000000000" pitchFamily="2" charset="0"/>
                <a:cs typeface="Kalpurush" panose="02000600000000000000" pitchFamily="2" charset="0"/>
              </a:rPr>
              <a:t>i</a:t>
            </a:r>
            <a:r>
              <a:rPr lang="en-US" dirty="0">
                <a:solidFill>
                  <a:srgbClr val="8368A7"/>
                </a:solidFill>
                <a:latin typeface="Kalpurush" panose="02000600000000000000" pitchFamily="2" charset="0"/>
                <a:cs typeface="Kalpurush" panose="02000600000000000000" pitchFamily="2" charset="0"/>
              </a:rPr>
              <a:t> </a:t>
            </a:r>
            <a:r>
              <a:rPr lang="as-IN" dirty="0">
                <a:solidFill>
                  <a:srgbClr val="8368A7"/>
                </a:solidFill>
                <a:latin typeface="Kalpurush" panose="02000600000000000000" pitchFamily="2" charset="0"/>
                <a:cs typeface="Kalpurush" panose="02000600000000000000" pitchFamily="2" charset="0"/>
              </a:rPr>
              <a:t>ও </a:t>
            </a:r>
            <a:r>
              <a:rPr lang="en-US" dirty="0">
                <a:solidFill>
                  <a:srgbClr val="8368A7"/>
                </a:solidFill>
                <a:latin typeface="Kalpurush" panose="02000600000000000000" pitchFamily="2" charset="0"/>
                <a:cs typeface="Kalpurush" panose="02000600000000000000" pitchFamily="2" charset="0"/>
              </a:rPr>
              <a:t>iii        </a:t>
            </a:r>
            <a:r>
              <a:rPr lang="as-IN" dirty="0">
                <a:solidFill>
                  <a:srgbClr val="8368A7"/>
                </a:solidFill>
                <a:latin typeface="Kalpurush" panose="02000600000000000000" pitchFamily="2" charset="0"/>
                <a:cs typeface="Kalpurush" panose="02000600000000000000" pitchFamily="2" charset="0"/>
              </a:rPr>
              <a:t>গ) </a:t>
            </a:r>
            <a:r>
              <a:rPr lang="en-US" dirty="0">
                <a:solidFill>
                  <a:srgbClr val="8368A7"/>
                </a:solidFill>
                <a:latin typeface="Kalpurush" panose="02000600000000000000" pitchFamily="2" charset="0"/>
                <a:cs typeface="Kalpurush" panose="02000600000000000000" pitchFamily="2" charset="0"/>
              </a:rPr>
              <a:t>ii </a:t>
            </a:r>
            <a:r>
              <a:rPr lang="as-IN" dirty="0">
                <a:solidFill>
                  <a:srgbClr val="8368A7"/>
                </a:solidFill>
                <a:latin typeface="Kalpurush" panose="02000600000000000000" pitchFamily="2" charset="0"/>
                <a:cs typeface="Kalpurush" panose="02000600000000000000" pitchFamily="2" charset="0"/>
              </a:rPr>
              <a:t>ও </a:t>
            </a:r>
            <a:r>
              <a:rPr lang="en-US" dirty="0">
                <a:solidFill>
                  <a:srgbClr val="8368A7"/>
                </a:solidFill>
                <a:latin typeface="Kalpurush" panose="02000600000000000000" pitchFamily="2" charset="0"/>
                <a:cs typeface="Kalpurush" panose="02000600000000000000" pitchFamily="2" charset="0"/>
              </a:rPr>
              <a:t>iii         </a:t>
            </a:r>
            <a:r>
              <a:rPr lang="as-IN" dirty="0">
                <a:solidFill>
                  <a:srgbClr val="8368A7"/>
                </a:solidFill>
                <a:latin typeface="Kalpurush" panose="02000600000000000000" pitchFamily="2" charset="0"/>
                <a:cs typeface="Kalpurush" panose="02000600000000000000" pitchFamily="2" charset="0"/>
              </a:rPr>
              <a:t>ঘ) </a:t>
            </a:r>
            <a:r>
              <a:rPr lang="en-US" dirty="0" err="1">
                <a:solidFill>
                  <a:srgbClr val="8368A7"/>
                </a:solidFill>
                <a:latin typeface="Kalpurush" panose="02000600000000000000" pitchFamily="2" charset="0"/>
                <a:cs typeface="Kalpurush" panose="02000600000000000000" pitchFamily="2" charset="0"/>
              </a:rPr>
              <a:t>i</a:t>
            </a:r>
            <a:r>
              <a:rPr lang="en-US" dirty="0">
                <a:solidFill>
                  <a:srgbClr val="8368A7"/>
                </a:solidFill>
                <a:latin typeface="Kalpurush" panose="02000600000000000000" pitchFamily="2" charset="0"/>
                <a:cs typeface="Kalpurush" panose="02000600000000000000" pitchFamily="2" charset="0"/>
              </a:rPr>
              <a:t>, ii </a:t>
            </a:r>
            <a:r>
              <a:rPr lang="as-IN" dirty="0">
                <a:solidFill>
                  <a:srgbClr val="8368A7"/>
                </a:solidFill>
                <a:latin typeface="Kalpurush" panose="02000600000000000000" pitchFamily="2" charset="0"/>
                <a:cs typeface="Kalpurush" panose="02000600000000000000" pitchFamily="2" charset="0"/>
              </a:rPr>
              <a:t>ও </a:t>
            </a:r>
            <a:r>
              <a:rPr lang="en-US" dirty="0">
                <a:solidFill>
                  <a:srgbClr val="8368A7"/>
                </a:solidFill>
                <a:latin typeface="Kalpurush" panose="02000600000000000000" pitchFamily="2" charset="0"/>
                <a:cs typeface="Kalpurush" panose="02000600000000000000" pitchFamily="2" charset="0"/>
              </a:rPr>
              <a:t>iii</a:t>
            </a:r>
          </a:p>
        </p:txBody>
      </p:sp>
    </p:spTree>
    <p:extLst>
      <p:ext uri="{BB962C8B-B14F-4D97-AF65-F5344CB8AC3E}">
        <p14:creationId xmlns:p14="http://schemas.microsoft.com/office/powerpoint/2010/main" val="206340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par>
                                <p:cTn id="8" presetID="42" presetClass="entr" presetSubtype="0"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40D8E-D759-D2F4-5285-16C7B857BBD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C17E289-6EFD-CD46-7E75-CC023A419D6A}"/>
              </a:ext>
            </a:extLst>
          </p:cNvPr>
          <p:cNvSpPr txBox="1"/>
          <p:nvPr/>
        </p:nvSpPr>
        <p:spPr>
          <a:xfrm>
            <a:off x="32084" y="6375211"/>
            <a:ext cx="12125132" cy="461665"/>
          </a:xfrm>
          <a:prstGeom prst="rect">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3" name="Group 2">
            <a:extLst>
              <a:ext uri="{FF2B5EF4-FFF2-40B4-BE49-F238E27FC236}">
                <a16:creationId xmlns:a16="http://schemas.microsoft.com/office/drawing/2014/main" id="{96C66FFE-A266-17FE-21A5-D5360E5D9CC1}"/>
              </a:ext>
            </a:extLst>
          </p:cNvPr>
          <p:cNvGrpSpPr/>
          <p:nvPr/>
        </p:nvGrpSpPr>
        <p:grpSpPr>
          <a:xfrm>
            <a:off x="4254527" y="286721"/>
            <a:ext cx="3114294" cy="1363198"/>
            <a:chOff x="4537029" y="756799"/>
            <a:chExt cx="3114294" cy="1363198"/>
          </a:xfrm>
        </p:grpSpPr>
        <p:sp>
          <p:nvSpPr>
            <p:cNvPr id="6" name="Rectangle 5">
              <a:extLst>
                <a:ext uri="{FF2B5EF4-FFF2-40B4-BE49-F238E27FC236}">
                  <a16:creationId xmlns:a16="http://schemas.microsoft.com/office/drawing/2014/main" id="{08C164DD-8C30-7AFB-8E38-A8F8935BC9E0}"/>
                </a:ext>
              </a:extLst>
            </p:cNvPr>
            <p:cNvSpPr/>
            <p:nvPr/>
          </p:nvSpPr>
          <p:spPr>
            <a:xfrm>
              <a:off x="5733888" y="1452912"/>
              <a:ext cx="1917435" cy="493363"/>
            </a:xfrm>
            <a:prstGeom prst="rect">
              <a:avLst/>
            </a:prstGeom>
            <a:solidFill>
              <a:srgbClr val="427A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Kalpurush" panose="02000600000000000000" pitchFamily="2" charset="0"/>
                  <a:cs typeface="Kalpurush" panose="02000600000000000000" pitchFamily="2" charset="0"/>
                </a:rPr>
                <a:t>বাড়ির</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কাজ</a:t>
              </a:r>
              <a:endParaRPr lang="en-US" sz="2800" b="1" dirty="0"/>
            </a:p>
          </p:txBody>
        </p:sp>
        <p:pic>
          <p:nvPicPr>
            <p:cNvPr id="7" name="Picture 6">
              <a:extLst>
                <a:ext uri="{FF2B5EF4-FFF2-40B4-BE49-F238E27FC236}">
                  <a16:creationId xmlns:a16="http://schemas.microsoft.com/office/drawing/2014/main" id="{B9AE5B9A-0B20-3188-8D68-D49C805AC563}"/>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Marker/>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4537029" y="756799"/>
              <a:ext cx="1455825" cy="1363198"/>
            </a:xfrm>
            <a:prstGeom prst="rect">
              <a:avLst/>
            </a:prstGeom>
          </p:spPr>
        </p:pic>
      </p:grpSp>
      <p:sp>
        <p:nvSpPr>
          <p:cNvPr id="19" name="TextBox 18">
            <a:extLst>
              <a:ext uri="{FF2B5EF4-FFF2-40B4-BE49-F238E27FC236}">
                <a16:creationId xmlns:a16="http://schemas.microsoft.com/office/drawing/2014/main" id="{474F1300-52D9-056D-C274-BE61FC1A8887}"/>
              </a:ext>
            </a:extLst>
          </p:cNvPr>
          <p:cNvSpPr txBox="1"/>
          <p:nvPr/>
        </p:nvSpPr>
        <p:spPr>
          <a:xfrm>
            <a:off x="3020602" y="2551837"/>
            <a:ext cx="6148095" cy="1754326"/>
          </a:xfrm>
          <a:prstGeom prst="rect">
            <a:avLst/>
          </a:prstGeom>
          <a:noFill/>
        </p:spPr>
        <p:txBody>
          <a:bodyPr wrap="square" rtlCol="0">
            <a:spAutoFit/>
          </a:bodyPr>
          <a:lstStyle/>
          <a:p>
            <a:pPr fontAlgn="base"/>
            <a:r>
              <a:rPr lang="en-US" b="1" dirty="0">
                <a:solidFill>
                  <a:srgbClr val="8368A7"/>
                </a:solidFill>
                <a:latin typeface="Kalpurush" panose="02000600000000000000" pitchFamily="2" charset="0"/>
                <a:cs typeface="Kalpurush" panose="02000600000000000000" pitchFamily="2" charset="0"/>
              </a:rPr>
              <a:t>১</a:t>
            </a:r>
            <a:r>
              <a:rPr lang="as-IN" b="1" dirty="0">
                <a:solidFill>
                  <a:srgbClr val="8368A7"/>
                </a:solidFill>
                <a:latin typeface="Kalpurush" panose="02000600000000000000" pitchFamily="2" charset="0"/>
                <a:cs typeface="Kalpurush" panose="02000600000000000000" pitchFamily="2" charset="0"/>
              </a:rPr>
              <a:t>) “স্বল্প দূরত্বে বিনা খরচে ডেটা স্থানান্তর সম্ভব”- ব্যাখ্যা কর।</a:t>
            </a:r>
          </a:p>
          <a:p>
            <a:pPr fontAlgn="base"/>
            <a:r>
              <a:rPr lang="en-US" b="1" dirty="0">
                <a:solidFill>
                  <a:srgbClr val="8368A7"/>
                </a:solidFill>
                <a:latin typeface="Kalpurush" panose="02000600000000000000" pitchFamily="2" charset="0"/>
                <a:cs typeface="Kalpurush" panose="02000600000000000000" pitchFamily="2" charset="0"/>
              </a:rPr>
              <a:t>২</a:t>
            </a:r>
            <a:r>
              <a:rPr lang="as-IN" b="1" dirty="0">
                <a:solidFill>
                  <a:srgbClr val="8368A7"/>
                </a:solidFill>
                <a:latin typeface="Kalpurush" panose="02000600000000000000" pitchFamily="2" charset="0"/>
                <a:cs typeface="Kalpurush" panose="02000600000000000000" pitchFamily="2" charset="0"/>
              </a:rPr>
              <a:t>) “</a:t>
            </a:r>
            <a:r>
              <a:rPr lang="en-US" b="1" dirty="0">
                <a:solidFill>
                  <a:srgbClr val="8368A7"/>
                </a:solidFill>
                <a:latin typeface="Kalpurush" panose="02000600000000000000" pitchFamily="2" charset="0"/>
                <a:cs typeface="Kalpurush" panose="02000600000000000000" pitchFamily="2" charset="0"/>
              </a:rPr>
              <a:t>Bluetooth </a:t>
            </a:r>
            <a:r>
              <a:rPr lang="as-IN" b="1" dirty="0">
                <a:solidFill>
                  <a:srgbClr val="8368A7"/>
                </a:solidFill>
                <a:latin typeface="Kalpurush" panose="02000600000000000000" pitchFamily="2" charset="0"/>
                <a:cs typeface="Kalpurush" panose="02000600000000000000" pitchFamily="2" charset="0"/>
              </a:rPr>
              <a:t>প্রযুক্তি </a:t>
            </a:r>
            <a:r>
              <a:rPr lang="en-US" b="1" dirty="0">
                <a:solidFill>
                  <a:srgbClr val="8368A7"/>
                </a:solidFill>
                <a:latin typeface="Kalpurush" panose="02000600000000000000" pitchFamily="2" charset="0"/>
                <a:cs typeface="Kalpurush" panose="02000600000000000000" pitchFamily="2" charset="0"/>
              </a:rPr>
              <a:t>WPAN </a:t>
            </a:r>
            <a:r>
              <a:rPr lang="as-IN" b="1" dirty="0">
                <a:solidFill>
                  <a:srgbClr val="8368A7"/>
                </a:solidFill>
                <a:latin typeface="Kalpurush" panose="02000600000000000000" pitchFamily="2" charset="0"/>
                <a:cs typeface="Kalpurush" panose="02000600000000000000" pitchFamily="2" charset="0"/>
              </a:rPr>
              <a:t>নেটওয়ার্কের জন্য উপযুক্ত” -ব্যাখ্যা কর।</a:t>
            </a:r>
          </a:p>
          <a:p>
            <a:pPr fontAlgn="base"/>
            <a:r>
              <a:rPr lang="en-US" b="1" dirty="0">
                <a:solidFill>
                  <a:srgbClr val="8368A7"/>
                </a:solidFill>
                <a:latin typeface="Kalpurush" panose="02000600000000000000" pitchFamily="2" charset="0"/>
                <a:cs typeface="Kalpurush" panose="02000600000000000000" pitchFamily="2" charset="0"/>
              </a:rPr>
              <a:t>৩</a:t>
            </a:r>
            <a:r>
              <a:rPr lang="as-IN" b="1" dirty="0">
                <a:solidFill>
                  <a:srgbClr val="8368A7"/>
                </a:solidFill>
                <a:latin typeface="Kalpurush" panose="02000600000000000000" pitchFamily="2" charset="0"/>
                <a:cs typeface="Kalpurush" panose="02000600000000000000" pitchFamily="2" charset="0"/>
              </a:rPr>
              <a:t>) </a:t>
            </a:r>
            <a:r>
              <a:rPr lang="en-US" b="1" dirty="0">
                <a:solidFill>
                  <a:srgbClr val="8368A7"/>
                </a:solidFill>
                <a:latin typeface="Kalpurush" panose="02000600000000000000" pitchFamily="2" charset="0"/>
                <a:cs typeface="Kalpurush" panose="02000600000000000000" pitchFamily="2" charset="0"/>
              </a:rPr>
              <a:t>Wi-Fi  </a:t>
            </a:r>
            <a:r>
              <a:rPr lang="as-IN" b="1" dirty="0">
                <a:solidFill>
                  <a:srgbClr val="8368A7"/>
                </a:solidFill>
                <a:latin typeface="Kalpurush" panose="02000600000000000000" pitchFamily="2" charset="0"/>
                <a:cs typeface="Kalpurush" panose="02000600000000000000" pitchFamily="2" charset="0"/>
              </a:rPr>
              <a:t>পাসওয়ার্ড এর প্রয়োজনীয়তা ব্যাখ্যা কর।</a:t>
            </a:r>
          </a:p>
          <a:p>
            <a:pPr fontAlgn="base"/>
            <a:r>
              <a:rPr lang="en-US" b="1" dirty="0">
                <a:solidFill>
                  <a:srgbClr val="8368A7"/>
                </a:solidFill>
                <a:latin typeface="Kalpurush" panose="02000600000000000000" pitchFamily="2" charset="0"/>
                <a:cs typeface="Kalpurush" panose="02000600000000000000" pitchFamily="2" charset="0"/>
              </a:rPr>
              <a:t>৪</a:t>
            </a:r>
            <a:r>
              <a:rPr lang="as-IN" b="1" dirty="0">
                <a:solidFill>
                  <a:srgbClr val="8368A7"/>
                </a:solidFill>
                <a:latin typeface="Kalpurush" panose="02000600000000000000" pitchFamily="2" charset="0"/>
                <a:cs typeface="Kalpurush" panose="02000600000000000000" pitchFamily="2" charset="0"/>
              </a:rPr>
              <a:t>) </a:t>
            </a:r>
            <a:r>
              <a:rPr lang="en-US" b="1" dirty="0">
                <a:solidFill>
                  <a:srgbClr val="8368A7"/>
                </a:solidFill>
                <a:latin typeface="Kalpurush" panose="02000600000000000000" pitchFamily="2" charset="0"/>
                <a:cs typeface="Kalpurush" panose="02000600000000000000" pitchFamily="2" charset="0"/>
              </a:rPr>
              <a:t>Wi-Fi  </a:t>
            </a:r>
            <a:r>
              <a:rPr lang="as-IN" b="1" dirty="0">
                <a:solidFill>
                  <a:srgbClr val="8368A7"/>
                </a:solidFill>
                <a:latin typeface="Kalpurush" panose="02000600000000000000" pitchFamily="2" charset="0"/>
                <a:cs typeface="Kalpurush" panose="02000600000000000000" pitchFamily="2" charset="0"/>
              </a:rPr>
              <a:t>জোনে ডেটা নিরাপত্তা ব্যবস্থা কিভাবে করা যায়? ব্যাখ্যা কর।</a:t>
            </a:r>
          </a:p>
          <a:p>
            <a:pPr fontAlgn="base"/>
            <a:r>
              <a:rPr lang="en-US" b="1" dirty="0">
                <a:solidFill>
                  <a:srgbClr val="8368A7"/>
                </a:solidFill>
                <a:latin typeface="Kalpurush" panose="02000600000000000000" pitchFamily="2" charset="0"/>
                <a:cs typeface="Kalpurush" panose="02000600000000000000" pitchFamily="2" charset="0"/>
              </a:rPr>
              <a:t>৫</a:t>
            </a:r>
            <a:r>
              <a:rPr lang="as-IN" b="1" dirty="0">
                <a:solidFill>
                  <a:srgbClr val="8368A7"/>
                </a:solidFill>
                <a:latin typeface="Kalpurush" panose="02000600000000000000" pitchFamily="2" charset="0"/>
                <a:cs typeface="Kalpurush" panose="02000600000000000000" pitchFamily="2" charset="0"/>
              </a:rPr>
              <a:t>) “</a:t>
            </a:r>
            <a:r>
              <a:rPr lang="en-US" b="1" dirty="0">
                <a:solidFill>
                  <a:srgbClr val="8368A7"/>
                </a:solidFill>
                <a:latin typeface="Kalpurush" panose="02000600000000000000" pitchFamily="2" charset="0"/>
                <a:cs typeface="Kalpurush" panose="02000600000000000000" pitchFamily="2" charset="0"/>
              </a:rPr>
              <a:t>Wi-Fi </a:t>
            </a:r>
            <a:r>
              <a:rPr lang="as-IN" b="1" dirty="0">
                <a:solidFill>
                  <a:srgbClr val="8368A7"/>
                </a:solidFill>
                <a:latin typeface="Kalpurush" panose="02000600000000000000" pitchFamily="2" charset="0"/>
                <a:cs typeface="Kalpurush" panose="02000600000000000000" pitchFamily="2" charset="0"/>
              </a:rPr>
              <a:t>প্রযুক্তি </a:t>
            </a:r>
            <a:r>
              <a:rPr lang="en-US" b="1" dirty="0">
                <a:solidFill>
                  <a:srgbClr val="8368A7"/>
                </a:solidFill>
                <a:latin typeface="Kalpurush" panose="02000600000000000000" pitchFamily="2" charset="0"/>
                <a:cs typeface="Kalpurush" panose="02000600000000000000" pitchFamily="2" charset="0"/>
              </a:rPr>
              <a:t>WLAN </a:t>
            </a:r>
            <a:r>
              <a:rPr lang="as-IN" b="1" dirty="0">
                <a:solidFill>
                  <a:srgbClr val="8368A7"/>
                </a:solidFill>
                <a:latin typeface="Kalpurush" panose="02000600000000000000" pitchFamily="2" charset="0"/>
                <a:cs typeface="Kalpurush" panose="02000600000000000000" pitchFamily="2" charset="0"/>
              </a:rPr>
              <a:t>নেটওয়ার্কের জন্য উপযুক্ত”- ব্যাখ্যা কর।</a:t>
            </a:r>
          </a:p>
          <a:p>
            <a:pPr fontAlgn="base"/>
            <a:r>
              <a:rPr lang="en-US" b="1" dirty="0">
                <a:solidFill>
                  <a:srgbClr val="8368A7"/>
                </a:solidFill>
                <a:latin typeface="Kalpurush" panose="02000600000000000000" pitchFamily="2" charset="0"/>
                <a:cs typeface="Kalpurush" panose="02000600000000000000" pitchFamily="2" charset="0"/>
              </a:rPr>
              <a:t>৬</a:t>
            </a:r>
            <a:r>
              <a:rPr lang="as-IN" b="1" dirty="0">
                <a:solidFill>
                  <a:srgbClr val="8368A7"/>
                </a:solidFill>
                <a:latin typeface="Kalpurush" panose="02000600000000000000" pitchFamily="2" charset="0"/>
                <a:cs typeface="Kalpurush" panose="02000600000000000000" pitchFamily="2" charset="0"/>
              </a:rPr>
              <a:t>) </a:t>
            </a:r>
            <a:r>
              <a:rPr lang="en-US" b="1" dirty="0">
                <a:solidFill>
                  <a:srgbClr val="8368A7"/>
                </a:solidFill>
                <a:latin typeface="Kalpurush" panose="02000600000000000000" pitchFamily="2" charset="0"/>
                <a:cs typeface="Kalpurush" panose="02000600000000000000" pitchFamily="2" charset="0"/>
              </a:rPr>
              <a:t>Wi-Fi </a:t>
            </a:r>
            <a:r>
              <a:rPr lang="as-IN" b="1" dirty="0">
                <a:solidFill>
                  <a:srgbClr val="8368A7"/>
                </a:solidFill>
                <a:latin typeface="Kalpurush" panose="02000600000000000000" pitchFamily="2" charset="0"/>
                <a:cs typeface="Kalpurush" panose="02000600000000000000" pitchFamily="2" charset="0"/>
              </a:rPr>
              <a:t>ও </a:t>
            </a:r>
            <a:r>
              <a:rPr lang="en-US" b="1" dirty="0">
                <a:solidFill>
                  <a:srgbClr val="8368A7"/>
                </a:solidFill>
                <a:latin typeface="Kalpurush" panose="02000600000000000000" pitchFamily="2" charset="0"/>
                <a:cs typeface="Kalpurush" panose="02000600000000000000" pitchFamily="2" charset="0"/>
              </a:rPr>
              <a:t>WiMAX </a:t>
            </a:r>
            <a:r>
              <a:rPr lang="as-IN" b="1" dirty="0">
                <a:solidFill>
                  <a:srgbClr val="8368A7"/>
                </a:solidFill>
                <a:latin typeface="Kalpurush" panose="02000600000000000000" pitchFamily="2" charset="0"/>
                <a:cs typeface="Kalpurush" panose="02000600000000000000" pitchFamily="2" charset="0"/>
              </a:rPr>
              <a:t>এর মধ্যে পার্থক্য লিখ।</a:t>
            </a:r>
          </a:p>
        </p:txBody>
      </p:sp>
    </p:spTree>
    <p:extLst>
      <p:ext uri="{BB962C8B-B14F-4D97-AF65-F5344CB8AC3E}">
        <p14:creationId xmlns:p14="http://schemas.microsoft.com/office/powerpoint/2010/main" val="150848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par>
                                <p:cTn id="8" presetID="42" presetClass="entr" presetSubtype="0" fill="hold" grpId="0" nodeType="withEffect">
                                  <p:stCondLst>
                                    <p:cond delay="10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95BC6-64FF-7624-F57F-287447C6D5DF}"/>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CA1283C3-D5C5-584E-159E-88ACD8D54AA7}"/>
              </a:ext>
            </a:extLst>
          </p:cNvPr>
          <p:cNvSpPr txBox="1"/>
          <p:nvPr/>
        </p:nvSpPr>
        <p:spPr>
          <a:xfrm>
            <a:off x="4486992" y="2767280"/>
            <a:ext cx="3217987" cy="1323439"/>
          </a:xfrm>
          <a:prstGeom prst="rect">
            <a:avLst/>
          </a:prstGeom>
          <a:noFill/>
        </p:spPr>
        <p:txBody>
          <a:bodyPr wrap="square" rtlCol="0">
            <a:spAutoFit/>
          </a:bodyPr>
          <a:lstStyle/>
          <a:p>
            <a:pPr algn="ctr"/>
            <a:r>
              <a:rPr lang="en-US" sz="8000" dirty="0">
                <a:solidFill>
                  <a:srgbClr val="896CAD"/>
                </a:solidFill>
                <a:latin typeface="Agency FB" panose="020B0804020202020204" pitchFamily="34" charset="0"/>
              </a:rPr>
              <a:t>THANKS</a:t>
            </a:r>
          </a:p>
        </p:txBody>
      </p:sp>
      <p:grpSp>
        <p:nvGrpSpPr>
          <p:cNvPr id="4" name="Group 3">
            <a:extLst>
              <a:ext uri="{FF2B5EF4-FFF2-40B4-BE49-F238E27FC236}">
                <a16:creationId xmlns:a16="http://schemas.microsoft.com/office/drawing/2014/main" id="{95888129-D15A-75CD-E4F0-B412B321666D}"/>
              </a:ext>
            </a:extLst>
          </p:cNvPr>
          <p:cNvGrpSpPr/>
          <p:nvPr/>
        </p:nvGrpSpPr>
        <p:grpSpPr>
          <a:xfrm>
            <a:off x="3113637" y="156223"/>
            <a:ext cx="5964702" cy="2358017"/>
            <a:chOff x="3113649" y="736916"/>
            <a:chExt cx="5964702" cy="1795270"/>
          </a:xfrm>
        </p:grpSpPr>
        <p:sp>
          <p:nvSpPr>
            <p:cNvPr id="2" name="Rectangle: Rounded Corners 1">
              <a:extLst>
                <a:ext uri="{FF2B5EF4-FFF2-40B4-BE49-F238E27FC236}">
                  <a16:creationId xmlns:a16="http://schemas.microsoft.com/office/drawing/2014/main" id="{A480C5FD-6C64-07FF-961F-8A0906FC213C}"/>
                </a:ext>
              </a:extLst>
            </p:cNvPr>
            <p:cNvSpPr/>
            <p:nvPr/>
          </p:nvSpPr>
          <p:spPr>
            <a:xfrm>
              <a:off x="3113649" y="2481311"/>
              <a:ext cx="5964702" cy="50875"/>
            </a:xfrm>
            <a:prstGeom prst="roundRect">
              <a:avLst>
                <a:gd name="adj" fmla="val 50000"/>
              </a:avLst>
            </a:prstGeom>
            <a:solidFill>
              <a:srgbClr val="896C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A8F2E53-07F2-FC77-8765-1FD771879901}"/>
                </a:ext>
              </a:extLst>
            </p:cNvPr>
            <p:cNvSpPr/>
            <p:nvPr/>
          </p:nvSpPr>
          <p:spPr>
            <a:xfrm>
              <a:off x="3437205" y="736916"/>
              <a:ext cx="5317587" cy="17443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B86A5672-A2A1-1FC0-7E4D-97ACEC7968C3}"/>
              </a:ext>
            </a:extLst>
          </p:cNvPr>
          <p:cNvGrpSpPr/>
          <p:nvPr/>
        </p:nvGrpSpPr>
        <p:grpSpPr>
          <a:xfrm rot="10800000">
            <a:off x="3113635" y="4343760"/>
            <a:ext cx="5964702" cy="2358017"/>
            <a:chOff x="3113649" y="736916"/>
            <a:chExt cx="5964702" cy="1795270"/>
          </a:xfrm>
        </p:grpSpPr>
        <p:sp>
          <p:nvSpPr>
            <p:cNvPr id="6" name="Rectangle: Rounded Corners 5">
              <a:extLst>
                <a:ext uri="{FF2B5EF4-FFF2-40B4-BE49-F238E27FC236}">
                  <a16:creationId xmlns:a16="http://schemas.microsoft.com/office/drawing/2014/main" id="{8E0B3865-8090-1554-D980-A9EB0D2A3F2C}"/>
                </a:ext>
              </a:extLst>
            </p:cNvPr>
            <p:cNvSpPr/>
            <p:nvPr/>
          </p:nvSpPr>
          <p:spPr>
            <a:xfrm>
              <a:off x="3113649" y="2481311"/>
              <a:ext cx="5964702" cy="50875"/>
            </a:xfrm>
            <a:prstGeom prst="roundRect">
              <a:avLst>
                <a:gd name="adj" fmla="val 50000"/>
              </a:avLst>
            </a:prstGeom>
            <a:solidFill>
              <a:srgbClr val="896C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98FB53-302D-36B2-2AF3-9D069C803D15}"/>
                </a:ext>
              </a:extLst>
            </p:cNvPr>
            <p:cNvSpPr/>
            <p:nvPr/>
          </p:nvSpPr>
          <p:spPr>
            <a:xfrm>
              <a:off x="3437205" y="736916"/>
              <a:ext cx="5317587" cy="17443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654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42" presetClass="path" presetSubtype="0" decel="100000" fill="hold" nodeType="withEffect">
                                  <p:stCondLst>
                                    <p:cond delay="2250"/>
                                  </p:stCondLst>
                                  <p:childTnLst>
                                    <p:animMotion origin="layout" path="M 0 4.07407E-6 L 0 0.13773 " pathEditMode="relative" rAng="0" ptsTypes="AA">
                                      <p:cBhvr>
                                        <p:cTn id="10" dur="2000" fill="hold"/>
                                        <p:tgtEl>
                                          <p:spTgt spid="4"/>
                                        </p:tgtEl>
                                        <p:attrNameLst>
                                          <p:attrName>ppt_x</p:attrName>
                                          <p:attrName>ppt_y</p:attrName>
                                        </p:attrNameLst>
                                      </p:cBhvr>
                                      <p:rCtr x="0" y="6875"/>
                                    </p:animMotion>
                                  </p:childTnLst>
                                </p:cTn>
                              </p:par>
                              <p:par>
                                <p:cTn id="11" presetID="2" presetClass="entr" presetSubtype="2" de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par>
                                <p:cTn id="15" presetID="42" presetClass="path" presetSubtype="0" decel="100000" fill="hold" nodeType="withEffect">
                                  <p:stCondLst>
                                    <p:cond delay="2250"/>
                                  </p:stCondLst>
                                  <p:childTnLst>
                                    <p:animMotion origin="layout" path="M 0 -4.07407E-6 L 0 -0.13865 " pathEditMode="relative" rAng="0" ptsTypes="AA">
                                      <p:cBhvr>
                                        <p:cTn id="16" dur="2000" fill="hold"/>
                                        <p:tgtEl>
                                          <p:spTgt spid="5"/>
                                        </p:tgtEl>
                                        <p:attrNameLst>
                                          <p:attrName>ppt_x</p:attrName>
                                          <p:attrName>ppt_y</p:attrName>
                                        </p:attrNameLst>
                                      </p:cBhvr>
                                      <p:rCtr x="0" y="-6944"/>
                                    </p:animMotion>
                                  </p:childTnLst>
                                </p:cTn>
                              </p:par>
                              <p:par>
                                <p:cTn id="17" presetID="10" presetClass="exit" presetSubtype="0" fill="hold" grpId="0" nodeType="withEffect">
                                  <p:stCondLst>
                                    <p:cond delay="2400"/>
                                  </p:stCondLst>
                                  <p:childTnLst>
                                    <p:animEffect transition="out" filter="fade">
                                      <p:cBhvr>
                                        <p:cTn id="18" dur="1250"/>
                                        <p:tgtEl>
                                          <p:spTgt spid="11"/>
                                        </p:tgtEl>
                                      </p:cBhvr>
                                    </p:animEffect>
                                    <p:set>
                                      <p:cBhvr>
                                        <p:cTn id="19" dur="1" fill="hold">
                                          <p:stCondLst>
                                            <p:cond delay="124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B03CA-AD27-7EC2-4CA9-2F47BC5A4A8F}"/>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1FD4F823-AD7D-36E4-C70A-423C8A4A0712}"/>
              </a:ext>
            </a:extLst>
          </p:cNvPr>
          <p:cNvSpPr txBox="1"/>
          <p:nvPr/>
        </p:nvSpPr>
        <p:spPr>
          <a:xfrm>
            <a:off x="3960090" y="2709572"/>
            <a:ext cx="4269117" cy="1438855"/>
          </a:xfrm>
          <a:prstGeom prst="rect">
            <a:avLst/>
          </a:prstGeom>
          <a:noFill/>
        </p:spPr>
        <p:txBody>
          <a:bodyPr wrap="none" rtlCol="0">
            <a:spAutoFit/>
          </a:bodyPr>
          <a:lstStyle/>
          <a:p>
            <a:pPr marL="342900" indent="-342900">
              <a:lnSpc>
                <a:spcPct val="150000"/>
              </a:lnSpc>
              <a:buFont typeface="Wingdings" panose="05000000000000000000" pitchFamily="2" charset="2"/>
              <a:buChar char="ü"/>
            </a:pPr>
            <a:r>
              <a:rPr lang="en-US" sz="2000" b="1" dirty="0" err="1">
                <a:solidFill>
                  <a:srgbClr val="896CAD"/>
                </a:solidFill>
                <a:latin typeface="Kalpurush" panose="02000600000000000000" pitchFamily="2" charset="0"/>
                <a:cs typeface="Kalpurush" panose="02000600000000000000" pitchFamily="2" charset="0"/>
              </a:rPr>
              <a:t>ব্লুটুথ</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সম্পর্কে</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ব্যাখ্যা</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করতে</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পারবে</a:t>
            </a:r>
            <a:r>
              <a:rPr lang="en-US" sz="2000" b="1" dirty="0">
                <a:solidFill>
                  <a:srgbClr val="896CAD"/>
                </a:solidFill>
                <a:latin typeface="Kalpurush" panose="02000600000000000000" pitchFamily="2" charset="0"/>
                <a:cs typeface="Kalpurush" panose="02000600000000000000" pitchFamily="2" charset="0"/>
              </a:rPr>
              <a:t>।</a:t>
            </a:r>
          </a:p>
          <a:p>
            <a:pPr marL="342900" indent="-342900">
              <a:lnSpc>
                <a:spcPct val="150000"/>
              </a:lnSpc>
              <a:buFont typeface="Wingdings" panose="05000000000000000000" pitchFamily="2" charset="2"/>
              <a:buChar char="ü"/>
            </a:pPr>
            <a:r>
              <a:rPr lang="en-US" sz="2000" b="1" dirty="0" err="1">
                <a:solidFill>
                  <a:srgbClr val="896CAD"/>
                </a:solidFill>
                <a:latin typeface="Kalpurush" panose="02000600000000000000" pitchFamily="2" charset="0"/>
                <a:cs typeface="Kalpurush" panose="02000600000000000000" pitchFamily="2" charset="0"/>
              </a:rPr>
              <a:t>ওয়াই-ফাই</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সম্পর্কে</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ব্যাখ্যা</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করতে</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পারবে</a:t>
            </a:r>
            <a:r>
              <a:rPr lang="en-US" sz="2000" b="1" dirty="0">
                <a:solidFill>
                  <a:srgbClr val="896CAD"/>
                </a:solidFill>
                <a:latin typeface="Kalpurush" panose="02000600000000000000" pitchFamily="2" charset="0"/>
                <a:cs typeface="Kalpurush" panose="02000600000000000000" pitchFamily="2" charset="0"/>
              </a:rPr>
              <a:t>।</a:t>
            </a:r>
          </a:p>
          <a:p>
            <a:pPr marL="342900" indent="-342900">
              <a:lnSpc>
                <a:spcPct val="150000"/>
              </a:lnSpc>
              <a:buFont typeface="Wingdings" panose="05000000000000000000" pitchFamily="2" charset="2"/>
              <a:buChar char="ü"/>
            </a:pPr>
            <a:r>
              <a:rPr lang="en-US" sz="2000" b="1" dirty="0" err="1">
                <a:solidFill>
                  <a:srgbClr val="896CAD"/>
                </a:solidFill>
                <a:latin typeface="Kalpurush" panose="02000600000000000000" pitchFamily="2" charset="0"/>
                <a:cs typeface="Kalpurush" panose="02000600000000000000" pitchFamily="2" charset="0"/>
              </a:rPr>
              <a:t>ওয়াই-ম্যাক্স</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সম্পর্কে</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ব্যাখ্যা</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করতে</a:t>
            </a:r>
            <a:r>
              <a:rPr lang="en-US" sz="2000" b="1" dirty="0">
                <a:solidFill>
                  <a:srgbClr val="896CAD"/>
                </a:solidFill>
                <a:latin typeface="Kalpurush" panose="02000600000000000000" pitchFamily="2" charset="0"/>
                <a:cs typeface="Kalpurush" panose="02000600000000000000" pitchFamily="2" charset="0"/>
              </a:rPr>
              <a:t> </a:t>
            </a:r>
            <a:r>
              <a:rPr lang="en-US" sz="2000" b="1" dirty="0" err="1">
                <a:solidFill>
                  <a:srgbClr val="896CAD"/>
                </a:solidFill>
                <a:latin typeface="Kalpurush" panose="02000600000000000000" pitchFamily="2" charset="0"/>
                <a:cs typeface="Kalpurush" panose="02000600000000000000" pitchFamily="2" charset="0"/>
              </a:rPr>
              <a:t>পারবে</a:t>
            </a:r>
            <a:r>
              <a:rPr lang="en-US" sz="2000" b="1" dirty="0">
                <a:solidFill>
                  <a:srgbClr val="896CAD"/>
                </a:solidFill>
                <a:latin typeface="Kalpurush" panose="02000600000000000000" pitchFamily="2" charset="0"/>
                <a:cs typeface="Kalpurush" panose="02000600000000000000" pitchFamily="2" charset="0"/>
              </a:rPr>
              <a:t>।</a:t>
            </a:r>
          </a:p>
        </p:txBody>
      </p:sp>
      <p:sp>
        <p:nvSpPr>
          <p:cNvPr id="3" name="TextBox 2">
            <a:extLst>
              <a:ext uri="{FF2B5EF4-FFF2-40B4-BE49-F238E27FC236}">
                <a16:creationId xmlns:a16="http://schemas.microsoft.com/office/drawing/2014/main" id="{C62A6535-1039-D97C-5AF9-555E32B71563}"/>
              </a:ext>
            </a:extLst>
          </p:cNvPr>
          <p:cNvSpPr txBox="1"/>
          <p:nvPr/>
        </p:nvSpPr>
        <p:spPr>
          <a:xfrm>
            <a:off x="426720" y="6257836"/>
            <a:ext cx="11338560" cy="600164"/>
          </a:xfrm>
          <a:prstGeom prst="rect">
            <a:avLst/>
          </a:prstGeom>
          <a:noFill/>
        </p:spPr>
        <p:txBody>
          <a:bodyPr wrap="square" rtlCol="0">
            <a:spAutoFit/>
          </a:bodyPr>
          <a:lstStyle/>
          <a:p>
            <a:pPr algn="ctr">
              <a:lnSpc>
                <a:spcPct val="150000"/>
              </a:lnSpc>
            </a:pP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4" name="TextBox 3">
            <a:extLst>
              <a:ext uri="{FF2B5EF4-FFF2-40B4-BE49-F238E27FC236}">
                <a16:creationId xmlns:a16="http://schemas.microsoft.com/office/drawing/2014/main" id="{C68DD242-3D8D-048F-6BC1-CB355DFC4CDC}"/>
              </a:ext>
            </a:extLst>
          </p:cNvPr>
          <p:cNvSpPr txBox="1"/>
          <p:nvPr/>
        </p:nvSpPr>
        <p:spPr>
          <a:xfrm>
            <a:off x="3914466" y="647341"/>
            <a:ext cx="4360367" cy="523220"/>
          </a:xfrm>
          <a:prstGeom prst="rect">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800" b="1" dirty="0" err="1">
                <a:solidFill>
                  <a:schemeClr val="bg1"/>
                </a:solidFill>
                <a:latin typeface="Kalpurush" panose="02000600000000000000" pitchFamily="2" charset="0"/>
                <a:cs typeface="Kalpurush" panose="02000600000000000000" pitchFamily="2" charset="0"/>
              </a:rPr>
              <a:t>এই</a:t>
            </a:r>
            <a:r>
              <a:rPr lang="en-US" sz="2800" b="1" dirty="0">
                <a:solidFill>
                  <a:schemeClr val="bg1"/>
                </a:solidFill>
                <a:latin typeface="Kalpurush" panose="02000600000000000000" pitchFamily="2" charset="0"/>
                <a:cs typeface="Kalpurush" panose="02000600000000000000" pitchFamily="2" charset="0"/>
              </a:rPr>
              <a:t> </a:t>
            </a:r>
            <a:r>
              <a:rPr lang="en-US" sz="2800" b="1" dirty="0" err="1">
                <a:solidFill>
                  <a:schemeClr val="bg1"/>
                </a:solidFill>
                <a:latin typeface="Kalpurush" panose="02000600000000000000" pitchFamily="2" charset="0"/>
                <a:cs typeface="Kalpurush" panose="02000600000000000000" pitchFamily="2" charset="0"/>
              </a:rPr>
              <a:t>পাঠ</a:t>
            </a:r>
            <a:r>
              <a:rPr lang="en-US" sz="2800" b="1" dirty="0">
                <a:solidFill>
                  <a:schemeClr val="bg1"/>
                </a:solidFill>
                <a:latin typeface="Kalpurush" panose="02000600000000000000" pitchFamily="2" charset="0"/>
                <a:cs typeface="Kalpurush" panose="02000600000000000000" pitchFamily="2" charset="0"/>
              </a:rPr>
              <a:t> </a:t>
            </a:r>
            <a:r>
              <a:rPr lang="en-US" sz="2800" b="1" dirty="0" err="1">
                <a:solidFill>
                  <a:schemeClr val="bg1"/>
                </a:solidFill>
                <a:latin typeface="Kalpurush" panose="02000600000000000000" pitchFamily="2" charset="0"/>
                <a:cs typeface="Kalpurush" panose="02000600000000000000" pitchFamily="2" charset="0"/>
              </a:rPr>
              <a:t>শেষে</a:t>
            </a:r>
            <a:r>
              <a:rPr lang="en-US" sz="2800" b="1" dirty="0">
                <a:solidFill>
                  <a:schemeClr val="bg1"/>
                </a:solidFill>
                <a:latin typeface="Kalpurush" panose="02000600000000000000" pitchFamily="2" charset="0"/>
                <a:cs typeface="Kalpurush" panose="02000600000000000000" pitchFamily="2" charset="0"/>
              </a:rPr>
              <a:t> </a:t>
            </a:r>
            <a:r>
              <a:rPr lang="en-US" sz="2800" b="1" dirty="0" err="1">
                <a:solidFill>
                  <a:schemeClr val="bg1"/>
                </a:solidFill>
                <a:latin typeface="Kalpurush" panose="02000600000000000000" pitchFamily="2" charset="0"/>
                <a:cs typeface="Kalpurush" panose="02000600000000000000" pitchFamily="2" charset="0"/>
              </a:rPr>
              <a:t>শিক্ষার্থীরা</a:t>
            </a:r>
            <a:endParaRPr lang="en-US" sz="2800" b="1" dirty="0">
              <a:solidFill>
                <a:schemeClr val="bg1"/>
              </a:solidFill>
              <a:latin typeface="Kalpurush" panose="02000600000000000000" pitchFamily="2" charset="0"/>
              <a:cs typeface="Kalpurush" panose="02000600000000000000" pitchFamily="2" charset="0"/>
            </a:endParaRPr>
          </a:p>
        </p:txBody>
      </p:sp>
      <p:sp>
        <p:nvSpPr>
          <p:cNvPr id="2" name="TextBox 1">
            <a:extLst>
              <a:ext uri="{FF2B5EF4-FFF2-40B4-BE49-F238E27FC236}">
                <a16:creationId xmlns:a16="http://schemas.microsoft.com/office/drawing/2014/main" id="{DDC2413D-80B1-8DF4-E34C-3E013135B287}"/>
              </a:ext>
            </a:extLst>
          </p:cNvPr>
          <p:cNvSpPr txBox="1"/>
          <p:nvPr/>
        </p:nvSpPr>
        <p:spPr>
          <a:xfrm>
            <a:off x="32084" y="6375211"/>
            <a:ext cx="12125132" cy="461665"/>
          </a:xfrm>
          <a:prstGeom prst="rect">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5221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500"/>
                                        <p:tgtEl>
                                          <p:spTgt spid="18"/>
                                        </p:tgtEl>
                                      </p:cBhvr>
                                    </p:animEffect>
                                    <p:anim calcmode="lin" valueType="num">
                                      <p:cBhvr>
                                        <p:cTn id="13" dur="1500" fill="hold"/>
                                        <p:tgtEl>
                                          <p:spTgt spid="18"/>
                                        </p:tgtEl>
                                        <p:attrNameLst>
                                          <p:attrName>ppt_x</p:attrName>
                                        </p:attrNameLst>
                                      </p:cBhvr>
                                      <p:tavLst>
                                        <p:tav tm="0">
                                          <p:val>
                                            <p:strVal val="#ppt_x"/>
                                          </p:val>
                                        </p:tav>
                                        <p:tav tm="100000">
                                          <p:val>
                                            <p:strVal val="#ppt_x"/>
                                          </p:val>
                                        </p:tav>
                                      </p:tavLst>
                                    </p:anim>
                                    <p:anim calcmode="lin" valueType="num">
                                      <p:cBhvr>
                                        <p:cTn id="14" dur="1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Box 219">
            <a:extLst>
              <a:ext uri="{FF2B5EF4-FFF2-40B4-BE49-F238E27FC236}">
                <a16:creationId xmlns:a16="http://schemas.microsoft.com/office/drawing/2014/main" id="{BFA37E98-B701-65BC-4E30-FDD9437332C4}"/>
              </a:ext>
            </a:extLst>
          </p:cNvPr>
          <p:cNvSpPr txBox="1"/>
          <p:nvPr/>
        </p:nvSpPr>
        <p:spPr>
          <a:xfrm>
            <a:off x="763895" y="166977"/>
            <a:ext cx="10661510" cy="523220"/>
          </a:xfrm>
          <a:prstGeom prst="rect">
            <a:avLst/>
          </a:prstGeom>
          <a:solidFill>
            <a:srgbClr val="4C7E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800" b="1" dirty="0" err="1">
                <a:solidFill>
                  <a:schemeClr val="bg1"/>
                </a:solidFill>
                <a:latin typeface="Kalpurush" panose="02000600000000000000" pitchFamily="2" charset="0"/>
                <a:cs typeface="Kalpurush" panose="02000600000000000000" pitchFamily="2" charset="0"/>
              </a:rPr>
              <a:t>প্রিয়</a:t>
            </a:r>
            <a:r>
              <a:rPr lang="en-US" sz="2800" b="1" dirty="0">
                <a:solidFill>
                  <a:schemeClr val="bg1"/>
                </a:solidFill>
                <a:latin typeface="Kalpurush" panose="02000600000000000000" pitchFamily="2" charset="0"/>
                <a:cs typeface="Kalpurush" panose="02000600000000000000" pitchFamily="2" charset="0"/>
              </a:rPr>
              <a:t> </a:t>
            </a:r>
            <a:r>
              <a:rPr lang="en-US" sz="2800" b="1" dirty="0" err="1">
                <a:solidFill>
                  <a:schemeClr val="bg1"/>
                </a:solidFill>
                <a:latin typeface="Kalpurush" panose="02000600000000000000" pitchFamily="2" charset="0"/>
                <a:cs typeface="Kalpurush" panose="02000600000000000000" pitchFamily="2" charset="0"/>
              </a:rPr>
              <a:t>শিক্ষার্থীরা</a:t>
            </a:r>
            <a:r>
              <a:rPr lang="en-US" sz="2800" b="1" dirty="0">
                <a:solidFill>
                  <a:schemeClr val="bg1"/>
                </a:solidFill>
                <a:latin typeface="Kalpurush" panose="02000600000000000000" pitchFamily="2" charset="0"/>
                <a:cs typeface="Kalpurush" panose="02000600000000000000" pitchFamily="2" charset="0"/>
              </a:rPr>
              <a:t>, </a:t>
            </a:r>
            <a:r>
              <a:rPr lang="en-US" sz="2800" b="1" dirty="0" err="1">
                <a:solidFill>
                  <a:schemeClr val="bg1"/>
                </a:solidFill>
                <a:latin typeface="Kalpurush" panose="02000600000000000000" pitchFamily="2" charset="0"/>
                <a:cs typeface="Kalpurush" panose="02000600000000000000" pitchFamily="2" charset="0"/>
              </a:rPr>
              <a:t>তোমরা</a:t>
            </a:r>
            <a:r>
              <a:rPr lang="en-US" sz="2800" b="1" dirty="0">
                <a:solidFill>
                  <a:schemeClr val="bg1"/>
                </a:solidFill>
                <a:latin typeface="Kalpurush" panose="02000600000000000000" pitchFamily="2" charset="0"/>
                <a:cs typeface="Kalpurush" panose="02000600000000000000" pitchFamily="2" charset="0"/>
              </a:rPr>
              <a:t> </a:t>
            </a:r>
            <a:r>
              <a:rPr lang="en-US" sz="2800" b="1" dirty="0" err="1">
                <a:solidFill>
                  <a:schemeClr val="bg1"/>
                </a:solidFill>
                <a:latin typeface="Kalpurush" panose="02000600000000000000" pitchFamily="2" charset="0"/>
                <a:cs typeface="Kalpurush" panose="02000600000000000000" pitchFamily="2" charset="0"/>
              </a:rPr>
              <a:t>ছবিতে</a:t>
            </a:r>
            <a:r>
              <a:rPr lang="en-US" sz="2800" b="1" dirty="0">
                <a:solidFill>
                  <a:schemeClr val="bg1"/>
                </a:solidFill>
                <a:latin typeface="Kalpurush" panose="02000600000000000000" pitchFamily="2" charset="0"/>
                <a:cs typeface="Kalpurush" panose="02000600000000000000" pitchFamily="2" charset="0"/>
              </a:rPr>
              <a:t> </a:t>
            </a:r>
            <a:r>
              <a:rPr lang="en-US" sz="2800" b="1" dirty="0" err="1">
                <a:solidFill>
                  <a:schemeClr val="bg1"/>
                </a:solidFill>
                <a:latin typeface="Kalpurush" panose="02000600000000000000" pitchFamily="2" charset="0"/>
                <a:cs typeface="Kalpurush" panose="02000600000000000000" pitchFamily="2" charset="0"/>
              </a:rPr>
              <a:t>কি</a:t>
            </a:r>
            <a:r>
              <a:rPr lang="en-US" sz="2800" b="1" dirty="0">
                <a:solidFill>
                  <a:schemeClr val="bg1"/>
                </a:solidFill>
                <a:latin typeface="Kalpurush" panose="02000600000000000000" pitchFamily="2" charset="0"/>
                <a:cs typeface="Kalpurush" panose="02000600000000000000" pitchFamily="2" charset="0"/>
              </a:rPr>
              <a:t> </a:t>
            </a:r>
            <a:r>
              <a:rPr lang="en-US" sz="2800" b="1" dirty="0" err="1">
                <a:solidFill>
                  <a:schemeClr val="bg1"/>
                </a:solidFill>
                <a:latin typeface="Kalpurush" panose="02000600000000000000" pitchFamily="2" charset="0"/>
                <a:cs typeface="Kalpurush" panose="02000600000000000000" pitchFamily="2" charset="0"/>
              </a:rPr>
              <a:t>দেখতে</a:t>
            </a:r>
            <a:r>
              <a:rPr lang="en-US" sz="2800" b="1" dirty="0">
                <a:solidFill>
                  <a:schemeClr val="bg1"/>
                </a:solidFill>
                <a:latin typeface="Kalpurush" panose="02000600000000000000" pitchFamily="2" charset="0"/>
                <a:cs typeface="Kalpurush" panose="02000600000000000000" pitchFamily="2" charset="0"/>
              </a:rPr>
              <a:t> </a:t>
            </a:r>
            <a:r>
              <a:rPr lang="en-US" sz="2800" b="1" dirty="0" err="1">
                <a:solidFill>
                  <a:schemeClr val="bg1"/>
                </a:solidFill>
                <a:latin typeface="Kalpurush" panose="02000600000000000000" pitchFamily="2" charset="0"/>
                <a:cs typeface="Kalpurush" panose="02000600000000000000" pitchFamily="2" charset="0"/>
              </a:rPr>
              <a:t>পাচ্ছো</a:t>
            </a:r>
            <a:r>
              <a:rPr lang="en-US" sz="2800" b="1" dirty="0">
                <a:solidFill>
                  <a:schemeClr val="bg1"/>
                </a:solidFill>
                <a:latin typeface="Kalpurush" panose="02000600000000000000" pitchFamily="2" charset="0"/>
                <a:cs typeface="Kalpurush" panose="02000600000000000000" pitchFamily="2" charset="0"/>
              </a:rPr>
              <a:t>?</a:t>
            </a:r>
          </a:p>
        </p:txBody>
      </p:sp>
      <p:sp>
        <p:nvSpPr>
          <p:cNvPr id="2" name="TextBox 1">
            <a:extLst>
              <a:ext uri="{FF2B5EF4-FFF2-40B4-BE49-F238E27FC236}">
                <a16:creationId xmlns:a16="http://schemas.microsoft.com/office/drawing/2014/main" id="{1EFC8E92-97EB-56FE-5752-940E16D22F80}"/>
              </a:ext>
            </a:extLst>
          </p:cNvPr>
          <p:cNvSpPr txBox="1"/>
          <p:nvPr/>
        </p:nvSpPr>
        <p:spPr>
          <a:xfrm>
            <a:off x="426720" y="6257836"/>
            <a:ext cx="11338560" cy="600164"/>
          </a:xfrm>
          <a:prstGeom prst="rect">
            <a:avLst/>
          </a:prstGeom>
          <a:noFill/>
        </p:spPr>
        <p:txBody>
          <a:bodyPr wrap="square" rtlCol="0">
            <a:spAutoFit/>
          </a:bodyPr>
          <a:lstStyle/>
          <a:p>
            <a:pPr algn="ctr">
              <a:lnSpc>
                <a:spcPct val="150000"/>
              </a:lnSpc>
            </a:pP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3" name="TextBox 2">
            <a:extLst>
              <a:ext uri="{FF2B5EF4-FFF2-40B4-BE49-F238E27FC236}">
                <a16:creationId xmlns:a16="http://schemas.microsoft.com/office/drawing/2014/main" id="{C9EA9C10-5D6F-8125-5A2E-792AF1DA48C1}"/>
              </a:ext>
            </a:extLst>
          </p:cNvPr>
          <p:cNvSpPr txBox="1"/>
          <p:nvPr/>
        </p:nvSpPr>
        <p:spPr>
          <a:xfrm>
            <a:off x="32084" y="6375211"/>
            <a:ext cx="12125132" cy="461665"/>
          </a:xfrm>
          <a:prstGeom prst="rect">
            <a:avLst/>
          </a:prstGeom>
          <a:solidFill>
            <a:srgbClr val="4C7E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19" name="Group 18">
            <a:extLst>
              <a:ext uri="{FF2B5EF4-FFF2-40B4-BE49-F238E27FC236}">
                <a16:creationId xmlns:a16="http://schemas.microsoft.com/office/drawing/2014/main" id="{4FB6C123-E355-CA65-3E9D-17B4969D20C6}"/>
              </a:ext>
            </a:extLst>
          </p:cNvPr>
          <p:cNvGrpSpPr/>
          <p:nvPr/>
        </p:nvGrpSpPr>
        <p:grpSpPr>
          <a:xfrm>
            <a:off x="571500" y="906500"/>
            <a:ext cx="10725064" cy="5216991"/>
            <a:chOff x="571500" y="906500"/>
            <a:chExt cx="10725064" cy="5216991"/>
          </a:xfrm>
        </p:grpSpPr>
        <p:grpSp>
          <p:nvGrpSpPr>
            <p:cNvPr id="16" name="Group 15">
              <a:extLst>
                <a:ext uri="{FF2B5EF4-FFF2-40B4-BE49-F238E27FC236}">
                  <a16:creationId xmlns:a16="http://schemas.microsoft.com/office/drawing/2014/main" id="{C34EE994-A788-85AD-8CC8-B053E4167FC6}"/>
                </a:ext>
              </a:extLst>
            </p:cNvPr>
            <p:cNvGrpSpPr/>
            <p:nvPr/>
          </p:nvGrpSpPr>
          <p:grpSpPr>
            <a:xfrm>
              <a:off x="571500" y="906500"/>
              <a:ext cx="10725064" cy="5216991"/>
              <a:chOff x="571500" y="906500"/>
              <a:chExt cx="10725064" cy="5216991"/>
            </a:xfrm>
          </p:grpSpPr>
          <p:pic>
            <p:nvPicPr>
              <p:cNvPr id="13" name="Picture 12">
                <a:extLst>
                  <a:ext uri="{FF2B5EF4-FFF2-40B4-BE49-F238E27FC236}">
                    <a16:creationId xmlns:a16="http://schemas.microsoft.com/office/drawing/2014/main" id="{CA7DAB40-A570-34B6-9740-91EB626A5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0025" y="3081886"/>
                <a:ext cx="4036539" cy="2760550"/>
              </a:xfrm>
              <a:prstGeom prst="rect">
                <a:avLst/>
              </a:prstGeom>
            </p:spPr>
          </p:pic>
          <p:pic>
            <p:nvPicPr>
              <p:cNvPr id="15" name="Picture 14">
                <a:extLst>
                  <a:ext uri="{FF2B5EF4-FFF2-40B4-BE49-F238E27FC236}">
                    <a16:creationId xmlns:a16="http://schemas.microsoft.com/office/drawing/2014/main" id="{7FFFD06B-C8A9-D9EE-9B86-4A3DF73D0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2503991"/>
                <a:ext cx="5524500" cy="3619500"/>
              </a:xfrm>
              <a:prstGeom prst="rect">
                <a:avLst/>
              </a:prstGeom>
            </p:spPr>
          </p:pic>
          <p:pic>
            <p:nvPicPr>
              <p:cNvPr id="7" name="Picture 6">
                <a:extLst>
                  <a:ext uri="{FF2B5EF4-FFF2-40B4-BE49-F238E27FC236}">
                    <a16:creationId xmlns:a16="http://schemas.microsoft.com/office/drawing/2014/main" id="{0DC6B800-CD71-7FE1-20FB-2E4B8BE3A6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0110" y="906500"/>
                <a:ext cx="3130515" cy="3060638"/>
              </a:xfrm>
              <a:prstGeom prst="rect">
                <a:avLst/>
              </a:prstGeom>
            </p:spPr>
          </p:pic>
        </p:grpSp>
        <p:sp>
          <p:nvSpPr>
            <p:cNvPr id="18" name="TextBox 17">
              <a:extLst>
                <a:ext uri="{FF2B5EF4-FFF2-40B4-BE49-F238E27FC236}">
                  <a16:creationId xmlns:a16="http://schemas.microsoft.com/office/drawing/2014/main" id="{519D1DE2-984B-3DD6-E2CF-F82A5B32C8AF}"/>
                </a:ext>
              </a:extLst>
            </p:cNvPr>
            <p:cNvSpPr txBox="1"/>
            <p:nvPr/>
          </p:nvSpPr>
          <p:spPr>
            <a:xfrm>
              <a:off x="7713036" y="1671028"/>
              <a:ext cx="3130515" cy="646331"/>
            </a:xfrm>
            <a:prstGeom prst="rect">
              <a:avLst/>
            </a:prstGeom>
            <a:noFill/>
          </p:spPr>
          <p:txBody>
            <a:bodyPr wrap="square">
              <a:spAutoFit/>
            </a:bodyPr>
            <a:lstStyle/>
            <a:p>
              <a:pPr algn="ctr"/>
              <a:r>
                <a:rPr lang="as-IN" sz="1800" b="1" dirty="0">
                  <a:solidFill>
                    <a:srgbClr val="4A7AAF"/>
                  </a:solidFill>
                  <a:latin typeface="Kalpurush" panose="02000600000000000000" pitchFamily="2" charset="0"/>
                  <a:cs typeface="Kalpurush" panose="02000600000000000000" pitchFamily="2" charset="0"/>
                </a:rPr>
                <a:t>ওয়্যারলেস কমিউনিকেশন সিস্টেম</a:t>
              </a:r>
              <a:r>
                <a:rPr lang="en-US" sz="1800" b="1" dirty="0">
                  <a:solidFill>
                    <a:srgbClr val="4A7AAF"/>
                  </a:solidFill>
                  <a:latin typeface="Kalpurush" panose="02000600000000000000" pitchFamily="2" charset="0"/>
                  <a:cs typeface="Kalpurush" panose="02000600000000000000" pitchFamily="2" charset="0"/>
                </a:rPr>
                <a:t> (Bluetooth, </a:t>
              </a:r>
              <a:r>
                <a:rPr lang="en-US" sz="1800" b="1" dirty="0" err="1">
                  <a:solidFill>
                    <a:srgbClr val="4A7AAF"/>
                  </a:solidFill>
                  <a:latin typeface="Kalpurush" panose="02000600000000000000" pitchFamily="2" charset="0"/>
                  <a:cs typeface="Kalpurush" panose="02000600000000000000" pitchFamily="2" charset="0"/>
                </a:rPr>
                <a:t>Wifi</a:t>
              </a:r>
              <a:r>
                <a:rPr lang="en-US" sz="1800" b="1" dirty="0">
                  <a:solidFill>
                    <a:srgbClr val="4A7AAF"/>
                  </a:solidFill>
                  <a:latin typeface="Kalpurush" panose="02000600000000000000" pitchFamily="2" charset="0"/>
                  <a:cs typeface="Kalpurush" panose="02000600000000000000" pitchFamily="2" charset="0"/>
                </a:rPr>
                <a:t>, </a:t>
              </a:r>
              <a:r>
                <a:rPr lang="en-US" sz="1800" b="1" dirty="0" err="1">
                  <a:solidFill>
                    <a:srgbClr val="4A7AAF"/>
                  </a:solidFill>
                  <a:latin typeface="Kalpurush" panose="02000600000000000000" pitchFamily="2" charset="0"/>
                  <a:cs typeface="Kalpurush" panose="02000600000000000000" pitchFamily="2" charset="0"/>
                </a:rPr>
                <a:t>WiMax</a:t>
              </a:r>
              <a:r>
                <a:rPr lang="en-US" sz="1800" b="1" dirty="0">
                  <a:solidFill>
                    <a:srgbClr val="4A7AAF"/>
                  </a:solidFill>
                  <a:latin typeface="Kalpurush" panose="02000600000000000000" pitchFamily="2" charset="0"/>
                  <a:cs typeface="Kalpurush" panose="02000600000000000000" pitchFamily="2" charset="0"/>
                </a:rPr>
                <a:t>)</a:t>
              </a:r>
              <a:r>
                <a:rPr lang="as-IN" sz="1800" b="1" dirty="0">
                  <a:solidFill>
                    <a:srgbClr val="4A7AAF"/>
                  </a:solidFill>
                  <a:latin typeface="Kalpurush" panose="02000600000000000000" pitchFamily="2" charset="0"/>
                  <a:cs typeface="Kalpurush" panose="02000600000000000000" pitchFamily="2" charset="0"/>
                </a:rPr>
                <a:t> </a:t>
              </a:r>
              <a:endParaRPr lang="en-US" dirty="0">
                <a:solidFill>
                  <a:srgbClr val="4A7AAF"/>
                </a:solidFill>
              </a:endParaRPr>
            </a:p>
          </p:txBody>
        </p:sp>
      </p:grpSp>
    </p:spTree>
    <p:extLst>
      <p:ext uri="{BB962C8B-B14F-4D97-AF65-F5344CB8AC3E}">
        <p14:creationId xmlns:p14="http://schemas.microsoft.com/office/powerpoint/2010/main" val="392656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p:cTn id="7" dur="1500" fill="hold"/>
                                        <p:tgtEl>
                                          <p:spTgt spid="220"/>
                                        </p:tgtEl>
                                        <p:attrNameLst>
                                          <p:attrName>ppt_w</p:attrName>
                                        </p:attrNameLst>
                                      </p:cBhvr>
                                      <p:tavLst>
                                        <p:tav tm="0">
                                          <p:val>
                                            <p:fltVal val="0"/>
                                          </p:val>
                                        </p:tav>
                                        <p:tav tm="100000">
                                          <p:val>
                                            <p:strVal val="#ppt_w"/>
                                          </p:val>
                                        </p:tav>
                                      </p:tavLst>
                                    </p:anim>
                                    <p:anim calcmode="lin" valueType="num">
                                      <p:cBhvr>
                                        <p:cTn id="8" dur="1500" fill="hold"/>
                                        <p:tgtEl>
                                          <p:spTgt spid="220"/>
                                        </p:tgtEl>
                                        <p:attrNameLst>
                                          <p:attrName>ppt_h</p:attrName>
                                        </p:attrNameLst>
                                      </p:cBhvr>
                                      <p:tavLst>
                                        <p:tav tm="0">
                                          <p:val>
                                            <p:fltVal val="0"/>
                                          </p:val>
                                        </p:tav>
                                        <p:tav tm="100000">
                                          <p:val>
                                            <p:strVal val="#ppt_h"/>
                                          </p:val>
                                        </p:tav>
                                      </p:tavLst>
                                    </p:anim>
                                    <p:animEffect transition="in" filter="fade">
                                      <p:cBhvr>
                                        <p:cTn id="9" dur="1500"/>
                                        <p:tgtEl>
                                          <p:spTgt spid="220"/>
                                        </p:tgtEl>
                                      </p:cBhvr>
                                    </p:animEffect>
                                  </p:childTnLst>
                                </p:cTn>
                              </p:par>
                              <p:par>
                                <p:cTn id="10" presetID="14" presetClass="entr" presetSubtype="10" fill="hold" nodeType="withEffect">
                                  <p:stCondLst>
                                    <p:cond delay="100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1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5CF28-41F5-8A83-F3FD-1B1C457A8DDF}"/>
            </a:ext>
          </a:extLst>
        </p:cNvPr>
        <p:cNvGrpSpPr/>
        <p:nvPr/>
      </p:nvGrpSpPr>
      <p:grpSpPr>
        <a:xfrm>
          <a:off x="0" y="0"/>
          <a:ext cx="0" cy="0"/>
          <a:chOff x="0" y="0"/>
          <a:chExt cx="0" cy="0"/>
        </a:xfrm>
      </p:grpSpPr>
      <p:sp>
        <p:nvSpPr>
          <p:cNvPr id="3" name="Rectangle: Diagonal Corners Rounded 2">
            <a:extLst>
              <a:ext uri="{FF2B5EF4-FFF2-40B4-BE49-F238E27FC236}">
                <a16:creationId xmlns:a16="http://schemas.microsoft.com/office/drawing/2014/main" id="{D261A307-885D-9FCB-D3DB-B95639113961}"/>
              </a:ext>
            </a:extLst>
          </p:cNvPr>
          <p:cNvSpPr/>
          <p:nvPr/>
        </p:nvSpPr>
        <p:spPr>
          <a:xfrm>
            <a:off x="839799" y="1086422"/>
            <a:ext cx="10509696" cy="1080004"/>
          </a:xfrm>
          <a:prstGeom prst="round2DiagRect">
            <a:avLst>
              <a:gd name="adj1" fmla="val 0"/>
              <a:gd name="adj2" fmla="val 0"/>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as-IN" dirty="0">
                <a:latin typeface="Kalpurush" panose="02000600000000000000" pitchFamily="2" charset="0"/>
                <a:cs typeface="Kalpurush" panose="02000600000000000000" pitchFamily="2" charset="0"/>
              </a:rPr>
              <a:t>দুই বা ততোধিক ডিভাইসের মধ্যে কোনো ফিজিক্যাল কানেকশন বা ক্যাবল সংযোগ ছাড়া ডেটা কমিউনিকেশনের পদ্ধতি হচ্ছে ওয়‍্যারলেস কমিউনিকেশন। তারবিহীন মাধ্যমের সাহায্যে ডিভাইসসমূহের মধ্যে যে পদ্ধতিতে ডেটা কমিউনিকেশন সংঘটিত হয় তাকে ওয়‍্যারলেস কমিউনিকেশন সিস্টেম বলে। </a:t>
            </a:r>
            <a:endParaRPr lang="en-US" dirty="0">
              <a:latin typeface="Kalpurush" panose="02000600000000000000" pitchFamily="2" charset="0"/>
              <a:cs typeface="Kalpurush" panose="02000600000000000000" pitchFamily="2" charset="0"/>
            </a:endParaRPr>
          </a:p>
        </p:txBody>
      </p:sp>
      <p:sp>
        <p:nvSpPr>
          <p:cNvPr id="5" name="Arrow: Pentagon 4">
            <a:extLst>
              <a:ext uri="{FF2B5EF4-FFF2-40B4-BE49-F238E27FC236}">
                <a16:creationId xmlns:a16="http://schemas.microsoft.com/office/drawing/2014/main" id="{D4CBB812-5630-DD5C-F706-A02A44001E06}"/>
              </a:ext>
            </a:extLst>
          </p:cNvPr>
          <p:cNvSpPr/>
          <p:nvPr/>
        </p:nvSpPr>
        <p:spPr>
          <a:xfrm>
            <a:off x="839799" y="271556"/>
            <a:ext cx="10509696" cy="574209"/>
          </a:xfrm>
          <a:prstGeom prst="homePlate">
            <a:avLst>
              <a:gd name="adj" fmla="val 0"/>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s-IN" sz="2800" b="1" dirty="0">
                <a:latin typeface="Kalpurush" panose="02000600000000000000" pitchFamily="2" charset="0"/>
                <a:cs typeface="Kalpurush" panose="02000600000000000000" pitchFamily="2" charset="0"/>
              </a:rPr>
              <a:t>ওয়্যারলেস কমিউনিকেশন সিস্টেম (</a:t>
            </a:r>
            <a:r>
              <a:rPr lang="en-US" sz="2800" b="1" dirty="0">
                <a:latin typeface="Kalpurush" panose="02000600000000000000" pitchFamily="2" charset="0"/>
                <a:cs typeface="Kalpurush" panose="02000600000000000000" pitchFamily="2" charset="0"/>
              </a:rPr>
              <a:t>Wireless Communication System)</a:t>
            </a:r>
            <a:endParaRPr lang="en-US" sz="2800" b="1" dirty="0">
              <a:solidFill>
                <a:schemeClr val="bg1"/>
              </a:solidFill>
              <a:latin typeface="Kalpurush" panose="02000600000000000000" pitchFamily="2" charset="0"/>
              <a:cs typeface="Kalpurush" panose="02000600000000000000" pitchFamily="2" charset="0"/>
            </a:endParaRPr>
          </a:p>
        </p:txBody>
      </p:sp>
      <p:sp>
        <p:nvSpPr>
          <p:cNvPr id="9" name="TextBox 8">
            <a:extLst>
              <a:ext uri="{FF2B5EF4-FFF2-40B4-BE49-F238E27FC236}">
                <a16:creationId xmlns:a16="http://schemas.microsoft.com/office/drawing/2014/main" id="{AE43B7D7-F6B4-1557-4B5E-9FE80E7E7AB7}"/>
              </a:ext>
            </a:extLst>
          </p:cNvPr>
          <p:cNvSpPr txBox="1"/>
          <p:nvPr/>
        </p:nvSpPr>
        <p:spPr>
          <a:xfrm>
            <a:off x="426720" y="6257836"/>
            <a:ext cx="11338560" cy="600164"/>
          </a:xfrm>
          <a:prstGeom prst="rect">
            <a:avLst/>
          </a:prstGeom>
          <a:noFill/>
        </p:spPr>
        <p:txBody>
          <a:bodyPr wrap="square" rtlCol="0">
            <a:spAutoFit/>
          </a:bodyPr>
          <a:lstStyle/>
          <a:p>
            <a:pPr algn="ctr">
              <a:lnSpc>
                <a:spcPct val="150000"/>
              </a:lnSpc>
            </a:pP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10" name="TextBox 9">
            <a:extLst>
              <a:ext uri="{FF2B5EF4-FFF2-40B4-BE49-F238E27FC236}">
                <a16:creationId xmlns:a16="http://schemas.microsoft.com/office/drawing/2014/main" id="{1F375570-C505-1F4D-BD30-4E1FB1F1BBFC}"/>
              </a:ext>
            </a:extLst>
          </p:cNvPr>
          <p:cNvSpPr txBox="1"/>
          <p:nvPr/>
        </p:nvSpPr>
        <p:spPr>
          <a:xfrm>
            <a:off x="32084" y="6375211"/>
            <a:ext cx="12125132" cy="461665"/>
          </a:xfrm>
          <a:prstGeom prst="rect">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pic>
        <p:nvPicPr>
          <p:cNvPr id="4" name="Picture 3">
            <a:extLst>
              <a:ext uri="{FF2B5EF4-FFF2-40B4-BE49-F238E27FC236}">
                <a16:creationId xmlns:a16="http://schemas.microsoft.com/office/drawing/2014/main" id="{2347C33A-26DA-A77D-E94E-AA502CF517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00" y="2418006"/>
            <a:ext cx="5110288" cy="370495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6">
            <a:extLst>
              <a:ext uri="{FF2B5EF4-FFF2-40B4-BE49-F238E27FC236}">
                <a16:creationId xmlns:a16="http://schemas.microsoft.com/office/drawing/2014/main" id="{CEF640AF-0681-C266-C6C0-E9C4548897AB}"/>
              </a:ext>
            </a:extLst>
          </p:cNvPr>
          <p:cNvPicPr>
            <a:picLocks noChangeAspect="1"/>
          </p:cNvPicPr>
          <p:nvPr/>
        </p:nvPicPr>
        <p:blipFill>
          <a:blip r:embed="rId3">
            <a:extLst>
              <a:ext uri="{28A0092B-C50C-407E-A947-70E740481C1C}">
                <a14:useLocalDpi xmlns:a14="http://schemas.microsoft.com/office/drawing/2010/main" val="0"/>
              </a:ext>
            </a:extLst>
          </a:blip>
          <a:srcRect l="28087"/>
          <a:stretch>
            <a:fillRect/>
          </a:stretch>
        </p:blipFill>
        <p:spPr>
          <a:xfrm>
            <a:off x="6239206" y="2418006"/>
            <a:ext cx="5110289" cy="370495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30395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1500"/>
                                        <p:tgtEl>
                                          <p:spTgt spid="3"/>
                                        </p:tgtEl>
                                      </p:cBhvr>
                                    </p:animEffect>
                                  </p:childTnLst>
                                </p:cTn>
                              </p:par>
                              <p:par>
                                <p:cTn id="12" presetID="53" presetClass="entr" presetSubtype="16" fill="hold" nodeType="withEffect">
                                  <p:stCondLst>
                                    <p:cond delay="20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500" fill="hold"/>
                                        <p:tgtEl>
                                          <p:spTgt spid="7"/>
                                        </p:tgtEl>
                                        <p:attrNameLst>
                                          <p:attrName>ppt_w</p:attrName>
                                        </p:attrNameLst>
                                      </p:cBhvr>
                                      <p:tavLst>
                                        <p:tav tm="0">
                                          <p:val>
                                            <p:fltVal val="0"/>
                                          </p:val>
                                        </p:tav>
                                        <p:tav tm="100000">
                                          <p:val>
                                            <p:strVal val="#ppt_w"/>
                                          </p:val>
                                        </p:tav>
                                      </p:tavLst>
                                    </p:anim>
                                    <p:anim calcmode="lin" valueType="num">
                                      <p:cBhvr>
                                        <p:cTn id="15" dur="1500" fill="hold"/>
                                        <p:tgtEl>
                                          <p:spTgt spid="7"/>
                                        </p:tgtEl>
                                        <p:attrNameLst>
                                          <p:attrName>ppt_h</p:attrName>
                                        </p:attrNameLst>
                                      </p:cBhvr>
                                      <p:tavLst>
                                        <p:tav tm="0">
                                          <p:val>
                                            <p:fltVal val="0"/>
                                          </p:val>
                                        </p:tav>
                                        <p:tav tm="100000">
                                          <p:val>
                                            <p:strVal val="#ppt_h"/>
                                          </p:val>
                                        </p:tav>
                                      </p:tavLst>
                                    </p:anim>
                                    <p:animEffect transition="in" filter="fade">
                                      <p:cBhvr>
                                        <p:cTn id="16" dur="1500"/>
                                        <p:tgtEl>
                                          <p:spTgt spid="7"/>
                                        </p:tgtEl>
                                      </p:cBhvr>
                                    </p:animEffect>
                                  </p:childTnLst>
                                </p:cTn>
                              </p:par>
                              <p:par>
                                <p:cTn id="17" presetID="53" presetClass="entr" presetSubtype="16" fill="hold" nodeType="withEffect">
                                  <p:stCondLst>
                                    <p:cond delay="20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0" fill="hold"/>
                                        <p:tgtEl>
                                          <p:spTgt spid="4"/>
                                        </p:tgtEl>
                                        <p:attrNameLst>
                                          <p:attrName>ppt_w</p:attrName>
                                        </p:attrNameLst>
                                      </p:cBhvr>
                                      <p:tavLst>
                                        <p:tav tm="0">
                                          <p:val>
                                            <p:fltVal val="0"/>
                                          </p:val>
                                        </p:tav>
                                        <p:tav tm="100000">
                                          <p:val>
                                            <p:strVal val="#ppt_w"/>
                                          </p:val>
                                        </p:tav>
                                      </p:tavLst>
                                    </p:anim>
                                    <p:anim calcmode="lin" valueType="num">
                                      <p:cBhvr>
                                        <p:cTn id="20" dur="1500" fill="hold"/>
                                        <p:tgtEl>
                                          <p:spTgt spid="4"/>
                                        </p:tgtEl>
                                        <p:attrNameLst>
                                          <p:attrName>ppt_h</p:attrName>
                                        </p:attrNameLst>
                                      </p:cBhvr>
                                      <p:tavLst>
                                        <p:tav tm="0">
                                          <p:val>
                                            <p:fltVal val="0"/>
                                          </p:val>
                                        </p:tav>
                                        <p:tav tm="100000">
                                          <p:val>
                                            <p:strVal val="#ppt_h"/>
                                          </p:val>
                                        </p:tav>
                                      </p:tavLst>
                                    </p:anim>
                                    <p:animEffect transition="in" filter="fade">
                                      <p:cBhvr>
                                        <p:cTn id="21"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C1BE0-709C-589C-EC50-5D3AFA9B287A}"/>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14F5E43D-81CD-DAF2-4C1C-DA9681AE0DE0}"/>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5" name="Group 4">
            <a:extLst>
              <a:ext uri="{FF2B5EF4-FFF2-40B4-BE49-F238E27FC236}">
                <a16:creationId xmlns:a16="http://schemas.microsoft.com/office/drawing/2014/main" id="{F2BD199D-D59C-CC0E-68ED-350877211FDB}"/>
              </a:ext>
            </a:extLst>
          </p:cNvPr>
          <p:cNvGrpSpPr/>
          <p:nvPr/>
        </p:nvGrpSpPr>
        <p:grpSpPr>
          <a:xfrm>
            <a:off x="-2386734" y="0"/>
            <a:ext cx="4837637" cy="6354087"/>
            <a:chOff x="-2703195" y="0"/>
            <a:chExt cx="5406390" cy="6858000"/>
          </a:xfrm>
          <a:solidFill>
            <a:srgbClr val="896CAD"/>
          </a:solidFill>
        </p:grpSpPr>
        <p:sp>
          <p:nvSpPr>
            <p:cNvPr id="12" name="Pie 1">
              <a:extLst>
                <a:ext uri="{FF2B5EF4-FFF2-40B4-BE49-F238E27FC236}">
                  <a16:creationId xmlns:a16="http://schemas.microsoft.com/office/drawing/2014/main" id="{90B60697-0D43-F2C5-26AA-C3A46666DCF5}"/>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A5A2FC48-AFF2-2A23-AAA4-660EA874D91A}"/>
                </a:ext>
              </a:extLst>
            </p:cNvPr>
            <p:cNvSpPr txBox="1"/>
            <p:nvPr/>
          </p:nvSpPr>
          <p:spPr>
            <a:xfrm>
              <a:off x="-40752" y="2181498"/>
              <a:ext cx="2741300" cy="2491386"/>
            </a:xfrm>
            <a:prstGeom prst="rect">
              <a:avLst/>
            </a:prstGeom>
            <a:noFill/>
          </p:spPr>
          <p:txBody>
            <a:bodyPr wrap="none" rtlCol="0">
              <a:spAutoFit/>
            </a:bodyPr>
            <a:lstStyle/>
            <a:p>
              <a:pPr lvl="0" algn="ctr">
                <a:buNone/>
              </a:pPr>
              <a:r>
                <a:rPr lang="as-IN" sz="3600" b="1" dirty="0">
                  <a:solidFill>
                    <a:schemeClr val="bg1"/>
                  </a:solidFill>
                  <a:latin typeface="Kalpurush" panose="02000600000000000000" pitchFamily="2" charset="0"/>
                  <a:cs typeface="Kalpurush" panose="02000600000000000000" pitchFamily="2" charset="0"/>
                </a:rPr>
                <a:t>ওয়‍্যারলেস</a:t>
              </a:r>
              <a:endParaRPr lang="en-US" sz="3600" b="1" dirty="0">
                <a:solidFill>
                  <a:schemeClr val="bg1"/>
                </a:solidFill>
                <a:latin typeface="Kalpurush" panose="02000600000000000000" pitchFamily="2" charset="0"/>
                <a:cs typeface="Kalpurush" panose="02000600000000000000" pitchFamily="2" charset="0"/>
              </a:endParaRPr>
            </a:p>
            <a:p>
              <a:pPr lvl="0" algn="ctr">
                <a:buNone/>
              </a:pPr>
              <a:r>
                <a:rPr lang="as-IN" sz="3600" b="1" dirty="0">
                  <a:solidFill>
                    <a:schemeClr val="bg1"/>
                  </a:solidFill>
                  <a:latin typeface="Kalpurush" panose="02000600000000000000" pitchFamily="2" charset="0"/>
                  <a:cs typeface="Kalpurush" panose="02000600000000000000" pitchFamily="2" charset="0"/>
                </a:rPr>
                <a:t>কমিউনিকেশন</a:t>
              </a:r>
              <a:endParaRPr lang="en-US" sz="3600" b="1" dirty="0">
                <a:solidFill>
                  <a:schemeClr val="bg1"/>
                </a:solidFill>
                <a:latin typeface="Kalpurush" panose="02000600000000000000" pitchFamily="2" charset="0"/>
                <a:cs typeface="Kalpurush" panose="02000600000000000000" pitchFamily="2" charset="0"/>
              </a:endParaRPr>
            </a:p>
            <a:p>
              <a:pPr lvl="0" algn="ctr">
                <a:buNone/>
              </a:pPr>
              <a:r>
                <a:rPr lang="as-IN" sz="3600" b="1" dirty="0">
                  <a:solidFill>
                    <a:schemeClr val="bg1"/>
                  </a:solidFill>
                  <a:latin typeface="Kalpurush" panose="02000600000000000000" pitchFamily="2" charset="0"/>
                  <a:cs typeface="Kalpurush" panose="02000600000000000000" pitchFamily="2" charset="0"/>
                </a:rPr>
                <a:t>সিস্টেমের</a:t>
              </a:r>
              <a:endParaRPr lang="en-US" sz="3600" b="1" dirty="0">
                <a:solidFill>
                  <a:schemeClr val="bg1"/>
                </a:solidFill>
                <a:latin typeface="Kalpurush" panose="02000600000000000000" pitchFamily="2" charset="0"/>
                <a:cs typeface="Kalpurush" panose="02000600000000000000" pitchFamily="2" charset="0"/>
              </a:endParaRPr>
            </a:p>
            <a:p>
              <a:pPr lvl="0" algn="ctr">
                <a:buNone/>
              </a:pPr>
              <a:r>
                <a:rPr lang="as-IN" sz="3600" b="1" dirty="0">
                  <a:solidFill>
                    <a:schemeClr val="bg1"/>
                  </a:solidFill>
                  <a:latin typeface="Kalpurush" panose="02000600000000000000" pitchFamily="2" charset="0"/>
                  <a:cs typeface="Kalpurush" panose="02000600000000000000" pitchFamily="2" charset="0"/>
                </a:rPr>
                <a:t>সুবিধা</a:t>
              </a:r>
              <a:endParaRPr lang="en-US" sz="3600" dirty="0">
                <a:solidFill>
                  <a:schemeClr val="bg1"/>
                </a:solidFill>
                <a:latin typeface="Kalpurush" panose="02000600000000000000" pitchFamily="2" charset="0"/>
                <a:cs typeface="Kalpurush" panose="02000600000000000000" pitchFamily="2" charset="0"/>
              </a:endParaRPr>
            </a:p>
          </p:txBody>
        </p:sp>
      </p:grpSp>
      <p:grpSp>
        <p:nvGrpSpPr>
          <p:cNvPr id="2" name="Group 1">
            <a:extLst>
              <a:ext uri="{FF2B5EF4-FFF2-40B4-BE49-F238E27FC236}">
                <a16:creationId xmlns:a16="http://schemas.microsoft.com/office/drawing/2014/main" id="{C31BE6FF-13E0-8E15-9EC5-58CCC336C500}"/>
              </a:ext>
            </a:extLst>
          </p:cNvPr>
          <p:cNvGrpSpPr/>
          <p:nvPr/>
        </p:nvGrpSpPr>
        <p:grpSpPr>
          <a:xfrm>
            <a:off x="2450902" y="4728448"/>
            <a:ext cx="8557883" cy="1415559"/>
            <a:chOff x="2166244" y="77518"/>
            <a:chExt cx="8557884" cy="1415559"/>
          </a:xfrm>
          <a:solidFill>
            <a:srgbClr val="146278"/>
          </a:solidFill>
        </p:grpSpPr>
        <p:grpSp>
          <p:nvGrpSpPr>
            <p:cNvPr id="3" name="Group 2">
              <a:extLst>
                <a:ext uri="{FF2B5EF4-FFF2-40B4-BE49-F238E27FC236}">
                  <a16:creationId xmlns:a16="http://schemas.microsoft.com/office/drawing/2014/main" id="{3B228156-6713-01B5-3E0D-E576190C5C50}"/>
                </a:ext>
              </a:extLst>
            </p:cNvPr>
            <p:cNvGrpSpPr/>
            <p:nvPr/>
          </p:nvGrpSpPr>
          <p:grpSpPr>
            <a:xfrm>
              <a:off x="3252426" y="284561"/>
              <a:ext cx="7471702" cy="1001473"/>
              <a:chOff x="4368801" y="507999"/>
              <a:chExt cx="7471703" cy="1269868"/>
            </a:xfrm>
            <a:grpFill/>
          </p:grpSpPr>
          <p:sp>
            <p:nvSpPr>
              <p:cNvPr id="10" name="Rounded Rectangle 5">
                <a:extLst>
                  <a:ext uri="{FF2B5EF4-FFF2-40B4-BE49-F238E27FC236}">
                    <a16:creationId xmlns:a16="http://schemas.microsoft.com/office/drawing/2014/main" id="{AD8477A9-A360-F91F-C8A6-D16F0C6173BE}"/>
                  </a:ext>
                </a:extLst>
              </p:cNvPr>
              <p:cNvSpPr/>
              <p:nvPr/>
            </p:nvSpPr>
            <p:spPr>
              <a:xfrm>
                <a:off x="4368801" y="507999"/>
                <a:ext cx="7471703" cy="1269868"/>
              </a:xfrm>
              <a:prstGeom prst="roundRect">
                <a:avLst/>
              </a:prstGeom>
              <a:solidFill>
                <a:srgbClr val="4B80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11" name="TextBox 10">
                <a:extLst>
                  <a:ext uri="{FF2B5EF4-FFF2-40B4-BE49-F238E27FC236}">
                    <a16:creationId xmlns:a16="http://schemas.microsoft.com/office/drawing/2014/main" id="{54876815-43CB-82E9-D014-CEA8CE369A4C}"/>
                  </a:ext>
                </a:extLst>
              </p:cNvPr>
              <p:cNvSpPr txBox="1"/>
              <p:nvPr/>
            </p:nvSpPr>
            <p:spPr>
              <a:xfrm>
                <a:off x="4921543" y="895168"/>
                <a:ext cx="6786080"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নেটওয়ার্ক স্থাপন পদ্ধতি তার বা ক্যাবল মাধ্যমের তুলনায় সহজ ও ঝামেলামুক্ত। </a:t>
                </a:r>
                <a:endParaRPr lang="en-US" dirty="0">
                  <a:solidFill>
                    <a:schemeClr val="bg1"/>
                  </a:solidFill>
                  <a:latin typeface="Kalpurush" panose="02000600000000000000" pitchFamily="2" charset="0"/>
                  <a:cs typeface="Kalpurush" panose="02000600000000000000" pitchFamily="2" charset="0"/>
                </a:endParaRPr>
              </a:p>
            </p:txBody>
          </p:sp>
        </p:grpSp>
        <p:sp>
          <p:nvSpPr>
            <p:cNvPr id="4" name="Rounded Rectangle 8">
              <a:extLst>
                <a:ext uri="{FF2B5EF4-FFF2-40B4-BE49-F238E27FC236}">
                  <a16:creationId xmlns:a16="http://schemas.microsoft.com/office/drawing/2014/main" id="{C102D8EF-64BD-ABFD-22E0-4C4377BB6995}"/>
                </a:ext>
              </a:extLst>
            </p:cNvPr>
            <p:cNvSpPr/>
            <p:nvPr/>
          </p:nvSpPr>
          <p:spPr>
            <a:xfrm>
              <a:off x="2166244" y="77518"/>
              <a:ext cx="1471435" cy="1415559"/>
            </a:xfrm>
            <a:prstGeom prst="roundRect">
              <a:avLst>
                <a:gd name="adj" fmla="val 50000"/>
              </a:avLst>
            </a:prstGeom>
            <a:solidFill>
              <a:srgbClr val="4B80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৪</a:t>
              </a:r>
            </a:p>
          </p:txBody>
        </p:sp>
      </p:grpSp>
      <p:grpSp>
        <p:nvGrpSpPr>
          <p:cNvPr id="13" name="Group 12">
            <a:extLst>
              <a:ext uri="{FF2B5EF4-FFF2-40B4-BE49-F238E27FC236}">
                <a16:creationId xmlns:a16="http://schemas.microsoft.com/office/drawing/2014/main" id="{545BE723-AAF6-F8AC-31B1-D3ECEB712ED1}"/>
              </a:ext>
            </a:extLst>
          </p:cNvPr>
          <p:cNvGrpSpPr/>
          <p:nvPr/>
        </p:nvGrpSpPr>
        <p:grpSpPr>
          <a:xfrm>
            <a:off x="2450901" y="219817"/>
            <a:ext cx="8557884" cy="1415559"/>
            <a:chOff x="2166244" y="77518"/>
            <a:chExt cx="8557884" cy="1415559"/>
          </a:xfrm>
          <a:solidFill>
            <a:srgbClr val="6685C3"/>
          </a:solidFill>
        </p:grpSpPr>
        <p:grpSp>
          <p:nvGrpSpPr>
            <p:cNvPr id="14" name="Group 13">
              <a:extLst>
                <a:ext uri="{FF2B5EF4-FFF2-40B4-BE49-F238E27FC236}">
                  <a16:creationId xmlns:a16="http://schemas.microsoft.com/office/drawing/2014/main" id="{CBA49F8A-5145-D875-08AD-3801F095E144}"/>
                </a:ext>
              </a:extLst>
            </p:cNvPr>
            <p:cNvGrpSpPr/>
            <p:nvPr/>
          </p:nvGrpSpPr>
          <p:grpSpPr>
            <a:xfrm>
              <a:off x="3252426" y="284561"/>
              <a:ext cx="7471702" cy="1001472"/>
              <a:chOff x="4368801" y="507999"/>
              <a:chExt cx="7471703" cy="1269868"/>
            </a:xfrm>
            <a:grpFill/>
          </p:grpSpPr>
          <p:sp>
            <p:nvSpPr>
              <p:cNvPr id="16" name="Rounded Rectangle 5">
                <a:extLst>
                  <a:ext uri="{FF2B5EF4-FFF2-40B4-BE49-F238E27FC236}">
                    <a16:creationId xmlns:a16="http://schemas.microsoft.com/office/drawing/2014/main" id="{AEC764E3-4656-4650-62B3-916AE4B43A92}"/>
                  </a:ext>
                </a:extLst>
              </p:cNvPr>
              <p:cNvSpPr/>
              <p:nvPr/>
            </p:nvSpPr>
            <p:spPr>
              <a:xfrm>
                <a:off x="4368801" y="507999"/>
                <a:ext cx="7471703"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Kalpurush" panose="02000600000000000000" pitchFamily="2" charset="0"/>
                  <a:cs typeface="Kalpurush" panose="02000600000000000000" pitchFamily="2" charset="0"/>
                </a:endParaRPr>
              </a:p>
            </p:txBody>
          </p:sp>
          <p:sp>
            <p:nvSpPr>
              <p:cNvPr id="17" name="TextBox 16">
                <a:extLst>
                  <a:ext uri="{FF2B5EF4-FFF2-40B4-BE49-F238E27FC236}">
                    <a16:creationId xmlns:a16="http://schemas.microsoft.com/office/drawing/2014/main" id="{4225C6A3-1434-300D-A28D-4FD9D8C79474}"/>
                  </a:ext>
                </a:extLst>
              </p:cNvPr>
              <p:cNvSpPr txBox="1"/>
              <p:nvPr/>
            </p:nvSpPr>
            <p:spPr>
              <a:xfrm>
                <a:off x="4875336" y="735429"/>
                <a:ext cx="6832287" cy="819549"/>
              </a:xfrm>
              <a:prstGeom prst="rect">
                <a:avLst/>
              </a:prstGeom>
              <a:noFill/>
            </p:spPr>
            <p:txBody>
              <a:bodyPr wrap="square" rtlCol="0">
                <a:spAutoFit/>
              </a:bodyPr>
              <a:lstStyle/>
              <a:p>
                <a:pPr lvl="0" algn="just"/>
                <a:r>
                  <a:rPr lang="as-IN" dirty="0">
                    <a:solidFill>
                      <a:schemeClr val="bg1"/>
                    </a:solidFill>
                    <a:latin typeface="Kalpurush" panose="02000600000000000000" pitchFamily="2" charset="0"/>
                    <a:cs typeface="Kalpurush" panose="02000600000000000000" pitchFamily="2" charset="0"/>
                  </a:rPr>
                  <a:t>তার মাধ্যমের দূরত্বগত সীমাবদ্ধতা আছে। ওয়‍্যারলেস কমিউনিকেশন সিস্টেম ব্যবহার করে সহজে এ সীমাবদ্বতা দূর করা যায়। </a:t>
                </a:r>
                <a:endParaRPr lang="en-US" dirty="0">
                  <a:solidFill>
                    <a:schemeClr val="bg1"/>
                  </a:solidFill>
                  <a:latin typeface="Kalpurush" panose="02000600000000000000" pitchFamily="2" charset="0"/>
                  <a:cs typeface="Kalpurush" panose="02000600000000000000" pitchFamily="2" charset="0"/>
                </a:endParaRPr>
              </a:p>
            </p:txBody>
          </p:sp>
        </p:grpSp>
        <p:sp>
          <p:nvSpPr>
            <p:cNvPr id="15" name="Rounded Rectangle 8">
              <a:extLst>
                <a:ext uri="{FF2B5EF4-FFF2-40B4-BE49-F238E27FC236}">
                  <a16:creationId xmlns:a16="http://schemas.microsoft.com/office/drawing/2014/main" id="{F4A49167-B688-49A0-A3CC-11F8E36DA4F7}"/>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১</a:t>
              </a:r>
            </a:p>
          </p:txBody>
        </p:sp>
      </p:grpSp>
      <p:grpSp>
        <p:nvGrpSpPr>
          <p:cNvPr id="18" name="Group 17">
            <a:extLst>
              <a:ext uri="{FF2B5EF4-FFF2-40B4-BE49-F238E27FC236}">
                <a16:creationId xmlns:a16="http://schemas.microsoft.com/office/drawing/2014/main" id="{77799B33-F4F6-0B99-4486-4B23CA87C513}"/>
              </a:ext>
            </a:extLst>
          </p:cNvPr>
          <p:cNvGrpSpPr/>
          <p:nvPr/>
        </p:nvGrpSpPr>
        <p:grpSpPr>
          <a:xfrm>
            <a:off x="3149273" y="3225571"/>
            <a:ext cx="7859512" cy="1415559"/>
            <a:chOff x="2166244" y="77518"/>
            <a:chExt cx="7859512" cy="1415559"/>
          </a:xfrm>
        </p:grpSpPr>
        <p:grpSp>
          <p:nvGrpSpPr>
            <p:cNvPr id="19" name="Group 18">
              <a:extLst>
                <a:ext uri="{FF2B5EF4-FFF2-40B4-BE49-F238E27FC236}">
                  <a16:creationId xmlns:a16="http://schemas.microsoft.com/office/drawing/2014/main" id="{1AB10EC6-E963-D3B0-2C39-83DA3F9B757A}"/>
                </a:ext>
              </a:extLst>
            </p:cNvPr>
            <p:cNvGrpSpPr/>
            <p:nvPr/>
          </p:nvGrpSpPr>
          <p:grpSpPr>
            <a:xfrm>
              <a:off x="3252426" y="284561"/>
              <a:ext cx="6773330" cy="1001473"/>
              <a:chOff x="4368801" y="507999"/>
              <a:chExt cx="6773331" cy="1269868"/>
            </a:xfrm>
          </p:grpSpPr>
          <p:sp>
            <p:nvSpPr>
              <p:cNvPr id="22" name="Rounded Rectangle 5">
                <a:extLst>
                  <a:ext uri="{FF2B5EF4-FFF2-40B4-BE49-F238E27FC236}">
                    <a16:creationId xmlns:a16="http://schemas.microsoft.com/office/drawing/2014/main" id="{5593FA0B-570D-FFE9-A3F4-E28B86B38496}"/>
                  </a:ext>
                </a:extLst>
              </p:cNvPr>
              <p:cNvSpPr/>
              <p:nvPr/>
            </p:nvSpPr>
            <p:spPr>
              <a:xfrm>
                <a:off x="4368801" y="507999"/>
                <a:ext cx="677333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23" name="TextBox 22">
                <a:extLst>
                  <a:ext uri="{FF2B5EF4-FFF2-40B4-BE49-F238E27FC236}">
                    <a16:creationId xmlns:a16="http://schemas.microsoft.com/office/drawing/2014/main" id="{12A75067-1A61-BA6F-A23C-29BA17363623}"/>
                  </a:ext>
                </a:extLst>
              </p:cNvPr>
              <p:cNvSpPr txBox="1"/>
              <p:nvPr/>
            </p:nvSpPr>
            <p:spPr>
              <a:xfrm>
                <a:off x="4886934" y="897534"/>
                <a:ext cx="6122317"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বহনযোগ্য বা স্থানান্তরযোগ্য ডিভাইসের ক্ষেত্রে সংযোগ পদ্ধতি সহজ। </a:t>
                </a:r>
                <a:endParaRPr lang="en-US" dirty="0">
                  <a:solidFill>
                    <a:schemeClr val="bg1"/>
                  </a:solidFill>
                  <a:latin typeface="Kalpurush" panose="02000600000000000000" pitchFamily="2" charset="0"/>
                  <a:cs typeface="Kalpurush" panose="02000600000000000000" pitchFamily="2" charset="0"/>
                </a:endParaRPr>
              </a:p>
            </p:txBody>
          </p:sp>
        </p:grpSp>
        <p:sp>
          <p:nvSpPr>
            <p:cNvPr id="21" name="Rounded Rectangle 8">
              <a:extLst>
                <a:ext uri="{FF2B5EF4-FFF2-40B4-BE49-F238E27FC236}">
                  <a16:creationId xmlns:a16="http://schemas.microsoft.com/office/drawing/2014/main" id="{DAB5CE78-DE47-3E4A-C9AB-7D9716235624}"/>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৩</a:t>
              </a:r>
            </a:p>
          </p:txBody>
        </p:sp>
      </p:grpSp>
      <p:grpSp>
        <p:nvGrpSpPr>
          <p:cNvPr id="24" name="Group 23">
            <a:extLst>
              <a:ext uri="{FF2B5EF4-FFF2-40B4-BE49-F238E27FC236}">
                <a16:creationId xmlns:a16="http://schemas.microsoft.com/office/drawing/2014/main" id="{CBEAB990-2629-F45B-D97C-4F2C938B6C43}"/>
              </a:ext>
            </a:extLst>
          </p:cNvPr>
          <p:cNvGrpSpPr/>
          <p:nvPr/>
        </p:nvGrpSpPr>
        <p:grpSpPr>
          <a:xfrm>
            <a:off x="3149273" y="1722694"/>
            <a:ext cx="7859512" cy="1415559"/>
            <a:chOff x="2166244" y="77518"/>
            <a:chExt cx="7859512" cy="1415559"/>
          </a:xfrm>
          <a:solidFill>
            <a:srgbClr val="8FAF52"/>
          </a:solidFill>
        </p:grpSpPr>
        <p:grpSp>
          <p:nvGrpSpPr>
            <p:cNvPr id="32" name="Group 31">
              <a:extLst>
                <a:ext uri="{FF2B5EF4-FFF2-40B4-BE49-F238E27FC236}">
                  <a16:creationId xmlns:a16="http://schemas.microsoft.com/office/drawing/2014/main" id="{DA076AEC-4D5E-7A0F-64A6-078F6649CCA4}"/>
                </a:ext>
              </a:extLst>
            </p:cNvPr>
            <p:cNvGrpSpPr/>
            <p:nvPr/>
          </p:nvGrpSpPr>
          <p:grpSpPr>
            <a:xfrm>
              <a:off x="3252426" y="284561"/>
              <a:ext cx="6773330" cy="1001472"/>
              <a:chOff x="4368801" y="507999"/>
              <a:chExt cx="6773331" cy="1269868"/>
            </a:xfrm>
            <a:grpFill/>
          </p:grpSpPr>
          <p:sp>
            <p:nvSpPr>
              <p:cNvPr id="34" name="Rounded Rectangle 5">
                <a:extLst>
                  <a:ext uri="{FF2B5EF4-FFF2-40B4-BE49-F238E27FC236}">
                    <a16:creationId xmlns:a16="http://schemas.microsoft.com/office/drawing/2014/main" id="{C211C0BC-B9CD-E34F-FC0E-2AFC554A12FA}"/>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35" name="TextBox 34">
                <a:extLst>
                  <a:ext uri="{FF2B5EF4-FFF2-40B4-BE49-F238E27FC236}">
                    <a16:creationId xmlns:a16="http://schemas.microsoft.com/office/drawing/2014/main" id="{869902C7-A878-E097-1CF2-28A0997F3B25}"/>
                  </a:ext>
                </a:extLst>
              </p:cNvPr>
              <p:cNvSpPr txBox="1"/>
              <p:nvPr/>
            </p:nvSpPr>
            <p:spPr>
              <a:xfrm>
                <a:off x="4886934" y="724736"/>
                <a:ext cx="6122317" cy="819549"/>
              </a:xfrm>
              <a:prstGeom prst="rect">
                <a:avLst/>
              </a:prstGeom>
              <a:noFill/>
            </p:spPr>
            <p:txBody>
              <a:bodyPr wrap="square" rtlCol="0">
                <a:spAutoFit/>
              </a:bodyPr>
              <a:lstStyle/>
              <a:p>
                <a:pPr lvl="0" algn="just"/>
                <a:r>
                  <a:rPr lang="as-IN" dirty="0">
                    <a:solidFill>
                      <a:schemeClr val="bg1"/>
                    </a:solidFill>
                    <a:latin typeface="Kalpurush" panose="02000600000000000000" pitchFamily="2" charset="0"/>
                    <a:cs typeface="Kalpurush" panose="02000600000000000000" pitchFamily="2" charset="0"/>
                  </a:rPr>
                  <a:t>ডেটা সঞ্চালনের পথে প্রতিবন্ধকতা থাকলে তার মাধ্যমের তুলনায় ওয়্যারলেস কমিউনিকেশন সিস্টেম স্থাপন বেশি সুবিধাজনক। </a:t>
                </a:r>
                <a:endParaRPr lang="en-US" dirty="0">
                  <a:solidFill>
                    <a:schemeClr val="bg1"/>
                  </a:solidFill>
                  <a:latin typeface="Kalpurush" panose="02000600000000000000" pitchFamily="2" charset="0"/>
                  <a:cs typeface="Kalpurush" panose="02000600000000000000" pitchFamily="2" charset="0"/>
                </a:endParaRPr>
              </a:p>
            </p:txBody>
          </p:sp>
        </p:grpSp>
        <p:sp>
          <p:nvSpPr>
            <p:cNvPr id="33" name="Rounded Rectangle 8">
              <a:extLst>
                <a:ext uri="{FF2B5EF4-FFF2-40B4-BE49-F238E27FC236}">
                  <a16:creationId xmlns:a16="http://schemas.microsoft.com/office/drawing/2014/main" id="{740F78AA-98D0-DE24-D301-F00553BA1D6C}"/>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২</a:t>
              </a:r>
            </a:p>
          </p:txBody>
        </p:sp>
      </p:grpSp>
    </p:spTree>
    <p:extLst>
      <p:ext uri="{BB962C8B-B14F-4D97-AF65-F5344CB8AC3E}">
        <p14:creationId xmlns:p14="http://schemas.microsoft.com/office/powerpoint/2010/main" val="377338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500" fill="hold"/>
                                        <p:tgtEl>
                                          <p:spTgt spid="13"/>
                                        </p:tgtEl>
                                        <p:attrNameLst>
                                          <p:attrName>ppt_x</p:attrName>
                                        </p:attrNameLst>
                                      </p:cBhvr>
                                      <p:tavLst>
                                        <p:tav tm="0">
                                          <p:val>
                                            <p:strVal val="1+#ppt_w/2"/>
                                          </p:val>
                                        </p:tav>
                                        <p:tav tm="100000">
                                          <p:val>
                                            <p:strVal val="#ppt_x"/>
                                          </p:val>
                                        </p:tav>
                                      </p:tavLst>
                                    </p:anim>
                                    <p:anim calcmode="lin" valueType="num">
                                      <p:cBhvr additive="base">
                                        <p:cTn id="14" dur="1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500" fill="hold"/>
                                        <p:tgtEl>
                                          <p:spTgt spid="24"/>
                                        </p:tgtEl>
                                        <p:attrNameLst>
                                          <p:attrName>ppt_x</p:attrName>
                                        </p:attrNameLst>
                                      </p:cBhvr>
                                      <p:tavLst>
                                        <p:tav tm="0">
                                          <p:val>
                                            <p:strVal val="1+#ppt_w/2"/>
                                          </p:val>
                                        </p:tav>
                                        <p:tav tm="100000">
                                          <p:val>
                                            <p:strVal val="#ppt_x"/>
                                          </p:val>
                                        </p:tav>
                                      </p:tavLst>
                                    </p:anim>
                                    <p:anim calcmode="lin" valueType="num">
                                      <p:cBhvr additive="base">
                                        <p:cTn id="20" dur="1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500" fill="hold"/>
                                        <p:tgtEl>
                                          <p:spTgt spid="18"/>
                                        </p:tgtEl>
                                        <p:attrNameLst>
                                          <p:attrName>ppt_x</p:attrName>
                                        </p:attrNameLst>
                                      </p:cBhvr>
                                      <p:tavLst>
                                        <p:tav tm="0">
                                          <p:val>
                                            <p:strVal val="1+#ppt_w/2"/>
                                          </p:val>
                                        </p:tav>
                                        <p:tav tm="100000">
                                          <p:val>
                                            <p:strVal val="#ppt_x"/>
                                          </p:val>
                                        </p:tav>
                                      </p:tavLst>
                                    </p:anim>
                                    <p:anim calcmode="lin" valueType="num">
                                      <p:cBhvr additive="base">
                                        <p:cTn id="26" dur="1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decel="10000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1500" fill="hold"/>
                                        <p:tgtEl>
                                          <p:spTgt spid="2"/>
                                        </p:tgtEl>
                                        <p:attrNameLst>
                                          <p:attrName>ppt_x</p:attrName>
                                        </p:attrNameLst>
                                      </p:cBhvr>
                                      <p:tavLst>
                                        <p:tav tm="0">
                                          <p:val>
                                            <p:strVal val="1+#ppt_w/2"/>
                                          </p:val>
                                        </p:tav>
                                        <p:tav tm="100000">
                                          <p:val>
                                            <p:strVal val="#ppt_x"/>
                                          </p:val>
                                        </p:tav>
                                      </p:tavLst>
                                    </p:anim>
                                    <p:anim calcmode="lin" valueType="num">
                                      <p:cBhvr additive="base">
                                        <p:cTn id="32"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09712-2562-35CB-5778-CF44BDC3C838}"/>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6EA4753A-EB51-B0A3-91EE-4DEFE6A319B4}"/>
              </a:ext>
            </a:extLst>
          </p:cNvPr>
          <p:cNvSpPr txBox="1"/>
          <p:nvPr/>
        </p:nvSpPr>
        <p:spPr>
          <a:xfrm>
            <a:off x="32084" y="6375211"/>
            <a:ext cx="12125132" cy="461665"/>
          </a:xfrm>
          <a:prstGeom prst="rect">
            <a:avLst/>
          </a:prstGeom>
          <a:solidFill>
            <a:srgbClr val="896CA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grpSp>
        <p:nvGrpSpPr>
          <p:cNvPr id="5" name="Group 4">
            <a:extLst>
              <a:ext uri="{FF2B5EF4-FFF2-40B4-BE49-F238E27FC236}">
                <a16:creationId xmlns:a16="http://schemas.microsoft.com/office/drawing/2014/main" id="{393A8E05-3504-B653-A6CC-3AF923AC2DDD}"/>
              </a:ext>
            </a:extLst>
          </p:cNvPr>
          <p:cNvGrpSpPr/>
          <p:nvPr/>
        </p:nvGrpSpPr>
        <p:grpSpPr>
          <a:xfrm>
            <a:off x="-2386734" y="0"/>
            <a:ext cx="4837637" cy="6354087"/>
            <a:chOff x="-2703195" y="0"/>
            <a:chExt cx="5406390" cy="6858000"/>
          </a:xfrm>
          <a:solidFill>
            <a:srgbClr val="896CAD"/>
          </a:solidFill>
        </p:grpSpPr>
        <p:sp>
          <p:nvSpPr>
            <p:cNvPr id="12" name="Pie 1">
              <a:extLst>
                <a:ext uri="{FF2B5EF4-FFF2-40B4-BE49-F238E27FC236}">
                  <a16:creationId xmlns:a16="http://schemas.microsoft.com/office/drawing/2014/main" id="{0F392F65-6C7C-C313-D6CF-8F8F3427ABF6}"/>
                </a:ext>
              </a:extLst>
            </p:cNvPr>
            <p:cNvSpPr/>
            <p:nvPr/>
          </p:nvSpPr>
          <p:spPr>
            <a:xfrm>
              <a:off x="-2703195" y="0"/>
              <a:ext cx="5406390" cy="6858000"/>
            </a:xfrm>
            <a:prstGeom prst="pie">
              <a:avLst>
                <a:gd name="adj1" fmla="val 16189570"/>
                <a:gd name="adj2" fmla="val 5402728"/>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45DC2DFD-0229-51E0-B301-492A8B2D16FF}"/>
                </a:ext>
              </a:extLst>
            </p:cNvPr>
            <p:cNvSpPr txBox="1"/>
            <p:nvPr/>
          </p:nvSpPr>
          <p:spPr>
            <a:xfrm>
              <a:off x="-40752" y="2181498"/>
              <a:ext cx="2741300" cy="2491386"/>
            </a:xfrm>
            <a:prstGeom prst="rect">
              <a:avLst/>
            </a:prstGeom>
            <a:noFill/>
          </p:spPr>
          <p:txBody>
            <a:bodyPr wrap="none" rtlCol="0">
              <a:spAutoFit/>
            </a:bodyPr>
            <a:lstStyle/>
            <a:p>
              <a:pPr lvl="0" algn="ctr">
                <a:buNone/>
              </a:pPr>
              <a:r>
                <a:rPr lang="as-IN" sz="3600" b="1" dirty="0">
                  <a:solidFill>
                    <a:schemeClr val="bg1"/>
                  </a:solidFill>
                  <a:latin typeface="Kalpurush" panose="02000600000000000000" pitchFamily="2" charset="0"/>
                  <a:cs typeface="Kalpurush" panose="02000600000000000000" pitchFamily="2" charset="0"/>
                </a:rPr>
                <a:t>ওয়‍্যারলেস</a:t>
              </a:r>
              <a:endParaRPr lang="en-US" sz="3600" b="1" dirty="0">
                <a:solidFill>
                  <a:schemeClr val="bg1"/>
                </a:solidFill>
                <a:latin typeface="Kalpurush" panose="02000600000000000000" pitchFamily="2" charset="0"/>
                <a:cs typeface="Kalpurush" panose="02000600000000000000" pitchFamily="2" charset="0"/>
              </a:endParaRPr>
            </a:p>
            <a:p>
              <a:pPr lvl="0" algn="ctr">
                <a:buNone/>
              </a:pPr>
              <a:r>
                <a:rPr lang="as-IN" sz="3600" b="1" dirty="0">
                  <a:solidFill>
                    <a:schemeClr val="bg1"/>
                  </a:solidFill>
                  <a:latin typeface="Kalpurush" panose="02000600000000000000" pitchFamily="2" charset="0"/>
                  <a:cs typeface="Kalpurush" panose="02000600000000000000" pitchFamily="2" charset="0"/>
                </a:rPr>
                <a:t>কমিউনিকেশন</a:t>
              </a:r>
              <a:endParaRPr lang="en-US" sz="3600" b="1" dirty="0">
                <a:solidFill>
                  <a:schemeClr val="bg1"/>
                </a:solidFill>
                <a:latin typeface="Kalpurush" panose="02000600000000000000" pitchFamily="2" charset="0"/>
                <a:cs typeface="Kalpurush" panose="02000600000000000000" pitchFamily="2" charset="0"/>
              </a:endParaRPr>
            </a:p>
            <a:p>
              <a:pPr lvl="0" algn="ctr">
                <a:buNone/>
              </a:pPr>
              <a:r>
                <a:rPr lang="as-IN" sz="3600" b="1" dirty="0">
                  <a:solidFill>
                    <a:schemeClr val="bg1"/>
                  </a:solidFill>
                  <a:latin typeface="Kalpurush" panose="02000600000000000000" pitchFamily="2" charset="0"/>
                  <a:cs typeface="Kalpurush" panose="02000600000000000000" pitchFamily="2" charset="0"/>
                </a:rPr>
                <a:t>সিস্টেমের</a:t>
              </a:r>
              <a:endParaRPr lang="en-US" sz="3600" b="1" dirty="0">
                <a:solidFill>
                  <a:schemeClr val="bg1"/>
                </a:solidFill>
                <a:latin typeface="Kalpurush" panose="02000600000000000000" pitchFamily="2" charset="0"/>
                <a:cs typeface="Kalpurush" panose="02000600000000000000" pitchFamily="2" charset="0"/>
              </a:endParaRPr>
            </a:p>
            <a:p>
              <a:pPr lvl="0" algn="ctr">
                <a:buNone/>
              </a:pPr>
              <a:r>
                <a:rPr lang="en-US" sz="3600" b="1" dirty="0">
                  <a:solidFill>
                    <a:schemeClr val="bg1"/>
                  </a:solidFill>
                  <a:latin typeface="Kalpurush" panose="02000600000000000000" pitchFamily="2" charset="0"/>
                  <a:cs typeface="Kalpurush" panose="02000600000000000000" pitchFamily="2" charset="0"/>
                </a:rPr>
                <a:t>অ</a:t>
              </a:r>
              <a:r>
                <a:rPr lang="as-IN" sz="3600" b="1" dirty="0">
                  <a:solidFill>
                    <a:schemeClr val="bg1"/>
                  </a:solidFill>
                  <a:latin typeface="Kalpurush" panose="02000600000000000000" pitchFamily="2" charset="0"/>
                  <a:cs typeface="Kalpurush" panose="02000600000000000000" pitchFamily="2" charset="0"/>
                </a:rPr>
                <a:t>সুবিধা</a:t>
              </a:r>
              <a:endParaRPr lang="en-US" sz="3600" dirty="0">
                <a:solidFill>
                  <a:schemeClr val="bg1"/>
                </a:solidFill>
                <a:latin typeface="Kalpurush" panose="02000600000000000000" pitchFamily="2" charset="0"/>
                <a:cs typeface="Kalpurush" panose="02000600000000000000" pitchFamily="2" charset="0"/>
              </a:endParaRPr>
            </a:p>
          </p:txBody>
        </p:sp>
      </p:grpSp>
      <p:grpSp>
        <p:nvGrpSpPr>
          <p:cNvPr id="2" name="Group 1">
            <a:extLst>
              <a:ext uri="{FF2B5EF4-FFF2-40B4-BE49-F238E27FC236}">
                <a16:creationId xmlns:a16="http://schemas.microsoft.com/office/drawing/2014/main" id="{AC76EF80-BAA4-4F43-650E-3B0EF2169ED5}"/>
              </a:ext>
            </a:extLst>
          </p:cNvPr>
          <p:cNvGrpSpPr/>
          <p:nvPr/>
        </p:nvGrpSpPr>
        <p:grpSpPr>
          <a:xfrm>
            <a:off x="2450902" y="4728448"/>
            <a:ext cx="8557883" cy="1415559"/>
            <a:chOff x="2166244" y="77518"/>
            <a:chExt cx="8557884" cy="1415559"/>
          </a:xfrm>
          <a:solidFill>
            <a:srgbClr val="146278"/>
          </a:solidFill>
        </p:grpSpPr>
        <p:grpSp>
          <p:nvGrpSpPr>
            <p:cNvPr id="3" name="Group 2">
              <a:extLst>
                <a:ext uri="{FF2B5EF4-FFF2-40B4-BE49-F238E27FC236}">
                  <a16:creationId xmlns:a16="http://schemas.microsoft.com/office/drawing/2014/main" id="{53D22D64-51B3-3C34-FE72-FE94F518893A}"/>
                </a:ext>
              </a:extLst>
            </p:cNvPr>
            <p:cNvGrpSpPr/>
            <p:nvPr/>
          </p:nvGrpSpPr>
          <p:grpSpPr>
            <a:xfrm>
              <a:off x="3252426" y="284561"/>
              <a:ext cx="7471702" cy="1001473"/>
              <a:chOff x="4368801" y="507999"/>
              <a:chExt cx="7471703" cy="1269868"/>
            </a:xfrm>
            <a:grpFill/>
          </p:grpSpPr>
          <p:sp>
            <p:nvSpPr>
              <p:cNvPr id="10" name="Rounded Rectangle 5">
                <a:extLst>
                  <a:ext uri="{FF2B5EF4-FFF2-40B4-BE49-F238E27FC236}">
                    <a16:creationId xmlns:a16="http://schemas.microsoft.com/office/drawing/2014/main" id="{804D6DAA-6C59-C5B9-5717-E3317C272788}"/>
                  </a:ext>
                </a:extLst>
              </p:cNvPr>
              <p:cNvSpPr/>
              <p:nvPr/>
            </p:nvSpPr>
            <p:spPr>
              <a:xfrm>
                <a:off x="4368801" y="507999"/>
                <a:ext cx="7471703" cy="1269868"/>
              </a:xfrm>
              <a:prstGeom prst="roundRect">
                <a:avLst/>
              </a:prstGeom>
              <a:solidFill>
                <a:srgbClr val="4B80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11" name="TextBox 10">
                <a:extLst>
                  <a:ext uri="{FF2B5EF4-FFF2-40B4-BE49-F238E27FC236}">
                    <a16:creationId xmlns:a16="http://schemas.microsoft.com/office/drawing/2014/main" id="{B45BBAC8-2C6C-E920-3164-81D9663BB776}"/>
                  </a:ext>
                </a:extLst>
              </p:cNvPr>
              <p:cNvSpPr txBox="1"/>
              <p:nvPr/>
            </p:nvSpPr>
            <p:spPr>
              <a:xfrm>
                <a:off x="4921543" y="895168"/>
                <a:ext cx="6786080"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ওয়‍্যারলেস কমিউনিকেশন সিস্টেমে ব্যবহৃত প্রযুক্তি জীববৈচিত্র্যের জন্য হুমকিস্বরূপ</a:t>
                </a:r>
                <a:r>
                  <a:rPr lang="hi-IN" dirty="0">
                    <a:solidFill>
                      <a:schemeClr val="bg1"/>
                    </a:solidFill>
                    <a:latin typeface="Kalpurush" panose="02000600000000000000" pitchFamily="2" charset="0"/>
                  </a:rPr>
                  <a:t>।</a:t>
                </a:r>
                <a:endParaRPr lang="en-US" dirty="0">
                  <a:solidFill>
                    <a:schemeClr val="bg1"/>
                  </a:solidFill>
                  <a:latin typeface="Kalpurush" panose="02000600000000000000" pitchFamily="2" charset="0"/>
                  <a:cs typeface="Kalpurush" panose="02000600000000000000" pitchFamily="2" charset="0"/>
                </a:endParaRPr>
              </a:p>
            </p:txBody>
          </p:sp>
        </p:grpSp>
        <p:sp>
          <p:nvSpPr>
            <p:cNvPr id="4" name="Rounded Rectangle 8">
              <a:extLst>
                <a:ext uri="{FF2B5EF4-FFF2-40B4-BE49-F238E27FC236}">
                  <a16:creationId xmlns:a16="http://schemas.microsoft.com/office/drawing/2014/main" id="{EC3F06AD-8F17-583B-1DC2-A457ED54631F}"/>
                </a:ext>
              </a:extLst>
            </p:cNvPr>
            <p:cNvSpPr/>
            <p:nvPr/>
          </p:nvSpPr>
          <p:spPr>
            <a:xfrm>
              <a:off x="2166244" y="77518"/>
              <a:ext cx="1471435" cy="1415559"/>
            </a:xfrm>
            <a:prstGeom prst="roundRect">
              <a:avLst>
                <a:gd name="adj" fmla="val 50000"/>
              </a:avLst>
            </a:prstGeom>
            <a:solidFill>
              <a:srgbClr val="4B808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৪</a:t>
              </a:r>
            </a:p>
          </p:txBody>
        </p:sp>
      </p:grpSp>
      <p:grpSp>
        <p:nvGrpSpPr>
          <p:cNvPr id="13" name="Group 12">
            <a:extLst>
              <a:ext uri="{FF2B5EF4-FFF2-40B4-BE49-F238E27FC236}">
                <a16:creationId xmlns:a16="http://schemas.microsoft.com/office/drawing/2014/main" id="{E501F6C2-14F9-00C0-F910-3792DD06F724}"/>
              </a:ext>
            </a:extLst>
          </p:cNvPr>
          <p:cNvGrpSpPr/>
          <p:nvPr/>
        </p:nvGrpSpPr>
        <p:grpSpPr>
          <a:xfrm>
            <a:off x="2450901" y="219817"/>
            <a:ext cx="8557884" cy="1415559"/>
            <a:chOff x="2166244" y="77518"/>
            <a:chExt cx="8557884" cy="1415559"/>
          </a:xfrm>
          <a:solidFill>
            <a:srgbClr val="6685C3"/>
          </a:solidFill>
        </p:grpSpPr>
        <p:grpSp>
          <p:nvGrpSpPr>
            <p:cNvPr id="14" name="Group 13">
              <a:extLst>
                <a:ext uri="{FF2B5EF4-FFF2-40B4-BE49-F238E27FC236}">
                  <a16:creationId xmlns:a16="http://schemas.microsoft.com/office/drawing/2014/main" id="{B62BE063-967B-6919-7DB9-1B27E0A8C08C}"/>
                </a:ext>
              </a:extLst>
            </p:cNvPr>
            <p:cNvGrpSpPr/>
            <p:nvPr/>
          </p:nvGrpSpPr>
          <p:grpSpPr>
            <a:xfrm>
              <a:off x="3252426" y="284561"/>
              <a:ext cx="7471702" cy="1001472"/>
              <a:chOff x="4368801" y="507999"/>
              <a:chExt cx="7471703" cy="1269868"/>
            </a:xfrm>
            <a:grpFill/>
          </p:grpSpPr>
          <p:sp>
            <p:nvSpPr>
              <p:cNvPr id="16" name="Rounded Rectangle 5">
                <a:extLst>
                  <a:ext uri="{FF2B5EF4-FFF2-40B4-BE49-F238E27FC236}">
                    <a16:creationId xmlns:a16="http://schemas.microsoft.com/office/drawing/2014/main" id="{6A676A99-1A41-6131-BC6A-CE3A2138C431}"/>
                  </a:ext>
                </a:extLst>
              </p:cNvPr>
              <p:cNvSpPr/>
              <p:nvPr/>
            </p:nvSpPr>
            <p:spPr>
              <a:xfrm>
                <a:off x="4368801" y="507999"/>
                <a:ext cx="7471703"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Kalpurush" panose="02000600000000000000" pitchFamily="2" charset="0"/>
                  <a:cs typeface="Kalpurush" panose="02000600000000000000" pitchFamily="2" charset="0"/>
                </a:endParaRPr>
              </a:p>
            </p:txBody>
          </p:sp>
          <p:sp>
            <p:nvSpPr>
              <p:cNvPr id="17" name="TextBox 16">
                <a:extLst>
                  <a:ext uri="{FF2B5EF4-FFF2-40B4-BE49-F238E27FC236}">
                    <a16:creationId xmlns:a16="http://schemas.microsoft.com/office/drawing/2014/main" id="{D88D5EC6-DCCF-D72E-4787-5B3A7A845C8B}"/>
                  </a:ext>
                </a:extLst>
              </p:cNvPr>
              <p:cNvSpPr txBox="1"/>
              <p:nvPr/>
            </p:nvSpPr>
            <p:spPr>
              <a:xfrm>
                <a:off x="4875336" y="735429"/>
                <a:ext cx="6832287" cy="819549"/>
              </a:xfrm>
              <a:prstGeom prst="rect">
                <a:avLst/>
              </a:prstGeom>
              <a:noFill/>
            </p:spPr>
            <p:txBody>
              <a:bodyPr wrap="square" rtlCol="0">
                <a:spAutoFit/>
              </a:bodyPr>
              <a:lstStyle/>
              <a:p>
                <a:pPr lvl="0" algn="just"/>
                <a:r>
                  <a:rPr lang="as-IN" dirty="0">
                    <a:solidFill>
                      <a:schemeClr val="bg1"/>
                    </a:solidFill>
                    <a:latin typeface="Kalpurush" panose="02000600000000000000" pitchFamily="2" charset="0"/>
                    <a:cs typeface="Kalpurush" panose="02000600000000000000" pitchFamily="2" charset="0"/>
                  </a:rPr>
                  <a:t>ওয়‍্যারলেস কমিউনিকেশন সিস্টেমের প্রতিবন্ধকতা অনেক সময় ডেটা চলাচলের ক্ষেত্রে বাধা সৃষ্টি করে। </a:t>
                </a:r>
                <a:endParaRPr lang="en-US" dirty="0">
                  <a:solidFill>
                    <a:schemeClr val="bg1"/>
                  </a:solidFill>
                  <a:latin typeface="Kalpurush" panose="02000600000000000000" pitchFamily="2" charset="0"/>
                  <a:cs typeface="Kalpurush" panose="02000600000000000000" pitchFamily="2" charset="0"/>
                </a:endParaRPr>
              </a:p>
            </p:txBody>
          </p:sp>
        </p:grpSp>
        <p:sp>
          <p:nvSpPr>
            <p:cNvPr id="15" name="Rounded Rectangle 8">
              <a:extLst>
                <a:ext uri="{FF2B5EF4-FFF2-40B4-BE49-F238E27FC236}">
                  <a16:creationId xmlns:a16="http://schemas.microsoft.com/office/drawing/2014/main" id="{2E2741B0-5986-C08A-83DE-07E1AE58CA02}"/>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১</a:t>
              </a:r>
            </a:p>
          </p:txBody>
        </p:sp>
      </p:grpSp>
      <p:grpSp>
        <p:nvGrpSpPr>
          <p:cNvPr id="18" name="Group 17">
            <a:extLst>
              <a:ext uri="{FF2B5EF4-FFF2-40B4-BE49-F238E27FC236}">
                <a16:creationId xmlns:a16="http://schemas.microsoft.com/office/drawing/2014/main" id="{6CD249C0-C52A-595F-4FE2-5C565131841E}"/>
              </a:ext>
            </a:extLst>
          </p:cNvPr>
          <p:cNvGrpSpPr/>
          <p:nvPr/>
        </p:nvGrpSpPr>
        <p:grpSpPr>
          <a:xfrm>
            <a:off x="3149273" y="3225571"/>
            <a:ext cx="7859512" cy="1415559"/>
            <a:chOff x="2166244" y="77518"/>
            <a:chExt cx="7859512" cy="1415559"/>
          </a:xfrm>
        </p:grpSpPr>
        <p:grpSp>
          <p:nvGrpSpPr>
            <p:cNvPr id="19" name="Group 18">
              <a:extLst>
                <a:ext uri="{FF2B5EF4-FFF2-40B4-BE49-F238E27FC236}">
                  <a16:creationId xmlns:a16="http://schemas.microsoft.com/office/drawing/2014/main" id="{959A8AB1-80BC-4950-104D-B907764A84A1}"/>
                </a:ext>
              </a:extLst>
            </p:cNvPr>
            <p:cNvGrpSpPr/>
            <p:nvPr/>
          </p:nvGrpSpPr>
          <p:grpSpPr>
            <a:xfrm>
              <a:off x="3252426" y="284561"/>
              <a:ext cx="6773330" cy="1001473"/>
              <a:chOff x="4368801" y="507999"/>
              <a:chExt cx="6773331" cy="1269868"/>
            </a:xfrm>
          </p:grpSpPr>
          <p:sp>
            <p:nvSpPr>
              <p:cNvPr id="22" name="Rounded Rectangle 5">
                <a:extLst>
                  <a:ext uri="{FF2B5EF4-FFF2-40B4-BE49-F238E27FC236}">
                    <a16:creationId xmlns:a16="http://schemas.microsoft.com/office/drawing/2014/main" id="{22674328-302F-ED12-FD86-0579281F2568}"/>
                  </a:ext>
                </a:extLst>
              </p:cNvPr>
              <p:cNvSpPr/>
              <p:nvPr/>
            </p:nvSpPr>
            <p:spPr>
              <a:xfrm>
                <a:off x="4368801" y="507999"/>
                <a:ext cx="6773331" cy="1269868"/>
              </a:xfrm>
              <a:prstGeom prst="roundRect">
                <a:avLst/>
              </a:prstGeom>
              <a:solidFill>
                <a:srgbClr val="E9935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23" name="TextBox 22">
                <a:extLst>
                  <a:ext uri="{FF2B5EF4-FFF2-40B4-BE49-F238E27FC236}">
                    <a16:creationId xmlns:a16="http://schemas.microsoft.com/office/drawing/2014/main" id="{EB3D7AB5-4F2F-E9F7-8F56-AACD6BC8C42B}"/>
                  </a:ext>
                </a:extLst>
              </p:cNvPr>
              <p:cNvSpPr txBox="1"/>
              <p:nvPr/>
            </p:nvSpPr>
            <p:spPr>
              <a:xfrm>
                <a:off x="4886934" y="897534"/>
                <a:ext cx="6122317" cy="468313"/>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তারযুক্ত নেটওয়ার্কের তুলনায় গতি কম। </a:t>
                </a:r>
                <a:endParaRPr lang="en-US" dirty="0">
                  <a:solidFill>
                    <a:schemeClr val="bg1"/>
                  </a:solidFill>
                  <a:latin typeface="Kalpurush" panose="02000600000000000000" pitchFamily="2" charset="0"/>
                  <a:cs typeface="Kalpurush" panose="02000600000000000000" pitchFamily="2" charset="0"/>
                </a:endParaRPr>
              </a:p>
            </p:txBody>
          </p:sp>
        </p:grpSp>
        <p:sp>
          <p:nvSpPr>
            <p:cNvPr id="21" name="Rounded Rectangle 8">
              <a:extLst>
                <a:ext uri="{FF2B5EF4-FFF2-40B4-BE49-F238E27FC236}">
                  <a16:creationId xmlns:a16="http://schemas.microsoft.com/office/drawing/2014/main" id="{31DF9802-4200-8E04-22C7-F592BB51265F}"/>
                </a:ext>
              </a:extLst>
            </p:cNvPr>
            <p:cNvSpPr/>
            <p:nvPr/>
          </p:nvSpPr>
          <p:spPr>
            <a:xfrm>
              <a:off x="2166244" y="77518"/>
              <a:ext cx="1471435" cy="1415559"/>
            </a:xfrm>
            <a:prstGeom prst="roundRect">
              <a:avLst>
                <a:gd name="adj" fmla="val 5000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৩</a:t>
              </a:r>
            </a:p>
          </p:txBody>
        </p:sp>
      </p:grpSp>
      <p:grpSp>
        <p:nvGrpSpPr>
          <p:cNvPr id="24" name="Group 23">
            <a:extLst>
              <a:ext uri="{FF2B5EF4-FFF2-40B4-BE49-F238E27FC236}">
                <a16:creationId xmlns:a16="http://schemas.microsoft.com/office/drawing/2014/main" id="{BF9FCC80-9C49-E76D-C261-B94D077B4F5E}"/>
              </a:ext>
            </a:extLst>
          </p:cNvPr>
          <p:cNvGrpSpPr/>
          <p:nvPr/>
        </p:nvGrpSpPr>
        <p:grpSpPr>
          <a:xfrm>
            <a:off x="3149273" y="1722694"/>
            <a:ext cx="7859512" cy="1415559"/>
            <a:chOff x="2166244" y="77518"/>
            <a:chExt cx="7859512" cy="1415559"/>
          </a:xfrm>
          <a:solidFill>
            <a:srgbClr val="8FAF52"/>
          </a:solidFill>
        </p:grpSpPr>
        <p:grpSp>
          <p:nvGrpSpPr>
            <p:cNvPr id="32" name="Group 31">
              <a:extLst>
                <a:ext uri="{FF2B5EF4-FFF2-40B4-BE49-F238E27FC236}">
                  <a16:creationId xmlns:a16="http://schemas.microsoft.com/office/drawing/2014/main" id="{036942A4-E9ED-31D3-B51D-6ECA86E98743}"/>
                </a:ext>
              </a:extLst>
            </p:cNvPr>
            <p:cNvGrpSpPr/>
            <p:nvPr/>
          </p:nvGrpSpPr>
          <p:grpSpPr>
            <a:xfrm>
              <a:off x="3252426" y="284561"/>
              <a:ext cx="6773330" cy="1001472"/>
              <a:chOff x="4368801" y="507999"/>
              <a:chExt cx="6773331" cy="1269868"/>
            </a:xfrm>
            <a:grpFill/>
          </p:grpSpPr>
          <p:sp>
            <p:nvSpPr>
              <p:cNvPr id="34" name="Rounded Rectangle 5">
                <a:extLst>
                  <a:ext uri="{FF2B5EF4-FFF2-40B4-BE49-F238E27FC236}">
                    <a16:creationId xmlns:a16="http://schemas.microsoft.com/office/drawing/2014/main" id="{EFF03205-391C-84CD-4257-544B432ADC3D}"/>
                  </a:ext>
                </a:extLst>
              </p:cNvPr>
              <p:cNvSpPr/>
              <p:nvPr/>
            </p:nvSpPr>
            <p:spPr>
              <a:xfrm>
                <a:off x="4368801" y="507999"/>
                <a:ext cx="6773331" cy="12698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Kalpurush" panose="02000600000000000000" pitchFamily="2" charset="0"/>
                  <a:cs typeface="Kalpurush" panose="02000600000000000000" pitchFamily="2" charset="0"/>
                </a:endParaRPr>
              </a:p>
            </p:txBody>
          </p:sp>
          <p:sp>
            <p:nvSpPr>
              <p:cNvPr id="35" name="TextBox 34">
                <a:extLst>
                  <a:ext uri="{FF2B5EF4-FFF2-40B4-BE49-F238E27FC236}">
                    <a16:creationId xmlns:a16="http://schemas.microsoft.com/office/drawing/2014/main" id="{4550A755-D0E9-13B2-6081-D5A0B3D99E5F}"/>
                  </a:ext>
                </a:extLst>
              </p:cNvPr>
              <p:cNvSpPr txBox="1"/>
              <p:nvPr/>
            </p:nvSpPr>
            <p:spPr>
              <a:xfrm>
                <a:off x="4886934" y="928149"/>
                <a:ext cx="6122317" cy="468314"/>
              </a:xfrm>
              <a:prstGeom prst="rect">
                <a:avLst/>
              </a:prstGeom>
              <a:noFill/>
            </p:spPr>
            <p:txBody>
              <a:bodyPr wrap="square" rtlCol="0">
                <a:spAutoFit/>
              </a:bodyPr>
              <a:lstStyle/>
              <a:p>
                <a:pPr lvl="0"/>
                <a:r>
                  <a:rPr lang="as-IN" dirty="0">
                    <a:solidFill>
                      <a:schemeClr val="bg1"/>
                    </a:solidFill>
                    <a:latin typeface="Kalpurush" panose="02000600000000000000" pitchFamily="2" charset="0"/>
                    <a:cs typeface="Kalpurush" panose="02000600000000000000" pitchFamily="2" charset="0"/>
                  </a:rPr>
                  <a:t>অনাকাঙ্খিত ব্যবহারকারী কর্তৃক আক্রমণের আশংকা বেশি থাকে। </a:t>
                </a:r>
                <a:endParaRPr lang="en-US" dirty="0">
                  <a:solidFill>
                    <a:schemeClr val="bg1"/>
                  </a:solidFill>
                  <a:latin typeface="Kalpurush" panose="02000600000000000000" pitchFamily="2" charset="0"/>
                  <a:cs typeface="Kalpurush" panose="02000600000000000000" pitchFamily="2" charset="0"/>
                </a:endParaRPr>
              </a:p>
            </p:txBody>
          </p:sp>
        </p:grpSp>
        <p:sp>
          <p:nvSpPr>
            <p:cNvPr id="33" name="Rounded Rectangle 8">
              <a:extLst>
                <a:ext uri="{FF2B5EF4-FFF2-40B4-BE49-F238E27FC236}">
                  <a16:creationId xmlns:a16="http://schemas.microsoft.com/office/drawing/2014/main" id="{65E877DA-99EB-974C-89C9-512AF8AE2DCD}"/>
                </a:ext>
              </a:extLst>
            </p:cNvPr>
            <p:cNvSpPr/>
            <p:nvPr/>
          </p:nvSpPr>
          <p:spPr>
            <a:xfrm>
              <a:off x="2166244" y="77518"/>
              <a:ext cx="1471435" cy="1415559"/>
            </a:xfrm>
            <a:prstGeom prst="roundRect">
              <a:avLst>
                <a:gd name="adj" fmla="val 50000"/>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latin typeface="Kalpurush" panose="02000600000000000000" pitchFamily="2" charset="0"/>
                  <a:cs typeface="Kalpurush" panose="02000600000000000000" pitchFamily="2" charset="0"/>
                </a:rPr>
                <a:t>২</a:t>
              </a:r>
            </a:p>
          </p:txBody>
        </p:sp>
      </p:grpSp>
    </p:spTree>
    <p:extLst>
      <p:ext uri="{BB962C8B-B14F-4D97-AF65-F5344CB8AC3E}">
        <p14:creationId xmlns:p14="http://schemas.microsoft.com/office/powerpoint/2010/main" val="9930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500" fill="hold"/>
                                        <p:tgtEl>
                                          <p:spTgt spid="13"/>
                                        </p:tgtEl>
                                        <p:attrNameLst>
                                          <p:attrName>ppt_x</p:attrName>
                                        </p:attrNameLst>
                                      </p:cBhvr>
                                      <p:tavLst>
                                        <p:tav tm="0">
                                          <p:val>
                                            <p:strVal val="1+#ppt_w/2"/>
                                          </p:val>
                                        </p:tav>
                                        <p:tav tm="100000">
                                          <p:val>
                                            <p:strVal val="#ppt_x"/>
                                          </p:val>
                                        </p:tav>
                                      </p:tavLst>
                                    </p:anim>
                                    <p:anim calcmode="lin" valueType="num">
                                      <p:cBhvr additive="base">
                                        <p:cTn id="14" dur="1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500" fill="hold"/>
                                        <p:tgtEl>
                                          <p:spTgt spid="24"/>
                                        </p:tgtEl>
                                        <p:attrNameLst>
                                          <p:attrName>ppt_x</p:attrName>
                                        </p:attrNameLst>
                                      </p:cBhvr>
                                      <p:tavLst>
                                        <p:tav tm="0">
                                          <p:val>
                                            <p:strVal val="1+#ppt_w/2"/>
                                          </p:val>
                                        </p:tav>
                                        <p:tav tm="100000">
                                          <p:val>
                                            <p:strVal val="#ppt_x"/>
                                          </p:val>
                                        </p:tav>
                                      </p:tavLst>
                                    </p:anim>
                                    <p:anim calcmode="lin" valueType="num">
                                      <p:cBhvr additive="base">
                                        <p:cTn id="20" dur="1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500" fill="hold"/>
                                        <p:tgtEl>
                                          <p:spTgt spid="18"/>
                                        </p:tgtEl>
                                        <p:attrNameLst>
                                          <p:attrName>ppt_x</p:attrName>
                                        </p:attrNameLst>
                                      </p:cBhvr>
                                      <p:tavLst>
                                        <p:tav tm="0">
                                          <p:val>
                                            <p:strVal val="1+#ppt_w/2"/>
                                          </p:val>
                                        </p:tav>
                                        <p:tav tm="100000">
                                          <p:val>
                                            <p:strVal val="#ppt_x"/>
                                          </p:val>
                                        </p:tav>
                                      </p:tavLst>
                                    </p:anim>
                                    <p:anim calcmode="lin" valueType="num">
                                      <p:cBhvr additive="base">
                                        <p:cTn id="26" dur="1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decel="10000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1500" fill="hold"/>
                                        <p:tgtEl>
                                          <p:spTgt spid="2"/>
                                        </p:tgtEl>
                                        <p:attrNameLst>
                                          <p:attrName>ppt_x</p:attrName>
                                        </p:attrNameLst>
                                      </p:cBhvr>
                                      <p:tavLst>
                                        <p:tav tm="0">
                                          <p:val>
                                            <p:strVal val="1+#ppt_w/2"/>
                                          </p:val>
                                        </p:tav>
                                        <p:tav tm="100000">
                                          <p:val>
                                            <p:strVal val="#ppt_x"/>
                                          </p:val>
                                        </p:tav>
                                      </p:tavLst>
                                    </p:anim>
                                    <p:anim calcmode="lin" valueType="num">
                                      <p:cBhvr additive="base">
                                        <p:cTn id="32"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BA2B3-1D64-9D59-3C9B-22748C534269}"/>
            </a:ext>
          </a:extLst>
        </p:cNvPr>
        <p:cNvGrpSpPr/>
        <p:nvPr/>
      </p:nvGrpSpPr>
      <p:grpSpPr>
        <a:xfrm>
          <a:off x="0" y="0"/>
          <a:ext cx="0" cy="0"/>
          <a:chOff x="0" y="0"/>
          <a:chExt cx="0" cy="0"/>
        </a:xfrm>
      </p:grpSpPr>
      <p:sp>
        <p:nvSpPr>
          <p:cNvPr id="3" name="Rectangle: Diagonal Corners Rounded 2">
            <a:extLst>
              <a:ext uri="{FF2B5EF4-FFF2-40B4-BE49-F238E27FC236}">
                <a16:creationId xmlns:a16="http://schemas.microsoft.com/office/drawing/2014/main" id="{580995A0-40AE-611B-6A43-A14F26702CA4}"/>
              </a:ext>
            </a:extLst>
          </p:cNvPr>
          <p:cNvSpPr/>
          <p:nvPr/>
        </p:nvSpPr>
        <p:spPr>
          <a:xfrm>
            <a:off x="696686" y="1237580"/>
            <a:ext cx="3618640" cy="4599725"/>
          </a:xfrm>
          <a:prstGeom prst="round2DiagRect">
            <a:avLst>
              <a:gd name="adj1" fmla="val 0"/>
              <a:gd name="adj2" fmla="val 0"/>
            </a:avLst>
          </a:prstGeom>
          <a:solidFill>
            <a:srgbClr val="E18D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as-IN" dirty="0">
                <a:latin typeface="Kalpurush" panose="02000600000000000000" pitchFamily="2" charset="0"/>
                <a:cs typeface="Kalpurush" panose="02000600000000000000" pitchFamily="2" charset="0"/>
              </a:rPr>
              <a:t>হটস্পট হচ্ছে একটি নির্দিষ্ট ওয়্যারলেস কভারেজ এরিয়া। অর্থাৎ যদি কোনো একটি নির্দিষ্ট এলাকা বা জায়গাকে ওয়্যারলেস কমিউনিকেশনের জন্য নির্ধারণ করা হয় তবে সে এলাকাটিকে হটস্পট বলা হবে। </a:t>
            </a:r>
            <a:endParaRPr lang="en-US" dirty="0">
              <a:latin typeface="Kalpurush" panose="02000600000000000000" pitchFamily="2" charset="0"/>
              <a:cs typeface="Kalpurush" panose="02000600000000000000" pitchFamily="2" charset="0"/>
            </a:endParaRPr>
          </a:p>
          <a:p>
            <a:pPr algn="just"/>
            <a:endParaRPr lang="en-US" sz="1050" dirty="0">
              <a:latin typeface="Kalpurush" panose="02000600000000000000" pitchFamily="2" charset="0"/>
              <a:cs typeface="Kalpurush" panose="02000600000000000000" pitchFamily="2" charset="0"/>
            </a:endParaRPr>
          </a:p>
          <a:p>
            <a:pPr algn="just"/>
            <a:r>
              <a:rPr lang="as-IN" dirty="0">
                <a:latin typeface="Kalpurush" panose="02000600000000000000" pitchFamily="2" charset="0"/>
                <a:cs typeface="Kalpurush" panose="02000600000000000000" pitchFamily="2" charset="0"/>
              </a:rPr>
              <a:t>এই হটস্পট কয়েক মিটার জুড়ে হতে পারে অথবা বিশাল এলাকাসহ কয়েক কি.মি. এলাকা নিয়ে হতে পারে। হটস্পট তৈরির ক্ষেত্রে বর্তমানে তিনটি প্রযুক্তি খুব জনপ্রিয় ও বহুল ব্যবহৃত। প্রযুক্তি তিনটি হচ্ছে-</a:t>
            </a:r>
            <a:endParaRPr lang="en-US" dirty="0">
              <a:latin typeface="Kalpurush" panose="02000600000000000000" pitchFamily="2" charset="0"/>
              <a:cs typeface="Kalpurush" panose="02000600000000000000" pitchFamily="2" charset="0"/>
            </a:endParaRPr>
          </a:p>
          <a:p>
            <a:pPr algn="just"/>
            <a:endParaRPr lang="en-US" sz="1050" dirty="0">
              <a:latin typeface="Kalpurush" panose="02000600000000000000" pitchFamily="2" charset="0"/>
              <a:cs typeface="Kalpurush" panose="02000600000000000000" pitchFamily="2" charset="0"/>
            </a:endParaRPr>
          </a:p>
          <a:p>
            <a:pPr marL="285750" lvl="0" indent="-285750" algn="just">
              <a:buFont typeface="Wingdings" panose="05000000000000000000" pitchFamily="2" charset="2"/>
              <a:buChar char="v"/>
            </a:pPr>
            <a:r>
              <a:rPr lang="as-IN" b="1" dirty="0">
                <a:latin typeface="Kalpurush" panose="02000600000000000000" pitchFamily="2" charset="0"/>
                <a:cs typeface="Kalpurush" panose="02000600000000000000" pitchFamily="2" charset="0"/>
              </a:rPr>
              <a:t>ব্লুটুথ (</a:t>
            </a:r>
            <a:r>
              <a:rPr lang="en-US" b="1" dirty="0">
                <a:latin typeface="Kalpurush" panose="02000600000000000000" pitchFamily="2" charset="0"/>
                <a:cs typeface="Kalpurush" panose="02000600000000000000" pitchFamily="2" charset="0"/>
              </a:rPr>
              <a:t>Bluetooth) </a:t>
            </a:r>
          </a:p>
          <a:p>
            <a:pPr marL="285750" lvl="0" indent="-285750" algn="just">
              <a:buFont typeface="Wingdings" panose="05000000000000000000" pitchFamily="2" charset="2"/>
              <a:buChar char="v"/>
            </a:pPr>
            <a:r>
              <a:rPr lang="as-IN" b="1" dirty="0">
                <a:latin typeface="Kalpurush" panose="02000600000000000000" pitchFamily="2" charset="0"/>
                <a:cs typeface="Kalpurush" panose="02000600000000000000" pitchFamily="2" charset="0"/>
              </a:rPr>
              <a:t>ওয়াই-ফাই (</a:t>
            </a:r>
            <a:r>
              <a:rPr lang="en-US" b="1" dirty="0">
                <a:latin typeface="Kalpurush" panose="02000600000000000000" pitchFamily="2" charset="0"/>
                <a:cs typeface="Kalpurush" panose="02000600000000000000" pitchFamily="2" charset="0"/>
              </a:rPr>
              <a:t>Wi-Fi) </a:t>
            </a:r>
          </a:p>
          <a:p>
            <a:pPr marL="285750" lvl="0" indent="-285750" algn="just">
              <a:buFont typeface="Wingdings" panose="05000000000000000000" pitchFamily="2" charset="2"/>
              <a:buChar char="v"/>
            </a:pPr>
            <a:r>
              <a:rPr lang="as-IN" b="1" dirty="0">
                <a:latin typeface="Kalpurush" panose="02000600000000000000" pitchFamily="2" charset="0"/>
                <a:cs typeface="Kalpurush" panose="02000600000000000000" pitchFamily="2" charset="0"/>
              </a:rPr>
              <a:t>ওয়াইম্যাক্স (</a:t>
            </a:r>
            <a:r>
              <a:rPr lang="en-US" b="1" dirty="0">
                <a:latin typeface="Kalpurush" panose="02000600000000000000" pitchFamily="2" charset="0"/>
                <a:cs typeface="Kalpurush" panose="02000600000000000000" pitchFamily="2" charset="0"/>
              </a:rPr>
              <a:t>Wi-Max) </a:t>
            </a:r>
          </a:p>
        </p:txBody>
      </p:sp>
      <p:sp>
        <p:nvSpPr>
          <p:cNvPr id="5" name="Arrow: Pentagon 4">
            <a:extLst>
              <a:ext uri="{FF2B5EF4-FFF2-40B4-BE49-F238E27FC236}">
                <a16:creationId xmlns:a16="http://schemas.microsoft.com/office/drawing/2014/main" id="{F0562856-2280-A396-32C8-E50B93E68D1D}"/>
              </a:ext>
            </a:extLst>
          </p:cNvPr>
          <p:cNvSpPr/>
          <p:nvPr/>
        </p:nvSpPr>
        <p:spPr>
          <a:xfrm>
            <a:off x="696686" y="317579"/>
            <a:ext cx="10755084" cy="574209"/>
          </a:xfrm>
          <a:prstGeom prst="homePlate">
            <a:avLst>
              <a:gd name="adj" fmla="val 0"/>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s-IN" sz="2800" b="1" dirty="0">
                <a:latin typeface="Kalpurush" panose="02000600000000000000" pitchFamily="2" charset="0"/>
                <a:cs typeface="Kalpurush" panose="02000600000000000000" pitchFamily="2" charset="0"/>
              </a:rPr>
              <a:t>হটস্পট (</a:t>
            </a:r>
            <a:r>
              <a:rPr lang="en-US" sz="2800" b="1" dirty="0">
                <a:latin typeface="Kalpurush" panose="02000600000000000000" pitchFamily="2" charset="0"/>
                <a:cs typeface="Kalpurush" panose="02000600000000000000" pitchFamily="2" charset="0"/>
              </a:rPr>
              <a:t>Hotspot)</a:t>
            </a:r>
            <a:endParaRPr lang="en-US" sz="2800" dirty="0">
              <a:latin typeface="Kalpurush" panose="02000600000000000000" pitchFamily="2" charset="0"/>
              <a:cs typeface="Kalpurush" panose="02000600000000000000" pitchFamily="2" charset="0"/>
            </a:endParaRPr>
          </a:p>
        </p:txBody>
      </p:sp>
      <p:sp>
        <p:nvSpPr>
          <p:cNvPr id="9" name="TextBox 8">
            <a:extLst>
              <a:ext uri="{FF2B5EF4-FFF2-40B4-BE49-F238E27FC236}">
                <a16:creationId xmlns:a16="http://schemas.microsoft.com/office/drawing/2014/main" id="{488302E2-6D4D-B1B6-AF48-EDC23972EA4C}"/>
              </a:ext>
            </a:extLst>
          </p:cNvPr>
          <p:cNvSpPr txBox="1"/>
          <p:nvPr/>
        </p:nvSpPr>
        <p:spPr>
          <a:xfrm>
            <a:off x="426720" y="6257836"/>
            <a:ext cx="11338560" cy="600164"/>
          </a:xfrm>
          <a:prstGeom prst="rect">
            <a:avLst/>
          </a:prstGeom>
          <a:noFill/>
        </p:spPr>
        <p:txBody>
          <a:bodyPr wrap="square" rtlCol="0">
            <a:spAutoFit/>
          </a:bodyPr>
          <a:lstStyle/>
          <a:p>
            <a:pPr algn="ctr">
              <a:lnSpc>
                <a:spcPct val="150000"/>
              </a:lnSpc>
            </a:pP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sp>
        <p:nvSpPr>
          <p:cNvPr id="10" name="TextBox 9">
            <a:extLst>
              <a:ext uri="{FF2B5EF4-FFF2-40B4-BE49-F238E27FC236}">
                <a16:creationId xmlns:a16="http://schemas.microsoft.com/office/drawing/2014/main" id="{94E5878B-EA5E-9A24-3E89-90F0E201BC1D}"/>
              </a:ext>
            </a:extLst>
          </p:cNvPr>
          <p:cNvSpPr txBox="1"/>
          <p:nvPr/>
        </p:nvSpPr>
        <p:spPr>
          <a:xfrm>
            <a:off x="32084" y="6375211"/>
            <a:ext cx="12125132" cy="461665"/>
          </a:xfrm>
          <a:prstGeom prst="rect">
            <a:avLst/>
          </a:prstGeom>
          <a:solidFill>
            <a:srgbClr val="5089C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a:r>
              <a:rPr lang="en-US" sz="2400" b="1" dirty="0" err="1">
                <a:solidFill>
                  <a:schemeClr val="bg1"/>
                </a:solidFill>
                <a:latin typeface="Kalpurush" panose="02000600000000000000" pitchFamily="2" charset="0"/>
                <a:cs typeface="Kalpurush" panose="02000600000000000000" pitchFamily="2" charset="0"/>
              </a:rPr>
              <a:t>রাজিব</a:t>
            </a:r>
            <a:r>
              <a:rPr lang="en-US" sz="2400" b="1" dirty="0">
                <a:solidFill>
                  <a:schemeClr val="bg1"/>
                </a:solidFill>
                <a:latin typeface="Kalpurush" panose="02000600000000000000" pitchFamily="2" charset="0"/>
                <a:cs typeface="Kalpurush" panose="02000600000000000000" pitchFamily="2" charset="0"/>
              </a:rPr>
              <a:t> </a:t>
            </a:r>
            <a:r>
              <a:rPr lang="en-US" sz="2400" b="1" dirty="0" err="1">
                <a:solidFill>
                  <a:schemeClr val="bg1"/>
                </a:solidFill>
                <a:latin typeface="Kalpurush" panose="02000600000000000000" pitchFamily="2" charset="0"/>
                <a:cs typeface="Kalpurush" panose="02000600000000000000" pitchFamily="2" charset="0"/>
              </a:rPr>
              <a:t>বাকচি</a:t>
            </a:r>
            <a:r>
              <a:rPr lang="en-US" sz="2400"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প্রভাষক</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তথ্য</a:t>
            </a:r>
            <a:r>
              <a:rPr lang="en-US" b="1" dirty="0">
                <a:solidFill>
                  <a:schemeClr val="bg1"/>
                </a:solidFill>
                <a:latin typeface="Kalpurush" panose="02000600000000000000" pitchFamily="2" charset="0"/>
                <a:cs typeface="Kalpurush" panose="02000600000000000000" pitchFamily="2" charset="0"/>
              </a:rPr>
              <a:t> ও </a:t>
            </a:r>
            <a:r>
              <a:rPr lang="en-US" b="1" dirty="0" err="1">
                <a:solidFill>
                  <a:schemeClr val="bg1"/>
                </a:solidFill>
                <a:latin typeface="Kalpurush" panose="02000600000000000000" pitchFamily="2" charset="0"/>
                <a:cs typeface="Kalpurush" panose="02000600000000000000" pitchFamily="2" charset="0"/>
              </a:rPr>
              <a:t>যোগাযোগ</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প্রযুক্তি</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কুশলা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নেছারিয়া</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সিনিয়র</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ফাজিল</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মাদ্রাসা</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কোটালিপাড়া</a:t>
            </a:r>
            <a:r>
              <a:rPr lang="en-US" b="1" dirty="0">
                <a:solidFill>
                  <a:schemeClr val="bg1"/>
                </a:solidFill>
                <a:latin typeface="Kalpurush" panose="02000600000000000000" pitchFamily="2" charset="0"/>
                <a:cs typeface="Kalpurush" panose="02000600000000000000" pitchFamily="2" charset="0"/>
              </a:rPr>
              <a:t>, </a:t>
            </a:r>
            <a:r>
              <a:rPr lang="en-US" b="1" dirty="0" err="1">
                <a:solidFill>
                  <a:schemeClr val="bg1"/>
                </a:solidFill>
                <a:latin typeface="Kalpurush" panose="02000600000000000000" pitchFamily="2" charset="0"/>
                <a:cs typeface="Kalpurush" panose="02000600000000000000" pitchFamily="2" charset="0"/>
              </a:rPr>
              <a:t>গোপালগঞ্জ</a:t>
            </a:r>
            <a:endParaRPr lang="en-US" b="1" dirty="0">
              <a:solidFill>
                <a:schemeClr val="bg1"/>
              </a:solidFill>
              <a:latin typeface="Kalpurush" panose="02000600000000000000" pitchFamily="2" charset="0"/>
              <a:cs typeface="Kalpurush" panose="02000600000000000000" pitchFamily="2" charset="0"/>
            </a:endParaRPr>
          </a:p>
        </p:txBody>
      </p:sp>
      <p:pic>
        <p:nvPicPr>
          <p:cNvPr id="7" name="Picture 6">
            <a:extLst>
              <a:ext uri="{FF2B5EF4-FFF2-40B4-BE49-F238E27FC236}">
                <a16:creationId xmlns:a16="http://schemas.microsoft.com/office/drawing/2014/main" id="{1028835D-94F1-569D-BA91-F7CFD6FBE8BD}"/>
              </a:ext>
            </a:extLst>
          </p:cNvPr>
          <p:cNvPicPr>
            <a:picLocks noChangeAspect="1"/>
          </p:cNvPicPr>
          <p:nvPr/>
        </p:nvPicPr>
        <p:blipFill>
          <a:blip r:embed="rId2">
            <a:extLst>
              <a:ext uri="{28A0092B-C50C-407E-A947-70E740481C1C}">
                <a14:useLocalDpi xmlns:a14="http://schemas.microsoft.com/office/drawing/2010/main" val="0"/>
              </a:ext>
            </a:extLst>
          </a:blip>
          <a:srcRect l="2147"/>
          <a:stretch>
            <a:fillRect/>
          </a:stretch>
        </p:blipFill>
        <p:spPr>
          <a:xfrm>
            <a:off x="4700336" y="1237580"/>
            <a:ext cx="6751433" cy="45997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95865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1+#ppt_w/2"/>
                                          </p:val>
                                        </p:tav>
                                        <p:tav tm="100000">
                                          <p:val>
                                            <p:strVal val="#ppt_x"/>
                                          </p:val>
                                        </p:tav>
                                      </p:tavLst>
                                    </p:anim>
                                    <p:anim calcmode="lin" valueType="num">
                                      <p:cBhvr additive="base">
                                        <p:cTn id="12" dur="1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500" fill="hold"/>
                                        <p:tgtEl>
                                          <p:spTgt spid="3"/>
                                        </p:tgtEl>
                                        <p:attrNameLst>
                                          <p:attrName>ppt_x</p:attrName>
                                        </p:attrNameLst>
                                      </p:cBhvr>
                                      <p:tavLst>
                                        <p:tav tm="0">
                                          <p:val>
                                            <p:strVal val="0-#ppt_w/2"/>
                                          </p:val>
                                        </p:tav>
                                        <p:tav tm="100000">
                                          <p:val>
                                            <p:strVal val="#ppt_x"/>
                                          </p:val>
                                        </p:tav>
                                      </p:tavLst>
                                    </p:anim>
                                    <p:anim calcmode="lin" valueType="num">
                                      <p:cBhvr additive="base">
                                        <p:cTn id="16"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13336</TotalTime>
  <Words>2486</Words>
  <Application>Microsoft Office PowerPoint</Application>
  <PresentationFormat>Widescreen</PresentationFormat>
  <Paragraphs>333</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Agency FB</vt:lpstr>
      <vt:lpstr>Arial</vt:lpstr>
      <vt:lpstr>Calibri</vt:lpstr>
      <vt:lpstr>Calibri Light</vt:lpstr>
      <vt:lpstr>Kalpurush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Rajib Bakchi</dc:creator>
  <cp:lastModifiedBy>Rajib Bakchi</cp:lastModifiedBy>
  <cp:revision>1073</cp:revision>
  <dcterms:created xsi:type="dcterms:W3CDTF">2025-05-13T02:54:20Z</dcterms:created>
  <dcterms:modified xsi:type="dcterms:W3CDTF">2026-01-17T03:24:34Z</dcterms:modified>
</cp:coreProperties>
</file>