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227" autoAdjust="0"/>
  </p:normalViewPr>
  <p:slideViewPr>
    <p:cSldViewPr>
      <p:cViewPr varScale="1">
        <p:scale>
          <a:sx n="95" d="100"/>
          <a:sy n="95" d="100"/>
        </p:scale>
        <p:origin x="-96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1210-E828-45E3-A213-03C7A2F51ABC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642-39D3-4AF5-A704-607A1850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1210-E828-45E3-A213-03C7A2F51ABC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642-39D3-4AF5-A704-607A1850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1210-E828-45E3-A213-03C7A2F51ABC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642-39D3-4AF5-A704-607A1850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1210-E828-45E3-A213-03C7A2F51ABC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642-39D3-4AF5-A704-607A1850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1210-E828-45E3-A213-03C7A2F51ABC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642-39D3-4AF5-A704-607A1850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1210-E828-45E3-A213-03C7A2F51ABC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642-39D3-4AF5-A704-607A1850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1210-E828-45E3-A213-03C7A2F51ABC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642-39D3-4AF5-A704-607A1850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1210-E828-45E3-A213-03C7A2F51ABC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642-39D3-4AF5-A704-607A1850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1210-E828-45E3-A213-03C7A2F51ABC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642-39D3-4AF5-A704-607A1850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1210-E828-45E3-A213-03C7A2F51ABC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642-39D3-4AF5-A704-607A1850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1210-E828-45E3-A213-03C7A2F51ABC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642-39D3-4AF5-A704-607A1850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D1210-E828-45E3-A213-03C7A2F51ABC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3A642-39D3-4AF5-A704-607A1850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%E0%A6%B8%E0%A6%82%E0%A6%95%E0%A7%8D%E0%A6%B7%E0%A7%87%E0%A6%AA%E0%A7%87&amp;oq=porjai+saroni+kaj+short&amp;aqs=chrome..69i57j33i160l3.12774j0j7&amp;sourceid=chrome&amp;ie=UTF-8&amp;mstk=AUtExfA2boReFBCsVVqsAxGD8mNqKX5iVxcQtICclvbQXYR_wsmj9dZyLjZVYNF2PE8VPRF9cChOHr_y5d4mvyRWpmPYaXhpKJJFfZjo2tCCj3tqyMLCTOfRyOvkDAnJt8ar8qA&amp;csui=3&amp;ved=2ahUKEwjQup3c84ySAxVvzTgGHXLiJGoQgK4QegQIBhAA" TargetMode="External"/><Relationship Id="rId2" Type="http://schemas.openxmlformats.org/officeDocument/2006/relationships/hyperlink" Target="https://www.google.com/search?q=%E0%A6%AA%E0%A6%B0%E0%A7%8D%E0%A6%AF%E0%A6%BE%E0%A6%AF%E0%A6%BC+%E0%A6%B8%E0%A6%BE%E0%A6%B0%E0%A6%A3%E0%A6%BF%E0%A6%B0+%E0%A6%AA%E0%A7%8D%E0%A6%B0%E0%A6%A7%E0%A6%BE%E0%A6%A8+%E0%A6%95%E0%A6%BE%E0%A6%9C&amp;oq=porjai+saroni+kaj+short&amp;aqs=chrome..69i57j33i160l3.12774j0j7&amp;sourceid=chrome&amp;ie=UTF-8&amp;mstk=AUtExfA2boReFBCsVVqsAxGD8mNqKX5iVxcQtICclvbQXYR_wsmj9dZyLjZVYNF2PE8VPRF9cChOHr_y5d4mvyRWpmPYaXhpKJJFfZjo2tCCj3tqyMLCTOfRyOvkDAnJt8ar8qA&amp;csui=3&amp;ved=2ahUKEwjQup3c84ySAxVvzTgGHXLiJGoQgK4QegQIAxA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%E0%A6%AE%E0%A7%8B%E0%A6%9C%E0%A6%B2%E0%A7%87&amp;sca_esv=7f3e28514a708fd9&amp;ei=tItoac_tG9-OseMP6cGjyA8&amp;ved=2ahUKEwiAvoX_94ySAxWAUGwGHdUwDJkQgK4QegQIBhAD&amp;uact=5&amp;oq=porjai+saroni++short+question++5+ti&amp;gs_lp=Egxnd3Mtd2l6LXNlcnAiI3BvcmphaSBzYXJvbmkgIHNob3J0IHF1ZXN0aW9uICA1IHRpMggQIRigARjDBEjFpAFQywhY-pgBcAt4AZABAJgB0QGgAcYlqgEGMC4yOC4xuAEDyAEA-AEBmAIooAKnKMICChAAGEcY1gQYsAPCAgUQABjvBcICCBAAGIAEGKIEwgIKECEYChigARjDBJgDAIgGAZAGCJIHBzExLjI3LjKgB9pDsgcGMC4yNy4yuAfQJ8IHCDAuNS4zMS40yAe2AYAIAQ&amp;sclient=gws-wiz-serp&amp;mstk=AUtExfBxVyNsO6jQi1TnBhgS9t_nrpezqg3JoG8WFdmzgv721XQI9c2wZ1eL-6TP1wuo3Ys405QUSWZsvGAjMaHkAoXbtTmVNCstXbk89c3ICg4r69ztnFVEe3eM4GI9X_C5IXo&amp;csui=3" TargetMode="External"/><Relationship Id="rId2" Type="http://schemas.openxmlformats.org/officeDocument/2006/relationships/hyperlink" Target="https://www.google.com/search?q=%E0%A6%86%E0%A6%A7%E0%A7%81%E0%A6%A8%E0%A6%BF%E0%A6%95+%E0%A6%AA%E0%A6%B0%E0%A7%8D%E0%A6%AF%E0%A6%BE%E0%A6%AF%E0%A6%BC+%E0%A6%B8%E0%A6%BE%E0%A6%B0%E0%A6%A3%E0%A6%BF&amp;sca_esv=7f3e28514a708fd9&amp;ei=tItoac_tG9-OseMP6cGjyA8&amp;ved=2ahUKEwiAvoX_94ySAxWAUGwGHdUwDJkQgK4QegQIBhAB&amp;uact=5&amp;oq=porjai+saroni++short+question++5+ti&amp;gs_lp=Egxnd3Mtd2l6LXNlcnAiI3BvcmphaSBzYXJvbmkgIHNob3J0IHF1ZXN0aW9uICA1IHRpMggQIRigARjDBEjFpAFQywhY-pgBcAt4AZABAJgB0QGgAcYlqgEGMC4yOC4xuAEDyAEA-AEBmAIooAKnKMICChAAGEcY1gQYsAPCAgUQABjvBcICCBAAGIAEGKIEwgIKECEYChigARjDBJgDAIgGAZAGCJIHBzExLjI3LjKgB9pDsgcGMC4yNy4yuAfQJ8IHCDAuNS4zMS40yAe2AYAIAQ&amp;sclient=gws-wiz-serp&amp;mstk=AUtExfBxVyNsO6jQi1TnBhgS9t_nrpezqg3JoG8WFdmzgv721XQI9c2wZ1eL-6TP1wuo3Ys405QUSWZsvGAjMaHkAoXbtTmVNCstXbk89c3ICg4r69ztnFVEe3eM4GI9X_C5IXo&amp;csui=3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com/search?q=%E0%A6%8F%E0%A6%95%E0%A6%87+%E0%A6%97%E0%A7%8D%E0%A6%B0%E0%A7%81%E0%A6%AA%E0%A7%87&amp;sca_esv=7f3e28514a708fd9&amp;ei=tItoac_tG9-OseMP6cGjyA8&amp;ved=2ahUKEwiAvoX_94ySAxWAUGwGHdUwDJkQgK4QegQIBhAM&amp;uact=5&amp;oq=porjai+saroni++short+question++5+ti&amp;gs_lp=Egxnd3Mtd2l6LXNlcnAiI3BvcmphaSBzYXJvbmkgIHNob3J0IHF1ZXN0aW9uICA1IHRpMggQIRigARjDBEjFpAFQywhY-pgBcAt4AZABAJgB0QGgAcYlqgEGMC4yOC4xuAEDyAEA-AEBmAIooAKnKMICChAAGEcY1gQYsAPCAgUQABjvBcICCBAAGIAEGKIEwgIKECEYChigARjDBJgDAIgGAZAGCJIHBzExLjI3LjKgB9pDsgcGMC4yNy4yuAfQJ8IHCDAuNS4zMS40yAe2AYAIAQ&amp;sclient=gws-wiz-serp&amp;mstk=AUtExfBxVyNsO6jQi1TnBhgS9t_nrpezqg3JoG8WFdmzgv721XQI9c2wZ1eL-6TP1wuo3Ys405QUSWZsvGAjMaHkAoXbtTmVNCstXbk89c3ICg4r69ztnFVEe3eM4GI9X_C5IXo&amp;csui=3" TargetMode="External"/><Relationship Id="rId4" Type="http://schemas.openxmlformats.org/officeDocument/2006/relationships/hyperlink" Target="https://www.google.com/search?q=%E0%A6%95%E0%A7%8B%E0%A6%A8+%E0%A6%97%E0%A7%8D%E0%A6%B0%E0%A7%81%E0%A6%AA&amp;sca_esv=7f3e28514a708fd9&amp;ei=tItoac_tG9-OseMP6cGjyA8&amp;ved=2ahUKEwiAvoX_94ySAxWAUGwGHdUwDJkQgK4QegQIBhAF&amp;uact=5&amp;oq=porjai+saroni++short+question++5+ti&amp;gs_lp=Egxnd3Mtd2l6LXNlcnAiI3BvcmphaSBzYXJvbmkgIHNob3J0IHF1ZXN0aW9uICA1IHRpMggQIRigARjDBEjFpAFQywhY-pgBcAt4AZABAJgB0QGgAcYlqgEGMC4yOC4xuAEDyAEA-AEBmAIooAKnKMICChAAGEcY1gQYsAPCAgUQABjvBcICCBAAGIAEGKIEwgIKECEYChigARjDBJgDAIgGAZAGCJIHBzExLjI3LjKgB9pDsgcGMC4yNy4yuAfQJ8IHCDAuNS4zMS40yAe2AYAIAQ&amp;sclient=gws-wiz-serp&amp;mstk=AUtExfBxVyNsO6jQi1TnBhgS9t_nrpezqg3JoG8WFdmzgv721XQI9c2wZ1eL-6TP1wuo3Ys405QUSWZsvGAjMaHkAoXbtTmVNCstXbk89c3ICg4r69ztnFVEe3eM4GI9X_C5IXo&amp;csui=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dalower\Videos\vlc-record-2024-05-21-15h10m26s-&#2478;&#2489;&#2494;&#2476;&#2495;&#2486;&#2509;&#2476;&#2503;&#2480;%20&#2438;&#2527;&#2468;&#2472;%20&#2453;&#2468;%20&#2476;&#2495;&#2460;&#2509;&#2462;&#2494;&#2472;%20&#2453;&#2495;%20&#2468;&#2494;%20&#2438;&#2476;&#2495;&#2487;&#2509;&#2453;&#2480;%20&#2453;&#2480;&#2468;&#2503;%20&#2474;&#2503;&#2480;&#2503;&#2459;&#2503;%20&#2447;%20&#2476;&#2509;&#2479;&#2494;&#2474;&#2494;&#2480;&#2503;%20&#2438;&#2482;-&#2453;&#2497;&#2480;&#2438;&#2472;%20&#2453;&#2495;%20&#2476;&#2482;&#2503;%20Islam%20and%20Life.mp4-.mp4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q=%E0%A6%AE%E0%A7%8B%E0%A6%9C%E0%A7%87%E0%A6%B2%E0%A6%BF&amp;oq=&amp;aqs=chrome.0.69i59i450l8.3046538j0j15&amp;sourceid=chrome&amp;ie=UTF-8&amp;mstk=AUtExfAHbCu49CnMSmy9dlIrHp2glMxgQmDZz69yjGVMRFptifoCaRpRSQYzLEPGQQjhrRbsoeiB0EideH3eRrZfJRHOeK2pOk1bFxiTF89IdQ6PKs-luUjU3wJXWcRiE5zjO3Y&amp;csui=3&amp;ved=2ahUKEwiqq6aX7oySAxVv8zgGHZAfBbUQgK4QegQIBBAJ" TargetMode="External"/><Relationship Id="rId3" Type="http://schemas.openxmlformats.org/officeDocument/2006/relationships/hyperlink" Target="https://www.google.com/search?q=%E0%A6%B9%E0%A7%87%E0%A6%A8%E0%A6%B0%E0%A6%BF+%E0%A6%AE%E0%A7%8B%E0%A6%B8%E0%A7%87%E0%A6%B2%E0%A6%BF&amp;oq=&amp;aqs=chrome.0.69i59i450l8.3046538j0j15&amp;sourceid=chrome&amp;ie=UTF-8&amp;mstk=AUtExfAHbCu49CnMSmy9dlIrHp2glMxgQmDZz69yjGVMRFptifoCaRpRSQYzLEPGQQjhrRbsoeiB0EideH3eRrZfJRHOeK2pOk1bFxiTF89IdQ6PKs-luUjU3wJXWcRiE5zjO3Y&amp;csui=3&amp;ved=2ahUKEwiqq6aX7oySAxVv8zgGHZAfBbUQgK4QegQIAhAD" TargetMode="External"/><Relationship Id="rId7" Type="http://schemas.openxmlformats.org/officeDocument/2006/relationships/hyperlink" Target="https://www.google.com/search?q=%E0%A6%AE%E0%A7%87%E0%A6%A8%E0%A7%8D%E0%A6%A1%E0%A7%87%E0%A6%B2%E0%A6%BF%E0%A6%AD&amp;oq=&amp;aqs=chrome.0.69i59i450l8.3046538j0j15&amp;sourceid=chrome&amp;ie=UTF-8&amp;mstk=AUtExfAHbCu49CnMSmy9dlIrHp2glMxgQmDZz69yjGVMRFptifoCaRpRSQYzLEPGQQjhrRbsoeiB0EideH3eRrZfJRHOeK2pOk1bFxiTF89IdQ6PKs-luUjU3wJXWcRiE5zjO3Y&amp;csui=3&amp;ved=2ahUKEwiqq6aX7oySAxVv8zgGHZAfBbUQgK4QegQIBBAH" TargetMode="External"/><Relationship Id="rId2" Type="http://schemas.openxmlformats.org/officeDocument/2006/relationships/hyperlink" Target="https://www.google.com/search?q=%E0%A6%A6%E0%A6%BF%E0%A6%AE%E0%A6%BF%E0%A6%A4%E0%A7%8D%E0%A6%B0%E0%A6%BF+%E0%A6%AE%E0%A7%87%E0%A6%A8%E0%A7%8D%E0%A6%A1%E0%A7%87%E0%A6%B2%E0%A6%BF%E0%A6%AD&amp;oq=&amp;aqs=chrome.0.69i59i450l8.3046538j0j15&amp;sourceid=chrome&amp;ie=UTF-8&amp;mstk=AUtExfAHbCu49CnMSmy9dlIrHp2glMxgQmDZz69yjGVMRFptifoCaRpRSQYzLEPGQQjhrRbsoeiB0EideH3eRrZfJRHOeK2pOk1bFxiTF89IdQ6PKs-luUjU3wJXWcRiE5zjO3Y&amp;csui=3&amp;ved=2ahUKEwiqq6aX7oySAxVv8zgGHZAfBbUQgK4QegQIAhA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search?q=%E0%A6%A8%E0%A6%BF%E0%A6%89%E0%A6%B2%E0%A7%8D%E0%A6%AF%E0%A6%BE%E0%A6%A8%E0%A7%8D%E0%A6%A1%E0%A6%B8&amp;oq=&amp;aqs=chrome.0.69i59i450l8.3046538j0j15&amp;sourceid=chrome&amp;ie=UTF-8&amp;mstk=AUtExfAHbCu49CnMSmy9dlIrHp2glMxgQmDZz69yjGVMRFptifoCaRpRSQYzLEPGQQjhrRbsoeiB0EideH3eRrZfJRHOeK2pOk1bFxiTF89IdQ6PKs-luUjU3wJXWcRiE5zjO3Y&amp;csui=3&amp;ved=2ahUKEwiqq6aX7oySAxVv8zgGHZAfBbUQgK4QegQIBBAF" TargetMode="External"/><Relationship Id="rId5" Type="http://schemas.openxmlformats.org/officeDocument/2006/relationships/hyperlink" Target="https://www.google.com/search?q=%E0%A6%A1%E0%A7%8B%E0%A6%AC%E0%A7%87%E0%A6%B0%E0%A7%87%E0%A6%87%E0%A6%A8%E0%A6%BE%E0%A6%B0&amp;oq=&amp;aqs=chrome.0.69i59i450l8.3046538j0j15&amp;sourceid=chrome&amp;ie=UTF-8&amp;mstk=AUtExfAHbCu49CnMSmy9dlIrHp2glMxgQmDZz69yjGVMRFptifoCaRpRSQYzLEPGQQjhrRbsoeiB0EideH3eRrZfJRHOeK2pOk1bFxiTF89IdQ6PKs-luUjU3wJXWcRiE5zjO3Y&amp;csui=3&amp;ved=2ahUKEwiqq6aX7oySAxVv8zgGHZAfBbUQgK4QegQIBBAD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www.google.com/search?q=%E0%A6%B2%E0%A7%8D%E0%A6%AF%E0%A6%BE%E0%A6%AD%E0%A6%AF%E0%A6%BC%E0%A7%87%E0%A6%B8%E0%A6%BF%E0%A6%AF%E0%A6%BC%E0%A6%BE%E0%A6%B0&amp;oq=&amp;aqs=chrome.0.69i59i450l8.3046538j0j15&amp;sourceid=chrome&amp;ie=UTF-8&amp;mstk=AUtExfAHbCu49CnMSmy9dlIrHp2glMxgQmDZz69yjGVMRFptifoCaRpRSQYzLEPGQQjhrRbsoeiB0EideH3eRrZfJRHOeK2pOk1bFxiTF89IdQ6PKs-luUjU3wJXWcRiE5zjO3Y&amp;csui=3&amp;ved=2ahUKEwiqq6aX7oySAxVv8zgGHZAfBbUQgK4QegQIBBAB" TargetMode="Externa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296400" cy="670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372600" cy="731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3505200"/>
            <a:ext cx="5867400" cy="37856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bn-IN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bn-IN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bn-I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সবাইকে স্বাগত ও </a:t>
            </a:r>
            <a:r>
              <a:rPr lang="bn-I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একগুচ্ছ </a:t>
            </a:r>
            <a:r>
              <a:rPr lang="bn-I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লাল গোলাপের শুভেচ্ছা।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 rot="10800000" flipV="1">
            <a:off x="228600" y="3276600"/>
            <a:ext cx="8305800" cy="31453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80937" rIns="0" bIns="10791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Vrinda" pitchFamily="34" charset="0"/>
              </a:rPr>
              <a:t>পর্যায় সারণির কাজ হলো মৌলগুলোকে তাদের পারমাণবিক সংখ্যা ও ধর্ম অনুযায়ী সাজানো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Vrinda" pitchFamily="34" charset="0"/>
              </a:rPr>
              <a:t>, </a:t>
            </a:r>
            <a:r>
              <a:rPr kumimoji="0" lang="bn-IN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Vrinda" pitchFamily="34" charset="0"/>
              </a:rPr>
              <a:t>যা তাদের বৈশিষ্ট্য বুঝতে ও নতুন মৌল আবিষ্কারে সাহায্য করে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Vrinda" pitchFamily="34" charset="0"/>
              </a:rPr>
              <a:t>, </a:t>
            </a:r>
            <a:r>
              <a:rPr kumimoji="0" lang="bn-IN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Vrinda" pitchFamily="34" charset="0"/>
              </a:rPr>
              <a:t>এবং এটি পর্যায়ক্রমিক ধর্ম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Vrinda" pitchFamily="34" charset="0"/>
              </a:rPr>
              <a:t>(</a:t>
            </a:r>
            <a:r>
              <a:rPr kumimoji="0" lang="bn-IN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Vrinda" pitchFamily="34" charset="0"/>
              </a:rPr>
              <a:t>যেমন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Vrinda" pitchFamily="34" charset="0"/>
              </a:rPr>
              <a:t>: </a:t>
            </a:r>
            <a:r>
              <a:rPr kumimoji="0" lang="bn-IN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Vrinda" pitchFamily="34" charset="0"/>
              </a:rPr>
              <a:t>আকার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Vrinda" pitchFamily="34" charset="0"/>
              </a:rPr>
              <a:t>, </a:t>
            </a:r>
            <a:r>
              <a:rPr kumimoji="0" lang="bn-IN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Vrinda" pitchFamily="34" charset="0"/>
              </a:rPr>
              <a:t>তড়িৎ ঋণাত্মকতা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Vrinda" pitchFamily="34" charset="0"/>
              </a:rPr>
              <a:t>) </a:t>
            </a:r>
            <a:r>
              <a:rPr kumimoji="0" lang="bn-IN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Vrinda" pitchFamily="34" charset="0"/>
              </a:rPr>
              <a:t>বোঝার জন্য একটি গুরুত্বপূর্ণ চার্ট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Vrinda" pitchFamily="34" charset="0"/>
              </a:rPr>
              <a:t>, </a:t>
            </a:r>
            <a:r>
              <a:rPr kumimoji="0" lang="bn-IN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Vrinda" pitchFamily="34" charset="0"/>
              </a:rPr>
              <a:t>যা মেন্ডেলিভ তৈরি করেন ও আধুনিক রূপ দেওয়া হয়েছে। এটি রসায়নের ভিত্তি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Vrinda" pitchFamily="34" charset="0"/>
              </a:rPr>
              <a:t>, </a:t>
            </a:r>
            <a:r>
              <a:rPr kumimoji="0" lang="bn-IN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Vrinda" pitchFamily="34" charset="0"/>
              </a:rPr>
              <a:t>যেখানে একই গ্রুপের মৌলগুলোর রাসায়নিক ধর্ম প্রায় একই রকম থাকে।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 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  <a:hlinkClick r:id="rId2"/>
              </a:rPr>
              <a:t>পর্যায় সারণির প্রধান কাজ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Arial" pitchFamily="34" charset="0"/>
              </a:rPr>
              <a:t> (Key Functions):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মৌল সাজানো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: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Arial" pitchFamily="34" charset="0"/>
              </a:rPr>
              <a:t> </a:t>
            </a:r>
            <a:r>
              <a:rPr kumimoji="0" lang="bn-IN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পারমাণবিক সংখ্যা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(</a:t>
            </a:r>
            <a:r>
              <a:rPr kumimoji="0" lang="bn-IN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প্রোটন সংখ্যা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) </a:t>
            </a:r>
            <a:r>
              <a:rPr kumimoji="0" lang="bn-IN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অনুযায়ী মৌলগুলোকে সারি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(</a:t>
            </a:r>
            <a:r>
              <a:rPr kumimoji="0" lang="bn-IN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পর্যায়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) </a:t>
            </a:r>
            <a:r>
              <a:rPr kumimoji="0" lang="bn-IN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ও কলামে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(</a:t>
            </a:r>
            <a:r>
              <a:rPr kumimoji="0" lang="bn-IN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গ্রুপ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) </a:t>
            </a:r>
            <a:r>
              <a:rPr kumimoji="0" lang="bn-IN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সাজানো।</a:t>
            </a: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ধর্মের পুনরাবৃত্তি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: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Arial" pitchFamily="34" charset="0"/>
              </a:rPr>
              <a:t> </a:t>
            </a:r>
            <a:r>
              <a:rPr kumimoji="0" lang="bn-IN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একই গ্রুপের মৌলগুলোর ভৌত ও রাসায়নিক ধর্মের মিল থাকে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, </a:t>
            </a:r>
            <a:r>
              <a:rPr kumimoji="0" lang="bn-IN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যা পর্যায়ক্রমিক ধর্ম হিসেবে পরিচিত।</a:t>
            </a: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বৈশিষ্ট্য বোঝা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: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Arial" pitchFamily="34" charset="0"/>
              </a:rPr>
              <a:t> </a:t>
            </a:r>
            <a:r>
              <a:rPr kumimoji="0" lang="bn-IN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মৌলগুলোর পারমাণবিক আকার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, </a:t>
            </a:r>
            <a:r>
              <a:rPr kumimoji="0" lang="bn-IN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তড়িৎ ঋণাত্মকতা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, </a:t>
            </a:r>
            <a:r>
              <a:rPr kumimoji="0" lang="bn-IN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আয়নীকরণ শক্তি ইত্যাদি ধর্ম সহজে বোঝা যায়।</a:t>
            </a: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ভবিষ্যদ্বাণী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: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Arial" pitchFamily="34" charset="0"/>
              </a:rPr>
              <a:t> </a:t>
            </a:r>
            <a:r>
              <a:rPr kumimoji="0" lang="bn-IN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নতুন মৌল আবিষ্কারের আগে তাদের ধর্ম সম্পর্কে ধারণা দিতে সাহায্য করে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(</a:t>
            </a:r>
            <a:r>
              <a:rPr kumimoji="0" lang="bn-IN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যেমন মেন্ডেলিভ করেছিলেন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)</a:t>
            </a:r>
            <a:r>
              <a:rPr kumimoji="0" lang="bn-IN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।</a:t>
            </a: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শিক্ষার সহায়ক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: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Arial" pitchFamily="34" charset="0"/>
              </a:rPr>
              <a:t> </a:t>
            </a:r>
            <a:r>
              <a:rPr kumimoji="0" lang="bn-IN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রসায়নের জটিল বিষয়গুলো সহজে বুঝতে ও মনে রাখতে সাহায্য করে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, </a:t>
            </a:r>
            <a:r>
              <a:rPr kumimoji="0" lang="bn-IN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বিভিন্ন গ্রুপের জন্য শর্টকাট টেকনিক ব্যবহার করা যায়।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  <a:hlinkClick r:id="rId3"/>
              </a:rPr>
              <a:t>সংক্ষেপে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Arial" pitchFamily="34" charset="0"/>
              </a:rPr>
              <a:t>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Vrinda" pitchFamily="34" charset="0"/>
              </a:rPr>
              <a:t>পর্যায় </a:t>
            </a:r>
            <a:r>
              <a:rPr kumimoji="0" lang="bn-IN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Vrinda" pitchFamily="34" charset="0"/>
              </a:rPr>
              <a:t>সারণি হলো একটি সংগঠিত চার্ট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Vrinda" pitchFamily="34" charset="0"/>
              </a:rPr>
              <a:t>, </a:t>
            </a:r>
            <a:r>
              <a:rPr kumimoji="0" lang="bn-IN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Vrinda" pitchFamily="34" charset="0"/>
              </a:rPr>
              <a:t>যা মৌলগুলোর মধ্যেকার সম্পর্ক ও তাদের বৈশিষ্ট্যকে দৃশ্যমান করে তোলে।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A0A0A"/>
              </a:solidFill>
              <a:effectLst/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Vrinda" pitchFamily="34" charset="0"/>
              </a:rPr>
              <a:t>এটি রসায়নের একটি মৌলিক হাতিয়ার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Vrinda" pitchFamily="34" charset="0"/>
              </a:rPr>
              <a:t>, </a:t>
            </a:r>
            <a:r>
              <a:rPr kumimoji="0" lang="bn-IN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Vrinda" pitchFamily="34" charset="0"/>
              </a:rPr>
              <a:t>যা ছাড়া মৌলগুলোর আচরণ বোঝা কঠিন।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A0A0A"/>
              </a:solidFill>
              <a:effectLst/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sz="12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Vrinda" pitchFamily="34" charset="0"/>
              </a:rPr>
              <a:t>কাজ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Vrinda" pitchFamily="34" charset="0"/>
              </a:rPr>
              <a:t>: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 </a:t>
            </a:r>
            <a:r>
              <a:rPr kumimoji="0" lang="bn-IN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Vrinda" pitchFamily="34" charset="0"/>
              </a:rPr>
              <a:t>মৌলসমূহের ধর্ম ও বৈশিষ্ট্য অনুযায়ী বিন্যাস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Vrinda" pitchFamily="34" charset="0"/>
              </a:rPr>
              <a:t>, </a:t>
            </a:r>
            <a:r>
              <a:rPr kumimoji="0" lang="bn-IN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Vrinda" pitchFamily="34" charset="0"/>
              </a:rPr>
              <a:t>তুলনা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Vrinda" pitchFamily="34" charset="0"/>
              </a:rPr>
              <a:t>, </a:t>
            </a:r>
            <a:r>
              <a:rPr kumimoji="0" lang="bn-IN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Vrinda" pitchFamily="34" charset="0"/>
              </a:rPr>
              <a:t>ও ভবিষ্যদ্বাণী করা।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AutoShape 3" descr="C:\Users\dalower\Desktop\Colour_18-col_PT_with_labels.pn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3" name="AutoShape 5" descr="C:\Users\dalower\Desktop\Colour_18-col_PT_with_labels.pn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AutoShape 7" descr="C:\Users\dalower\Desktop\Colour_18-col_PT_with_labels.pn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7" name="AutoShape 9" descr="C:\Users\dalower\Desktop\Colour_18-col_PT_with_labels.pn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8" name="Picture 10" descr="C:\Users\dalower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52400"/>
            <a:ext cx="6172200" cy="322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304800"/>
            <a:ext cx="48006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1600200"/>
            <a:ext cx="9144000" cy="8458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8920712" cy="246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80937" rIns="0" bIns="10791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  <a:cs typeface="Vrinda" pitchFamily="34" charset="0"/>
              </a:rPr>
              <a:t>এখানে ৫টি প্রশ্ন ও তাদের উত্তর দেওয়া হলো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: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bn-IN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প্রশ্ন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: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Arial" pitchFamily="34" charset="0"/>
              </a:rPr>
              <a:t> </a:t>
            </a:r>
            <a:r>
              <a:rPr kumimoji="0" lang="bn-I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  <a:hlinkClick r:id="rId2"/>
              </a:rPr>
              <a:t>আধুনিক পর্যায় সারণি</a:t>
            </a:r>
            <a:r>
              <a:rPr kumimoji="0" lang="bn-I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র জনক </a:t>
            </a:r>
            <a:r>
              <a:rPr kumimoji="0" lang="bn-I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কে</a:t>
            </a:r>
            <a:r>
              <a:rPr lang="bn-IN" sz="1600" b="1" dirty="0" smtClean="0">
                <a:latin typeface="Google Sans"/>
                <a:cs typeface="Vrinda" pitchFamily="34" charset="0"/>
              </a:rPr>
              <a:t>?             </a:t>
            </a:r>
            <a:r>
              <a:rPr kumimoji="0" lang="bn-IN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উত্তর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: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Arial" pitchFamily="34" charset="0"/>
              </a:rPr>
              <a:t> </a:t>
            </a:r>
            <a:r>
              <a:rPr kumimoji="0" lang="bn-IN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  <a:hlinkClick r:id="rId3"/>
              </a:rPr>
              <a:t>মোজলে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Arial" pitchFamily="34" charset="0"/>
              </a:rPr>
              <a:t> (Henry Moseley) </a:t>
            </a:r>
            <a:r>
              <a:rPr kumimoji="0" lang="bn-IN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আধুনিক পর্যায় সারণির জনক হিসেবে পরিচিত।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ogle Sans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kumimoji="0" lang="bn-IN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প্রশ্ন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: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Arial" pitchFamily="34" charset="0"/>
              </a:rPr>
              <a:t> </a:t>
            </a:r>
            <a:r>
              <a:rPr kumimoji="0" lang="bn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  <a:hlinkClick r:id="rId4"/>
              </a:rPr>
              <a:t>কোন গ্রুপ</a:t>
            </a:r>
            <a:r>
              <a:rPr kumimoji="0" lang="bn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কে নিষ্ক্রিয় </a:t>
            </a:r>
            <a:r>
              <a:rPr kumimoji="0" lang="bn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গ্যা</a:t>
            </a:r>
            <a:r>
              <a:rPr lang="bn-IN" b="1" dirty="0" smtClean="0">
                <a:solidFill>
                  <a:srgbClr val="00B0F0"/>
                </a:solidFill>
                <a:latin typeface="Google Sans"/>
                <a:cs typeface="Vrinda" pitchFamily="34" charset="0"/>
              </a:rPr>
              <a:t> </a:t>
            </a:r>
            <a:r>
              <a:rPr kumimoji="0" lang="bn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স </a:t>
            </a:r>
            <a:r>
              <a:rPr kumimoji="0" lang="bn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বলা </a:t>
            </a:r>
            <a:r>
              <a:rPr kumimoji="0" lang="bn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হয় </a:t>
            </a:r>
            <a:r>
              <a:rPr kumimoji="0" lang="bn-IN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উত্তর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: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Arial" pitchFamily="34" charset="0"/>
              </a:rPr>
              <a:t> </a:t>
            </a:r>
            <a:r>
              <a:rPr kumimoji="0" lang="bn-IN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১৮ নম্বর গ্রুপকে নিষ্ক্রিয় গ্যাস বা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noble gases </a:t>
            </a:r>
            <a:r>
              <a:rPr kumimoji="0" lang="bn-IN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বলা </a:t>
            </a:r>
            <a:r>
              <a:rPr kumimoji="0" lang="bn-IN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হয়।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ogle Sans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kumimoji="0" lang="bn-IN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প্রশ্ন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: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Arial" pitchFamily="34" charset="0"/>
              </a:rPr>
              <a:t> </a:t>
            </a:r>
            <a:r>
              <a:rPr lang="bn-IN" b="1" dirty="0" smtClean="0">
                <a:latin typeface="Google Sans"/>
                <a:cs typeface="Vrinda" pitchFamily="34" charset="0"/>
              </a:rPr>
              <a:t> </a:t>
            </a:r>
            <a:r>
              <a:rPr lang="bn-IN" b="1" dirty="0" smtClean="0">
                <a:solidFill>
                  <a:srgbClr val="00B0F0"/>
                </a:solidFill>
                <a:latin typeface="Google Sans"/>
                <a:cs typeface="Vrinda" pitchFamily="34" charset="0"/>
              </a:rPr>
              <a:t>গ্রুপ </a:t>
            </a:r>
            <a:r>
              <a:rPr lang="bn-IN" b="1" dirty="0" smtClean="0">
                <a:solidFill>
                  <a:srgbClr val="00B0F0"/>
                </a:solidFill>
                <a:latin typeface="Google Sans"/>
                <a:cs typeface="Vrinda" pitchFamily="34" charset="0"/>
              </a:rPr>
              <a:t>ও পর্যায় আছে?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Google Sans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উত্তর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: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Arial" pitchFamily="34" charset="0"/>
              </a:rPr>
              <a:t> </a:t>
            </a:r>
            <a:r>
              <a:rPr kumimoji="0" lang="bn-IN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আধুনিক পর্যায় সারণিতে মোট ১৮টি গ্রুপ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(</a:t>
            </a:r>
            <a:r>
              <a:rPr kumimoji="0" lang="bn-IN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স্তম্ভ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) </a:t>
            </a:r>
            <a:r>
              <a:rPr kumimoji="0" lang="bn-IN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এবং ৭টি পর্যায়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(</a:t>
            </a:r>
            <a:r>
              <a:rPr kumimoji="0" lang="bn-IN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সারি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) </a:t>
            </a:r>
            <a:r>
              <a:rPr kumimoji="0" lang="bn-IN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রয়েছে।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bn-IN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প্রশ্ন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: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Arial" pitchFamily="34" charset="0"/>
              </a:rPr>
              <a:t> </a:t>
            </a:r>
            <a:r>
              <a:rPr kumimoji="0" lang="bn-IN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Google Sans"/>
                <a:cs typeface="Vrinda" pitchFamily="34" charset="0"/>
              </a:rPr>
              <a:t>কোন মৌলকে প্রথম আবিষ্কৃত কৃত্রিম মৌল বলা হয়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Google Sans"/>
                <a:cs typeface="Vrinda" pitchFamily="34" charset="0"/>
              </a:rPr>
              <a:t>?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Google Sans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উত্তর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: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Arial" pitchFamily="34" charset="0"/>
              </a:rPr>
              <a:t> </a:t>
            </a:r>
            <a:r>
              <a:rPr kumimoji="0" lang="bn-IN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টেকনিশিয়াম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(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Tc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) </a:t>
            </a:r>
            <a:r>
              <a:rPr kumimoji="0" lang="bn-IN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প্রথম আবিষ্কৃত কৃত্রিম মৌল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, </a:t>
            </a:r>
            <a:r>
              <a:rPr kumimoji="0" lang="bn-IN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যা প্রকৃতিতে পাওয়া যায় না।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bn-IN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প্রশ্ন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: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Arial" pitchFamily="34" charset="0"/>
              </a:rPr>
              <a:t> </a:t>
            </a:r>
            <a:r>
              <a:rPr kumimoji="0" lang="bn-IN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Google Sans"/>
                <a:cs typeface="Vrinda" pitchFamily="34" charset="0"/>
                <a:hlinkClick r:id="rId5"/>
              </a:rPr>
              <a:t>একই গ্রুপে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Google Sans"/>
                <a:cs typeface="Arial" pitchFamily="34" charset="0"/>
              </a:rPr>
              <a:t> </a:t>
            </a:r>
            <a:r>
              <a:rPr kumimoji="0" lang="bn-IN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Google Sans"/>
                <a:cs typeface="Vrinda" pitchFamily="34" charset="0"/>
              </a:rPr>
              <a:t>থাকা মৌলগুলোর মধ্যে কী ধরনের মিল থাকে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Google Sans"/>
                <a:cs typeface="Vrinda" pitchFamily="34" charset="0"/>
              </a:rPr>
              <a:t>?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Google Sans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উত্তর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: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Arial" pitchFamily="34" charset="0"/>
              </a:rPr>
              <a:t> </a:t>
            </a:r>
            <a:r>
              <a:rPr kumimoji="0" lang="bn-IN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Vrinda" pitchFamily="34" charset="0"/>
              </a:rPr>
              <a:t>একই গ্রুপে থাকা মৌলগুলোর যোজনী ইলেকট্রন সংখ্যা এবং রাসায়নিক ধর্ম প্রায় একই রকম থাকে।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-533400" y="-533400"/>
            <a:ext cx="9677400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n-IN" sz="1200" dirty="0" smtClean="0"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n-I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n-IN" sz="1200" dirty="0" smtClean="0"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n-I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n-IN" sz="1200" dirty="0" smtClean="0"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n-I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n-IN" sz="1200" dirty="0" smtClean="0"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n-I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n-IN" sz="1200" dirty="0" smtClean="0"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n-I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n-IN" sz="1200" dirty="0" smtClean="0"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n-I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n-I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n-IN" sz="1200" dirty="0" smtClean="0"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n-I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ogle Sans"/>
              <a:cs typeface="Arial" pitchFamily="34" charset="0"/>
            </a:endParaRPr>
          </a:p>
        </p:txBody>
      </p:sp>
      <p:sp>
        <p:nvSpPr>
          <p:cNvPr id="23555" name="AutoShape 3" descr="data:image/png;base64,iVBORw0KGgoAAAANSUhEUgAAAIAAAACACAMAAAD04JH5AAAAbFBMVEX///8zMzMqKiotLS0wMDAnJyckJCT8/Pz5+flvb28/Pz8bGxvw8PDi4uIgICDZ2dm3t7egoKBZWVmGhoZKSkrDw8NoaGg6OjqmpqaNjY1PT0/MzMzo6Oivr69hYWF/f38AAACVlZURERF3d3cUjdnRAAAEXUlEQVR4nO2YyaKyOgyAaTrIDKJMIniQ93/HvzRVadW70Lq6/TYecypJ00wlCDwej8fj8Xg8Ho/H4/F4PB6Px+N5y/5K42M1RZdDf7hE1Slm4q8Lsj/BjlOz9P0lalbhdZUlEJ+a5XBYplMr/qKgIFceV9FyuEgJSf7qTwwoT5ADpQDAQX4yBtCOwbkigkop51JGaU7iLiiOsZLBuk7aJyVNzEFLIG+b4hMDwqLuKkHuQFQPabDLhrIFLaLxfiikrBjKmOKiVRKqVRVK+Gkczp/oV6TdlWllvEtv0ixCu1j8cG0RrwvzJt3dJadVwi+fa1fULVoAh91DeG7U7uhytynY7bkUbBcFnTSTH75Tvz5GG7B/Nos2m92VufldLsoJa9PgW9IIng3YKSFrh4ekE9sTUSYJko9f65fPUbuFxdhLcVVxMYd3OyfKL+YPe06r7x0g96YOfLvblUa5ALLb9zphEBorwory0oF+dbrrbnvj+QOg8Pa9oqIzf1a3MGWBC3aMKRcYERZiaHDt4yGhJ9Pd4QHo7ET/epirLmGEYVCjUOuIQFjxVpxobJ7a55zRBcIQYnawo/LySKCxCk6Xw+JIv/Sm2m1uhtSI1XCvjbHiLT2xxJUDpLsJ1p1tnQtSVezpdF7/Tycr4WrZlJzpl6VXuds601l1BCjXGpDYCTdRJ0XoxqjqMTdKfRAoA2T0jzIFrB8UV3Z0UYRuZKqzsZPZ19EFoowZ2BPHgfP9LnAIhiE3vZqpIs2k/sUsgtJgevxoCHlLpmq/VdtDdAFjzHbAyPjFsulbJjUBWLGGUwihvaVMBm380Rj4H9S4WTPYZLlVUjveawKTYwforCeJebJ6MLlYbaDnTnMQGVVPBKvnT69a9ZmwxLn+oFAuYFZw19iqzYibhXDVBzfsenXe1OyJQ44dwTBLusTNIGBSq5BXtf8BTgXEaHx1wg+uQ1CBmUi3+SWDEK8fySYMpVGucxDB0Qyah6404nGj28TDqJgvLtvABoK6Huct8315Cs4ZiPsc1I8WZibKuVDWhRlP5hb3WQVOhvFXZKBckNwirBbQyPw8quCsdOCX/DEquybE6fSuoKVkTQnslHoqlxUz+ZUDZNZj5dUuLhM+rz0/S1QpOKr8HAREP9N/uyfiAJpOoAcUzE+cy+V87m4WfQavyqAq7yivhigd0AVE/hkm2zR1z7lSMxCRmzxPvNJFMVyUY9YO2Iun6cwt+pIkb8Uj5PfLYE1wXgrTiju6D77jjN6Oz2kF5HE3168Lyrp1dh98B84loitFsql3GBu0acDxLPrMgKNZ3BrBlupGRe2BxT1albyuGsHW6fd5ya8dILOP6wnAnNBR6vI++A4s/TLgTHEvXoztv2EGewRaSddebb8l+Q3DOpo9nXU48/VtqtP74DsaSl40HGmXPTL/ijJn4llTeOH29f1nkGR+oWlo21/2wS1l/+oN+K5z+0bA4/F4PB6Px+PxeDwej+f/wj+K7jVSoVGXHQAAAABJRU5ErkJggg=="/>
          <p:cNvSpPr>
            <a:spLocks noChangeAspect="1" noChangeArrowheads="1"/>
          </p:cNvSpPr>
          <p:nvPr/>
        </p:nvSpPr>
        <p:spPr bwMode="auto">
          <a:xfrm>
            <a:off x="304800" y="-1219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data:image/png;base64,iVBORw0KGgoAAAANSUhEUgAAAFIAAABSCAMAAADw8nOpAAAAzFBMVEX///+ZzP/+/5nM/8z//5ubz//q/+rO/87Y/9id0f+/77/D8sPQ/9Dq9P+KuObb/9v//o2Px//39/f//+rv7+/S0tLb29vk5OStra3Gxsb5+Ze+vr6Sw/N0m8GEsNu65br29u3r64/h4YmkzKSdw52fn5/+//Rig6RYdpNqjbF7pMyRtZGBoYGTk5TLy3zAwXaXl1uur2nW1oNEW3JMZX9yj3Kv2a+GhoZ7e32Pj1rb3HukpWV8fU51nLs6TmL//oTu74ZogmhUalS72rrzG7ZtAAAHyklEQVRYhe1Ya3ejyBFFAsIACqvVCsSb8NDytB5YwvHKm8TJ//9PqVttWWhsz3qP5kNOzvTY3VRVd3XdesFYkkZjxfNSzMsxIY2WhZiXo1nwrgjXZo1rZj2wZMUs547P3zHhriHxAhBL12VW4NAceK5gQZkrjUxa8kHJXlwsXji8OMIKW9iyuFy55M2LBe9eOiNEP8aP8X80XM92bW/lBlRRnhcsA5vGbSodUuh5tufaNmn3HNsL3P+94rHt5cJxlvZqtXJWmFfL5fI2M4PgwVm767X34Drr4CGgx7UXfCd7v9tYLKjTEVRaJXIBqMXiRuCue+c+EOK/r5fug3t3Z69pucnIv13Gr5fHW1Q6c+V1TF9+adyi0p4rm40ynU7THWZlm2He3Kgy66HM37PKjOf+FpUE3IeWqVgAHcuNKk8nBVgBX0kfYbKyvVElAaeRbhl+liofAl98UuVvfZZlm1QRkL8JnPof9arA81bUu7wgcN5X+etcSTPFz5TMh31+ysCz96+nRhg4pHhp2wG1wo9V7rdQt90TcoK/v9mXpNJPyTgKuA/IbOvUv7ZuiZbn2FgX9OAsPIeeHGqDq8XbdwCpzDIfwDesbJu9DY/nBq59F7ie67rU88W/dXDneWt3FQTe4muV09MOKvsTvOjv34n4chzrl8eFgz5NLett2yKVU8K8SbOsTwGdI+5L6oSGrosZhKq/w9IvrIvc4rZBLvTpp1dekyiiDWEZhbSpjGJ1osZRpINV4VxUNSS36hKs+p6e1aaC3Kpq3ULEkZWb7VbplfTEEd9JMR+pcb5siNCjiG+p+ZY6avgWawJWCSOZRQRU+pRDcB/5cqOk+y3QbyWAUdURSv2K0C9y9Qz8ZTkDh0MVpRdtk2pIAgq6GXNTMzBYoZdlTZbpB/ZF1ETQUlWQ18CiWgTfmvf7LcVaOe0BPNsh4f1HqYEyK2aTgFi1IgtHothiAbtXqIwhn/CVakOKrXm6ZZXCl1m/JRt9AXwisE5GEVX1t8R5PnvhFTiWTd/3pJR8IMHxE0vMYYgoMEH2gRUya8IoVLGL5KpgWWgb3M5TxN2nOfMp1ZEe1n2N8B6AUq8plkgShFevSkZZVsy6x10VOyauDoj40y6DL9mLG/IoqXySQnEzzxMQ6gthXawUrLOATxAwsnKaprAyTfGm8H0fKlOhsuEjsQhCzPCjsaDh7G0gUWPo5LgBOJf1BuXIzYO6yFbii0tgnVT3CH91KHEmwhxWkKh1SYTa/H5AEpQHyjgqiANXzwnKdo8bAH86+b2vCJUTgYVr95UKx6xLQpCZnHFhCOBiiPckA6d6l66S5FIwH7eNr5Jo+vrW4RZCwZeaS9sQBd1wjU9KRHwSVZz3nARhzdUTlZz9Jdc4Qk0Rx1tX6fd7fMPshMq45FKModLiIiHNKMhGNCdRXTGakyhYSiKhkhv56ZSdVU79nTSCFOqjUhrXjapeCUbAff+lbYzgSygFSzRHbm50P0UUXTFE3tRcNzVnZMVYysZCC+TmpmwZ+O4RVqac8NlOtGAgRvpxvxXVEUNNGDFL5YSdiFA3NQNvOInSnj/WejSPdA+PUnjedMJXxOPwqxfg54gjia6+My7AufhQEaFoCJZlATIToeghghWGo7YCgsKDVkEvH8xKSm8g+j7yJYoftQUUSVjVcGld38eqGvH7gl4H99yhD9jVlGBxklHc49iaZ5uePt2U7eYJc0bIlT6T+H62Ug3jmJvDlUmxMCzkrgIUL4IwJiuneIuzffjInLLJvsQ1xw1hEsX6pSs2Fogw1LlTIDBhI/aK3kVICHjKeZniMxDFyISIeAXEk9//wQ0BbUO17lEkenkgj+j1gfolNaoDkqyqwIqaiiKePj7Byk2PWJ8edz7wSz/zCDFZL0skCCEIR3LxHDcTwbH+OZ//az4aTPwm/fWG8cu7409+/331CfVnDyzOf5H7aKxepfR/yE98jeODcE0/n1BJH8p39B0ZrOjXdj/+SwR9uNJHqvetP1WcVborG5udlceH/tDaT6j8MV7GT19o/HQ1f4b1DblUaLJs5oUpy7N2SGRZTvJcZhYJ5DwHa8hzIjQWyHkhdg3yWU4CEEbB8lYaoPL4DJXHI52cFc8t7Rqe8xktz11CrLbtiEiOz3RC67p2JmvFv8Eyj63GB+l+OnKElkKCLdpMwzLTZkzM+JkFPMvMIeKL2MWEYMlimWmvB2VNIiu0pICtZAzDz9nWIjfIsBaQtAIewS6SaG1rAGubXDxWMPwiz03Al4AiKY4G8MF9swJgaBed0YyuK3BLcaRdQ9fisqEoZvIsZ5bRHgcc7ODqJG9NInLJNAzDNDEb5/mKZY7nMZGM5cbovJRgZyJmUzz/AYsXY8wyxiyDgVPgYHLHvizagmNZkC+07oiIFxxks0NekC/h0eHIEWe52ZF/NRLAV3kr8fki58AYODIUnIQtWBQYxELkpVy0CGg+mMhLsavg8Ax5wb5MiDAHCYE3BySLNogkwgnZFIkxcJYYX3hXwktichYlBvYOYtfsC3ZxxpkmW6m1HfQcO9ycFFwQx25gSAjysesSgj90yOjuGcDz/7SA15JANtqOvDDrjkeDbH2WuIgMg2cuSLkQnJaXBKWWDHCJkfO2HL6gjOQjnL1kf8J7QRiG9JfvPv4LlhIE0WoOL/UAAAAASUVORK5CYII="/>
          <p:cNvSpPr>
            <a:spLocks noChangeAspect="1" noChangeArrowheads="1"/>
          </p:cNvSpPr>
          <p:nvPr/>
        </p:nvSpPr>
        <p:spPr bwMode="auto">
          <a:xfrm>
            <a:off x="5029200" y="-10668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7" name="AutoShape 5" descr="data:image/png;base64,iVBORw0KGgoAAAANSUhEUgAAAIAAAACACAMAAAD04JH5AAAAbFBMVEX///8zMzMqKiotLS0wMDAnJyckJCT8/Pz5+flvb28/Pz8bGxvw8PDi4uIgICDZ2dm3t7egoKBZWVmGhoZKSkrDw8NoaGg6OjqmpqaNjY1PT0/MzMzo6Oivr69hYWF/f38AAACVlZURERF3d3cUjdnRAAAEXUlEQVR4nO2YyaKyOgyAaTrIDKJMIniQ93/HvzRVadW70Lq6/TYecypJ00wlCDwej8fj8Xg8Ho/H4/F4PB6Px+N5y/5K42M1RZdDf7hE1Slm4q8Lsj/BjlOz9P0lalbhdZUlEJ+a5XBYplMr/qKgIFceV9FyuEgJSf7qTwwoT5ADpQDAQX4yBtCOwbkigkop51JGaU7iLiiOsZLBuk7aJyVNzEFLIG+b4hMDwqLuKkHuQFQPabDLhrIFLaLxfiikrBjKmOKiVRKqVRVK+Gkczp/oV6TdlWllvEtv0ixCu1j8cG0RrwvzJt3dJadVwi+fa1fULVoAh91DeG7U7uhytynY7bkUbBcFnTSTH75Tvz5GG7B/Nos2m92VufldLsoJa9PgW9IIng3YKSFrh4ekE9sTUSYJko9f65fPUbuFxdhLcVVxMYd3OyfKL+YPe06r7x0g96YOfLvblUa5ALLb9zphEBorwory0oF+dbrrbnvj+QOg8Pa9oqIzf1a3MGWBC3aMKRcYERZiaHDt4yGhJ9Pd4QHo7ET/epirLmGEYVCjUOuIQFjxVpxobJ7a55zRBcIQYnawo/LySKCxCk6Xw+JIv/Sm2m1uhtSI1XCvjbHiLT2xxJUDpLsJ1p1tnQtSVezpdF7/Tycr4WrZlJzpl6VXuds601l1BCjXGpDYCTdRJ0XoxqjqMTdKfRAoA2T0jzIFrB8UV3Z0UYRuZKqzsZPZ19EFoowZ2BPHgfP9LnAIhiE3vZqpIs2k/sUsgtJgevxoCHlLpmq/VdtDdAFjzHbAyPjFsulbJjUBWLGGUwihvaVMBm380Rj4H9S4WTPYZLlVUjveawKTYwforCeJebJ6MLlYbaDnTnMQGVVPBKvnT69a9ZmwxLn+oFAuYFZw19iqzYibhXDVBzfsenXe1OyJQ44dwTBLusTNIGBSq5BXtf8BTgXEaHx1wg+uQ1CBmUi3+SWDEK8fySYMpVGucxDB0Qyah6404nGj28TDqJgvLtvABoK6Huct8315Cs4ZiPsc1I8WZibKuVDWhRlP5hb3WQVOhvFXZKBckNwirBbQyPw8quCsdOCX/DEquybE6fSuoKVkTQnslHoqlxUz+ZUDZNZj5dUuLhM+rz0/S1QpOKr8HAREP9N/uyfiAJpOoAcUzE+cy+V87m4WfQavyqAq7yivhigd0AVE/hkm2zR1z7lSMxCRmzxPvNJFMVyUY9YO2Iun6cwt+pIkb8Uj5PfLYE1wXgrTiju6D77jjN6Oz2kF5HE3168Lyrp1dh98B84loitFsql3GBu0acDxLPrMgKNZ3BrBlupGRe2BxT1albyuGsHW6fd5ya8dILOP6wnAnNBR6vI++A4s/TLgTHEvXoztv2EGewRaSddebb8l+Q3DOpo9nXU48/VtqtP74DsaSl40HGmXPTL/ijJn4llTeOH29f1nkGR+oWlo21/2wS1l/+oN+K5z+0bA4/F4PB6Px+PxeDwej+f/wj+K7jVSoVGXHQAAAABJRU5ErkJggg=="/>
          <p:cNvSpPr>
            <a:spLocks noChangeAspect="1" noChangeArrowheads="1"/>
          </p:cNvSpPr>
          <p:nvPr/>
        </p:nvSpPr>
        <p:spPr bwMode="auto">
          <a:xfrm>
            <a:off x="42863" y="-3333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data:image/jpeg;base64,/9j/4AAQSkZJRgABAQAAAQABAAD/2wCEAAkGBwgHBgkIBwgKCgkLDRYPDQwMDRsUFRAWIB0iIiAdHx8kKDQsJCYxJx8fLT0tMTU3Ojo6Iys/RD84QzQ5OjcBCgoKDQwNGg8PGjclHyU3Nzc3Nzc3Nzc3Nzc3Nzc3Nzc3Nzc3Nzc3Nzc3Nzc3Nzc3Nzc3Nzc3Nzc3Nzc3Nzc3N//AABEIAFIAUgMBIgACEQEDEQH/xAAbAAACAwEBAQAAAAAAAAAAAAAAAwIEBQEGB//EADMQAAEEAQMCBQQBAwMFAAAAAAECAwQRIQAFEhMxFCJBUWEycYGRIxVCoWLR8CQzUnLC/8QAFwEBAQEBAAAAAAAAAAAAAAAAAQACA//EABYRAQEBAAAAAAAAAAAAAAAAAAABEf/aAAwDAQACEQMRAD8A+1k6y5W4bg1MW01tinGUqAS7yPmBTZNAehofvTJru6IkAQY0R1ngPM6+pCuV5FBJxVf8zqBf3mh/0MQ+Y3UpXb0P0d/jWZGiGt23B1tLx2l1DZKeSFcupRcUntVWAEqOex1KZuO5tSemxtpcbtY6mTxqqNet3ePau+npe3UJTzhxirpJKimQa52OQrj2q6Pr8a4h3di03ziRUuUSsdckDtQGPv8Ar5xYlZ/cd2ZUsJ20PAfSG7F+cpJs+yQFV63jTW9w3BUcLVtywsSUtKQcHhxHJY74u/1qKZG/W3z26CAU27xlqNGuwtAvOLNe/wAaYJG781BW3xuAcUEqEm7RniT5cE4xnufbNiVU7pu3JgK2onktAdIsdNJKgo571Qx86i1ue9KQC5tSUkBBUPN5iW1KUB9lDjn3Gran95DqQiBELRq1GUQRjOOOaPzkfrUHJO+BB6e2xFL4qoKlkDljjnicd7NYoYN4sRULdNzdeb8VtS2W1OlCqBUUjgFBX2u0/rW3Z9tZMmTvKWz4bbo61hJoLk8QTZ9axgA/nTGHt2MtIfiRUxSAVLS8eacGxVUaNevr8ZLE0r0ajo1nGk9d1zRroHdGjXNKVtweXGiqdbLQKVJsuqATRIBySPfSVy5iJTLSozAC1KCrfHLjYpQFZxePjvpe+y24zDTbj8NrrOcSJZ8qkjJH37fi9ZrfQa3RlccbO2tb6w4WVlTizyQD2ApWTYN/2576BWw9KdE9EdhLLn8ZUtJcAUk+mLuj27fnSlzJiZ7EcRmOCkpLx8QOSCeWAmrI8vehefY1nbn4ZW9qS+jaCehZ8UCHK4rAs1VfVj2KvydWIjdYa23NnSUtISshVLSlLbh/jPbiAux8FWpNVcpxx1SYPh5AbKkOjq0ULBTg0D6E4r21V2yfLkzHWn0w+klIKeg+Fq9PqF4zy1TkIjHe5Cnv6UtaemUokIKVpNpNlZsE5FADFj30bLwa3GRStsCb4ARkqSsYRQVeLyMfI76k9Do1H86NYxo8pAGDqOkPsLdW0pL7jQbVyIRVLwRR+M3+NV3ZXgHWGnhKkGQsJS4hrkEYSPNx7AnPb1PYDXRloaVKfRGjuvu8um0grVxSVGgLNAZP2Gq725MtBhSmpPB5Sk8ugryEf+QqxZwMZsarxt8iyHnGejMbcbWElC4ywSCSAoUD5bSfN2xfYglKnu+5RZMRlcafHYcCioF9jqCuKqCk4IFgE5GE1edJXLQdwh3uEJVvqQENwVHl5kUnlniqyM2O4xjVjcNzMiJEfjo3BkKfKSBFKik9MqClJsWMD3BJ7HuEbhOdQ7yTMnpSguBSjt54J4lPuBffBFg59tDKxur6o27NlUqO02thRAfiFYSUgkqKwRx9ME5ANazJ8xgTWjInbUpJANOwSQr+FSrCvagVVZsDjeb1oT5UpvdI3TlTG2Fs24hEHqAAIcN2LIUTVij9KQM3fR117pGWqZNU11E20YyQlX8aiOROU5o4Ao0NSTlSUma/05UZAZSgKQ9GK+Kie4II7+Ufgar7TIEjdn2lzGX0o8yWvB9MoVxRnl6mj+lfGtFuFORKdX/U3Og4orCOmm0GwaBIPloV759NdgwZUVxSpG4vSkkUEOJAA7ZFfb/OgruffXNd0aGjPTVPc2uq2wkeIxIQq2FEEUb81D6cZ/zQzq5qlujQd8IFR+txkpV/3eHDB83zXtrQpUMuCa1yTuFKZOXiOIyPqrHL2+PzpKkOjcJRB3QDrNkFJBbUOPZIIwn3rN/fLoTCkTG1mLIaAaUOTsrnV9PBFmzjvmqOc6XIZSudIdESQVW3/KzI4BVJOFAEGgTVUq7Bo+kyTt7Tzm0SOoNyyypsMyTTijwGQe9nsO2bxqJjuqnxXS7vLiQ+cEpShP8A7AAWnv73+tQU04nZ4zHg5QPVKOmiWA4BxVR5Gr+359NSeaWzIYeb22a6oOqUecsKWLCqwVEcSQKAIAu6GdSPm9Q7itSU7mAloAKjcSg3d4OLx/kahHDw3KNZ3Uo81lyun/f9X7Hb/Trs+Ms7q46mJLWFMgByNKDZV9WKtNfe/wC4dtKDT7e4sqa2980UjmuUKAtwHlgkkBV9zdj2vUmkIK0urc8bLpS+XDkniM/SPL20uJtKIzweMqY8pPbrPEj6a7f5+5OpnbI/jHJYU8HXOPLi6pINdsA/Hb10tnZoTD7L6UKU6yAG1LN8fLxsDsDR0NL2jXK0aCW6uWl5QaYaW3Qoqc42bF+h9L9PbVaS3MeeZ6kSM82i1JtwpUlZ5Jv1xxP7OtLRrQZW3xHW5/Wcgss/xFIWh0rIsN2nPceXvQ+ke+oJYSt6WWIrTjfUsLRKObBKrHoeSlCse9+2ySACfbXl3XNonIXIiOwAhwFIEqEVq5JDgwDxPcqxnAIAF6hUBBQ3GiLTBg8vEKHRMw0OJUQEG6uiskff2rTX44ibq061tkXrJR5AZdLJtyqBIxm7o91d61B16D/RY7vi4TcdMhxQW4xTdp5nsQKIA+P94ljbXNxaiLd2xSJBW2uOzE4B0ee0k5vByLznFGtQas/k/OUwI7UgNtZAkdNaeRv0NgHiPT896REAb3rESOgqslzxIUuyXCaTfwP2r21oSNr2+S8p2VDYecWjgouoCrT7UfTTUQozTpdbYQlyq5AemT/9K/eo4rJlyFzX2mBGeS0oApS6ApFhP1d/9WKHbStr3GRMWUvNRkpAsKZkpc9u4H3OrLm2QHXS65DYW4VcipSATd3f71KPBixCfDMIavvxFX2/2Ggn3o0Vo0FPXdd0a0HNZ2zOLXAClrUpR7kmz20aNQqtuD7qIEJSXVpUqQ0lRCjZB7g60XlK5tDkasevyNGjUFkaNGjU04dcOjRoKGjRo1lP/9k="/>
          <p:cNvSpPr>
            <a:spLocks noChangeAspect="1" noChangeArrowheads="1"/>
          </p:cNvSpPr>
          <p:nvPr/>
        </p:nvSpPr>
        <p:spPr bwMode="auto">
          <a:xfrm>
            <a:off x="6248400" y="3810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9" name="AutoShape 7" descr="data:image/png;base64,iVBORw0KGgoAAAANSUhEUgAAADAAAAAwCAYAAABXAvmHAAAEyUlEQVRoge2abUxbVRjH//f03ra0wAilhTElLOKoIxhxmiAYsGGAwGA6mUQT4rIYv80YDPHDDC4YogluWUb8wgeJssSAYV/mMJNsENg6dFu2DgYUqGYZ23hbeVvb297be/0wqMxA37jdnUl/33r6nOf5/5977klzTilsQG+v+R2NVvu1kqENNM0woiiSjeIiCyV4vbzH7XY/cDicXxQV5f++YdT6Dz2XrucmqJRnk5N1upQUPUXTiqej1Q8cx+PBzJwwO2OfXV5yFO3dmzuy/nufgf7+ax8nJsZ9bzS+oCREhoYHwOv1YnTU5l5YcHxYWLjnzNo4BQAXLw7u0ekTzNlZu5TySQyMKAK3b1vdU1P2rPLyfBsAEACIjdd2Z72U8UyLBwCKAozGDFVSUlzv2hjp7R14O8WgS3oWl81G0LQCOl1Cak+POQcAiEYT+01yclJE1AuiGIm02L5dr9DGa74DAMIomVSGoSUtwIpAwzSH2s++xOXLg5LmBgC1WgWGJkYAIIQQSdf+NaeA/AkWJ2Y5zE7dR3X1IdTXN8DpdElZBgpCqwCAiBQlyfLhRODELIdiGwsrK/jGRVFEe3sHTKZKmM1/SlEKAECRxxuQJOKHWQFvTbJomObAbbLs79y5i+rqj1Bf3wCXS7qnsSUD/GrXCyZYWFxCwHhBENDe3oHS0mrcvDm0ldI+wjYwygowrXbdE+JmMz4+iX37atDUdBwejydcCQDCMLDW9TcnWNwIouub5uG9aGlpRXHxAVgsw2HnCcnAGCugyPa4626JtnirdQIVFe+jqek4OI4LeX5QBgQAPzzkUTDJ4roz/K5vxtrTKC19D0NDI4EnrCOggRWviBIbi0/veRAB7U8wMmJFRUUNTp/uDHpOQAPzXmDQEWHl6/B4POjruxR0/P/jF5wfogbkJmpAbqIG5CZqQG6iBuQmakBuogbkJiIGnldSOLVDibaWb1FbW4NI3jNIaiBRQaExhcGNzBgc1tF4LjUZzc2N6Os7h6qqMlAUFThJiEhiQEuAOgODYaMadQYG6v/ozMjYidbWk+ju7kR+fq4UJX1syQBDAYd1NCyZMWhMYRCv8N/hnJyX0dX1Izo725CdvXsrpX2EZYACcCCBxtVdapzaoUQKE9rSKCjIw/nzXWhtPYn09LRwJPgI2YApToH+F9X4KU2JDFX4D5AQgqqqMgwM/Ibm5kbo9Unh5YEoeoMJ3K0m+CVdhbM7VciJke7dZxgatbU1GBzswdGjnyMuLjaoeaIAHgBoLy+w/gJjCdCWpkR1Ag3p95B/0Wo1OHLkE9TUvIsrV64GjOd53gUAxOVm//B3+aCnKRyMsPj1GAx67N9f7jdmafkROA/3KwCQhXlH3d2p6dAPJWXk/r1pj90ufgUApKqq8O/F5ZVhqa+AIsXy8iMsOxzmysrX5oHVXYh1LOSNjdkWwzkdfpq43R6Mj/81n/v6K0VrYwQATCYTy/NOo+WW9eHi0op8Cv1gty/Bcss6w/POTIqifIe1T7ybx46JdEmJpUOjUZUZDInqbdviKJVKCTkuwQVBAMu6sbi0Is7N2V1Oh6srL+/VQ+vFA9h8c7lwwfxBTIzyoEJBpwuCV4a/rRCvIMDm5NmfiwvfOLNZ1D9qrrgmaX+PoQAAAABJRU5ErkJggg=="/>
          <p:cNvSpPr>
            <a:spLocks noChangeAspect="1" noChangeArrowheads="1"/>
          </p:cNvSpPr>
          <p:nvPr/>
        </p:nvSpPr>
        <p:spPr bwMode="auto">
          <a:xfrm>
            <a:off x="685800" y="6858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AutoShape 8" descr="data:image/jpeg;base64,/9j/4AAQSkZJRgABAQAAAQABAAD/2wCEAAkGBwgHBgkIBwgKCgkLDRYPDQwMDRsUFRAWIB0iIiAdHx8kKDQsJCYxJx8fLT0tMTU3Ojo6Iys/RD84QzQ5OjcBCgoKDQwNGg8PGjclHyU3Nzc3Nzc3Nzc3Nzc3Nzc3Nzc3Nzc3Nzc3Nzc3Nzc3Nzc3Nzc3Nzc3Nzc3Nzc3Nzc3N//AABEIAFIAhQMBEQACEQEDEQH/xAAbAAACAwEBAQAAAAAAAAAAAAACAwABBAUGB//EADgQAAEDAwIEBAMGBAcAAAAAAAECAxEAEiEEMRMiQVEFMmFxQoGRBhQjobHBU2KT0RUzNFJUg/D/xAAZAQADAQEBAAAAAAAAAAAAAAAAAQIDBAX/xAAwEQACAQIEAwcEAgMBAAAAAAAAARECIRIxQVEDYfAEEyKBscHRcZGh4UJSIzLxM//aAAwDAQACEQMRAD8A+40ASaAJQBlTr9Mq6HUgJWUG7GR700m8jPvaNwvvumieO3B25h7U8NWwd7w9y1oRqEpUlxQTuChUTSyG0q1ZgnSAx+M9gRhZp4hd1zf3L+6p/ivf1DSxB3a3f3K+6CI4z+8+eniF3Vs39w3VHT6clCVOFMYySROfekrsqp4KbXBOqQdNx2yCmY5+TYwd9qeG8C7xOjEvgV/iCZiG5j+MnftTwGffrpoJGuSYKwhCdiS6nB9aHSUuMnnbzNDbiHQS2pKhtKTNS1BpTUqrph0iiUASgDI5p0JJWXXhJ2Cv2qk9DKrhrOWAlpCzbxNQmcDmImB7U5aIwqq0s0NadLMwtxUx51TUtya0UYdTA1xIeKS+YeV5bT+vStHFjnhqYnPl7jW+Is2k6gZ8ykJAG9JwiqcTtf8AA77s5AjVO49E5/KplbGnd1f29B7SShASpZWR8R61LNKU0oYdAyUAUcigDKNC2l1xbZKA5FwSOskz+dVjZj3NKbatIQ0YEfirwI2T/b/0UYh91z9PgU+htsBLmqWiesJz+VNXyRFdNNNnV6fAbD2naTYHgSDuYkzSab0LproSiQ0azTrUEpeQSTAijC9hrjUNwmXqtS3pky4oJnYHrUml3kpK0mqb1KJQRI8wBmKBeL+SgmucSyzxVk2oIJA9xQRxHCk56PF9MVDzSHCcIjofWqoWNxSYPj0rPc1aDxBrWEoQZUBJxVV8N0ZmvB4y4mQwaHTAn8PKlFRydzvUJtF1UKqMQR0WnMSg4/mNPEye5o2HpSEJCUiABAqTRKFCErTqLjw3EBPZSJ/cU00S1XNmLT96UCOI2FJMSWznHvT8JC7x6/j9j2g8AeMpKj0tTFJxoaUqr+QykUSgDKdSpbgDSTAWUmQMwcxn3qsJl3jbsCt4qWklHLaVQQmSOvX2ogTrvkQLIWoFk2QCBCevzo0Cbu1vIA6hLIW463yhdoKUjB+tOJsgpd8vQ5Pi2tRqtO1YSpQuJMQP1qeJRGZ09lqctxo9vk0/ZkktPSB8O3zqUVxqm2p292avGlNnw91VySRgZ9RNN5M4+M1hk8mlxxSoAjJz8jWnZklX5HnVuqPM3eDOFt5Slrt5YCiYnO1b9oyRt2JxOI7qdcytbaX1tkScyI2rlUndU6W1c1To+7H1FPxB/j5Auq0wQS2GVK6CQJoUkt8OLQJS6k7sacf9iaqCFUv6r7oovAERpWIO/wCKmiOYsa/qvuh6FaYoBWGUqjIkGKlyaJ8OLwFOj7sfUUeIr/HyKDmnQ8kpW0kWmYIHaiHAsVCqtBlbOqQ6C0hpbSnVqB4hEg5zymKp4dTFPiJ+FJqXr+i2nnXNMhfDASpmYuJAkd4ohJjpqqqoTjQaVPSoFIIlMc2OnWKmEXNd5W3WRm8QU6dKoKSMPdSR9MVdESCdU3WvWhw3ivhpxBAOSc9OkUcaIR1dlxz5eenI6/2ZKi29dvy/vWNMaFcd1NrFt8g+Mf6N0KgKzbscXVbyZ53F/wBY1/Z5ptJuiYEn9PetOzvx+RwVK3Xyb/CrklwgxKNiJO/vWvaNDo7HKT69zovFwAG/CQDATkkz6+lc6O2rEuv2b9Kt22Jm10AQPQeu2aUIdTq6/wCho1Dq9VZjlu2GN+on0ohQJuqV59ZjA67KlYmwE4x+vrRCBVVZ9epaFu3OQcFYEkSO2M4ohAnVL69weI82zdIjmPMCT370NIKXVHXyZ06h37qgmRfmDN3mjeacXIbqVPXyOe4qrSVERywkQcj39KFA6sT6/YQDnFTzCQpRwD6b5zS0HfEuvcxFGqY0wCXm1BthUS0dgDvz1p4W+vg52uJRTZqy2/Zt/EKlQRm2VFJjp61Fjo8U/brMyeIcQ6NR5QOL1G+/rVUZgsX561ODcpTCTsIViM9PWjj5I6Oxy0/o+szufZqeG9P8uO29YqDXjziU7fP1A8YWTo3xByTneIVVtWPN4r8L61PNNC5XmxJ2jtWnZ/8A08jgquszd4Ym4OmUxw5IkW79cVtx9DfsimlnRWlaUK5s2IBSYjc+lcx2tNL7dZGzS8oUFO5Loi4pHwjIxvQFWd3ry2+glCQ3qCOKbkFRElM7n0oD+STd7gNobVepbi+JwgbgEzsPSiSVTn9BiCt1DgQ4eV0BRRBJEnfFBSSlw9eRTDba9MVtvm0XKtSUxt1xQxUxEyC02BpWlBaQFDygpsHN7U9SKl4eoz+g9/T8Nq8O3FNp5iI29qE5CqmFn19glJU6+0i/JUTJtnHbFE2CJqVxT7AQkDiTLSgZtuyDtimmTVRpOnnqA82sOrCdUvC27gAiVSpIzCfU5ppzoTVS6W4q223XIHWt8LTrSlfKp2ClMb+uKdLuaU0xk9etDhqkMJSDEg4kRGPSlxskdHZU0muT2j0PQfZdIS09Bny7HHWsEb8WmGr6L3GePgjTOBKeUpEkGI5hVaM4u0ZHlmEFSpk7nOR0rTs7/wAnkea1bzOp4Vp7kOKDpuCN+bv2rftGhv2SIdzW+3YFX3hVqcquPU9BXMjtqSifpubNMhISqSRLwGSozgUKQqS/PPkE3pRxjceVd/VR695xRIKlWX13FoQ6hKmkruAbESVYwOvWgSh25cxnDcVcA7Kw4mfMMT360aAknU/2CjSqILi1QpQUIBUOnb5UmxpK37B+7EaVFyzISZPN1V2qpuRVTNMz6+hHmlcK0uJS3yyeYiI6AbUJiqULP1Hq034qOGoghShlRP7+9KbF4LqGILSlqSlxWA0TAuzv1mKZm1py5hPaYLdcgyOWUyoHp1mhOxVVCba+m/qYNbpyGW3S44VF+AC45EWqIkE/nWlDv/wzVHipc67vZ7s5i2p06SVScwRPp0qeM8jt7LRKbb0e/LQ7f2XCg09OfLn61ijTippqdvnc2+NM36J0gXco5YmcihtxY5uNTNJ5lphwHLKiZO6fStOzuOJL2POqo8OWp0vCGyhDt6FBZRAKgkHf6V0cdpxDL7PTCcr0Og4hCkxYgqhIJFs9cmRFc50uNOW3MoMtN8rUQV5It7ChDqjJe3IYQ3xERFpKpgJjc70aA8MqPYFIRzApFoQIm2DjtvSuJYdduQQS3xF3RbeLQbSN9xFEsaVMufYFsJslwC7MA2zt3FNyJREv2L5OGTaCuNuWd/pRqFo5+RFBBb5AAox/tkY60XBw1b2LPD4mEi0r3Fsb+tFyvDNvYEob3kW2EkcsHERFEsmKeoIylELLiQnmEBSknr0ihjpw3n2M3iTQVpFlEqUViEcuN9oq+G/FcIpz+DiuMOBAhp0kz8MkbU+O5Sg6eBgplv25Hc+zTam23rkqGU5UIneuamYubcfBiWBzb5Oq5qENqtXdPokmapKTnq4ipzA++Nd1/wBNX9qeFk99T0inNQTPC6JmFCJ2jf3ojcKq9gFvvJRcLSbUm2QMmevyohEuutKfoWt51LgTKTKo6CMD670QhuupOCJecLllyOsnHc9PlRCgFVVMSUH3ZIlOETON+0TRCFjqCS46ZykALtnBnNEIaqqYKX3S3ebRviQdhO9EISrqakhfeDV/JMTbI799qcKYDHVhktbryR8JyBBgdKUIbqqRZdeDiEiDcognAiPTrRCDFVKQPGd2lH+XdPr7b0QhY6vwFxXSpSbkcseu/pRCHiqmA21uFQuKYKox2zmlCKTqm5opGhIoAW6VpEoQV+kxTRNTaVkKLzv/ABXD80/3pwtyMdX9fQDUXKElNsIJAPfG8UIVctdchKgENzekciNwbfip6mbss9vpqGts8UcwP4nx5Ow2okp03X1+AUgcdKSsTzHPm3O1E2EksSU/JQQJULhhoGfiJgUSJK8cvMtASS5zpw4PJvv1oY1F76gtgJZKr0gi4myY8vUU3mJWpmdy1JB09yVpIKBG9u9GoNeCU/gj6bWsqTkpwubdqEFahFrBDqQFibz5p79KQ3/srgGLgi8TwzvN23famJxlOgYBLixeMRJE3bikPV3D06VBYJUki+OWd4MzQyqE0zdUG5KAJQBKAFPJBUJAPuKaIqVxKkIBJCUzjpTFhWxYbRPkTn0oBUrYoNogcifpTBUrYsttxFiY7RSE6VGRViDuhP0oHhWxZbRcOROPSgMK2IptAOEJ27UxYVsQNogmxM+1KWGGnYoNoBEITv2oBUrYsNtxFiY7RRI8K2IG0HdCfpQGFbBIQkOJhIHyoeQUpSaKk0JQB//Z"/>
          <p:cNvSpPr>
            <a:spLocks noChangeAspect="1" noChangeArrowheads="1"/>
          </p:cNvSpPr>
          <p:nvPr/>
        </p:nvSpPr>
        <p:spPr bwMode="auto">
          <a:xfrm>
            <a:off x="0" y="11430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219200" y="-914400"/>
            <a:ext cx="6019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একক কাজ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534400" cy="6477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পর্যায় সারণী প্রথম ২০ টি মৌলের নাম মুখস্থ করে পরস্পর আলোচনা করবে।পর্যায় সারণীর ছবি আকবে।</a:t>
            </a:r>
          </a:p>
          <a:p>
            <a:pPr algn="ctr"/>
            <a:r>
              <a:rPr lang="bn-IN" dirty="0" smtClean="0"/>
              <a:t>   </a:t>
            </a:r>
            <a:endParaRPr lang="en-US" dirty="0"/>
          </a:p>
        </p:txBody>
      </p:sp>
      <p:sp>
        <p:nvSpPr>
          <p:cNvPr id="3" name="Round Single Corner Rectangle 2"/>
          <p:cNvSpPr/>
          <p:nvPr/>
        </p:nvSpPr>
        <p:spPr>
          <a:xfrm>
            <a:off x="1600200" y="533400"/>
            <a:ext cx="4724400" cy="13716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দলীয় কাজ</a:t>
            </a:r>
            <a:endParaRPr lang="en-US" sz="6000" dirty="0"/>
          </a:p>
        </p:txBody>
      </p:sp>
      <p:sp>
        <p:nvSpPr>
          <p:cNvPr id="4" name="Down Arrow 3"/>
          <p:cNvSpPr/>
          <p:nvPr/>
        </p:nvSpPr>
        <p:spPr>
          <a:xfrm>
            <a:off x="2971800" y="2057400"/>
            <a:ext cx="1143000" cy="9144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orful-flower-is-vase-with-yellow-center_1340-296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763000" cy="65532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00400" y="4648200"/>
            <a:ext cx="4876800" cy="1828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/>
              <a:t>ধন্যবাদ সবাইকে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bn-IN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পরিকল্পনা</a:t>
            </a:r>
            <a:endParaRPr lang="en-US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219200"/>
            <a:ext cx="6934200" cy="533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000" b="1" dirty="0" smtClean="0">
                <a:solidFill>
                  <a:srgbClr val="00B050"/>
                </a:solidFill>
              </a:rPr>
              <a:t>।</a:t>
            </a:r>
            <a:r>
              <a:rPr lang="bn-IN" sz="2000" b="1" dirty="0" smtClean="0">
                <a:solidFill>
                  <a:srgbClr val="00B050"/>
                </a:solidFill>
              </a:rPr>
              <a:t>স্বাগত ও শুভেচ্ছা ১</a:t>
            </a:r>
          </a:p>
          <a:p>
            <a:r>
              <a:rPr lang="bn-IN" sz="2000" b="1" dirty="0" smtClean="0">
                <a:solidFill>
                  <a:srgbClr val="00B050"/>
                </a:solidFill>
              </a:rPr>
              <a:t>২।</a:t>
            </a:r>
            <a:r>
              <a:rPr lang="bn-IN" sz="2000" b="1" dirty="0" smtClean="0">
                <a:solidFill>
                  <a:srgbClr val="00B050"/>
                </a:solidFill>
              </a:rPr>
              <a:t>পাঠ পরিচিতি(নাম,পদবী,মাদ্রাসার </a:t>
            </a:r>
            <a:r>
              <a:rPr lang="bn-IN" sz="2000" b="1" dirty="0" smtClean="0">
                <a:solidFill>
                  <a:srgbClr val="00B050"/>
                </a:solidFill>
              </a:rPr>
              <a:t>নাম,বিষয়,শ্রেনী)১</a:t>
            </a:r>
          </a:p>
          <a:p>
            <a:r>
              <a:rPr lang="bn-IN" sz="2000" b="1" dirty="0" smtClean="0">
                <a:solidFill>
                  <a:srgbClr val="00B050"/>
                </a:solidFill>
              </a:rPr>
              <a:t>৩।পাঠ শিরোনাম ১</a:t>
            </a:r>
          </a:p>
          <a:p>
            <a:r>
              <a:rPr lang="bn-IN" sz="2000" b="1" dirty="0" smtClean="0">
                <a:solidFill>
                  <a:srgbClr val="00B050"/>
                </a:solidFill>
              </a:rPr>
              <a:t>৪।শিখনফল ১</a:t>
            </a:r>
          </a:p>
          <a:p>
            <a:r>
              <a:rPr lang="bn-IN" sz="2000" b="1" dirty="0" smtClean="0">
                <a:solidFill>
                  <a:srgbClr val="00B050"/>
                </a:solidFill>
              </a:rPr>
              <a:t>৫।পাঠ উপস্থাপন ১/২/৩</a:t>
            </a:r>
          </a:p>
          <a:p>
            <a:r>
              <a:rPr lang="bn-IN" sz="2000" b="1" dirty="0" smtClean="0">
                <a:solidFill>
                  <a:srgbClr val="00B050"/>
                </a:solidFill>
              </a:rPr>
              <a:t>৬।একক কাজ/ দলীয় কাজ ১</a:t>
            </a:r>
          </a:p>
          <a:p>
            <a:r>
              <a:rPr lang="bn-IN" sz="2000" b="1" dirty="0" smtClean="0">
                <a:solidFill>
                  <a:srgbClr val="00B050"/>
                </a:solidFill>
              </a:rPr>
              <a:t>৭।মূল্যয়ন ১</a:t>
            </a:r>
          </a:p>
          <a:p>
            <a:r>
              <a:rPr lang="bn-IN" sz="2000" b="1" dirty="0" smtClean="0">
                <a:solidFill>
                  <a:srgbClr val="00B050"/>
                </a:solidFill>
              </a:rPr>
              <a:t>৮।বাড়ির কাজ </a:t>
            </a:r>
          </a:p>
          <a:p>
            <a:r>
              <a:rPr lang="bn-IN" sz="2000" b="1" dirty="0" smtClean="0">
                <a:solidFill>
                  <a:srgbClr val="00B050"/>
                </a:solidFill>
              </a:rPr>
              <a:t>৯।</a:t>
            </a:r>
            <a:r>
              <a:rPr lang="bn-IN" sz="2000" b="1" dirty="0" smtClean="0">
                <a:solidFill>
                  <a:srgbClr val="00B050"/>
                </a:solidFill>
              </a:rPr>
              <a:t>ধন্যবাদ</a:t>
            </a:r>
            <a:endParaRPr lang="bn-IN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24400" y="2286000"/>
            <a:ext cx="3505200" cy="434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F0"/>
                </a:solidFill>
              </a:rPr>
              <a:t>বিষয়ঃরসায়ন</a:t>
            </a:r>
          </a:p>
          <a:p>
            <a:pPr algn="ctr"/>
            <a:r>
              <a:rPr lang="bn-IN" sz="2000" dirty="0" smtClean="0">
                <a:solidFill>
                  <a:srgbClr val="00B0F0"/>
                </a:solidFill>
              </a:rPr>
              <a:t>অধ্যায়ঃপর্যায় সারণী</a:t>
            </a:r>
          </a:p>
          <a:p>
            <a:pPr algn="ctr"/>
            <a:r>
              <a:rPr lang="bn-IN" sz="2000" dirty="0" smtClean="0">
                <a:solidFill>
                  <a:srgbClr val="00B0F0"/>
                </a:solidFill>
              </a:rPr>
              <a:t>পাঠঃ ১ হইতে ৩</a:t>
            </a:r>
          </a:p>
          <a:p>
            <a:pPr algn="ctr"/>
            <a:r>
              <a:rPr lang="bn-IN" sz="2000" dirty="0" smtClean="0">
                <a:solidFill>
                  <a:srgbClr val="00B0F0"/>
                </a:solidFill>
              </a:rPr>
              <a:t>তাং ১৪/০১/২৬</a:t>
            </a:r>
          </a:p>
          <a:p>
            <a:pPr algn="ctr"/>
            <a:r>
              <a:rPr lang="bn-IN" sz="2000" dirty="0" smtClean="0">
                <a:solidFill>
                  <a:srgbClr val="00B0F0"/>
                </a:solidFill>
              </a:rPr>
              <a:t>সময়ঃ ৪৫ মিনিট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1524000" y="304800"/>
            <a:ext cx="5715000" cy="685800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u="sng" dirty="0" smtClean="0">
                <a:solidFill>
                  <a:srgbClr val="FF0000"/>
                </a:solidFill>
              </a:rPr>
              <a:t>পরিচিতি</a:t>
            </a:r>
            <a:endParaRPr lang="en-US" sz="4000" u="sng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1447800"/>
            <a:ext cx="31242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B0F0"/>
                </a:solidFill>
              </a:rPr>
              <a:t>বিষয় পরিচিতি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4400" y="2286000"/>
            <a:ext cx="3581400" cy="426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নামঃ মোঃ নুর নবী</a:t>
            </a:r>
          </a:p>
          <a:p>
            <a:pPr algn="ctr"/>
            <a:r>
              <a:rPr lang="bn-IN" sz="2000" dirty="0" smtClean="0">
                <a:solidFill>
                  <a:srgbClr val="00B050"/>
                </a:solidFill>
              </a:rPr>
              <a:t>সহকারি শিক্ষক(আরবি)</a:t>
            </a:r>
          </a:p>
          <a:p>
            <a:pPr algn="ctr"/>
            <a:r>
              <a:rPr lang="bn-IN" sz="2000" dirty="0" smtClean="0">
                <a:solidFill>
                  <a:srgbClr val="00B050"/>
                </a:solidFill>
              </a:rPr>
              <a:t>ফারশিপারা দাখিল মাদ্রাসা</a:t>
            </a:r>
          </a:p>
          <a:p>
            <a:pPr algn="ctr"/>
            <a:r>
              <a:rPr lang="bn-IN" sz="2000" dirty="0" smtClean="0">
                <a:solidFill>
                  <a:srgbClr val="00B050"/>
                </a:solidFill>
              </a:rPr>
              <a:t>ধামইরহাট,নওগাঁ।</a:t>
            </a:r>
          </a:p>
          <a:p>
            <a:pPr algn="ctr"/>
            <a:r>
              <a:rPr lang="bn-IN" sz="2000" dirty="0" smtClean="0">
                <a:solidFill>
                  <a:srgbClr val="00B050"/>
                </a:solidFill>
              </a:rPr>
              <a:t>মোবাঃ ০১৭৬০৫৯৭৮**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1447800"/>
            <a:ext cx="32004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B0F0"/>
                </a:solidFill>
              </a:rPr>
              <a:t>শিক্ষক পরিচিতি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endParaRPr lang="en-US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381000"/>
            <a:ext cx="5334000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এই ছবিগুলো দেখো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jjj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267200"/>
            <a:ext cx="2705020" cy="1981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828800"/>
            <a:ext cx="3733800" cy="224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76400"/>
            <a:ext cx="4328469" cy="237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r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4114800"/>
            <a:ext cx="2133600" cy="2667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ভিডিও গুলো দেখো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Content Placeholder 5" descr="download(1)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3000" y="2438400"/>
            <a:ext cx="3884240" cy="2743200"/>
          </a:xfrm>
        </p:spPr>
      </p:pic>
      <p:pic>
        <p:nvPicPr>
          <p:cNvPr id="5" name="vlc-record-2024-05-21-15h10m26s-মহাবিশ্বের আয়তন কত বিজ্ঞান কি তা আবিষ্কর করতে পেরেছে এ ব্যাপারে আল-কুরআন কি বলে Islam and Life.mp4-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52500" y="271938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381000"/>
            <a:ext cx="5181600" cy="13716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পাঠ ঘোষণা/পাঠ শিরোনাম 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895600"/>
            <a:ext cx="278026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2" name="AutoShape 4" descr="23,300+ Periodic Table Stock Photos, Pictures &amp; Royalty-Fre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23,300+ Periodic Table Stock Photos, Pictures &amp; Royalty-Fre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23,300+ Periodic Table Stock Photos, Pictures &amp; Royalty-Fre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Periodic Table PNG Transparent Images Free Download | Vecto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2057400"/>
            <a:ext cx="55626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পর্যায় সারণীর পটভভূমি</a:t>
            </a:r>
            <a:endParaRPr lang="en-US" sz="2400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514600"/>
            <a:ext cx="3194885" cy="288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438400"/>
            <a:ext cx="2286000" cy="347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ে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457200"/>
            <a:ext cx="8001000" cy="1143000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/>
              <a:t>শিখণফল</a:t>
            </a:r>
            <a:endParaRPr lang="en-US" sz="6600" dirty="0"/>
          </a:p>
        </p:txBody>
      </p:sp>
      <p:sp>
        <p:nvSpPr>
          <p:cNvPr id="5" name="Rectangle 4"/>
          <p:cNvSpPr/>
          <p:nvPr/>
        </p:nvSpPr>
        <p:spPr>
          <a:xfrm>
            <a:off x="533400" y="1524000"/>
            <a:ext cx="8001000" cy="4876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১।পর্যায় সারণী উদ্ভাবকদের নাম জানতে পারবে।</a:t>
            </a:r>
          </a:p>
          <a:p>
            <a:r>
              <a:rPr lang="bn-IN" sz="3200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পর্যায় সারণীর পর্যায় ও গ্রুপ </a:t>
            </a:r>
            <a:r>
              <a:rPr lang="bn-IN" sz="3200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সম্পর্কে জানতে </a:t>
            </a:r>
            <a:r>
              <a:rPr lang="bn-IN" sz="3200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IN" sz="3200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পর্যায় সারণীর বৈশিষ্ট্য ও কাজ সম্পর্কে ব্যাখ্যা করতে পারবে।</a:t>
            </a:r>
          </a:p>
        </p:txBody>
      </p:sp>
      <p:sp>
        <p:nvSpPr>
          <p:cNvPr id="6" name="Down Arrow 5"/>
          <p:cNvSpPr/>
          <p:nvPr/>
        </p:nvSpPr>
        <p:spPr>
          <a:xfrm>
            <a:off x="3429000" y="1828800"/>
            <a:ext cx="762000" cy="990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228600" y="2142986"/>
            <a:ext cx="8001000" cy="42841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80937" rIns="0" bIns="10791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পর্যায় সারণির ইতিহাস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Porjai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Saroni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 History)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 </a:t>
            </a:r>
            <a:r>
              <a:rPr kumimoji="0" lang="bn-IN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হলো মৌলগুলোকে তাদের ধর্ম অনুযায়ী সাজানোর একটি দীর্ঘ বিবর্তন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, </a:t>
            </a:r>
            <a:r>
              <a:rPr kumimoji="0" lang="bn-IN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যা শুরু হয়েছিল ১৭৮৯ সালে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 </a:t>
            </a:r>
            <a:r>
              <a:rPr kumimoji="0" lang="bn-IN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অ্যান্টোনি ল্যাভয়েসিয়ার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-</a:t>
            </a:r>
            <a:r>
              <a:rPr kumimoji="0" lang="bn-IN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এর প্রাথমিক শ্রেণিবিন্যাস থেকে এবং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 </a:t>
            </a:r>
            <a:r>
              <a:rPr kumimoji="0" lang="bn-IN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  <a:hlinkClick r:id="rId2"/>
              </a:rPr>
              <a:t>দিমিত্রি মেন্ডেলিভ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-</a:t>
            </a:r>
            <a:r>
              <a:rPr kumimoji="0" lang="bn-IN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এর ১৮৬৯ সালের মৌলিক পর্যায় সূত্র ও সারণি দিয়ে একটি বড় অগ্রগতি লাভ করে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, </a:t>
            </a:r>
            <a:r>
              <a:rPr kumimoji="0" lang="bn-IN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যেখানে তিনি পারমাণবিক ভর অনুযায়ী মৌল সাজিয়েছিলেন এবং ভবিষ্যৎ মৌলের পূর্বাভাস দিয়েছিলেন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, </a:t>
            </a:r>
            <a:r>
              <a:rPr kumimoji="0" lang="bn-IN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যা পরে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 </a:t>
            </a:r>
            <a:r>
              <a:rPr kumimoji="0" lang="bn-IN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  <a:hlinkClick r:id="rId3"/>
              </a:rPr>
              <a:t>হেনরি মোসেলি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-</a:t>
            </a:r>
            <a:r>
              <a:rPr kumimoji="0" lang="bn-IN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এর পারমাণবিক সংখ্যা ভিত্তিক আধুনিক পর্যায় সূত্র দ্বারা সম্পূর্ণতা পায়।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 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পর্যায় সারণির ইতিহাসের মূল ধাপ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bn-IN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  <a:hlinkClick r:id="rId4"/>
              </a:rPr>
              <a:t>ল্যাভয়েসিয়ার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 (</a:t>
            </a:r>
            <a:r>
              <a:rPr kumimoji="0" lang="bn-IN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১৭৮৯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):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 </a:t>
            </a:r>
            <a:r>
              <a:rPr kumimoji="0" lang="bn-IN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মৌলগুলোকে গ্যাস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, </a:t>
            </a:r>
            <a:r>
              <a:rPr kumimoji="0" lang="bn-IN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অধাতু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, </a:t>
            </a:r>
            <a:r>
              <a:rPr kumimoji="0" lang="bn-IN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ধাতু এবং মৃত্তিকা হিসেবে ভাগ করার প্রথম প্রচেষ্টা করেন।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bn-IN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  <a:hlinkClick r:id="rId5"/>
              </a:rPr>
              <a:t>ডোবেরেইনার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 (</a:t>
            </a:r>
            <a:r>
              <a:rPr kumimoji="0" lang="bn-IN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১৮২৯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):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 '</a:t>
            </a:r>
            <a:r>
              <a:rPr kumimoji="0" lang="bn-IN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ট্রায়াড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' (Triads) </a:t>
            </a:r>
            <a:r>
              <a:rPr kumimoji="0" lang="bn-IN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বা ত্রয়ী সূত্র দেন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, </a:t>
            </a:r>
            <a:r>
              <a:rPr kumimoji="0" lang="bn-IN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যেখানে তিনি লিথিয়াম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, </a:t>
            </a:r>
            <a:r>
              <a:rPr kumimoji="0" lang="bn-IN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সোডিয়াম ও পটাশিয়ামের মতো তিনটি করে মৌলকে তাদের ধর্ম অনুযায়ী সাজান।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bn-IN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  <a:hlinkClick r:id="rId6"/>
              </a:rPr>
              <a:t>নিউল্যান্ডস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 (</a:t>
            </a:r>
            <a:r>
              <a:rPr kumimoji="0" lang="bn-IN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১৮৬৪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):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 '</a:t>
            </a:r>
            <a:r>
              <a:rPr kumimoji="0" lang="bn-IN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অষ্টক সূত্র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' (Law of Octaves) </a:t>
            </a:r>
            <a:r>
              <a:rPr kumimoji="0" lang="bn-IN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দেন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, </a:t>
            </a:r>
            <a:r>
              <a:rPr kumimoji="0" lang="bn-IN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যা ছিল অনেকটা সঙ্গীতের অষ্টকের মতো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, </a:t>
            </a:r>
            <a:r>
              <a:rPr kumimoji="0" lang="bn-IN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কিন্তু এটি শুধুমাত্র ক্যালসিয়াম পর্যন্ত কাজ করত।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bn-IN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  <a:hlinkClick r:id="rId7"/>
              </a:rPr>
              <a:t>মেন্ডেলিভ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 (</a:t>
            </a:r>
            <a:r>
              <a:rPr kumimoji="0" lang="bn-IN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১৮৬৯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):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 </a:t>
            </a:r>
            <a:r>
              <a:rPr kumimoji="0" lang="bn-IN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পারমাণবিক ভর অনুযায়ী মৌল সাজিয়ে প্রথম কার্যকর পর্যায় সারণি প্রকাশ করেন। তিনি খালি ঘর রেখে ভবিষ্যৎ মৌলগুলোর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(</a:t>
            </a:r>
            <a:r>
              <a:rPr kumimoji="0" lang="bn-IN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যেমন গ্যালিয়াম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, </a:t>
            </a:r>
            <a:r>
              <a:rPr kumimoji="0" lang="bn-IN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জার্মেনিয়াম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) </a:t>
            </a:r>
            <a:r>
              <a:rPr kumimoji="0" lang="bn-IN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অস্তিত্ব ও ধর্ম সম্পর্কে নির্ভুল ভবিষ্যদ্বাণী করেন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, </a:t>
            </a:r>
            <a:r>
              <a:rPr kumimoji="0" lang="bn-IN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যা ছিল রসায়নে এক যুগান্তকারী পদক্ষেপ।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bn-IN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  <a:hlinkClick r:id="rId8"/>
              </a:rPr>
              <a:t>মোজেলি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 (</a:t>
            </a:r>
            <a:r>
              <a:rPr kumimoji="0" lang="bn-IN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১৯১৩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):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 </a:t>
            </a:r>
            <a:r>
              <a:rPr kumimoji="0" lang="bn-IN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পারমাণবিক ভর নয়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, </a:t>
            </a:r>
            <a:r>
              <a:rPr kumimoji="0" lang="bn-IN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বরং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 </a:t>
            </a:r>
            <a:r>
              <a:rPr kumimoji="0" lang="bn-IN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পারমাণবিক সংখ্যা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 (Atomic Number) </a:t>
            </a:r>
            <a:r>
              <a:rPr kumimoji="0" lang="bn-IN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অনুযায়ী মৌল সাজানোর ধারণা দেন। এই ধারণা থেকেই আধুনিক পর্যায় সারণির ভিত্তি স্থাপিত হয়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, </a:t>
            </a:r>
            <a:r>
              <a:rPr kumimoji="0" lang="bn-IN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যেখানে মৌলের ভৌত ও রাসায়নিক ধর্ম তাদের পারমাণবিক সংখ্যার পর্যায়ক্রমিক ফাংশন।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এভাবেই বিভিন্ন বিজ্ঞানীর অবদানের মাধ্যমে পর্যায় সারণি আজকের আধুনিক রূপ পেয়েছে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, </a:t>
            </a:r>
            <a:r>
              <a:rPr kumimoji="0" lang="bn-IN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Vrinda" pitchFamily="34" charset="0"/>
              </a:rPr>
              <a:t>যা রসায়নের একটি অপরিহার্য অংশ হিসেবে কাজ করছে।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  <a:cs typeface="Arial" pitchFamily="34" charset="0"/>
              </a:rPr>
              <a:t> 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0" y="152400"/>
            <a:ext cx="1219200" cy="185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" y="1"/>
            <a:ext cx="13716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owchart: Alternate Process 4"/>
          <p:cNvSpPr/>
          <p:nvPr/>
        </p:nvSpPr>
        <p:spPr>
          <a:xfrm>
            <a:off x="2895600" y="304800"/>
            <a:ext cx="3352800" cy="1524000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oogle Sans"/>
                <a:cs typeface="Vrinda" pitchFamily="34" charset="0"/>
              </a:rPr>
              <a:t>পর্যায় সারণির ইতিহাস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3000"/>
            <a:ext cx="9144000" cy="4800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IN" b="1" dirty="0" smtClean="0">
                <a:solidFill>
                  <a:srgbClr val="FF0000"/>
                </a:solidFill>
                <a:latin typeface="Google Sans"/>
                <a:cs typeface="Vrinda" pitchFamily="34" charset="0"/>
              </a:rPr>
              <a:t>পর্যায় সারণী </a:t>
            </a:r>
            <a:r>
              <a:rPr lang="en-US" b="1" dirty="0" smtClean="0">
                <a:solidFill>
                  <a:srgbClr val="FF0000"/>
                </a:solidFill>
                <a:latin typeface="Google Sans"/>
                <a:cs typeface="Vrinda" pitchFamily="34" charset="0"/>
              </a:rPr>
              <a:t>(Periodic Table</a:t>
            </a:r>
            <a:r>
              <a:rPr lang="en-US" b="1" dirty="0" smtClean="0">
                <a:solidFill>
                  <a:srgbClr val="0A0A0A"/>
                </a:solidFill>
                <a:latin typeface="Google Sans"/>
                <a:cs typeface="Vrinda" pitchFamily="34" charset="0"/>
              </a:rPr>
              <a:t>)</a:t>
            </a:r>
            <a:r>
              <a:rPr lang="en-US" dirty="0" smtClean="0">
                <a:solidFill>
                  <a:srgbClr val="0A0A0A"/>
                </a:solidFill>
                <a:latin typeface="Google Sans"/>
                <a:cs typeface="Arial" pitchFamily="34" charset="0"/>
              </a:rPr>
              <a:t> </a:t>
            </a:r>
            <a:r>
              <a:rPr lang="bn-IN" dirty="0" smtClean="0">
                <a:solidFill>
                  <a:srgbClr val="0A0A0A"/>
                </a:solidFill>
                <a:latin typeface="Google Sans"/>
                <a:cs typeface="Vrinda" pitchFamily="34" charset="0"/>
              </a:rPr>
              <a:t>হলো রাসায়নিক মৌলগুলোকে তাদের পারমাণবিক সংখ্যা অনুযায়ী সাজানো একটি সারণী</a:t>
            </a:r>
            <a:r>
              <a:rPr lang="en-US" dirty="0" smtClean="0">
                <a:solidFill>
                  <a:srgbClr val="0A0A0A"/>
                </a:solidFill>
                <a:latin typeface="Google Sans"/>
                <a:cs typeface="Vrinda" pitchFamily="34" charset="0"/>
              </a:rPr>
              <a:t>, </a:t>
            </a:r>
            <a:r>
              <a:rPr lang="bn-IN" dirty="0" smtClean="0">
                <a:solidFill>
                  <a:srgbClr val="0A0A0A"/>
                </a:solidFill>
                <a:latin typeface="Google Sans"/>
                <a:cs typeface="Vrinda" pitchFamily="34" charset="0"/>
              </a:rPr>
              <a:t>যেখানে উল্লম্ব কলামগুলোকে</a:t>
            </a:r>
            <a:r>
              <a:rPr lang="en-US" dirty="0" smtClean="0">
                <a:solidFill>
                  <a:srgbClr val="0A0A0A"/>
                </a:solidFill>
                <a:latin typeface="Google Sans"/>
                <a:cs typeface="Arial" pitchFamily="34" charset="0"/>
              </a:rPr>
              <a:t> </a:t>
            </a:r>
            <a:r>
              <a:rPr lang="bn-IN" b="1" dirty="0" smtClean="0">
                <a:solidFill>
                  <a:srgbClr val="0A0A0A"/>
                </a:solidFill>
                <a:latin typeface="Google Sans"/>
                <a:cs typeface="Vrinda" pitchFamily="34" charset="0"/>
              </a:rPr>
              <a:t>গ্রুপ</a:t>
            </a:r>
            <a:r>
              <a:rPr lang="en-US" dirty="0" smtClean="0">
                <a:solidFill>
                  <a:srgbClr val="0A0A0A"/>
                </a:solidFill>
                <a:latin typeface="Google Sans"/>
                <a:cs typeface="Arial" pitchFamily="34" charset="0"/>
              </a:rPr>
              <a:t> (Group) </a:t>
            </a:r>
            <a:r>
              <a:rPr lang="bn-IN" dirty="0" smtClean="0">
                <a:solidFill>
                  <a:srgbClr val="0A0A0A"/>
                </a:solidFill>
                <a:latin typeface="Google Sans"/>
                <a:cs typeface="Vrinda" pitchFamily="34" charset="0"/>
              </a:rPr>
              <a:t>বা শ্রেণী বলা হয় এবং আনুভূমিক সারিগুলোকে</a:t>
            </a:r>
            <a:r>
              <a:rPr lang="en-US" dirty="0" smtClean="0">
                <a:solidFill>
                  <a:srgbClr val="0A0A0A"/>
                </a:solidFill>
                <a:latin typeface="Google Sans"/>
                <a:cs typeface="Arial" pitchFamily="34" charset="0"/>
              </a:rPr>
              <a:t> </a:t>
            </a:r>
            <a:r>
              <a:rPr lang="bn-IN" b="1" dirty="0" smtClean="0">
                <a:solidFill>
                  <a:srgbClr val="0A0A0A"/>
                </a:solidFill>
                <a:latin typeface="Google Sans"/>
                <a:cs typeface="Vrinda" pitchFamily="34" charset="0"/>
              </a:rPr>
              <a:t>পর্যায়</a:t>
            </a:r>
            <a:r>
              <a:rPr lang="en-US" dirty="0" smtClean="0">
                <a:solidFill>
                  <a:srgbClr val="0A0A0A"/>
                </a:solidFill>
                <a:latin typeface="Google Sans"/>
                <a:cs typeface="Arial" pitchFamily="34" charset="0"/>
              </a:rPr>
              <a:t> (Period) </a:t>
            </a:r>
            <a:r>
              <a:rPr lang="bn-IN" dirty="0" smtClean="0">
                <a:solidFill>
                  <a:srgbClr val="0A0A0A"/>
                </a:solidFill>
                <a:latin typeface="Google Sans"/>
                <a:cs typeface="Vrinda" pitchFamily="34" charset="0"/>
              </a:rPr>
              <a:t>বলা হয়</a:t>
            </a:r>
            <a:r>
              <a:rPr lang="en-US" dirty="0" smtClean="0">
                <a:solidFill>
                  <a:srgbClr val="0A0A0A"/>
                </a:solidFill>
                <a:latin typeface="Google Sans"/>
                <a:cs typeface="Arial" pitchFamily="34" charset="0"/>
              </a:rPr>
              <a:t>; </a:t>
            </a:r>
            <a:r>
              <a:rPr lang="bn-IN" dirty="0" smtClean="0">
                <a:solidFill>
                  <a:srgbClr val="0A0A0A"/>
                </a:solidFill>
                <a:latin typeface="Google Sans"/>
                <a:cs typeface="Vrinda" pitchFamily="34" charset="0"/>
              </a:rPr>
              <a:t>একই গ্রুপের মৌলগুলোর রাসায়নিক ও ভৌত ধর্মাবলী প্রায় একই রকম হয়</a:t>
            </a:r>
            <a:r>
              <a:rPr lang="en-US" dirty="0" smtClean="0">
                <a:solidFill>
                  <a:srgbClr val="0A0A0A"/>
                </a:solidFill>
                <a:latin typeface="Google Sans"/>
                <a:cs typeface="Arial" pitchFamily="34" charset="0"/>
              </a:rPr>
              <a:t>, </a:t>
            </a:r>
            <a:r>
              <a:rPr lang="bn-IN" dirty="0" smtClean="0">
                <a:solidFill>
                  <a:srgbClr val="0A0A0A"/>
                </a:solidFill>
                <a:latin typeface="Google Sans"/>
                <a:cs typeface="Vrinda" pitchFamily="34" charset="0"/>
              </a:rPr>
              <a:t>কারণ তাদের সর্ববহিঃস্থ ইলেকট্রন সংখ্যা সমান থাকে</a:t>
            </a:r>
            <a:r>
              <a:rPr lang="en-US" dirty="0" smtClean="0">
                <a:solidFill>
                  <a:srgbClr val="0A0A0A"/>
                </a:solidFill>
                <a:latin typeface="Google Sans"/>
                <a:cs typeface="Arial" pitchFamily="34" charset="0"/>
              </a:rPr>
              <a:t>, </a:t>
            </a:r>
            <a:r>
              <a:rPr lang="bn-IN" dirty="0" smtClean="0">
                <a:solidFill>
                  <a:srgbClr val="0A0A0A"/>
                </a:solidFill>
                <a:latin typeface="Google Sans"/>
                <a:cs typeface="Vrinda" pitchFamily="34" charset="0"/>
              </a:rPr>
              <a:t>যা তাদের রাসায়নিক বিক্রিয়ায় অংশ নেয়।</a:t>
            </a:r>
            <a:r>
              <a:rPr lang="en-US" dirty="0" smtClean="0">
                <a:solidFill>
                  <a:srgbClr val="0A0A0A"/>
                </a:solidFill>
                <a:latin typeface="Google Sans"/>
                <a:cs typeface="Arial" pitchFamily="34" charset="0"/>
              </a:rPr>
              <a:t> 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400" b="1" dirty="0" smtClean="0">
                <a:solidFill>
                  <a:schemeClr val="tx1"/>
                </a:solidFill>
                <a:latin typeface="Google Sans"/>
                <a:cs typeface="Vrinda" pitchFamily="34" charset="0"/>
              </a:rPr>
              <a:t>পর্যায় সারণীর মূল বিষয়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n-IN" sz="2000" b="1" i="1" dirty="0" smtClean="0">
                <a:solidFill>
                  <a:srgbClr val="00B050"/>
                </a:solidFill>
                <a:latin typeface="Google Sans"/>
                <a:cs typeface="Vrinda" pitchFamily="34" charset="0"/>
              </a:rPr>
              <a:t>পর্যায় </a:t>
            </a:r>
            <a:r>
              <a:rPr lang="en-US" sz="2000" b="1" i="1" dirty="0" smtClean="0">
                <a:solidFill>
                  <a:srgbClr val="00B050"/>
                </a:solidFill>
                <a:latin typeface="Google Sans"/>
                <a:cs typeface="Vrinda" pitchFamily="34" charset="0"/>
              </a:rPr>
              <a:t>(Period):</a:t>
            </a:r>
            <a:r>
              <a:rPr lang="en-US" sz="2000" b="1" i="1" dirty="0" smtClean="0">
                <a:solidFill>
                  <a:srgbClr val="00B050"/>
                </a:solidFill>
                <a:latin typeface="Google Sans"/>
                <a:cs typeface="Arial" pitchFamily="34" charset="0"/>
              </a:rPr>
              <a:t> </a:t>
            </a:r>
            <a:r>
              <a:rPr lang="bn-IN" sz="2000" b="1" i="1" dirty="0" smtClean="0">
                <a:solidFill>
                  <a:srgbClr val="00B050"/>
                </a:solidFill>
                <a:latin typeface="Google Sans"/>
                <a:cs typeface="Vrinda" pitchFamily="34" charset="0"/>
              </a:rPr>
              <a:t>পর্যায় সারণীর আনুভূমিক সারি। মোট ৭টি পর্যায় আছে।</a:t>
            </a:r>
            <a:endParaRPr lang="en-US" sz="2000" b="1" i="1" dirty="0" smtClean="0">
              <a:solidFill>
                <a:srgbClr val="00B050"/>
              </a:solidFill>
              <a:latin typeface="Google Sans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n-IN" sz="2000" b="1" i="1" dirty="0" smtClean="0">
                <a:solidFill>
                  <a:srgbClr val="0070C0"/>
                </a:solidFill>
                <a:latin typeface="Google Sans"/>
                <a:cs typeface="Vrinda" pitchFamily="34" charset="0"/>
              </a:rPr>
              <a:t>গ্রুপ </a:t>
            </a:r>
            <a:r>
              <a:rPr lang="en-US" sz="2000" b="1" i="1" dirty="0" smtClean="0">
                <a:solidFill>
                  <a:srgbClr val="0070C0"/>
                </a:solidFill>
                <a:latin typeface="Google Sans"/>
                <a:cs typeface="Vrinda" pitchFamily="34" charset="0"/>
              </a:rPr>
              <a:t> </a:t>
            </a:r>
            <a:r>
              <a:rPr lang="bn-IN" sz="2000" b="1" i="1" dirty="0" smtClean="0">
                <a:solidFill>
                  <a:srgbClr val="0070C0"/>
                </a:solidFill>
                <a:latin typeface="Google Sans"/>
                <a:cs typeface="Vrinda" pitchFamily="34" charset="0"/>
              </a:rPr>
              <a:t>(</a:t>
            </a:r>
            <a:r>
              <a:rPr lang="en-US" sz="2000" b="1" i="1" dirty="0" smtClean="0">
                <a:solidFill>
                  <a:srgbClr val="0070C0"/>
                </a:solidFill>
                <a:latin typeface="Google Sans"/>
                <a:cs typeface="Vrinda" pitchFamily="34" charset="0"/>
              </a:rPr>
              <a:t>Group</a:t>
            </a:r>
            <a:r>
              <a:rPr lang="bn-IN" sz="2000" b="1" i="1" dirty="0" smtClean="0">
                <a:solidFill>
                  <a:srgbClr val="0070C0"/>
                </a:solidFill>
                <a:latin typeface="Google Sans"/>
                <a:cs typeface="Vrinda" pitchFamily="34" charset="0"/>
              </a:rPr>
              <a:t>)</a:t>
            </a:r>
            <a:r>
              <a:rPr lang="en-US" sz="2000" b="1" i="1" dirty="0" smtClean="0">
                <a:solidFill>
                  <a:srgbClr val="0070C0"/>
                </a:solidFill>
                <a:latin typeface="Google Sans"/>
                <a:cs typeface="Vrinda" pitchFamily="34" charset="0"/>
              </a:rPr>
              <a:t>/</a:t>
            </a:r>
            <a:r>
              <a:rPr lang="bn-IN" sz="2000" b="1" i="1" dirty="0" smtClean="0">
                <a:solidFill>
                  <a:srgbClr val="0070C0"/>
                </a:solidFill>
                <a:latin typeface="Google Sans"/>
                <a:cs typeface="Vrinda" pitchFamily="34" charset="0"/>
              </a:rPr>
              <a:t>শ্রেণী</a:t>
            </a:r>
            <a:r>
              <a:rPr lang="en-US" sz="2000" b="1" i="1" dirty="0" smtClean="0">
                <a:solidFill>
                  <a:srgbClr val="0070C0"/>
                </a:solidFill>
                <a:latin typeface="Google Sans"/>
                <a:cs typeface="Vrinda" pitchFamily="34" charset="0"/>
              </a:rPr>
              <a:t>:</a:t>
            </a:r>
            <a:r>
              <a:rPr lang="en-US" sz="2000" b="1" i="1" dirty="0" smtClean="0">
                <a:solidFill>
                  <a:srgbClr val="0070C0"/>
                </a:solidFill>
                <a:latin typeface="Google Sans"/>
                <a:cs typeface="Arial" pitchFamily="34" charset="0"/>
              </a:rPr>
              <a:t> </a:t>
            </a:r>
            <a:r>
              <a:rPr lang="bn-IN" sz="2000" b="1" i="1" dirty="0" smtClean="0">
                <a:solidFill>
                  <a:srgbClr val="0070C0"/>
                </a:solidFill>
                <a:latin typeface="Google Sans"/>
                <a:cs typeface="Vrinda" pitchFamily="34" charset="0"/>
              </a:rPr>
              <a:t>পর্যায় সারণীর উল্লম্ব কলাম। মোট ১৮টি গ্রুপ আ</a:t>
            </a:r>
            <a:r>
              <a:rPr lang="bn-IN" sz="2000" dirty="0" smtClean="0">
                <a:solidFill>
                  <a:srgbClr val="0070C0"/>
                </a:solidFill>
                <a:latin typeface="Google Sans"/>
                <a:cs typeface="Vrinda" pitchFamily="34" charset="0"/>
              </a:rPr>
              <a:t>ছে।</a:t>
            </a:r>
            <a:endParaRPr lang="en-US" sz="2000" dirty="0" smtClean="0">
              <a:solidFill>
                <a:srgbClr val="0070C0"/>
              </a:solidFill>
              <a:latin typeface="Google Sans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n-IN" sz="2000" b="1" dirty="0" smtClean="0">
                <a:solidFill>
                  <a:srgbClr val="0A0A0A"/>
                </a:solidFill>
                <a:latin typeface="Google Sans"/>
                <a:cs typeface="Vrinda" pitchFamily="34" charset="0"/>
              </a:rPr>
              <a:t>সাধারণ </a:t>
            </a:r>
            <a:r>
              <a:rPr lang="bn-IN" sz="2000" b="1" dirty="0" smtClean="0">
                <a:solidFill>
                  <a:srgbClr val="0A0A0A"/>
                </a:solidFill>
                <a:latin typeface="Google Sans"/>
                <a:cs typeface="Vrinda" pitchFamily="34" charset="0"/>
              </a:rPr>
              <a:t>বৈশিষ্ট্য</a:t>
            </a:r>
            <a:r>
              <a:rPr lang="en-US" sz="2000" b="1" dirty="0" smtClean="0">
                <a:solidFill>
                  <a:srgbClr val="0A0A0A"/>
                </a:solidFill>
                <a:latin typeface="Google Sans"/>
                <a:cs typeface="Vrinda" pitchFamily="34" charset="0"/>
              </a:rPr>
              <a:t>:</a:t>
            </a:r>
            <a:r>
              <a:rPr lang="en-US" sz="2000" dirty="0" smtClean="0">
                <a:solidFill>
                  <a:srgbClr val="0A0A0A"/>
                </a:solidFill>
                <a:latin typeface="Google Sans"/>
                <a:cs typeface="Arial" pitchFamily="34" charset="0"/>
              </a:rPr>
              <a:t> </a:t>
            </a:r>
            <a:r>
              <a:rPr lang="bn-IN" sz="2000" dirty="0" smtClean="0">
                <a:solidFill>
                  <a:srgbClr val="0A0A0A"/>
                </a:solidFill>
                <a:latin typeface="Google Sans"/>
                <a:cs typeface="Vrinda" pitchFamily="34" charset="0"/>
              </a:rPr>
              <a:t>একই গ্রুপে</a:t>
            </a:r>
            <a:r>
              <a:rPr lang="bn-IN" dirty="0" smtClean="0">
                <a:solidFill>
                  <a:srgbClr val="0A0A0A"/>
                </a:solidFill>
                <a:latin typeface="Google Sans"/>
                <a:cs typeface="Vrinda" pitchFamily="34" charset="0"/>
              </a:rPr>
              <a:t>র মৌলগুলোর সর্ববহিঃস্থ ইলেকট্রন সংখ্যা </a:t>
            </a:r>
            <a:r>
              <a:rPr lang="en-US" dirty="0" smtClean="0">
                <a:solidFill>
                  <a:srgbClr val="0A0A0A"/>
                </a:solidFill>
                <a:latin typeface="Google Sans"/>
                <a:cs typeface="Vrinda" pitchFamily="34" charset="0"/>
              </a:rPr>
              <a:t>(valence electrons) </a:t>
            </a:r>
            <a:r>
              <a:rPr lang="bn-IN" dirty="0" smtClean="0">
                <a:solidFill>
                  <a:srgbClr val="0A0A0A"/>
                </a:solidFill>
                <a:latin typeface="Google Sans"/>
                <a:cs typeface="Vrinda" pitchFamily="34" charset="0"/>
              </a:rPr>
              <a:t>একই থাকে</a:t>
            </a:r>
            <a:r>
              <a:rPr lang="en-US" dirty="0" smtClean="0">
                <a:solidFill>
                  <a:srgbClr val="0A0A0A"/>
                </a:solidFill>
                <a:latin typeface="Google Sans"/>
                <a:cs typeface="Vrinda" pitchFamily="34" charset="0"/>
              </a:rPr>
              <a:t>, </a:t>
            </a:r>
            <a:r>
              <a:rPr lang="bn-IN" dirty="0" smtClean="0">
                <a:solidFill>
                  <a:srgbClr val="0A0A0A"/>
                </a:solidFill>
                <a:latin typeface="Google Sans"/>
                <a:cs typeface="Vrinda" pitchFamily="34" charset="0"/>
              </a:rPr>
              <a:t>ফলে তাদের রাসায়নিক ধর্মও প্রায় একই হয়</a:t>
            </a:r>
            <a:r>
              <a:rPr lang="en-US" dirty="0" smtClean="0">
                <a:solidFill>
                  <a:srgbClr val="0A0A0A"/>
                </a:solidFill>
                <a:latin typeface="Google Sans"/>
                <a:cs typeface="Vrinda" pitchFamily="34" charset="0"/>
              </a:rPr>
              <a:t>, </a:t>
            </a:r>
            <a:r>
              <a:rPr lang="bn-IN" dirty="0" smtClean="0">
                <a:solidFill>
                  <a:srgbClr val="0A0A0A"/>
                </a:solidFill>
                <a:latin typeface="Google Sans"/>
                <a:cs typeface="Vrinda" pitchFamily="34" charset="0"/>
              </a:rPr>
              <a:t>যেমন</a:t>
            </a:r>
            <a:r>
              <a:rPr lang="en-US" dirty="0" smtClean="0">
                <a:solidFill>
                  <a:srgbClr val="0A0A0A"/>
                </a:solidFill>
                <a:latin typeface="Google Sans"/>
                <a:cs typeface="Vrinda" pitchFamily="34" charset="0"/>
              </a:rPr>
              <a:t>—</a:t>
            </a:r>
            <a:r>
              <a:rPr lang="bn-IN" dirty="0" smtClean="0">
                <a:solidFill>
                  <a:srgbClr val="0A0A0A"/>
                </a:solidFill>
                <a:latin typeface="Google Sans"/>
                <a:cs typeface="Vrinda" pitchFamily="34" charset="0"/>
              </a:rPr>
              <a:t>গ্রুপ ১</a:t>
            </a:r>
            <a:r>
              <a:rPr lang="en-US" dirty="0" smtClean="0">
                <a:solidFill>
                  <a:srgbClr val="0A0A0A"/>
                </a:solidFill>
                <a:latin typeface="Google Sans"/>
                <a:cs typeface="Vrinda" pitchFamily="34" charset="0"/>
              </a:rPr>
              <a:t>-</a:t>
            </a:r>
            <a:r>
              <a:rPr lang="bn-IN" dirty="0" smtClean="0">
                <a:solidFill>
                  <a:srgbClr val="0A0A0A"/>
                </a:solidFill>
                <a:latin typeface="Google Sans"/>
                <a:cs typeface="Vrinda" pitchFamily="34" charset="0"/>
              </a:rPr>
              <a:t>এর ক্ষার ধাতু </a:t>
            </a:r>
            <a:r>
              <a:rPr lang="en-US" dirty="0" smtClean="0">
                <a:solidFill>
                  <a:srgbClr val="0A0A0A"/>
                </a:solidFill>
                <a:latin typeface="Google Sans"/>
                <a:cs typeface="Vrinda" pitchFamily="34" charset="0"/>
              </a:rPr>
              <a:t>(alkali metals) </a:t>
            </a:r>
            <a:r>
              <a:rPr lang="bn-IN" dirty="0" smtClean="0">
                <a:solidFill>
                  <a:srgbClr val="0A0A0A"/>
                </a:solidFill>
                <a:latin typeface="Google Sans"/>
                <a:cs typeface="Vrinda" pitchFamily="34" charset="0"/>
              </a:rPr>
              <a:t>বা গ্রুপ ১৮</a:t>
            </a:r>
            <a:r>
              <a:rPr lang="en-US" dirty="0" smtClean="0">
                <a:solidFill>
                  <a:srgbClr val="0A0A0A"/>
                </a:solidFill>
                <a:latin typeface="Google Sans"/>
                <a:cs typeface="Vrinda" pitchFamily="34" charset="0"/>
              </a:rPr>
              <a:t>-</a:t>
            </a:r>
            <a:r>
              <a:rPr lang="bn-IN" dirty="0" smtClean="0">
                <a:solidFill>
                  <a:srgbClr val="0A0A0A"/>
                </a:solidFill>
                <a:latin typeface="Google Sans"/>
                <a:cs typeface="Vrinda" pitchFamily="34" charset="0"/>
              </a:rPr>
              <a:t>এর নিষ্ক্রিয় গ্যাস </a:t>
            </a:r>
            <a:r>
              <a:rPr lang="en-US" dirty="0" smtClean="0">
                <a:solidFill>
                  <a:srgbClr val="0A0A0A"/>
                </a:solidFill>
                <a:latin typeface="Google Sans"/>
                <a:cs typeface="Vrinda" pitchFamily="34" charset="0"/>
              </a:rPr>
              <a:t>(noble gases)</a:t>
            </a:r>
            <a:r>
              <a:rPr lang="hi-IN" dirty="0" smtClean="0">
                <a:solidFill>
                  <a:srgbClr val="0A0A0A"/>
                </a:solidFill>
                <a:latin typeface="Google Sans"/>
                <a:cs typeface="Vrinda" pitchFamily="34" charset="0"/>
              </a:rPr>
              <a:t>।</a:t>
            </a:r>
            <a:r>
              <a:rPr lang="en-US" dirty="0" smtClean="0">
                <a:solidFill>
                  <a:srgbClr val="0A0A0A"/>
                </a:solidFill>
                <a:latin typeface="Google Sans"/>
                <a:cs typeface="Arial" pitchFamily="34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57200" y="-914400"/>
            <a:ext cx="8686800" cy="4676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80937" rIns="0" bIns="10791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254</Words>
  <Application>Microsoft Office PowerPoint</Application>
  <PresentationFormat>On-screen Show (4:3)</PresentationFormat>
  <Paragraphs>94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পরিকল্পনা</vt:lpstr>
      <vt:lpstr>Slide 3</vt:lpstr>
      <vt:lpstr>Slide 4</vt:lpstr>
      <vt:lpstr>ভিডিও গুলো দেখো</vt:lpstr>
      <vt:lpstr>Slide 6</vt:lpstr>
      <vt:lpstr>ে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dalower</dc:creator>
  <cp:lastModifiedBy>dalower</cp:lastModifiedBy>
  <cp:revision>45</cp:revision>
  <dcterms:created xsi:type="dcterms:W3CDTF">2026-01-14T04:26:24Z</dcterms:created>
  <dcterms:modified xsi:type="dcterms:W3CDTF">2026-01-17T05:26:24Z</dcterms:modified>
</cp:coreProperties>
</file>