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20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553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058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8299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5527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084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3325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080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6515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91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571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920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169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524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100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55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928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26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C0D6485-2103-4E87-90C2-51E312EC5E45}" type="datetimeFigureOut">
              <a:rPr lang="en-US" smtClean="0"/>
              <a:t>1/17/2026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1193E3A-9527-466E-B299-DB588826E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844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013364" y="1537856"/>
            <a:ext cx="71489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9600" smtClean="0">
                <a:latin typeface="NikoshBAN" panose="02000000000000000000" pitchFamily="2" charset="0"/>
                <a:cs typeface="NikoshBAN" panose="02000000000000000000" pitchFamily="2" charset="0"/>
              </a:rPr>
              <a:t>সবাইকে স্বাগতম</a:t>
            </a:r>
            <a:endParaRPr lang="en-US" sz="960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009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056"/>
            <a:ext cx="12191999" cy="69360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81589" y="1921797"/>
            <a:ext cx="464949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11500" smtClean="0">
                <a:solidFill>
                  <a:srgbClr val="FFFF00"/>
                </a:solidFill>
              </a:rPr>
              <a:t>ধন্যবাদ</a:t>
            </a:r>
            <a:endParaRPr lang="en-US" sz="115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5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6163" y="332509"/>
            <a:ext cx="67540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9600" u="sng" smtClean="0">
                <a:solidFill>
                  <a:srgbClr val="FFFF00"/>
                </a:solidFill>
              </a:rPr>
              <a:t>পরিচিতি</a:t>
            </a:r>
            <a:endParaRPr lang="en-US" sz="9600" u="sng">
              <a:solidFill>
                <a:srgbClr val="FFFF0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18208" y="2047643"/>
            <a:ext cx="5527964" cy="4810357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u="sng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শিক্ষক পরিচিতি</a:t>
            </a:r>
          </a:p>
          <a:p>
            <a:pPr algn="ctr"/>
            <a:r>
              <a:rPr lang="bn-IN" sz="440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*পলাশ ভৌমিক</a:t>
            </a:r>
          </a:p>
          <a:p>
            <a:pPr algn="ctr"/>
            <a:r>
              <a:rPr lang="bn-IN" sz="240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*সহকারী শিক্ষক (গণিত)</a:t>
            </a:r>
          </a:p>
          <a:p>
            <a:pPr algn="ctr"/>
            <a:r>
              <a:rPr lang="bn-IN" sz="240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বামইল আলিম মাদ্রাসা,</a:t>
            </a:r>
          </a:p>
          <a:p>
            <a:pPr algn="ctr"/>
            <a:r>
              <a:rPr lang="bn-IN" sz="240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পত্নীতলা, নওগাঁ</a:t>
            </a:r>
            <a:endParaRPr lang="en-US" sz="24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6878781" y="1902169"/>
            <a:ext cx="5133109" cy="495583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u="sng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পাঠ পরিচিতি</a:t>
            </a:r>
          </a:p>
          <a:p>
            <a:pPr algn="ctr"/>
            <a:r>
              <a:rPr lang="bn-IN" sz="280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শ্রেণিঃ ৬ষ্ঠ</a:t>
            </a:r>
          </a:p>
          <a:p>
            <a:pPr algn="ctr"/>
            <a:r>
              <a:rPr lang="bn-IN" sz="280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অধ্যায়ঃ প্রথম</a:t>
            </a:r>
          </a:p>
          <a:p>
            <a:pPr algn="ctr"/>
            <a:r>
              <a:rPr lang="bn-IN" sz="280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বিষয়ঃ স্বাভাবিক সংখ্যা</a:t>
            </a:r>
          </a:p>
          <a:p>
            <a:pPr algn="ctr"/>
            <a:r>
              <a:rPr lang="bn-IN" sz="280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সময়ঃ ৪৫ মিনিট</a:t>
            </a:r>
            <a:endParaRPr lang="en-US" sz="28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636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98183" y="387458"/>
            <a:ext cx="6772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u="sng" smtClean="0">
                <a:ln>
                  <a:solidFill>
                    <a:srgbClr val="FFFF00"/>
                  </a:solidFill>
                </a:ln>
              </a:rPr>
              <a:t>স্বাভাবিক সংখ্যা</a:t>
            </a:r>
            <a:endParaRPr lang="en-US" sz="6000" u="sng">
              <a:ln>
                <a:solidFill>
                  <a:srgbClr val="FFFF00"/>
                </a:solidFill>
              </a:ln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28420" y="1658319"/>
            <a:ext cx="5284922" cy="44480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smtClean="0"/>
              <a:t>আজকে আমরা শিখব স্বাভাবিক সংখ্যা কি, এর বৈশিষ্ট এবং </a:t>
            </a:r>
            <a:r>
              <a:rPr lang="bn-IN" sz="3200" smtClean="0"/>
              <a:t>ব্যবহার</a:t>
            </a:r>
            <a:r>
              <a:rPr lang="bn-IN" sz="3200" smtClean="0"/>
              <a:t>।</a:t>
            </a:r>
            <a:endParaRPr lang="en-US" sz="3200"/>
          </a:p>
        </p:txBody>
      </p:sp>
      <p:sp>
        <p:nvSpPr>
          <p:cNvPr id="4" name="Rounded Rectangle 3"/>
          <p:cNvSpPr/>
          <p:nvPr/>
        </p:nvSpPr>
        <p:spPr>
          <a:xfrm>
            <a:off x="6765008" y="1619573"/>
            <a:ext cx="5098942" cy="444801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6-Point Star 4"/>
          <p:cNvSpPr/>
          <p:nvPr/>
        </p:nvSpPr>
        <p:spPr>
          <a:xfrm>
            <a:off x="7121471" y="3463871"/>
            <a:ext cx="650930" cy="619930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>
                <a:solidFill>
                  <a:schemeClr val="tx1"/>
                </a:solidFill>
              </a:rPr>
              <a:t>১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6-Point Star 5"/>
          <p:cNvSpPr/>
          <p:nvPr/>
        </p:nvSpPr>
        <p:spPr>
          <a:xfrm>
            <a:off x="7935131" y="3425123"/>
            <a:ext cx="643179" cy="681927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mtClean="0"/>
              <a:t>২</a:t>
            </a:r>
            <a:endParaRPr lang="en-US"/>
          </a:p>
        </p:txBody>
      </p:sp>
      <p:sp>
        <p:nvSpPr>
          <p:cNvPr id="8" name="6-Point Star 7"/>
          <p:cNvSpPr/>
          <p:nvPr/>
        </p:nvSpPr>
        <p:spPr>
          <a:xfrm>
            <a:off x="9872418" y="3487119"/>
            <a:ext cx="643192" cy="573431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mtClean="0"/>
              <a:t>৪</a:t>
            </a:r>
            <a:endParaRPr lang="en-US"/>
          </a:p>
        </p:txBody>
      </p:sp>
      <p:sp>
        <p:nvSpPr>
          <p:cNvPr id="9" name="6-Point Star 8"/>
          <p:cNvSpPr/>
          <p:nvPr/>
        </p:nvSpPr>
        <p:spPr>
          <a:xfrm>
            <a:off x="10864317" y="3487115"/>
            <a:ext cx="666422" cy="596686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mtClean="0"/>
              <a:t>৫</a:t>
            </a:r>
            <a:endParaRPr lang="en-US"/>
          </a:p>
        </p:txBody>
      </p:sp>
      <p:sp>
        <p:nvSpPr>
          <p:cNvPr id="10" name="6-Point Star 9"/>
          <p:cNvSpPr/>
          <p:nvPr/>
        </p:nvSpPr>
        <p:spPr>
          <a:xfrm>
            <a:off x="7121471" y="4742480"/>
            <a:ext cx="650930" cy="666427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mtClean="0"/>
              <a:t>৬</a:t>
            </a:r>
            <a:endParaRPr lang="en-US"/>
          </a:p>
        </p:txBody>
      </p:sp>
      <p:sp>
        <p:nvSpPr>
          <p:cNvPr id="11" name="6-Point Star 10"/>
          <p:cNvSpPr/>
          <p:nvPr/>
        </p:nvSpPr>
        <p:spPr>
          <a:xfrm>
            <a:off x="8012624" y="4757980"/>
            <a:ext cx="658678" cy="658677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mtClean="0"/>
              <a:t>৭</a:t>
            </a:r>
            <a:endParaRPr lang="en-US"/>
          </a:p>
        </p:txBody>
      </p:sp>
      <p:sp>
        <p:nvSpPr>
          <p:cNvPr id="12" name="6-Point Star 11"/>
          <p:cNvSpPr/>
          <p:nvPr/>
        </p:nvSpPr>
        <p:spPr>
          <a:xfrm>
            <a:off x="8911525" y="4695987"/>
            <a:ext cx="619933" cy="712920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mtClean="0"/>
              <a:t>৮</a:t>
            </a:r>
            <a:endParaRPr lang="en-US"/>
          </a:p>
        </p:txBody>
      </p:sp>
      <p:sp>
        <p:nvSpPr>
          <p:cNvPr id="13" name="6-Point Star 12"/>
          <p:cNvSpPr/>
          <p:nvPr/>
        </p:nvSpPr>
        <p:spPr>
          <a:xfrm>
            <a:off x="9926664" y="4695987"/>
            <a:ext cx="650928" cy="674176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mtClean="0"/>
              <a:t>৯</a:t>
            </a:r>
            <a:endParaRPr lang="en-US"/>
          </a:p>
        </p:txBody>
      </p:sp>
      <p:sp>
        <p:nvSpPr>
          <p:cNvPr id="14" name="6-Point Star 13"/>
          <p:cNvSpPr/>
          <p:nvPr/>
        </p:nvSpPr>
        <p:spPr>
          <a:xfrm>
            <a:off x="10856565" y="4719234"/>
            <a:ext cx="674174" cy="619933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mtClean="0"/>
              <a:t>১০</a:t>
            </a:r>
            <a:endParaRPr lang="en-US"/>
          </a:p>
        </p:txBody>
      </p:sp>
      <p:sp>
        <p:nvSpPr>
          <p:cNvPr id="15" name="6-Point Star 14"/>
          <p:cNvSpPr/>
          <p:nvPr/>
        </p:nvSpPr>
        <p:spPr>
          <a:xfrm>
            <a:off x="8818534" y="3425123"/>
            <a:ext cx="689680" cy="666429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mtClean="0"/>
              <a:t>৩</a:t>
            </a:r>
            <a:endParaRPr lang="en-US"/>
          </a:p>
        </p:txBody>
      </p:sp>
      <p:sp>
        <p:nvSpPr>
          <p:cNvPr id="16" name="Flowchart: Punched Tape 15"/>
          <p:cNvSpPr/>
          <p:nvPr/>
        </p:nvSpPr>
        <p:spPr>
          <a:xfrm>
            <a:off x="7291949" y="1999281"/>
            <a:ext cx="4037309" cy="1115878"/>
          </a:xfrm>
          <a:prstGeom prst="flowChartPunchedTap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i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স্ংখ্যা  ১-১০</a:t>
            </a:r>
            <a:endParaRPr lang="en-US" sz="3600" i="1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85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37668" y="263471"/>
            <a:ext cx="5594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u="sng" smtClean="0">
                <a:solidFill>
                  <a:srgbClr val="FFFF00"/>
                </a:solidFill>
              </a:rPr>
              <a:t>শিখনফল</a:t>
            </a:r>
            <a:endParaRPr lang="en-US" sz="6000" u="sng">
              <a:solidFill>
                <a:srgbClr val="FFFF0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549831" y="1766807"/>
            <a:ext cx="9345477" cy="471148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400" smtClean="0">
                <a:solidFill>
                  <a:schemeClr val="bg2"/>
                </a:solidFill>
              </a:rPr>
              <a:t>১। স্বাভাবিক সংখ্যার ধারনা।</a:t>
            </a:r>
          </a:p>
          <a:p>
            <a:r>
              <a:rPr lang="bn-IN" sz="2400" smtClean="0">
                <a:solidFill>
                  <a:schemeClr val="bg2"/>
                </a:solidFill>
              </a:rPr>
              <a:t>২। </a:t>
            </a:r>
            <a:r>
              <a:rPr lang="bn-IN" sz="2400">
                <a:solidFill>
                  <a:schemeClr val="bg2"/>
                </a:solidFill>
              </a:rPr>
              <a:t>স্বাভাবিক </a:t>
            </a:r>
            <a:r>
              <a:rPr lang="bn-IN" sz="2400">
                <a:solidFill>
                  <a:schemeClr val="bg2"/>
                </a:solidFill>
              </a:rPr>
              <a:t>সংখ্যার </a:t>
            </a:r>
            <a:r>
              <a:rPr lang="bn-IN" sz="2400" smtClean="0">
                <a:solidFill>
                  <a:schemeClr val="bg2"/>
                </a:solidFill>
              </a:rPr>
              <a:t>উদাহরণ চিহ্নিতকরণ</a:t>
            </a:r>
          </a:p>
          <a:p>
            <a:r>
              <a:rPr lang="bn-IN" sz="2400" smtClean="0">
                <a:solidFill>
                  <a:schemeClr val="bg2"/>
                </a:solidFill>
              </a:rPr>
              <a:t>৩। </a:t>
            </a:r>
            <a:r>
              <a:rPr lang="bn-IN" sz="2400">
                <a:solidFill>
                  <a:schemeClr val="bg2"/>
                </a:solidFill>
              </a:rPr>
              <a:t>স্বাভাবিক </a:t>
            </a:r>
            <a:r>
              <a:rPr lang="bn-IN" sz="2400">
                <a:solidFill>
                  <a:schemeClr val="bg2"/>
                </a:solidFill>
              </a:rPr>
              <a:t>সংখ্যার </a:t>
            </a:r>
            <a:r>
              <a:rPr lang="bn-IN" sz="2400" smtClean="0">
                <a:solidFill>
                  <a:schemeClr val="bg2"/>
                </a:solidFill>
              </a:rPr>
              <a:t>ব্যবহার</a:t>
            </a:r>
          </a:p>
          <a:p>
            <a:r>
              <a:rPr lang="bn-IN" sz="2400" smtClean="0">
                <a:solidFill>
                  <a:schemeClr val="bg2"/>
                </a:solidFill>
              </a:rPr>
              <a:t>৪। </a:t>
            </a:r>
            <a:r>
              <a:rPr lang="bn-IN" sz="2400">
                <a:solidFill>
                  <a:schemeClr val="bg2"/>
                </a:solidFill>
              </a:rPr>
              <a:t>স্বাভাবিক </a:t>
            </a:r>
            <a:r>
              <a:rPr lang="bn-IN" sz="2400">
                <a:solidFill>
                  <a:schemeClr val="bg2"/>
                </a:solidFill>
              </a:rPr>
              <a:t>সংখ্যার </a:t>
            </a:r>
            <a:r>
              <a:rPr lang="bn-IN" sz="2400" smtClean="0">
                <a:solidFill>
                  <a:schemeClr val="bg2"/>
                </a:solidFill>
              </a:rPr>
              <a:t>তুলনা</a:t>
            </a:r>
          </a:p>
          <a:p>
            <a:r>
              <a:rPr lang="bn-IN" sz="2400" smtClean="0">
                <a:solidFill>
                  <a:schemeClr val="bg2"/>
                </a:solidFill>
              </a:rPr>
              <a:t>৫। সমস্যা সমাধান</a:t>
            </a:r>
            <a:endParaRPr lang="en-US" sz="24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32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27702" y="170481"/>
            <a:ext cx="67262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u="sng" smtClean="0">
                <a:solidFill>
                  <a:srgbClr val="FFFF00"/>
                </a:solidFill>
              </a:rPr>
              <a:t>পাঠ উপস্থাপনা</a:t>
            </a:r>
            <a:endParaRPr lang="en-US" sz="6000" u="sng">
              <a:solidFill>
                <a:srgbClr val="FFFF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64954" y="1301858"/>
            <a:ext cx="7005234" cy="540890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mtClean="0">
                <a:solidFill>
                  <a:srgbClr val="7030A0"/>
                </a:solidFill>
              </a:rPr>
              <a:t>ক) ১,২,৩,৪,৫,৬,৭,৮,৯,,......</a:t>
            </a:r>
          </a:p>
          <a:p>
            <a:r>
              <a:rPr lang="bn-IN" smtClean="0">
                <a:solidFill>
                  <a:srgbClr val="7030A0"/>
                </a:solidFill>
              </a:rPr>
              <a:t>খ) বৈশিষ্টঃ</a:t>
            </a:r>
          </a:p>
          <a:p>
            <a:r>
              <a:rPr lang="bn-IN">
                <a:solidFill>
                  <a:srgbClr val="7030A0"/>
                </a:solidFill>
              </a:rPr>
              <a:t> </a:t>
            </a:r>
            <a:r>
              <a:rPr lang="bn-IN" smtClean="0">
                <a:solidFill>
                  <a:srgbClr val="7030A0"/>
                </a:solidFill>
              </a:rPr>
              <a:t> * ১ থেকে শুরু হয়</a:t>
            </a:r>
          </a:p>
          <a:p>
            <a:r>
              <a:rPr lang="bn-IN">
                <a:solidFill>
                  <a:srgbClr val="7030A0"/>
                </a:solidFill>
              </a:rPr>
              <a:t> </a:t>
            </a:r>
            <a:r>
              <a:rPr lang="bn-IN" smtClean="0">
                <a:solidFill>
                  <a:srgbClr val="7030A0"/>
                </a:solidFill>
              </a:rPr>
              <a:t> * দশমিক/ভগ্নাংশ থাকে না</a:t>
            </a:r>
          </a:p>
          <a:p>
            <a:r>
              <a:rPr lang="bn-IN">
                <a:solidFill>
                  <a:srgbClr val="7030A0"/>
                </a:solidFill>
              </a:rPr>
              <a:t> </a:t>
            </a:r>
            <a:r>
              <a:rPr lang="bn-IN" smtClean="0">
                <a:solidFill>
                  <a:srgbClr val="7030A0"/>
                </a:solidFill>
              </a:rPr>
              <a:t> *অসীম সংখ্যক স্বাভাবিক সংখ্যা আছে</a:t>
            </a:r>
          </a:p>
          <a:p>
            <a:endParaRPr lang="bn-IN" smtClean="0">
              <a:solidFill>
                <a:srgbClr val="7030A0"/>
              </a:solidFill>
            </a:endParaRPr>
          </a:p>
          <a:p>
            <a:r>
              <a:rPr lang="bn-IN" smtClean="0">
                <a:solidFill>
                  <a:srgbClr val="7030A0"/>
                </a:solidFill>
              </a:rPr>
              <a:t>গ)ব্যবহারঃ </a:t>
            </a:r>
            <a:endParaRPr lang="bn-IN">
              <a:solidFill>
                <a:srgbClr val="7030A0"/>
              </a:solidFill>
            </a:endParaRPr>
          </a:p>
          <a:p>
            <a:r>
              <a:rPr lang="bn-IN" smtClean="0">
                <a:solidFill>
                  <a:srgbClr val="7030A0"/>
                </a:solidFill>
              </a:rPr>
              <a:t>  * গণনা করতে</a:t>
            </a:r>
          </a:p>
          <a:p>
            <a:r>
              <a:rPr lang="bn-IN" smtClean="0">
                <a:solidFill>
                  <a:srgbClr val="7030A0"/>
                </a:solidFill>
              </a:rPr>
              <a:t>  * সিরিয়াল নম্বর করতে</a:t>
            </a:r>
          </a:p>
          <a:p>
            <a:r>
              <a:rPr lang="bn-IN" smtClean="0">
                <a:solidFill>
                  <a:srgbClr val="7030A0"/>
                </a:solidFill>
              </a:rPr>
              <a:t>ঘ) উদাহরণঃ</a:t>
            </a:r>
          </a:p>
          <a:p>
            <a:r>
              <a:rPr lang="bn-IN">
                <a:solidFill>
                  <a:srgbClr val="7030A0"/>
                </a:solidFill>
              </a:rPr>
              <a:t> </a:t>
            </a:r>
            <a:r>
              <a:rPr lang="bn-IN" smtClean="0">
                <a:solidFill>
                  <a:srgbClr val="7030A0"/>
                </a:solidFill>
              </a:rPr>
              <a:t> * ১০ টি আপেল, ৫ টি হাতি ।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524068" y="1301858"/>
            <a:ext cx="3456122" cy="5408907"/>
            <a:chOff x="8524068" y="1301858"/>
            <a:chExt cx="3456122" cy="5408907"/>
          </a:xfrm>
        </p:grpSpPr>
        <p:sp>
          <p:nvSpPr>
            <p:cNvPr id="5" name="Rounded Rectangle 4"/>
            <p:cNvSpPr/>
            <p:nvPr/>
          </p:nvSpPr>
          <p:spPr>
            <a:xfrm>
              <a:off x="8524068" y="1301858"/>
              <a:ext cx="3456122" cy="5408907"/>
            </a:xfrm>
            <a:prstGeom prst="round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4548" y="2216258"/>
              <a:ext cx="3285641" cy="4355023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8973519" y="1456841"/>
              <a:ext cx="2340244" cy="759417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3200" smtClean="0">
                  <a:solidFill>
                    <a:schemeClr val="bg1"/>
                  </a:solidFill>
                </a:rPr>
                <a:t>৬ টি আপল</a:t>
              </a:r>
              <a:endParaRPr lang="en-US" sz="32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0032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05193" y="511447"/>
            <a:ext cx="61373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7200" u="sng" smtClean="0">
                <a:solidFill>
                  <a:srgbClr val="FFFF00"/>
                </a:solidFill>
              </a:rPr>
              <a:t>পাঠ বিশ্লেষণ</a:t>
            </a:r>
            <a:endParaRPr lang="en-US" sz="7200" u="sng">
              <a:solidFill>
                <a:srgbClr val="FFFF0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007390" y="2045776"/>
            <a:ext cx="10058400" cy="424653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800" smtClean="0">
                <a:solidFill>
                  <a:schemeClr val="bg1"/>
                </a:solidFill>
              </a:rPr>
              <a:t>স্বাভাবিক সংখ্যা চিহ্নিত কর</a:t>
            </a:r>
          </a:p>
          <a:p>
            <a:pPr algn="ctr"/>
            <a:r>
              <a:rPr lang="bn-IN" sz="4800" smtClean="0">
                <a:solidFill>
                  <a:schemeClr val="bg1"/>
                </a:solidFill>
              </a:rPr>
              <a:t>-৩,০,৪,২,-৭,৩,৫,৮,৭,৯</a:t>
            </a:r>
            <a:endParaRPr lang="en-US" sz="4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80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4194" y="108492"/>
            <a:ext cx="65247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u="sng" smtClean="0">
                <a:solidFill>
                  <a:srgbClr val="FFFF00"/>
                </a:solidFill>
              </a:rPr>
              <a:t>দলগত কাজ</a:t>
            </a:r>
            <a:endParaRPr lang="en-US" sz="6600" u="sng">
              <a:solidFill>
                <a:srgbClr val="FFFF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43177" y="1216488"/>
            <a:ext cx="10786820" cy="528492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400" smtClean="0">
                <a:solidFill>
                  <a:schemeClr val="bg1"/>
                </a:solidFill>
              </a:rPr>
              <a:t>অধ্যায়ের প্রত্যেকটি বিষয় ভালোভাবে আয়ত্ব করে প্রত্যেকে একটি করে শিট তৈ্রি করতে হবে।</a:t>
            </a:r>
          </a:p>
          <a:p>
            <a:pPr algn="ctr"/>
            <a:r>
              <a:rPr lang="bn-IN" sz="2400" smtClean="0">
                <a:solidFill>
                  <a:schemeClr val="bg1"/>
                </a:solidFill>
              </a:rPr>
              <a:t>স্বাভাবিক সংখ্যা ১,২,৩,৪,৫,৬,৭,......</a:t>
            </a:r>
          </a:p>
          <a:p>
            <a:pPr algn="ctr"/>
            <a:r>
              <a:rPr lang="bn-IN" sz="2400" smtClean="0">
                <a:solidFill>
                  <a:schemeClr val="bg1"/>
                </a:solidFill>
              </a:rPr>
              <a:t>অখন্ড সংখ্যা ০,১,২,৩,৪,৫,......</a:t>
            </a:r>
          </a:p>
          <a:p>
            <a:pPr algn="ctr"/>
            <a:r>
              <a:rPr lang="bn-IN" sz="2400" smtClean="0">
                <a:solidFill>
                  <a:schemeClr val="bg1"/>
                </a:solidFill>
              </a:rPr>
              <a:t>পূর্ণসংখ্যা</a:t>
            </a:r>
          </a:p>
          <a:p>
            <a:pPr algn="ctr"/>
            <a:r>
              <a:rPr lang="bn-IN" sz="2400" smtClean="0">
                <a:solidFill>
                  <a:schemeClr val="bg1"/>
                </a:solidFill>
              </a:rPr>
              <a:t>......,-৫,-৪,-৩,-২,-১, ০, ১,২,৩,৪,৫,......</a:t>
            </a:r>
          </a:p>
          <a:p>
            <a:pPr algn="ctr"/>
            <a:r>
              <a:rPr lang="bn-IN" sz="2400" smtClean="0">
                <a:solidFill>
                  <a:schemeClr val="bg1"/>
                </a:solidFill>
              </a:rPr>
              <a:t>   ঋনাত্মক সংখ্যা         ধনাত্মক সংখ্যা</a:t>
            </a:r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3146157" y="4726982"/>
            <a:ext cx="2890430" cy="0"/>
          </a:xfrm>
          <a:prstGeom prst="straightConnector1">
            <a:avLst/>
          </a:prstGeom>
          <a:ln>
            <a:solidFill>
              <a:srgbClr val="C0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6850251" y="4726982"/>
            <a:ext cx="2448730" cy="0"/>
          </a:xfrm>
          <a:prstGeom prst="straightConnector1">
            <a:avLst/>
          </a:prstGeom>
          <a:ln>
            <a:solidFill>
              <a:srgbClr val="C0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778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340964"/>
            <a:ext cx="64937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u="sng" smtClean="0">
                <a:solidFill>
                  <a:srgbClr val="FFFF00"/>
                </a:solidFill>
              </a:rPr>
              <a:t>মূল্যায়ণ</a:t>
            </a:r>
            <a:endParaRPr lang="en-US" sz="6000" u="sng">
              <a:solidFill>
                <a:srgbClr val="FFFF0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464589" y="1921791"/>
            <a:ext cx="9051011" cy="4029559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n-IN" sz="2800" smtClean="0">
                <a:solidFill>
                  <a:srgbClr val="002060"/>
                </a:solidFill>
              </a:rPr>
              <a:t>৫ টি স্বাভাবিক সংখ্যা লেখ।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n-IN" sz="2800" smtClean="0">
                <a:solidFill>
                  <a:srgbClr val="002060"/>
                </a:solidFill>
              </a:rPr>
              <a:t>নিচের কোনটি </a:t>
            </a:r>
            <a:r>
              <a:rPr lang="bn-IN" sz="2800">
                <a:solidFill>
                  <a:srgbClr val="002060"/>
                </a:solidFill>
              </a:rPr>
              <a:t>স্বাভাবিক </a:t>
            </a:r>
            <a:r>
              <a:rPr lang="bn-IN" sz="2800">
                <a:solidFill>
                  <a:srgbClr val="002060"/>
                </a:solidFill>
              </a:rPr>
              <a:t>সংখ্যা </a:t>
            </a:r>
            <a:r>
              <a:rPr lang="bn-IN" sz="2800" smtClean="0">
                <a:solidFill>
                  <a:srgbClr val="002060"/>
                </a:solidFill>
              </a:rPr>
              <a:t>নয়</a:t>
            </a:r>
          </a:p>
          <a:p>
            <a:r>
              <a:rPr lang="bn-IN" sz="2800" smtClean="0">
                <a:solidFill>
                  <a:srgbClr val="002060"/>
                </a:solidFill>
              </a:rPr>
              <a:t>    ২,৫,-১,৬,৮  </a:t>
            </a:r>
            <a:endParaRPr lang="en-US" sz="28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355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23647" y="387459"/>
            <a:ext cx="53159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u="sng" smtClean="0">
                <a:solidFill>
                  <a:srgbClr val="FFFF00"/>
                </a:solidFill>
              </a:rPr>
              <a:t>বাড়ির কাজ</a:t>
            </a:r>
            <a:endParaRPr lang="en-US" sz="6600" u="sng">
              <a:solidFill>
                <a:srgbClr val="FFFF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720312" y="1766807"/>
            <a:ext cx="8384583" cy="426203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bn-IN" smtClean="0">
                <a:solidFill>
                  <a:srgbClr val="FF0000"/>
                </a:solidFill>
              </a:rPr>
              <a:t>১ </a:t>
            </a:r>
            <a:r>
              <a:rPr lang="bn-IN" sz="2000" smtClean="0">
                <a:solidFill>
                  <a:srgbClr val="FF0000"/>
                </a:solidFill>
              </a:rPr>
              <a:t>থেকে ২০ পর্যন্ত স্বাভাবিক সংখ্যা লেখ।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n-IN" sz="2000" smtClean="0">
                <a:solidFill>
                  <a:srgbClr val="FF0000"/>
                </a:solidFill>
              </a:rPr>
              <a:t>২ প্রতিদিন তোমার জীবনে কিভাবে স্বাভাবিক সংখ্যা কাজে লাগে লিখ।</a:t>
            </a:r>
          </a:p>
          <a:p>
            <a:r>
              <a:rPr lang="bn-IN" sz="2000" smtClean="0">
                <a:solidFill>
                  <a:srgbClr val="FF0000"/>
                </a:solidFill>
              </a:rPr>
              <a:t>   (৩ টি উদাহরণ) </a:t>
            </a:r>
            <a:endParaRPr lang="en-US" sz="2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817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205</TotalTime>
  <Words>238</Words>
  <Application>Microsoft Office PowerPoint</Application>
  <PresentationFormat>Widescreen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NikoshBAN</vt:lpstr>
      <vt:lpstr>Vrinda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</dc:creator>
  <cp:lastModifiedBy>lab</cp:lastModifiedBy>
  <cp:revision>33</cp:revision>
  <dcterms:created xsi:type="dcterms:W3CDTF">2026-01-17T07:13:35Z</dcterms:created>
  <dcterms:modified xsi:type="dcterms:W3CDTF">2026-01-17T10:50:22Z</dcterms:modified>
</cp:coreProperties>
</file>