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0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6516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9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8090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14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04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01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8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4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1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67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1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2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82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6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3B302-5871-46D5-AB75-3C37FE1D567E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4B2897E-01B4-4442-AC01-DD382D7FF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5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883" y="244918"/>
            <a:ext cx="695597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আসসালামু</a:t>
            </a:r>
            <a:r>
              <a:rPr lang="en-US" sz="60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আলাইকুম</a:t>
            </a:r>
            <a:endParaRPr lang="en-US" sz="6000" b="1" i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6350" y="1512609"/>
            <a:ext cx="54553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আজকের</a:t>
            </a:r>
            <a:r>
              <a:rPr lang="en-US" sz="40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1" dirty="0" err="1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উপস্থাপনায়</a:t>
            </a:r>
            <a:r>
              <a:rPr lang="en-US" sz="40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1" dirty="0" err="1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তোমাদের</a:t>
            </a:r>
            <a:endParaRPr lang="en-US" sz="4000" b="1" cap="none" spc="0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2645" y="3362190"/>
            <a:ext cx="34860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err="1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স্বাগত</a:t>
            </a:r>
            <a:endParaRPr lang="en-US" sz="9600" b="1" cap="none" spc="0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6-Point Star 5"/>
          <p:cNvSpPr/>
          <p:nvPr/>
        </p:nvSpPr>
        <p:spPr>
          <a:xfrm>
            <a:off x="5008418" y="893618"/>
            <a:ext cx="5237018" cy="5964382"/>
          </a:xfrm>
          <a:prstGeom prst="star6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2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8745" y="0"/>
            <a:ext cx="6096000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s-IN" sz="4000" b="1" dirty="0" smtClean="0">
                <a:solidFill>
                  <a:srgbClr val="C00000"/>
                </a:solidFill>
              </a:rPr>
              <a:t>উলুল আযম রাসূলগণ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endParaRPr lang="as-IN" sz="4000" b="1" dirty="0" smtClean="0"/>
          </a:p>
          <a:p>
            <a:r>
              <a:rPr lang="as-IN" sz="3600" dirty="0" smtClean="0">
                <a:solidFill>
                  <a:srgbClr val="7030A0"/>
                </a:solidFill>
              </a:rPr>
              <a:t>উলুল আযম রাসূল </a:t>
            </a:r>
            <a:r>
              <a:rPr lang="as-IN" sz="3600" b="1" dirty="0" smtClean="0">
                <a:solidFill>
                  <a:srgbClr val="7030A0"/>
                </a:solidFill>
              </a:rPr>
              <a:t>৫ জন</a:t>
            </a:r>
            <a:r>
              <a:rPr lang="as-IN" sz="3600" dirty="0" smtClean="0">
                <a:solidFill>
                  <a:srgbClr val="7030A0"/>
                </a:solidFill>
              </a:rPr>
              <a:t>—</a:t>
            </a:r>
          </a:p>
          <a:p>
            <a:r>
              <a:rPr lang="as-IN" sz="4000" dirty="0" smtClean="0"/>
              <a:t>1</a:t>
            </a:r>
            <a:r>
              <a:rPr lang="as-IN" sz="4000" dirty="0" smtClean="0">
                <a:solidFill>
                  <a:srgbClr val="00B050"/>
                </a:solidFill>
              </a:rPr>
              <a:t>️⃣ হযরত নূহ (আ.)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/>
              <a:t>2</a:t>
            </a:r>
            <a:r>
              <a:rPr lang="as-IN" sz="4000" dirty="0" smtClean="0">
                <a:solidFill>
                  <a:srgbClr val="00B0F0"/>
                </a:solidFill>
              </a:rPr>
              <a:t>️⃣ হযরত ইবরাহিম (আ.)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/>
              <a:t>3</a:t>
            </a:r>
            <a:r>
              <a:rPr lang="as-IN" sz="4000" dirty="0" smtClean="0">
                <a:solidFill>
                  <a:srgbClr val="002060"/>
                </a:solidFill>
              </a:rPr>
              <a:t>️⃣ হযরত মূসা (আ.)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/>
              <a:t>4</a:t>
            </a:r>
            <a:r>
              <a:rPr lang="as-IN" sz="4000" dirty="0" smtClean="0">
                <a:solidFill>
                  <a:srgbClr val="00B050"/>
                </a:solidFill>
              </a:rPr>
              <a:t>️⃣ হযরত ঈসা (আ.)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/>
              <a:t>5</a:t>
            </a:r>
            <a:r>
              <a:rPr lang="as-IN" sz="4000" dirty="0" smtClean="0">
                <a:solidFill>
                  <a:srgbClr val="00B0F0"/>
                </a:solidFill>
              </a:rPr>
              <a:t>️⃣ হযরত মুহাম্মদ </a:t>
            </a:r>
            <a:r>
              <a:rPr lang="ar-AE" sz="4000" dirty="0" smtClean="0">
                <a:solidFill>
                  <a:srgbClr val="00B0F0"/>
                </a:solidFill>
              </a:rPr>
              <a:t>ﷺ</a:t>
            </a:r>
          </a:p>
          <a:p>
            <a:r>
              <a:rPr lang="as-IN" sz="2400" b="1" dirty="0" smtClean="0"/>
              <a:t>আরবি:</a:t>
            </a:r>
          </a:p>
          <a:p>
            <a:r>
              <a:rPr lang="ar-AE" sz="3200" b="1" dirty="0" smtClean="0">
                <a:solidFill>
                  <a:srgbClr val="7030A0"/>
                </a:solidFill>
              </a:rPr>
              <a:t>أولو العزم من الرسل خمسة</a:t>
            </a:r>
            <a:endParaRPr lang="ar-AE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71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5330" y="766479"/>
            <a:ext cx="893618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b="1" dirty="0" smtClean="0">
                <a:solidFill>
                  <a:srgbClr val="FF0000"/>
                </a:solidFill>
              </a:rPr>
              <a:t>নবী ও রাসূলদের প্রতি আমাদের আকিদা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endParaRPr lang="as-IN" sz="4000" b="1" dirty="0" smtClean="0"/>
          </a:p>
          <a:p>
            <a:r>
              <a:rPr lang="as-IN" sz="4000" dirty="0" smtClean="0">
                <a:solidFill>
                  <a:srgbClr val="7030A0"/>
                </a:solidFill>
              </a:rPr>
              <a:t>আমরা বিশ্বাস করি—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>
                <a:solidFill>
                  <a:srgbClr val="002060"/>
                </a:solidFill>
              </a:rPr>
              <a:t>✔ সকল নবী ও রাসূল সত্য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>
                <a:solidFill>
                  <a:srgbClr val="0070C0"/>
                </a:solidFill>
              </a:rPr>
              <a:t>✔ তাঁদের মধ্যে পার্থক্য করি না</a:t>
            </a:r>
            <a:r>
              <a:rPr lang="as-IN" sz="4000" dirty="0" smtClean="0"/>
              <a:t/>
            </a:r>
            <a:br>
              <a:rPr lang="as-IN" sz="4000" dirty="0" smtClean="0"/>
            </a:br>
            <a:r>
              <a:rPr lang="as-IN" sz="4000" dirty="0" smtClean="0">
                <a:solidFill>
                  <a:srgbClr val="00B050"/>
                </a:solidFill>
              </a:rPr>
              <a:t>✔ হযরত মুহাম্মদ </a:t>
            </a:r>
            <a:r>
              <a:rPr lang="ar-AE" sz="4000" dirty="0" smtClean="0">
                <a:solidFill>
                  <a:srgbClr val="00B050"/>
                </a:solidFill>
              </a:rPr>
              <a:t>ﷺ </a:t>
            </a:r>
            <a:r>
              <a:rPr lang="as-IN" sz="4000" dirty="0" smtClean="0">
                <a:solidFill>
                  <a:srgbClr val="00B050"/>
                </a:solidFill>
              </a:rPr>
              <a:t>শেষ নবী</a:t>
            </a:r>
          </a:p>
          <a:p>
            <a:endParaRPr lang="en-US" sz="3200" b="1" dirty="0" smtClean="0"/>
          </a:p>
          <a:p>
            <a:r>
              <a:rPr lang="as-IN" sz="3200" b="1" dirty="0" smtClean="0"/>
              <a:t>আরবি আয়াত:</a:t>
            </a:r>
          </a:p>
          <a:p>
            <a:r>
              <a:rPr lang="ar-AE" sz="4000" b="1" dirty="0" smtClean="0">
                <a:solidFill>
                  <a:srgbClr val="C00000"/>
                </a:solidFill>
              </a:rPr>
              <a:t>لَا نُفَرِّقُ بَيْنَ أَحَدٍ مِّن رُّسُلِهِ</a:t>
            </a:r>
            <a:endParaRPr lang="ar-AE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3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4236" y="321209"/>
            <a:ext cx="712816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4000" b="1" dirty="0" smtClean="0">
                <a:solidFill>
                  <a:srgbClr val="C00000"/>
                </a:solidFill>
              </a:rPr>
              <a:t>শিক্ষণীয় দিক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pPr algn="ctr"/>
            <a:endParaRPr lang="as-IN" sz="4000" b="1" dirty="0" smtClean="0">
              <a:solidFill>
                <a:srgbClr val="C00000"/>
              </a:solidFill>
            </a:endParaRPr>
          </a:p>
          <a:p>
            <a:r>
              <a:rPr lang="as-IN" sz="4000" dirty="0" smtClean="0">
                <a:solidFill>
                  <a:srgbClr val="00B0F0"/>
                </a:solidFill>
              </a:rPr>
              <a:t>✔ আল্লাহর আদেশ মান্য করা</a:t>
            </a:r>
            <a:endParaRPr lang="en-US" sz="4000" dirty="0" smtClean="0">
              <a:solidFill>
                <a:srgbClr val="00B0F0"/>
              </a:solidFill>
            </a:endParaRPr>
          </a:p>
          <a:p>
            <a:r>
              <a:rPr lang="as-IN" sz="1000" dirty="0" smtClean="0"/>
              <a:t/>
            </a:r>
            <a:br>
              <a:rPr lang="as-IN" sz="1000" dirty="0" smtClean="0"/>
            </a:br>
            <a:r>
              <a:rPr lang="as-IN" sz="4000" dirty="0" smtClean="0">
                <a:solidFill>
                  <a:srgbClr val="00B050"/>
                </a:solidFill>
              </a:rPr>
              <a:t>✔ সত্যবাদিতা ও আমানতদারিতা</a:t>
            </a:r>
            <a:r>
              <a:rPr lang="as-IN" sz="4000" dirty="0" smtClean="0"/>
              <a:t/>
            </a:r>
            <a:br>
              <a:rPr lang="as-IN" sz="4000" dirty="0" smtClean="0"/>
            </a:br>
            <a:endParaRPr lang="en-US" sz="1000" dirty="0" smtClean="0"/>
          </a:p>
          <a:p>
            <a:r>
              <a:rPr lang="as-IN" sz="4000" dirty="0" smtClean="0">
                <a:solidFill>
                  <a:srgbClr val="002060"/>
                </a:solidFill>
              </a:rPr>
              <a:t>✔ ধৈর্য ও ত্যাগের শিক্ষা</a:t>
            </a:r>
            <a:endParaRPr lang="en-US" sz="4000" dirty="0" smtClean="0">
              <a:solidFill>
                <a:srgbClr val="002060"/>
              </a:solidFill>
            </a:endParaRPr>
          </a:p>
          <a:p>
            <a:endParaRPr lang="as-IN" sz="1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7030A0"/>
                </a:solidFill>
              </a:rPr>
              <a:t>    🎯  </a:t>
            </a:r>
            <a:r>
              <a:rPr lang="as-IN" sz="4000" dirty="0" smtClean="0">
                <a:solidFill>
                  <a:srgbClr val="7030A0"/>
                </a:solidFill>
              </a:rPr>
              <a:t>বাস্তব জীবনে প্রয়োগের </a:t>
            </a:r>
            <a:r>
              <a:rPr lang="en-US" sz="4000" dirty="0" smtClean="0">
                <a:solidFill>
                  <a:srgbClr val="7030A0"/>
                </a:solidFill>
              </a:rPr>
              <a:t>  </a:t>
            </a:r>
            <a:r>
              <a:rPr lang="as-IN" sz="4000" dirty="0" smtClean="0">
                <a:solidFill>
                  <a:srgbClr val="7030A0"/>
                </a:solidFill>
              </a:rPr>
              <a:t>উদাহরণ দিন</a:t>
            </a:r>
            <a:endParaRPr lang="as-IN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2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6563" y="612155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4400" b="1" dirty="0" smtClean="0">
                <a:solidFill>
                  <a:srgbClr val="7030A0"/>
                </a:solidFill>
              </a:rPr>
              <a:t>মূল্যায়ন (</a:t>
            </a:r>
            <a:r>
              <a:rPr lang="en-US" sz="4400" b="1" dirty="0" smtClean="0">
                <a:solidFill>
                  <a:srgbClr val="7030A0"/>
                </a:solidFill>
              </a:rPr>
              <a:t>Evaluation)</a:t>
            </a:r>
          </a:p>
          <a:p>
            <a:endParaRPr lang="en-US" sz="4400" b="1" dirty="0" smtClean="0">
              <a:solidFill>
                <a:srgbClr val="7030A0"/>
              </a:solidFill>
            </a:endParaRPr>
          </a:p>
          <a:p>
            <a:r>
              <a:rPr lang="en-US" sz="4400" dirty="0" smtClean="0">
                <a:solidFill>
                  <a:srgbClr val="FF0000"/>
                </a:solidFill>
              </a:rPr>
              <a:t>❓ </a:t>
            </a:r>
            <a:r>
              <a:rPr lang="as-IN" sz="4400" dirty="0" smtClean="0">
                <a:solidFill>
                  <a:srgbClr val="FF0000"/>
                </a:solidFill>
              </a:rPr>
              <a:t>প্রশ্ন: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/>
              <a:t>1</a:t>
            </a:r>
            <a:r>
              <a:rPr lang="as-IN" sz="4400" dirty="0" smtClean="0">
                <a:solidFill>
                  <a:srgbClr val="00B0F0"/>
                </a:solidFill>
              </a:rPr>
              <a:t>️⃣ নবী ও রাসূলের পার্থক্য লেখ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/>
              <a:t>2</a:t>
            </a:r>
            <a:r>
              <a:rPr lang="as-IN" sz="4400" dirty="0" smtClean="0">
                <a:solidFill>
                  <a:srgbClr val="00B050"/>
                </a:solidFill>
              </a:rPr>
              <a:t>️⃣ উলুল আযম রাসূল কজন ও কারা?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/>
              <a:t>3</a:t>
            </a:r>
            <a:r>
              <a:rPr lang="as-IN" sz="4400" dirty="0" smtClean="0">
                <a:solidFill>
                  <a:srgbClr val="002060"/>
                </a:solidFill>
              </a:rPr>
              <a:t>️⃣ শেষ নবী কে?</a:t>
            </a:r>
            <a:endParaRPr lang="as-IN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4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5513" y="2136062"/>
            <a:ext cx="30283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ধন্যবাদ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221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53839" y="525483"/>
            <a:ext cx="7086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6000" b="1" dirty="0" smtClean="0">
                <a:solidFill>
                  <a:srgbClr val="FF0000"/>
                </a:solidFill>
              </a:rPr>
              <a:t>আকাইদ ও ফিকহ</a:t>
            </a:r>
            <a:endParaRPr lang="en-US" sz="6000" b="1" dirty="0" smtClean="0">
              <a:solidFill>
                <a:srgbClr val="FF0000"/>
              </a:solidFill>
            </a:endParaRPr>
          </a:p>
          <a:p>
            <a:endParaRPr lang="en-US" sz="6000" b="1" dirty="0"/>
          </a:p>
          <a:p>
            <a:r>
              <a:rPr lang="as-IN" dirty="0" smtClean="0"/>
              <a:t/>
            </a:r>
            <a:br>
              <a:rPr lang="as-IN" dirty="0" smtClean="0"/>
            </a:br>
            <a:r>
              <a:rPr lang="as-IN" sz="4800" b="1" dirty="0" smtClean="0">
                <a:solidFill>
                  <a:srgbClr val="00B050"/>
                </a:solidFill>
              </a:rPr>
              <a:t>১ম অধ্যায়: </a:t>
            </a:r>
            <a:r>
              <a:rPr lang="as-IN" sz="4800" b="1" dirty="0" smtClean="0">
                <a:solidFill>
                  <a:srgbClr val="08186A"/>
                </a:solidFill>
              </a:rPr>
              <a:t>নবী ও রাসূল</a:t>
            </a:r>
            <a:endParaRPr lang="en-US" sz="4800" b="1" dirty="0" smtClean="0">
              <a:solidFill>
                <a:srgbClr val="08186A"/>
              </a:solidFill>
            </a:endParaRPr>
          </a:p>
          <a:p>
            <a:endParaRPr lang="en-US" sz="4800" dirty="0" smtClean="0"/>
          </a:p>
          <a:p>
            <a:endParaRPr lang="as-IN" sz="4800" dirty="0" smtClean="0"/>
          </a:p>
          <a:p>
            <a:pPr algn="ctr"/>
            <a:r>
              <a:rPr lang="as-IN" sz="4000" b="1" dirty="0" smtClean="0"/>
              <a:t>শ্রেণি:</a:t>
            </a:r>
            <a:r>
              <a:rPr lang="as-IN" sz="4000" dirty="0" smtClean="0"/>
              <a:t> </a:t>
            </a:r>
            <a:r>
              <a:rPr lang="as-IN" sz="4000" b="1" dirty="0" smtClean="0">
                <a:solidFill>
                  <a:srgbClr val="00B0F0"/>
                </a:solidFill>
              </a:rPr>
              <a:t>দাখিল</a:t>
            </a:r>
            <a:r>
              <a:rPr lang="as-IN" sz="4000" dirty="0" smtClean="0">
                <a:solidFill>
                  <a:srgbClr val="00B0F0"/>
                </a:solidFill>
              </a:rPr>
              <a:t> </a:t>
            </a:r>
            <a:r>
              <a:rPr lang="en-US" sz="5400" b="1" dirty="0" smtClean="0">
                <a:solidFill>
                  <a:srgbClr val="00B0F0"/>
                </a:solidFill>
              </a:rPr>
              <a:t>৬ষ্ঠ</a:t>
            </a:r>
            <a:endParaRPr lang="as-IN" sz="5400" b="1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98422" cy="423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2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4563" y="1184563"/>
            <a:ext cx="820881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4400" b="1" dirty="0" smtClean="0"/>
              <a:t>প্রস্তুতকারক:</a:t>
            </a:r>
            <a:endParaRPr lang="en-US" sz="4400" b="1" dirty="0" smtClean="0"/>
          </a:p>
          <a:p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6600" b="1" dirty="0" smtClean="0">
                <a:solidFill>
                  <a:srgbClr val="00B0F0"/>
                </a:solidFill>
              </a:rPr>
              <a:t>মোঃ জাকারিয়া হোসেন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>
                <a:solidFill>
                  <a:srgbClr val="00B050"/>
                </a:solidFill>
              </a:rPr>
              <a:t>প্রভাষক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>
                <a:solidFill>
                  <a:srgbClr val="7030A0"/>
                </a:solidFill>
              </a:rPr>
              <a:t>বড়বেলালদহ ফাজিল মাদ্রাসা</a:t>
            </a:r>
            <a:r>
              <a:rPr lang="as-IN" sz="4400" dirty="0" smtClean="0"/>
              <a:t/>
            </a:r>
            <a:br>
              <a:rPr lang="as-IN" sz="4400" dirty="0" smtClean="0"/>
            </a:br>
            <a:r>
              <a:rPr lang="as-IN" sz="4400" dirty="0" smtClean="0">
                <a:solidFill>
                  <a:srgbClr val="C00000"/>
                </a:solidFill>
              </a:rPr>
              <a:t>মান্দা, নওগাঁ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9656618" y="0"/>
            <a:ext cx="2535382" cy="2660074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9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17073"/>
            <a:ext cx="916478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b="1" dirty="0" smtClean="0">
                <a:solidFill>
                  <a:srgbClr val="00B0F0"/>
                </a:solidFill>
              </a:rPr>
              <a:t>শিখন উদ্দেশ্য (</a:t>
            </a:r>
            <a:r>
              <a:rPr lang="en-US" sz="3200" b="1" dirty="0" smtClean="0">
                <a:solidFill>
                  <a:srgbClr val="00B0F0"/>
                </a:solidFill>
              </a:rPr>
              <a:t>Learning Outcomes)</a:t>
            </a:r>
          </a:p>
          <a:p>
            <a:endParaRPr lang="en-US" sz="3200" b="1" dirty="0" smtClean="0"/>
          </a:p>
          <a:p>
            <a:r>
              <a:rPr lang="as-IN" sz="3200" dirty="0" smtClean="0">
                <a:solidFill>
                  <a:srgbClr val="0070C0"/>
                </a:solidFill>
              </a:rPr>
              <a:t>এই পাঠ শেষে শিক্ষার্থীরা—</a:t>
            </a:r>
            <a:br>
              <a:rPr lang="as-IN" sz="3200" dirty="0" smtClean="0">
                <a:solidFill>
                  <a:srgbClr val="0070C0"/>
                </a:solidFill>
              </a:rPr>
            </a:br>
            <a:r>
              <a:rPr lang="as-IN" sz="3200" dirty="0" smtClean="0">
                <a:solidFill>
                  <a:srgbClr val="7030A0"/>
                </a:solidFill>
              </a:rPr>
              <a:t>✔ নবী ও রাসূলের অর্থ বলতে পারবে</a:t>
            </a:r>
            <a:r>
              <a:rPr lang="as-IN" sz="3200" dirty="0" smtClean="0"/>
              <a:t/>
            </a:r>
            <a:br>
              <a:rPr lang="as-IN" sz="3200" dirty="0" smtClean="0"/>
            </a:br>
            <a:r>
              <a:rPr lang="as-IN" sz="3200" dirty="0" smtClean="0">
                <a:solidFill>
                  <a:srgbClr val="00B050"/>
                </a:solidFill>
              </a:rPr>
              <a:t>✔ নবী ও রাসূলের পার্থক্য ব্যাখ্যা করতে পারবে</a:t>
            </a:r>
            <a:r>
              <a:rPr lang="as-IN" sz="3200" dirty="0" smtClean="0"/>
              <a:t/>
            </a:r>
            <a:br>
              <a:rPr lang="as-IN" sz="3200" dirty="0" smtClean="0"/>
            </a:br>
            <a:r>
              <a:rPr lang="as-IN" sz="3200" dirty="0" smtClean="0">
                <a:solidFill>
                  <a:srgbClr val="0070C0"/>
                </a:solidFill>
              </a:rPr>
              <a:t>✔ উলুল আযম রাসূলদের নাম বলতে পারবে</a:t>
            </a:r>
            <a:r>
              <a:rPr lang="as-IN" sz="3200" dirty="0" smtClean="0"/>
              <a:t/>
            </a:r>
            <a:br>
              <a:rPr lang="as-IN" sz="3200" dirty="0" smtClean="0"/>
            </a:br>
            <a:r>
              <a:rPr lang="as-IN" sz="3200" dirty="0" smtClean="0">
                <a:solidFill>
                  <a:srgbClr val="002060"/>
                </a:solidFill>
              </a:rPr>
              <a:t>✔ নবী-রাসূলদের প্রতি সঠিক আকিদা পোষণ করবে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0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49382"/>
            <a:ext cx="856210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400" b="1" dirty="0" smtClean="0">
                <a:solidFill>
                  <a:srgbClr val="FF0000"/>
                </a:solidFill>
              </a:rPr>
              <a:t>নবী কাকে বলে</a:t>
            </a:r>
            <a:r>
              <a:rPr lang="en-US" sz="4400" dirty="0" smtClean="0">
                <a:solidFill>
                  <a:srgbClr val="FF0000"/>
                </a:solidFill>
              </a:rPr>
              <a:t>:</a:t>
            </a:r>
            <a:r>
              <a:rPr lang="en-US" sz="4400" dirty="0" smtClean="0"/>
              <a:t> </a:t>
            </a:r>
            <a:endParaRPr lang="en-US" sz="4400" b="1" dirty="0" smtClean="0"/>
          </a:p>
          <a:p>
            <a:endParaRPr lang="as-IN" sz="4400" b="1" dirty="0" smtClean="0"/>
          </a:p>
          <a:p>
            <a:r>
              <a:rPr lang="as-IN" sz="4000" b="1" dirty="0" smtClean="0">
                <a:solidFill>
                  <a:srgbClr val="002060"/>
                </a:solidFill>
              </a:rPr>
              <a:t>বাংলা:</a:t>
            </a:r>
          </a:p>
          <a:p>
            <a:r>
              <a:rPr lang="as-IN" sz="4400" dirty="0" smtClean="0">
                <a:solidFill>
                  <a:srgbClr val="00B0F0"/>
                </a:solidFill>
              </a:rPr>
              <a:t>যে ব্যক্তিকে আল্লাহ তা‘আলা ওহী প্রদান করেন কিন্তু নতুন শরিয়ত দেন না—তাকে </a:t>
            </a:r>
            <a:r>
              <a:rPr lang="as-IN" sz="4400" b="1" dirty="0" smtClean="0">
                <a:solidFill>
                  <a:srgbClr val="00B0F0"/>
                </a:solidFill>
              </a:rPr>
              <a:t>নবী</a:t>
            </a:r>
            <a:r>
              <a:rPr lang="as-IN" sz="4400" dirty="0" smtClean="0">
                <a:solidFill>
                  <a:srgbClr val="00B0F0"/>
                </a:solidFill>
              </a:rPr>
              <a:t> বলা হয়</a:t>
            </a:r>
            <a:r>
              <a:rPr lang="as-IN" sz="4400" dirty="0" smtClean="0"/>
              <a:t>।</a:t>
            </a:r>
          </a:p>
          <a:p>
            <a:r>
              <a:rPr lang="as-IN" sz="4000" b="1" dirty="0" smtClean="0">
                <a:solidFill>
                  <a:srgbClr val="7030A0"/>
                </a:solidFill>
              </a:rPr>
              <a:t>আরবি:</a:t>
            </a:r>
          </a:p>
          <a:p>
            <a:r>
              <a:rPr lang="ar-AE" sz="4400" b="1" dirty="0" smtClean="0">
                <a:solidFill>
                  <a:srgbClr val="002060"/>
                </a:solidFill>
              </a:rPr>
              <a:t>النبي هو من أوحى الله إليه ولم يؤمر بتبليغ شريعة جديدة</a:t>
            </a:r>
            <a:endParaRPr lang="ar-AE" sz="4400" dirty="0" smtClean="0">
              <a:solidFill>
                <a:srgbClr val="002060"/>
              </a:solidFill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66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327" y="353291"/>
            <a:ext cx="762692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 smtClean="0">
                <a:solidFill>
                  <a:srgbClr val="C00000"/>
                </a:solidFill>
              </a:rPr>
              <a:t>রাসূল কাকে বলে</a:t>
            </a:r>
            <a:r>
              <a:rPr lang="en-US" sz="4000" dirty="0" smtClean="0">
                <a:solidFill>
                  <a:srgbClr val="C00000"/>
                </a:solidFill>
              </a:rPr>
              <a:t>: </a:t>
            </a:r>
          </a:p>
          <a:p>
            <a:endParaRPr lang="as-IN" sz="4000" b="1" dirty="0" smtClean="0">
              <a:solidFill>
                <a:srgbClr val="C00000"/>
              </a:solidFill>
            </a:endParaRPr>
          </a:p>
          <a:p>
            <a:r>
              <a:rPr lang="as-IN" sz="3600" b="1" dirty="0" smtClean="0">
                <a:solidFill>
                  <a:srgbClr val="7030A0"/>
                </a:solidFill>
              </a:rPr>
              <a:t>বাংলা:</a:t>
            </a:r>
          </a:p>
          <a:p>
            <a:r>
              <a:rPr lang="as-IN" sz="4000" dirty="0" smtClean="0">
                <a:solidFill>
                  <a:srgbClr val="00B050"/>
                </a:solidFill>
              </a:rPr>
              <a:t>যে ব্যক্তিকে আল্লাহ তা‘আলা নতুন শরিয়ত দিয়ে মানুষের কাছে প্রেরণ করেন—তাকে </a:t>
            </a:r>
            <a:r>
              <a:rPr lang="as-IN" sz="4000" b="1" dirty="0" smtClean="0">
                <a:solidFill>
                  <a:srgbClr val="00B050"/>
                </a:solidFill>
              </a:rPr>
              <a:t>রাসূল</a:t>
            </a:r>
            <a:r>
              <a:rPr lang="as-IN" sz="4000" dirty="0" smtClean="0">
                <a:solidFill>
                  <a:srgbClr val="00B050"/>
                </a:solidFill>
              </a:rPr>
              <a:t> বলা হয়।</a:t>
            </a:r>
          </a:p>
          <a:p>
            <a:r>
              <a:rPr lang="as-IN" sz="3600" b="1" dirty="0" smtClean="0">
                <a:solidFill>
                  <a:srgbClr val="0070C0"/>
                </a:solidFill>
              </a:rPr>
              <a:t>আরবি:</a:t>
            </a:r>
          </a:p>
          <a:p>
            <a:r>
              <a:rPr lang="ar-AE" sz="4000" b="1" dirty="0" smtClean="0">
                <a:solidFill>
                  <a:srgbClr val="00B0F0"/>
                </a:solidFill>
              </a:rPr>
              <a:t>الرسول هو من أوحى الله إليه بشرع جديد وأمر بتبليغه</a:t>
            </a:r>
            <a:endParaRPr lang="ar-AE" sz="4000" dirty="0" smtClean="0">
              <a:solidFill>
                <a:srgbClr val="00B0F0"/>
              </a:solidFill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567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06581"/>
            <a:ext cx="76684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dirty="0" smtClean="0">
                <a:solidFill>
                  <a:srgbClr val="C00000"/>
                </a:solidFill>
              </a:rPr>
              <a:t>শিক্ষক বক্তব্য (</a:t>
            </a:r>
            <a:r>
              <a:rPr lang="en-US" sz="4000" dirty="0" smtClean="0">
                <a:solidFill>
                  <a:srgbClr val="C00000"/>
                </a:solidFill>
              </a:rPr>
              <a:t>Script):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15637" y="2178950"/>
            <a:ext cx="908165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আল্লাহর পক্ষ থেকে যিনি ওহী পান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, </a:t>
            </a:r>
            <a:r>
              <a:rPr kumimoji="0" lang="bn-IN" altLang="en-US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কিন্তু পূর্ববর্তী শরিয়ত অনুসরণ করেন</a:t>
            </a: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—</a:t>
            </a:r>
            <a:r>
              <a:rPr kumimoji="0" lang="bn-IN" altLang="en-US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তাঁকে নবী বলা হয়।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61108" y="4742345"/>
            <a:ext cx="969047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প্রত্যেক রাসূল নবী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, </a:t>
            </a:r>
            <a:r>
              <a:rPr kumimoji="0" lang="bn-IN" altLang="en-US" sz="4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কিন্তু প্রত্যেক নবী রাসূল নন।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10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518955"/>
              </p:ext>
            </p:extLst>
          </p:nvPr>
        </p:nvGraphicFramePr>
        <p:xfrm>
          <a:off x="290946" y="1205343"/>
          <a:ext cx="9351819" cy="4925292"/>
        </p:xfrm>
        <a:graphic>
          <a:graphicData uri="http://schemas.openxmlformats.org/drawingml/2006/table">
            <a:tbl>
              <a:tblPr/>
              <a:tblGrid>
                <a:gridCol w="3117273"/>
                <a:gridCol w="3117273"/>
                <a:gridCol w="3117273"/>
              </a:tblGrid>
              <a:tr h="1231323">
                <a:tc>
                  <a:txBody>
                    <a:bodyPr/>
                    <a:lstStyle/>
                    <a:p>
                      <a:r>
                        <a:rPr lang="as-IN" sz="3200" dirty="0" smtClean="0">
                          <a:solidFill>
                            <a:srgbClr val="00B050"/>
                          </a:solidFill>
                        </a:rPr>
                        <a:t>বিষয়</a:t>
                      </a:r>
                      <a:endParaRPr lang="as-IN" sz="3200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4800" dirty="0">
                          <a:solidFill>
                            <a:srgbClr val="7030A0"/>
                          </a:solidFill>
                        </a:rPr>
                        <a:t>নবী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4800" dirty="0">
                          <a:solidFill>
                            <a:srgbClr val="00B0F0"/>
                          </a:solidFill>
                        </a:rPr>
                        <a:t>রাসূল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1323">
                <a:tc>
                  <a:txBody>
                    <a:bodyPr/>
                    <a:lstStyle/>
                    <a:p>
                      <a:r>
                        <a:rPr lang="as-IN" sz="3200" dirty="0">
                          <a:solidFill>
                            <a:srgbClr val="00B050"/>
                          </a:solidFill>
                        </a:rPr>
                        <a:t>নতুন শরিয়ত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rgbClr val="7030A0"/>
                          </a:solidFill>
                        </a:rPr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rgbClr val="00B0F0"/>
                          </a:solidFill>
                        </a:rPr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1323">
                <a:tc>
                  <a:txBody>
                    <a:bodyPr/>
                    <a:lstStyle/>
                    <a:p>
                      <a:r>
                        <a:rPr lang="as-IN" sz="3200" dirty="0">
                          <a:solidFill>
                            <a:srgbClr val="00B050"/>
                          </a:solidFill>
                        </a:rPr>
                        <a:t>ওহী প্রাপ্ত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rgbClr val="7030A0"/>
                          </a:solidFill>
                        </a:rPr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rgbClr val="00B0F0"/>
                          </a:solidFill>
                        </a:rPr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1323">
                <a:tc>
                  <a:txBody>
                    <a:bodyPr/>
                    <a:lstStyle/>
                    <a:p>
                      <a:r>
                        <a:rPr lang="as-IN" sz="3200" dirty="0">
                          <a:solidFill>
                            <a:srgbClr val="00B050"/>
                          </a:solidFill>
                        </a:rPr>
                        <a:t>দাওয়াত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4800" dirty="0">
                          <a:solidFill>
                            <a:srgbClr val="7030A0"/>
                          </a:solidFill>
                        </a:rPr>
                        <a:t>সীমিত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sz="4800" dirty="0">
                          <a:solidFill>
                            <a:srgbClr val="00B0F0"/>
                          </a:solidFill>
                        </a:rPr>
                        <a:t>ব্যাপক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67692" y="334879"/>
            <a:ext cx="725285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Vrinda" panose="02000500000000020004" pitchFamily="2" charset="0"/>
              </a:rPr>
              <a:t>নবী ও রাসূলের পার্থক্য</a:t>
            </a:r>
            <a:endParaRPr kumimoji="0" lang="en-US" alt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4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0763" y="425256"/>
            <a:ext cx="6885709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b="1" dirty="0" smtClean="0">
                <a:solidFill>
                  <a:srgbClr val="00B050"/>
                </a:solidFill>
              </a:rPr>
              <a:t>নবী ও রাসূলের সংখ্যা :</a:t>
            </a:r>
            <a:endParaRPr lang="en-US" sz="4400" b="1" dirty="0" smtClean="0">
              <a:solidFill>
                <a:srgbClr val="00B050"/>
              </a:solidFill>
            </a:endParaRPr>
          </a:p>
          <a:p>
            <a:endParaRPr lang="as-IN" sz="4400" b="1" dirty="0" smtClean="0">
              <a:solidFill>
                <a:srgbClr val="00B050"/>
              </a:solidFill>
            </a:endParaRPr>
          </a:p>
          <a:p>
            <a:r>
              <a:rPr lang="as-IN" sz="3600" b="1" dirty="0" smtClean="0">
                <a:solidFill>
                  <a:srgbClr val="002060"/>
                </a:solidFill>
              </a:rPr>
              <a:t>বাংলা:</a:t>
            </a:r>
          </a:p>
          <a:p>
            <a:r>
              <a:rPr lang="as-IN" sz="4000" dirty="0" smtClean="0">
                <a:solidFill>
                  <a:srgbClr val="00B0F0"/>
                </a:solidFill>
              </a:rPr>
              <a:t>✔ নবী: </a:t>
            </a:r>
            <a:r>
              <a:rPr lang="as-IN" sz="4000" b="1" dirty="0" smtClean="0">
                <a:solidFill>
                  <a:srgbClr val="00B0F0"/>
                </a:solidFill>
              </a:rPr>
              <a:t>১,২৪,০০০ জন</a:t>
            </a:r>
            <a:r>
              <a:rPr lang="as-IN" sz="4000" dirty="0" smtClean="0">
                <a:solidFill>
                  <a:srgbClr val="00B0F0"/>
                </a:solidFill>
              </a:rPr>
              <a:t/>
            </a:r>
            <a:br>
              <a:rPr lang="as-IN" sz="4000" dirty="0" smtClean="0">
                <a:solidFill>
                  <a:srgbClr val="00B0F0"/>
                </a:solidFill>
              </a:rPr>
            </a:br>
            <a:r>
              <a:rPr lang="as-IN" sz="4000" dirty="0" smtClean="0">
                <a:solidFill>
                  <a:srgbClr val="7030A0"/>
                </a:solidFill>
              </a:rPr>
              <a:t>✔ রাসূল: </a:t>
            </a:r>
            <a:r>
              <a:rPr lang="as-IN" sz="4000" b="1" dirty="0" smtClean="0">
                <a:solidFill>
                  <a:srgbClr val="7030A0"/>
                </a:solidFill>
              </a:rPr>
              <a:t>৩১৩ জন</a:t>
            </a:r>
            <a:endParaRPr lang="en-US" sz="4000" b="1" dirty="0" smtClean="0">
              <a:solidFill>
                <a:srgbClr val="7030A0"/>
              </a:solidFill>
            </a:endParaRPr>
          </a:p>
          <a:p>
            <a:endParaRPr lang="as-IN" sz="4400" dirty="0" smtClean="0"/>
          </a:p>
          <a:p>
            <a:r>
              <a:rPr lang="as-IN" sz="3600" b="1" dirty="0" smtClean="0"/>
              <a:t>আরবি:</a:t>
            </a:r>
          </a:p>
          <a:p>
            <a:r>
              <a:rPr lang="ar-AE" sz="4000" b="1" dirty="0" smtClean="0">
                <a:solidFill>
                  <a:srgbClr val="00B0F0"/>
                </a:solidFill>
              </a:rPr>
              <a:t>عدد الأنبياء: ١٢٤٠٠٠</a:t>
            </a:r>
            <a:r>
              <a:rPr lang="ar-AE" sz="4000" b="1" dirty="0" smtClean="0"/>
              <a:t/>
            </a:r>
            <a:br>
              <a:rPr lang="ar-AE" sz="4000" b="1" dirty="0" smtClean="0"/>
            </a:br>
            <a:r>
              <a:rPr lang="ar-AE" sz="4000" b="1" dirty="0" smtClean="0">
                <a:solidFill>
                  <a:srgbClr val="7030A0"/>
                </a:solidFill>
              </a:rPr>
              <a:t>عدد الرسل: ٣١٣</a:t>
            </a:r>
            <a:endParaRPr lang="ar-AE" sz="4000" dirty="0" smtClean="0">
              <a:solidFill>
                <a:srgbClr val="7030A0"/>
              </a:solidFill>
            </a:endParaRP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📖  (</a:t>
            </a:r>
            <a:r>
              <a:rPr lang="as-IN" sz="2000" dirty="0" smtClean="0">
                <a:solidFill>
                  <a:srgbClr val="FF0000"/>
                </a:solidFill>
              </a:rPr>
              <a:t>হাদিসের আলোকে)</a:t>
            </a:r>
            <a:endParaRPr lang="as-I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1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</TotalTime>
  <Words>194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Tahoma</vt:lpstr>
      <vt:lpstr>Trebuchet MS</vt:lpstr>
      <vt:lpstr>Vrinda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28</cp:revision>
  <dcterms:created xsi:type="dcterms:W3CDTF">2026-01-15T07:49:51Z</dcterms:created>
  <dcterms:modified xsi:type="dcterms:W3CDTF">2026-01-18T08:21:34Z</dcterms:modified>
</cp:coreProperties>
</file>