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56" r:id="rId5"/>
    <p:sldId id="288" r:id="rId6"/>
    <p:sldId id="311" r:id="rId7"/>
    <p:sldId id="267" r:id="rId8"/>
    <p:sldId id="268" r:id="rId9"/>
    <p:sldId id="275" r:id="rId10"/>
    <p:sldId id="303" r:id="rId11"/>
    <p:sldId id="307" r:id="rId12"/>
    <p:sldId id="308" r:id="rId13"/>
    <p:sldId id="259" r:id="rId14"/>
    <p:sldId id="301" r:id="rId15"/>
    <p:sldId id="291" r:id="rId16"/>
    <p:sldId id="260" r:id="rId17"/>
    <p:sldId id="273" r:id="rId18"/>
    <p:sldId id="293" r:id="rId19"/>
    <p:sldId id="261" r:id="rId20"/>
    <p:sldId id="266" r:id="rId21"/>
    <p:sldId id="299" r:id="rId22"/>
    <p:sldId id="309" r:id="rId23"/>
    <p:sldId id="262" r:id="rId24"/>
    <p:sldId id="287" r:id="rId25"/>
    <p:sldId id="279" r:id="rId26"/>
    <p:sldId id="263" r:id="rId27"/>
    <p:sldId id="277" r:id="rId28"/>
    <p:sldId id="26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05B6"/>
    <a:srgbClr val="C2C614"/>
    <a:srgbClr val="0033CC"/>
    <a:srgbClr val="EDED77"/>
    <a:srgbClr val="0E0E0C"/>
    <a:srgbClr val="FF9900"/>
    <a:srgbClr val="FFCCFF"/>
    <a:srgbClr val="FEFFDD"/>
    <a:srgbClr val="FFC6C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000" autoAdjust="0"/>
  </p:normalViewPr>
  <p:slideViewPr>
    <p:cSldViewPr snapToGrid="0">
      <p:cViewPr varScale="1">
        <p:scale>
          <a:sx n="73" d="100"/>
          <a:sy n="73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1DDC2-A251-4F24-BD8D-82B69CC3F29F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6212B-34C8-41D5-A2EA-BFFC5BF3E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93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6212B-34C8-41D5-A2EA-BFFC5BF3E1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0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6212B-34C8-41D5-A2EA-BFFC5BF3E1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9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6212B-34C8-41D5-A2EA-BFFC5BF3E1A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2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6212B-34C8-41D5-A2EA-BFFC5BF3E1A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7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4329113" y="462296"/>
            <a:ext cx="352901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1871663" y="1553012"/>
            <a:ext cx="28575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515225" y="1553012"/>
            <a:ext cx="27432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733150" y="740027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494194" y="479997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3108FE-1DF6-092B-BE21-142745BC43E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156" y="5627098"/>
            <a:ext cx="1999768" cy="9098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21DAE9-F276-E69D-5A90-6D9C3037EE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972" y="6498652"/>
            <a:ext cx="2044778" cy="4974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208212" y="6208764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fif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f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F91E9C13-F3D5-CA6A-0643-3FC129C086A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EA938EC-F479-BB9F-7745-A286F3B7A097}"/>
              </a:ext>
            </a:extLst>
          </p:cNvPr>
          <p:cNvSpPr/>
          <p:nvPr/>
        </p:nvSpPr>
        <p:spPr>
          <a:xfrm>
            <a:off x="273269" y="262760"/>
            <a:ext cx="11634952" cy="6379778"/>
          </a:xfrm>
          <a:prstGeom prst="frame">
            <a:avLst>
              <a:gd name="adj1" fmla="val 2780"/>
            </a:avLst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7640A5-61C4-4343-A0BE-1C3D5CD9C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73" y="409903"/>
            <a:ext cx="11287493" cy="6084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BF2EF6-B19F-20C8-0AE6-6EE38C7BA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31" t="21630" r="21656" b="17504"/>
          <a:stretch>
            <a:fillRect/>
          </a:stretch>
        </p:blipFill>
        <p:spPr>
          <a:xfrm>
            <a:off x="3775245" y="2407940"/>
            <a:ext cx="6230603" cy="20904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279CA57-6B23-AEA2-48E0-DFD389413A2B}"/>
              </a:ext>
            </a:extLst>
          </p:cNvPr>
          <p:cNvSpPr/>
          <p:nvPr/>
        </p:nvSpPr>
        <p:spPr>
          <a:xfrm>
            <a:off x="3797130" y="1198134"/>
            <a:ext cx="645401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b="1" dirty="0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6600" b="1" dirty="0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600" b="1" dirty="0">
                <a:ln w="19050">
                  <a:solidFill>
                    <a:srgbClr val="002060"/>
                  </a:solidFill>
                </a:ln>
                <a:blipFill dpi="0"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b="1" dirty="0">
              <a:ln w="19050">
                <a:solidFill>
                  <a:srgbClr val="002060"/>
                </a:solidFill>
              </a:ln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8953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416B1D1-81DF-E166-5FED-57AD4DF44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71" t="11410" r="12318" b="43243"/>
          <a:stretch>
            <a:fillRect/>
          </a:stretch>
        </p:blipFill>
        <p:spPr>
          <a:xfrm>
            <a:off x="1070264" y="1859972"/>
            <a:ext cx="9621982" cy="3699163"/>
          </a:xfrm>
          <a:prstGeom prst="rect">
            <a:avLst/>
          </a:prstGeom>
        </p:spPr>
      </p:pic>
      <p:sp>
        <p:nvSpPr>
          <p:cNvPr id="13" name="Explosion: 14 Points 12">
            <a:extLst>
              <a:ext uri="{FF2B5EF4-FFF2-40B4-BE49-F238E27FC236}">
                <a16:creationId xmlns:a16="http://schemas.microsoft.com/office/drawing/2014/main" id="{08BE269A-8BF2-B22B-6ED5-F9D8196CE3C7}"/>
              </a:ext>
            </a:extLst>
          </p:cNvPr>
          <p:cNvSpPr/>
          <p:nvPr/>
        </p:nvSpPr>
        <p:spPr>
          <a:xfrm rot="2006200">
            <a:off x="577823" y="1664038"/>
            <a:ext cx="3530655" cy="2667478"/>
          </a:xfrm>
          <a:prstGeom prst="irregularSeal2">
            <a:avLst/>
          </a:prstGeom>
          <a:solidFill>
            <a:srgbClr val="FFCC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17787D-F813-0A73-ED13-73D305A12559}"/>
              </a:ext>
            </a:extLst>
          </p:cNvPr>
          <p:cNvSpPr/>
          <p:nvPr/>
        </p:nvSpPr>
        <p:spPr>
          <a:xfrm>
            <a:off x="924790" y="2358735"/>
            <a:ext cx="2327563" cy="129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গুলো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পর্যবেক্ষণ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নিচে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তথ্য</a:t>
            </a:r>
            <a:r>
              <a:rPr lang="en-US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bn-IN" sz="24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13AE66-2E3A-8DA3-A6A5-B2A02DB8F61B}"/>
              </a:ext>
            </a:extLst>
          </p:cNvPr>
          <p:cNvSpPr/>
          <p:nvPr/>
        </p:nvSpPr>
        <p:spPr>
          <a:xfrm>
            <a:off x="924792" y="5008418"/>
            <a:ext cx="2951017" cy="509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রাখছে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937D8E-0FBB-76AA-65F9-6FCEDC700E2E}"/>
              </a:ext>
            </a:extLst>
          </p:cNvPr>
          <p:cNvSpPr/>
          <p:nvPr/>
        </p:nvSpPr>
        <p:spPr>
          <a:xfrm>
            <a:off x="7810499" y="5004954"/>
            <a:ext cx="2400300" cy="384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করছে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4BB0F9-2C34-494A-709A-7A92B67B83BF}"/>
              </a:ext>
            </a:extLst>
          </p:cNvPr>
          <p:cNvSpPr/>
          <p:nvPr/>
        </p:nvSpPr>
        <p:spPr>
          <a:xfrm>
            <a:off x="6937662" y="2213263"/>
            <a:ext cx="3245427" cy="547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মাটির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ব্যাংক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7057C3-761C-A2BF-68F4-FDD0F32E1295}"/>
              </a:ext>
            </a:extLst>
          </p:cNvPr>
          <p:cNvSpPr/>
          <p:nvPr/>
        </p:nvSpPr>
        <p:spPr>
          <a:xfrm>
            <a:off x="6975763" y="1818409"/>
            <a:ext cx="3245427" cy="471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কীসের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44F10-ED48-A923-58A2-5E41D25977D9}"/>
              </a:ext>
            </a:extLst>
          </p:cNvPr>
          <p:cNvSpPr/>
          <p:nvPr/>
        </p:nvSpPr>
        <p:spPr>
          <a:xfrm>
            <a:off x="384464" y="3972789"/>
            <a:ext cx="2067791" cy="54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করছে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654D0D-F2C7-E832-403A-2BAEB33B4D14}"/>
              </a:ext>
            </a:extLst>
          </p:cNvPr>
          <p:cNvSpPr/>
          <p:nvPr/>
        </p:nvSpPr>
        <p:spPr>
          <a:xfrm>
            <a:off x="9036628" y="3938154"/>
            <a:ext cx="2493818" cy="547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করছে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3E7D64D-41EB-20CC-679B-7EB4E18B99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9B1243-24AE-AADD-B8F2-1F6969865BED}"/>
              </a:ext>
            </a:extLst>
          </p:cNvPr>
          <p:cNvGrpSpPr/>
          <p:nvPr/>
        </p:nvGrpSpPr>
        <p:grpSpPr>
          <a:xfrm>
            <a:off x="1003470" y="1403131"/>
            <a:ext cx="9969330" cy="2758966"/>
            <a:chOff x="404380" y="1652155"/>
            <a:chExt cx="11378912" cy="3296082"/>
          </a:xfrm>
        </p:grpSpPr>
        <p:pic>
          <p:nvPicPr>
            <p:cNvPr id="1028" name="Picture 4" descr="চট্টগ্রামে পাঁচ বছর ধরে কমছে আলুর উৎপাদন, চাষাবাদে আগ্রহ হারাচ্ছেন কৃষক |  প্রথম আলো">
              <a:extLst>
                <a:ext uri="{FF2B5EF4-FFF2-40B4-BE49-F238E27FC236}">
                  <a16:creationId xmlns:a16="http://schemas.microsoft.com/office/drawing/2014/main" id="{DA8A04EF-F788-F235-1676-1A6DD12D72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380" y="1652156"/>
              <a:ext cx="3700029" cy="3283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'শ্রমিকের ঘাম শুকানোর পূর্বেই মজুরি দিয়ে দাও' - সাপ্তাহিক সোনার বাংলা">
              <a:extLst>
                <a:ext uri="{FF2B5EF4-FFF2-40B4-BE49-F238E27FC236}">
                  <a16:creationId xmlns:a16="http://schemas.microsoft.com/office/drawing/2014/main" id="{D149DAF8-E84C-3F86-0E46-98625D2024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4887" y="1662544"/>
              <a:ext cx="4113932" cy="3285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B697851-6D50-048F-DF36-FA6BA0E3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4962" y="1652155"/>
              <a:ext cx="3588330" cy="3179618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E7B953A-650C-13DB-E6C9-0C9ADB0625F7}"/>
              </a:ext>
            </a:extLst>
          </p:cNvPr>
          <p:cNvSpPr txBox="1"/>
          <p:nvPr/>
        </p:nvSpPr>
        <p:spPr>
          <a:xfrm>
            <a:off x="587086" y="4690449"/>
            <a:ext cx="110507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মানুষ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পেয়ে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কাজ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বেতন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বিক্রি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দাম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হিসেবে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এ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সবই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তাদের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A6AEAD-B712-F652-A2F1-9E3178B06AEA}"/>
              </a:ext>
            </a:extLst>
          </p:cNvPr>
          <p:cNvSpPr/>
          <p:nvPr/>
        </p:nvSpPr>
        <p:spPr>
          <a:xfrm>
            <a:off x="444736" y="731625"/>
            <a:ext cx="7223733" cy="595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চলো ছবি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দেখি। </a:t>
            </a:r>
            <a:endParaRPr lang="en-US" sz="36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46BA890F-16C8-A19B-EE9B-1AE7C8E1F6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71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EEAB7C-95A6-E34C-951B-09EC6EAA0748}"/>
              </a:ext>
            </a:extLst>
          </p:cNvPr>
          <p:cNvSpPr/>
          <p:nvPr/>
        </p:nvSpPr>
        <p:spPr>
          <a:xfrm>
            <a:off x="1766455" y="4561609"/>
            <a:ext cx="8001000" cy="1963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খরচ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পর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বাকি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-ই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অর্থা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খরচের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পর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জমাই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626777-8350-E358-BE10-FB79222E6495}"/>
              </a:ext>
            </a:extLst>
          </p:cNvPr>
          <p:cNvSpPr/>
          <p:nvPr/>
        </p:nvSpPr>
        <p:spPr>
          <a:xfrm>
            <a:off x="707494" y="721115"/>
            <a:ext cx="7223733" cy="595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চলো ছবি</a:t>
            </a:r>
            <a:r>
              <a:rPr lang="en-US" sz="36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গুলো</a:t>
            </a:r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দেখি। </a:t>
            </a:r>
            <a:endParaRPr lang="en-US" sz="36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C54EBD-F816-5A15-286E-B0FE53A95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48" y="1613189"/>
            <a:ext cx="3810915" cy="30731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3F4721-30F7-098F-FED3-F675FC3D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609" y="1610591"/>
            <a:ext cx="4083627" cy="305492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3008ED06-A1B9-02FB-5DD2-A6344AAC05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339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B14B4C-B344-DCEB-4793-688902C09B98}"/>
              </a:ext>
            </a:extLst>
          </p:cNvPr>
          <p:cNvSpPr/>
          <p:nvPr/>
        </p:nvSpPr>
        <p:spPr>
          <a:xfrm>
            <a:off x="1115878" y="2185261"/>
            <a:ext cx="9949912" cy="2262753"/>
          </a:xfrm>
          <a:prstGeom prst="rect">
            <a:avLst/>
          </a:prstGeom>
          <a:solidFill>
            <a:srgbClr val="FEFF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কীভাবে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4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  </a:t>
            </a: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4F2B8F1-687B-B595-A409-E658FD95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7600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0492" y="4050003"/>
            <a:ext cx="10733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1913" indent="52388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ভবিষ্যতের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প্রয়োজন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মেটানোর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হঠা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দরকার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মেটাতে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আমাদের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নানা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ইচ্ছা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পূরণের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প্রয়োজন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নিজের পছন্দের বই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 টাকা প্রয়োজন উপহার কিন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তেও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 টাকা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দরকার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 প্রয়োজনে বাবা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মাকে টাকা দিয়ে সহযোগিতা করতে পারি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এ ধরনের কাজে আমরা নিজের সঞ্চ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য়ের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 টাকা ব্যবহার করতে পারি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EDD9E0-0A0A-C2F2-94AC-25574F3F0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21" t="16321" r="50229" b="52072"/>
          <a:stretch>
            <a:fillRect/>
          </a:stretch>
        </p:blipFill>
        <p:spPr>
          <a:xfrm>
            <a:off x="1038398" y="1257300"/>
            <a:ext cx="3160652" cy="25353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DA01A8D-DC60-641D-BCD5-3FB354970E9B}"/>
              </a:ext>
            </a:extLst>
          </p:cNvPr>
          <p:cNvSpPr/>
          <p:nvPr/>
        </p:nvSpPr>
        <p:spPr>
          <a:xfrm>
            <a:off x="977658" y="689943"/>
            <a:ext cx="7223733" cy="595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চলো কিছু ছবি দেখি। </a:t>
            </a:r>
            <a:endParaRPr lang="en-US" sz="36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3FF43B-28C1-C443-4176-3A0F1099F1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8" y="1267690"/>
            <a:ext cx="3325091" cy="2483428"/>
          </a:xfrm>
          <a:prstGeom prst="rect">
            <a:avLst/>
          </a:prstGeom>
        </p:spPr>
      </p:pic>
      <p:pic>
        <p:nvPicPr>
          <p:cNvPr id="1030" name="Picture 6" descr="কষ্টার্জিত অর্থ থেকে খানিকটা করে সঞ্চয় বিপদে হতে পারে আপনার পরম বন্ধু। আর  আপনার পরম বন্ধু হতে আছে টেল প্লাস্টিক। নির্ভয়ে সঞ্চয় করতে ...">
            <a:extLst>
              <a:ext uri="{FF2B5EF4-FFF2-40B4-BE49-F238E27FC236}">
                <a16:creationId xmlns:a16="http://schemas.microsoft.com/office/drawing/2014/main" id="{14A3A415-F97E-9475-E38D-2A503E10E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2"/>
          <a:stretch>
            <a:fillRect/>
          </a:stretch>
        </p:blipFill>
        <p:spPr bwMode="auto">
          <a:xfrm>
            <a:off x="4426528" y="1298864"/>
            <a:ext cx="3270720" cy="247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ame 1">
            <a:extLst>
              <a:ext uri="{FF2B5EF4-FFF2-40B4-BE49-F238E27FC236}">
                <a16:creationId xmlns:a16="http://schemas.microsoft.com/office/drawing/2014/main" id="{87FC3BE2-D549-C7E4-4BF0-BABC17512D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71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47A412A-0D20-5A2C-B285-E49C574F3923}"/>
              </a:ext>
            </a:extLst>
          </p:cNvPr>
          <p:cNvSpPr/>
          <p:nvPr/>
        </p:nvSpPr>
        <p:spPr>
          <a:xfrm>
            <a:off x="655540" y="606815"/>
            <a:ext cx="7223733" cy="595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চলো কিছু ছবি দেখি। </a:t>
            </a:r>
            <a:endParaRPr lang="en-US" sz="36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5EDCF5-9442-1540-BE44-2CCCE9E63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5" y="1454727"/>
            <a:ext cx="3231571" cy="26912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29C898-AC26-3CD7-5E3E-B1E32B0A3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6" b="12780"/>
          <a:stretch>
            <a:fillRect/>
          </a:stretch>
        </p:blipFill>
        <p:spPr>
          <a:xfrm>
            <a:off x="2724536" y="1413162"/>
            <a:ext cx="3233190" cy="27639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CD1903-0FFF-E946-BCF6-0DFF77858676}"/>
              </a:ext>
            </a:extLst>
          </p:cNvPr>
          <p:cNvSpPr txBox="1"/>
          <p:nvPr/>
        </p:nvSpPr>
        <p:spPr>
          <a:xfrm>
            <a:off x="1558636" y="4344129"/>
            <a:ext cx="89673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সঞ্চয় হলো মানুষের বিপদের বন্ধু তাই ছোটবেলা থেকেই সঞ্চয়ী হতে হবে। আমরা সাধারণত মাটির ব্যাংক, কাঠের বাক্স ও প্লাস্টিকের কৌটা ইত্যাদিতে সঞ্চয় করতে পারি।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2D7C3685-0D67-62E0-7AFE-692C80C575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6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103833-0DE1-1927-1EF4-980EB9815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289038"/>
              </p:ext>
            </p:extLst>
          </p:nvPr>
        </p:nvGraphicFramePr>
        <p:xfrm>
          <a:off x="820882" y="2244436"/>
          <a:ext cx="10785765" cy="3383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77086">
                  <a:extLst>
                    <a:ext uri="{9D8B030D-6E8A-4147-A177-3AD203B41FA5}">
                      <a16:colId xmlns:a16="http://schemas.microsoft.com/office/drawing/2014/main" val="2817502682"/>
                    </a:ext>
                  </a:extLst>
                </a:gridCol>
                <a:gridCol w="9108679">
                  <a:extLst>
                    <a:ext uri="{9D8B030D-6E8A-4147-A177-3AD203B41FA5}">
                      <a16:colId xmlns:a16="http://schemas.microsoft.com/office/drawing/2014/main" val="4156583378"/>
                    </a:ext>
                  </a:extLst>
                </a:gridCol>
              </a:tblGrid>
              <a:tr h="5340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যে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যে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কারণে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আমি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সঞ্চয়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করব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34495982"/>
                  </a:ext>
                </a:extLst>
              </a:tr>
              <a:tr h="534092"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১.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84256210"/>
                  </a:ext>
                </a:extLst>
              </a:tr>
              <a:tr h="534092"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২.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11905165"/>
                  </a:ext>
                </a:extLst>
              </a:tr>
              <a:tr h="534092"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৩.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9172318"/>
                  </a:ext>
                </a:extLst>
              </a:tr>
              <a:tr h="534092"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৪.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3831916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9FBE108-E5F0-7D2D-D446-DA8A70156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924" y="2049413"/>
            <a:ext cx="1609349" cy="1119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7DA09A-A4CA-9026-E9C2-88B84D438E08}"/>
              </a:ext>
            </a:extLst>
          </p:cNvPr>
          <p:cNvSpPr/>
          <p:nvPr/>
        </p:nvSpPr>
        <p:spPr>
          <a:xfrm>
            <a:off x="2660073" y="2940627"/>
            <a:ext cx="7533409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ভবিষ্যতের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প্রয়োজন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মেটানোর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117E6B-4424-808F-F60F-281BB5150BB6}"/>
              </a:ext>
            </a:extLst>
          </p:cNvPr>
          <p:cNvSpPr/>
          <p:nvPr/>
        </p:nvSpPr>
        <p:spPr>
          <a:xfrm>
            <a:off x="2677391" y="3654136"/>
            <a:ext cx="7533409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উপহার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কেনার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A96FE4-ADF4-2D1A-99BF-328F88C1FA65}"/>
              </a:ext>
            </a:extLst>
          </p:cNvPr>
          <p:cNvSpPr/>
          <p:nvPr/>
        </p:nvSpPr>
        <p:spPr>
          <a:xfrm>
            <a:off x="2684319" y="4367645"/>
            <a:ext cx="7533409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পছন্দের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জিনিস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কেনার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83AFEF-6032-747A-6975-9D718A8CA07F}"/>
              </a:ext>
            </a:extLst>
          </p:cNvPr>
          <p:cNvSpPr/>
          <p:nvPr/>
        </p:nvSpPr>
        <p:spPr>
          <a:xfrm>
            <a:off x="2691246" y="4987636"/>
            <a:ext cx="7533409" cy="477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বিপদে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লাগানোর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C5E8005C-3A23-CB80-FF36-DF4AE39C8C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D3916-9E5E-BECF-52A8-E0AE94177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3DFABA6-BC8E-D4D9-657E-7E8909CE3D9E}"/>
              </a:ext>
            </a:extLst>
          </p:cNvPr>
          <p:cNvSpPr/>
          <p:nvPr/>
        </p:nvSpPr>
        <p:spPr>
          <a:xfrm>
            <a:off x="550719" y="501934"/>
            <a:ext cx="11211790" cy="838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পাঠ্য বইয়ের 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১০২</a:t>
            </a:r>
            <a:r>
              <a:rPr lang="bn-IN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পৃষ্ঠা খুলে দেখে দেখে নিরবে পড়।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১০ </a:t>
            </a:r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মিনিট</a:t>
            </a:r>
            <a:r>
              <a:rPr lang="bn-IN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CFE9CF-8169-7BC4-209E-306514EF1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95" t="64020" r="6703" b="2225"/>
          <a:stretch>
            <a:fillRect/>
          </a:stretch>
        </p:blipFill>
        <p:spPr>
          <a:xfrm>
            <a:off x="529936" y="1406766"/>
            <a:ext cx="10952019" cy="4204326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76AD630B-5396-C561-4FCF-7E519430C7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99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8777BD2-85A9-EFCB-49AF-3C73F53BA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6" t="4302" r="33612" b="89623"/>
          <a:stretch>
            <a:fillRect/>
          </a:stretch>
        </p:blipFill>
        <p:spPr>
          <a:xfrm>
            <a:off x="750386" y="552651"/>
            <a:ext cx="10430232" cy="691359"/>
          </a:xfrm>
          <a:prstGeom prst="rect">
            <a:avLst/>
          </a:prstGeom>
          <a:solidFill>
            <a:srgbClr val="EDED77"/>
          </a:solidFill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2146469-A55A-00EA-0521-A0F5A21FEE26}"/>
              </a:ext>
            </a:extLst>
          </p:cNvPr>
          <p:cNvSpPr/>
          <p:nvPr/>
        </p:nvSpPr>
        <p:spPr>
          <a:xfrm>
            <a:off x="904011" y="2587336"/>
            <a:ext cx="1589808" cy="1361209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রাজু</a:t>
            </a:r>
            <a:endParaRPr lang="en-US" sz="36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A91C748-DE70-8AC7-66EF-E715D482F9BD}"/>
              </a:ext>
            </a:extLst>
          </p:cNvPr>
          <p:cNvSpPr/>
          <p:nvPr/>
        </p:nvSpPr>
        <p:spPr>
          <a:xfrm>
            <a:off x="5995555" y="2819399"/>
            <a:ext cx="1984663" cy="1430483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অভি</a:t>
            </a:r>
            <a:endParaRPr lang="en-US" sz="32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24F1EF-A12C-8C63-9413-B56C9CED7557}"/>
              </a:ext>
            </a:extLst>
          </p:cNvPr>
          <p:cNvSpPr/>
          <p:nvPr/>
        </p:nvSpPr>
        <p:spPr>
          <a:xfrm>
            <a:off x="748145" y="4603172"/>
            <a:ext cx="1839191" cy="1298864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আরিশা</a:t>
            </a:r>
            <a:endParaRPr lang="en-US" sz="32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6EEDB5-9047-C261-43E7-88C9446D91CD}"/>
              </a:ext>
            </a:extLst>
          </p:cNvPr>
          <p:cNvSpPr/>
          <p:nvPr/>
        </p:nvSpPr>
        <p:spPr>
          <a:xfrm>
            <a:off x="6279571" y="4544289"/>
            <a:ext cx="1627910" cy="1274619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নুহা</a:t>
            </a:r>
            <a:endParaRPr lang="en-US" sz="36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560FFBD6-9A66-8BBE-5662-F4EF30D3D459}"/>
              </a:ext>
            </a:extLst>
          </p:cNvPr>
          <p:cNvSpPr/>
          <p:nvPr/>
        </p:nvSpPr>
        <p:spPr>
          <a:xfrm rot="14727097">
            <a:off x="2481420" y="2758922"/>
            <a:ext cx="314242" cy="903792"/>
          </a:xfrm>
          <a:prstGeom prst="triangle">
            <a:avLst/>
          </a:prstGeom>
          <a:solidFill>
            <a:srgbClr val="EDED7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00"/>
              </a:solidFill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4618E398-89C1-8C38-8920-92FEBA78A269}"/>
              </a:ext>
            </a:extLst>
          </p:cNvPr>
          <p:cNvSpPr/>
          <p:nvPr/>
        </p:nvSpPr>
        <p:spPr>
          <a:xfrm rot="15136466">
            <a:off x="7944608" y="4628026"/>
            <a:ext cx="302751" cy="941352"/>
          </a:xfrm>
          <a:prstGeom prst="triangle">
            <a:avLst/>
          </a:prstGeom>
          <a:solidFill>
            <a:srgbClr val="EDED7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00"/>
              </a:solidFill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A15CD9A0-4553-6A50-83E6-7B34494EE9FB}"/>
              </a:ext>
            </a:extLst>
          </p:cNvPr>
          <p:cNvSpPr/>
          <p:nvPr/>
        </p:nvSpPr>
        <p:spPr>
          <a:xfrm rot="14202317">
            <a:off x="8031362" y="2683588"/>
            <a:ext cx="271254" cy="1189945"/>
          </a:xfrm>
          <a:prstGeom prst="triangle">
            <a:avLst/>
          </a:prstGeom>
          <a:solidFill>
            <a:srgbClr val="EDED7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00"/>
              </a:solidFill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6B79E2A-D1D9-A722-A1D5-026687CE44AD}"/>
              </a:ext>
            </a:extLst>
          </p:cNvPr>
          <p:cNvSpPr/>
          <p:nvPr/>
        </p:nvSpPr>
        <p:spPr>
          <a:xfrm rot="14202317">
            <a:off x="2699193" y="4692270"/>
            <a:ext cx="239880" cy="1003360"/>
          </a:xfrm>
          <a:prstGeom prst="triangle">
            <a:avLst/>
          </a:prstGeom>
          <a:solidFill>
            <a:srgbClr val="EDED7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FB38F2-300B-3997-B4E8-883E7BBBD046}"/>
              </a:ext>
            </a:extLst>
          </p:cNvPr>
          <p:cNvSpPr/>
          <p:nvPr/>
        </p:nvSpPr>
        <p:spPr>
          <a:xfrm>
            <a:off x="748146" y="498764"/>
            <a:ext cx="10796154" cy="924791"/>
          </a:xfrm>
          <a:prstGeom prst="rect">
            <a:avLst/>
          </a:prstGeom>
          <a:solidFill>
            <a:srgbClr val="EDED77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গ)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রাজু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অভি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আরিশা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নুহার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কথাগুলো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পড়ি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B2F76D0-66A3-8F40-E46E-07D9E4594AFE}"/>
              </a:ext>
            </a:extLst>
          </p:cNvPr>
          <p:cNvSpPr/>
          <p:nvPr/>
        </p:nvSpPr>
        <p:spPr>
          <a:xfrm>
            <a:off x="8208816" y="3408218"/>
            <a:ext cx="3252355" cy="2140527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জন্মদিনে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পাওয়া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উপহারের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জমাই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44A9924-A11A-C157-D586-9C0AAD4EE9B4}"/>
              </a:ext>
            </a:extLst>
          </p:cNvPr>
          <p:cNvSpPr/>
          <p:nvPr/>
        </p:nvSpPr>
        <p:spPr>
          <a:xfrm>
            <a:off x="8156863" y="1569027"/>
            <a:ext cx="3262746" cy="1797627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মাঝে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মাঝে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টিফিনের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জমাই</a:t>
            </a:r>
            <a:endParaRPr lang="en-US" sz="24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CCB0DC2-B5BD-72F3-97DE-3CF5983BD7AA}"/>
              </a:ext>
            </a:extLst>
          </p:cNvPr>
          <p:cNvSpPr/>
          <p:nvPr/>
        </p:nvSpPr>
        <p:spPr>
          <a:xfrm>
            <a:off x="2774374" y="3667991"/>
            <a:ext cx="3564082" cy="1589809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বড়দের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কাছ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কয়েন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পেলে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জমাই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9513BD-9C74-29FE-C45C-422272E2ABB2}"/>
              </a:ext>
            </a:extLst>
          </p:cNvPr>
          <p:cNvSpPr/>
          <p:nvPr/>
        </p:nvSpPr>
        <p:spPr>
          <a:xfrm>
            <a:off x="2597727" y="1589810"/>
            <a:ext cx="3730338" cy="1943100"/>
          </a:xfrm>
          <a:prstGeom prst="ellipse">
            <a:avLst/>
          </a:prstGeom>
          <a:solidFill>
            <a:srgbClr val="EDED77"/>
          </a:solidFill>
          <a:ln>
            <a:solidFill>
              <a:srgbClr val="EDED7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ইদে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পাওয়া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সেলামির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8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রাখি</a:t>
            </a:r>
            <a:endParaRPr lang="en-US" sz="2800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B54F632-79A7-8489-7E5E-3419CA4BC2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44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2352F4-B905-48DC-6CC9-880043E2D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240202"/>
              </p:ext>
            </p:extLst>
          </p:nvPr>
        </p:nvGraphicFramePr>
        <p:xfrm>
          <a:off x="1267691" y="2566555"/>
          <a:ext cx="9486901" cy="293543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927764">
                  <a:extLst>
                    <a:ext uri="{9D8B030D-6E8A-4147-A177-3AD203B41FA5}">
                      <a16:colId xmlns:a16="http://schemas.microsoft.com/office/drawing/2014/main" val="3908109103"/>
                    </a:ext>
                  </a:extLst>
                </a:gridCol>
                <a:gridCol w="5559137">
                  <a:extLst>
                    <a:ext uri="{9D8B030D-6E8A-4147-A177-3AD203B41FA5}">
                      <a16:colId xmlns:a16="http://schemas.microsoft.com/office/drawing/2014/main" val="340076877"/>
                    </a:ext>
                  </a:extLst>
                </a:gridCol>
              </a:tblGrid>
              <a:tr h="706581">
                <a:tc rowSpan="4">
                  <a:txBody>
                    <a:bodyPr/>
                    <a:lstStyle/>
                    <a:p>
                      <a:endParaRPr lang="en-US" sz="32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  <a:p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আমি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সঞ্চয়ী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হওায়ার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জন্য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যা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যা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করব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rgbClr val="7030A0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539357"/>
                  </a:ext>
                </a:extLst>
              </a:tr>
              <a:tr h="74295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283709"/>
                  </a:ext>
                </a:extLst>
              </a:tr>
              <a:tr h="74295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98494"/>
                  </a:ext>
                </a:extLst>
              </a:tr>
              <a:tr h="74295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4179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C3E0C4-500C-4236-9AE9-0C0F615C8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34574"/>
              </p:ext>
            </p:extLst>
          </p:nvPr>
        </p:nvGraphicFramePr>
        <p:xfrm>
          <a:off x="1475510" y="1509377"/>
          <a:ext cx="86868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>
                  <a:extLst>
                    <a:ext uri="{9D8B030D-6E8A-4147-A177-3AD203B41FA5}">
                      <a16:colId xmlns:a16="http://schemas.microsoft.com/office/drawing/2014/main" val="2614248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রাজু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অভি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আরিশা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ও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নুহার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কথাগুলো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পড়ি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।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আমি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কীভাবে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সঞ্চয়ী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হব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তা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নিচের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ছকে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লিখি</a:t>
                      </a:r>
                      <a:endParaRPr lang="en-US" sz="2800" dirty="0">
                        <a:solidFill>
                          <a:schemeClr val="tx1"/>
                        </a:solidFill>
                        <a:latin typeface="Kalpurush" panose="02000600000000000000" pitchFamily="2" charset="0"/>
                        <a:cs typeface="Kalpurush" panose="02000600000000000000" pitchFamily="2" charset="0"/>
                      </a:endParaRPr>
                    </a:p>
                  </a:txBody>
                  <a:tcPr marT="91440" marB="91440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75239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F61654E-BEC8-88A3-4F04-B85F7BD8058D}"/>
              </a:ext>
            </a:extLst>
          </p:cNvPr>
          <p:cNvSpPr/>
          <p:nvPr/>
        </p:nvSpPr>
        <p:spPr>
          <a:xfrm>
            <a:off x="5143498" y="2815937"/>
            <a:ext cx="5538357" cy="415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১.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টিফিনের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বাঁচিয়ে</a:t>
            </a:r>
            <a:endParaRPr lang="en-US" sz="24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D882FF-1F6C-9506-339E-4BEC2D5BEE49}"/>
              </a:ext>
            </a:extLst>
          </p:cNvPr>
          <p:cNvSpPr/>
          <p:nvPr/>
        </p:nvSpPr>
        <p:spPr>
          <a:xfrm>
            <a:off x="5160816" y="3550227"/>
            <a:ext cx="5531429" cy="387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২.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সেলামির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endParaRPr lang="en-US" sz="24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EB6B25-5ECB-31D2-1F3E-38A3D6B3586B}"/>
              </a:ext>
            </a:extLst>
          </p:cNvPr>
          <p:cNvSpPr/>
          <p:nvPr/>
        </p:nvSpPr>
        <p:spPr>
          <a:xfrm>
            <a:off x="5178134" y="4232564"/>
            <a:ext cx="5503721" cy="360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৩.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জন্মদিনের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উপহারের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endParaRPr lang="en-US" sz="24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BC4881-7DAE-DDD6-3272-C87AF0143D7F}"/>
              </a:ext>
            </a:extLst>
          </p:cNvPr>
          <p:cNvSpPr/>
          <p:nvPr/>
        </p:nvSpPr>
        <p:spPr>
          <a:xfrm>
            <a:off x="5174672" y="4914900"/>
            <a:ext cx="5517573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৪.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ভালো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কাজের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পুরস্কারের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4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endParaRPr lang="en-US" sz="24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2F681777-330D-A5D4-2C66-7AB830E75E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5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5A3A94-6DD8-E845-2A73-0E6BE16C2DC1}"/>
              </a:ext>
            </a:extLst>
          </p:cNvPr>
          <p:cNvSpPr txBox="1"/>
          <p:nvPr/>
        </p:nvSpPr>
        <p:spPr>
          <a:xfrm>
            <a:off x="754310" y="4107756"/>
            <a:ext cx="5455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আয়েশা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ছিদ্দিকা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প্রধান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রামপুর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সরকারি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প্রাথমিক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বিদ্যালয়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স্কুল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কোড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৯৯৪০৬০২৯০০৪ 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লাকসাম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কুমিল্লা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algn="ctr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asiddiqua1912@gmail.com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884D4-ED2F-72C8-DD7A-CC7323562AE1}"/>
              </a:ext>
            </a:extLst>
          </p:cNvPr>
          <p:cNvSpPr txBox="1"/>
          <p:nvPr/>
        </p:nvSpPr>
        <p:spPr>
          <a:xfrm>
            <a:off x="6187440" y="4231144"/>
            <a:ext cx="5740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শ্রেণি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৩য়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অধ্যায়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: ১১(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পৃষ্ঠা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: ১০২- ১০৪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পাঠ্যাংশঃ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প্রয়োজনে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৪০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মিনিট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1C0AE-50DB-6FF2-F3FC-DE81C1663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800" y="2021167"/>
            <a:ext cx="1727200" cy="21952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C21411-A33E-660B-982D-A4D775013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75" y="2064685"/>
            <a:ext cx="1766453" cy="1936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38517188-4340-2B94-63F5-59379C815E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949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FE3E3-7635-7050-2B86-26946EFBD7D6}"/>
              </a:ext>
            </a:extLst>
          </p:cNvPr>
          <p:cNvSpPr txBox="1"/>
          <p:nvPr/>
        </p:nvSpPr>
        <p:spPr>
          <a:xfrm>
            <a:off x="596830" y="1958658"/>
            <a:ext cx="10625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AF2DB1-E4DD-6D9B-327D-02E3C845E768}"/>
              </a:ext>
            </a:extLst>
          </p:cNvPr>
          <p:cNvSpPr txBox="1"/>
          <p:nvPr/>
        </p:nvSpPr>
        <p:spPr>
          <a:xfrm>
            <a:off x="3512128" y="5261768"/>
            <a:ext cx="261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সহপাঠীর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60976-8AE5-4BA3-7634-0F97360DF228}"/>
              </a:ext>
            </a:extLst>
          </p:cNvPr>
          <p:cNvSpPr txBox="1"/>
          <p:nvPr/>
        </p:nvSpPr>
        <p:spPr>
          <a:xfrm>
            <a:off x="6186397" y="5261600"/>
            <a:ext cx="2510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আম্মুর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1B284B-16EB-C5A3-660E-F954CCCA6652}"/>
              </a:ext>
            </a:extLst>
          </p:cNvPr>
          <p:cNvSpPr txBox="1"/>
          <p:nvPr/>
        </p:nvSpPr>
        <p:spPr>
          <a:xfrm>
            <a:off x="8749145" y="5248835"/>
            <a:ext cx="3106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আব্বুর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পকেট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B72CDD-DD30-9F83-5B20-2456D5C74E19}"/>
              </a:ext>
            </a:extLst>
          </p:cNvPr>
          <p:cNvSpPr txBox="1"/>
          <p:nvPr/>
        </p:nvSpPr>
        <p:spPr>
          <a:xfrm>
            <a:off x="9288396" y="2822481"/>
            <a:ext cx="208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8AA989-7E40-FA14-5E93-84B13A37B083}"/>
              </a:ext>
            </a:extLst>
          </p:cNvPr>
          <p:cNvSpPr txBox="1"/>
          <p:nvPr/>
        </p:nvSpPr>
        <p:spPr>
          <a:xfrm>
            <a:off x="415333" y="3288369"/>
            <a:ext cx="1116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সঞ্চয়ী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দরকার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E29B7-25AE-C748-C955-EB3F63EC3EFE}"/>
              </a:ext>
            </a:extLst>
          </p:cNvPr>
          <p:cNvSpPr txBox="1"/>
          <p:nvPr/>
        </p:nvSpPr>
        <p:spPr>
          <a:xfrm>
            <a:off x="602673" y="3996345"/>
            <a:ext cx="301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অপ্রয়োজনে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240B9F-8636-2089-4BAE-7391C5D30470}"/>
              </a:ext>
            </a:extLst>
          </p:cNvPr>
          <p:cNvSpPr txBox="1"/>
          <p:nvPr/>
        </p:nvSpPr>
        <p:spPr>
          <a:xfrm>
            <a:off x="3688773" y="4054736"/>
            <a:ext cx="2213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বড়লোক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D4CA75-7AF5-0531-2956-031541E3FF73}"/>
              </a:ext>
            </a:extLst>
          </p:cNvPr>
          <p:cNvSpPr txBox="1"/>
          <p:nvPr/>
        </p:nvSpPr>
        <p:spPr>
          <a:xfrm>
            <a:off x="6141027" y="4136260"/>
            <a:ext cx="278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স্বার্থ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পূরনের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61F13C-41C9-C0D7-89FD-B189B68ABBB5}"/>
              </a:ext>
            </a:extLst>
          </p:cNvPr>
          <p:cNvSpPr txBox="1"/>
          <p:nvPr/>
        </p:nvSpPr>
        <p:spPr>
          <a:xfrm>
            <a:off x="8666018" y="4132404"/>
            <a:ext cx="3525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ভবিষ্য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মেটানোর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842F61-8165-114E-C07F-FA9557EBB43F}"/>
              </a:ext>
            </a:extLst>
          </p:cNvPr>
          <p:cNvSpPr txBox="1"/>
          <p:nvPr/>
        </p:nvSpPr>
        <p:spPr>
          <a:xfrm>
            <a:off x="317768" y="4699589"/>
            <a:ext cx="1161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৩।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B12F42-7D3F-F822-02EC-624333647026}"/>
              </a:ext>
            </a:extLst>
          </p:cNvPr>
          <p:cNvSpPr txBox="1"/>
          <p:nvPr/>
        </p:nvSpPr>
        <p:spPr>
          <a:xfrm>
            <a:off x="457200" y="5229403"/>
            <a:ext cx="2795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টিফিনের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বাঁচিয়ে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976379-C3D4-ECF1-29BF-0D7381EDCB22}"/>
              </a:ext>
            </a:extLst>
          </p:cNvPr>
          <p:cNvSpPr txBox="1"/>
          <p:nvPr/>
        </p:nvSpPr>
        <p:spPr>
          <a:xfrm>
            <a:off x="1033104" y="2777158"/>
            <a:ext cx="142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পয়সা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608779-5158-35B4-BFBE-7233184AB5D7}"/>
              </a:ext>
            </a:extLst>
          </p:cNvPr>
          <p:cNvSpPr txBox="1"/>
          <p:nvPr/>
        </p:nvSpPr>
        <p:spPr>
          <a:xfrm>
            <a:off x="3781586" y="2792831"/>
            <a:ext cx="235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9D90AB-76D9-746D-6B32-9259A05937F0}"/>
              </a:ext>
            </a:extLst>
          </p:cNvPr>
          <p:cNvSpPr txBox="1"/>
          <p:nvPr/>
        </p:nvSpPr>
        <p:spPr>
          <a:xfrm>
            <a:off x="6245818" y="2808330"/>
            <a:ext cx="282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স্বর্ণ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FD55F2-5CBC-BB66-DAAA-0D5548EABCB0}"/>
              </a:ext>
            </a:extLst>
          </p:cNvPr>
          <p:cNvSpPr txBox="1"/>
          <p:nvPr/>
        </p:nvSpPr>
        <p:spPr>
          <a:xfrm>
            <a:off x="3450857" y="2541317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9C338C-0A96-6824-74F7-6CD6419A329D}"/>
              </a:ext>
            </a:extLst>
          </p:cNvPr>
          <p:cNvSpPr txBox="1"/>
          <p:nvPr/>
        </p:nvSpPr>
        <p:spPr>
          <a:xfrm>
            <a:off x="8640010" y="3935439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D58688-B097-1576-69FB-B93C250BD76A}"/>
              </a:ext>
            </a:extLst>
          </p:cNvPr>
          <p:cNvSpPr txBox="1"/>
          <p:nvPr/>
        </p:nvSpPr>
        <p:spPr>
          <a:xfrm>
            <a:off x="464812" y="5013219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63A8B2-F94E-C5FA-B769-420B8357DDD2}"/>
              </a:ext>
            </a:extLst>
          </p:cNvPr>
          <p:cNvSpPr txBox="1"/>
          <p:nvPr/>
        </p:nvSpPr>
        <p:spPr>
          <a:xfrm>
            <a:off x="3038215" y="1007680"/>
            <a:ext cx="4535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উত্তরটিতে (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) চিহ্ন দাও।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C0688-7FD0-7232-D2C6-216AEDBA4E46}"/>
              </a:ext>
            </a:extLst>
          </p:cNvPr>
          <p:cNvSpPr txBox="1"/>
          <p:nvPr/>
        </p:nvSpPr>
        <p:spPr>
          <a:xfrm>
            <a:off x="5854558" y="2371838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D4A739-AB6C-634D-2CDC-FC40A96562B8}"/>
              </a:ext>
            </a:extLst>
          </p:cNvPr>
          <p:cNvSpPr txBox="1"/>
          <p:nvPr/>
        </p:nvSpPr>
        <p:spPr>
          <a:xfrm>
            <a:off x="8792090" y="2430247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907EE1-EC65-2A5F-02AA-B570F8D774EC}"/>
              </a:ext>
            </a:extLst>
          </p:cNvPr>
          <p:cNvSpPr txBox="1"/>
          <p:nvPr/>
        </p:nvSpPr>
        <p:spPr>
          <a:xfrm>
            <a:off x="563755" y="2379412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7316A4-5483-2CBE-52D3-86EC5A868FE2}"/>
              </a:ext>
            </a:extLst>
          </p:cNvPr>
          <p:cNvSpPr txBox="1"/>
          <p:nvPr/>
        </p:nvSpPr>
        <p:spPr>
          <a:xfrm>
            <a:off x="349158" y="354113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463326A-819B-2387-9964-02D0A797CEA7}"/>
              </a:ext>
            </a:extLst>
          </p:cNvPr>
          <p:cNvSpPr txBox="1"/>
          <p:nvPr/>
        </p:nvSpPr>
        <p:spPr>
          <a:xfrm>
            <a:off x="3524720" y="3605172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1D6110-2C5E-1A56-0B45-41384299AB77}"/>
              </a:ext>
            </a:extLst>
          </p:cNvPr>
          <p:cNvSpPr txBox="1"/>
          <p:nvPr/>
        </p:nvSpPr>
        <p:spPr>
          <a:xfrm>
            <a:off x="5975660" y="372937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619320-3522-BAAC-C865-95E37B825E80}"/>
              </a:ext>
            </a:extLst>
          </p:cNvPr>
          <p:cNvSpPr txBox="1"/>
          <p:nvPr/>
        </p:nvSpPr>
        <p:spPr>
          <a:xfrm>
            <a:off x="3413889" y="4909136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1914BF-FA22-CC98-BD66-A7CA839E2D9A}"/>
              </a:ext>
            </a:extLst>
          </p:cNvPr>
          <p:cNvSpPr txBox="1"/>
          <p:nvPr/>
        </p:nvSpPr>
        <p:spPr>
          <a:xfrm>
            <a:off x="5985053" y="4864656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C99015-5409-F54A-FAD9-2ECD669F8B7B}"/>
              </a:ext>
            </a:extLst>
          </p:cNvPr>
          <p:cNvSpPr txBox="1"/>
          <p:nvPr/>
        </p:nvSpPr>
        <p:spPr>
          <a:xfrm>
            <a:off x="8687709" y="482676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bn-BD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0AD1E3-618F-B138-D136-181355EEC352}"/>
              </a:ext>
            </a:extLst>
          </p:cNvPr>
          <p:cNvSpPr txBox="1"/>
          <p:nvPr/>
        </p:nvSpPr>
        <p:spPr>
          <a:xfrm>
            <a:off x="5964278" y="999948"/>
            <a:ext cx="636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উত্তরের অপশনগুলোতে কিক্ল কর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4B780894-E814-97B9-5788-151CFB4C24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7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440DD-719A-8A60-979E-ECE1151CA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605F5B-B6E2-AC54-CF5E-E2772F0F0E5E}"/>
              </a:ext>
            </a:extLst>
          </p:cNvPr>
          <p:cNvSpPr/>
          <p:nvPr/>
        </p:nvSpPr>
        <p:spPr>
          <a:xfrm>
            <a:off x="728421" y="1701292"/>
            <a:ext cx="10647335" cy="37961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পরিশোধের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দোকানী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বিনিময়ে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পেনসিল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করবো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bn-IN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জমানোর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87EE02EE-F1B6-22A7-411E-C0DBAF125E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35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A22C8-C07B-A9B1-0992-1F091E87C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5A9586D-4BAD-7A8F-86A5-FBBA26B79C9B}"/>
              </a:ext>
            </a:extLst>
          </p:cNvPr>
          <p:cNvSpPr txBox="1"/>
          <p:nvPr/>
        </p:nvSpPr>
        <p:spPr>
          <a:xfrm>
            <a:off x="4602995" y="763973"/>
            <a:ext cx="300796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শূণ্যস্থান পূরন 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075BC9-1D83-280E-8FE3-4E220D440E79}"/>
              </a:ext>
            </a:extLst>
          </p:cNvPr>
          <p:cNvSpPr txBox="1"/>
          <p:nvPr/>
        </p:nvSpPr>
        <p:spPr>
          <a:xfrm>
            <a:off x="501404" y="2194237"/>
            <a:ext cx="11236271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___________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____________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___________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ঈদে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_________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_______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বন্ধু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161A1E-E603-CDF9-BC7E-478177132327}"/>
              </a:ext>
            </a:extLst>
          </p:cNvPr>
          <p:cNvSpPr txBox="1"/>
          <p:nvPr/>
        </p:nvSpPr>
        <p:spPr>
          <a:xfrm>
            <a:off x="1958945" y="2181710"/>
            <a:ext cx="3116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ইচ্ছা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8289E7-3EC9-ACFA-ECAC-089F71082664}"/>
              </a:ext>
            </a:extLst>
          </p:cNvPr>
          <p:cNvSpPr txBox="1"/>
          <p:nvPr/>
        </p:nvSpPr>
        <p:spPr>
          <a:xfrm>
            <a:off x="3261127" y="3242765"/>
            <a:ext cx="1763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B7A8B1-B8AA-88B3-2071-C751013C2F5D}"/>
              </a:ext>
            </a:extLst>
          </p:cNvPr>
          <p:cNvSpPr txBox="1"/>
          <p:nvPr/>
        </p:nvSpPr>
        <p:spPr>
          <a:xfrm>
            <a:off x="2502366" y="3800659"/>
            <a:ext cx="2012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সেলামি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A3A6B2-B110-D8E6-0F8B-7354BDFA1433}"/>
              </a:ext>
            </a:extLst>
          </p:cNvPr>
          <p:cNvSpPr txBox="1"/>
          <p:nvPr/>
        </p:nvSpPr>
        <p:spPr>
          <a:xfrm>
            <a:off x="3869341" y="4421830"/>
            <a:ext cx="2069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বিপদের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E1F490-46F7-E9F8-CC6A-6D2272119A8D}"/>
              </a:ext>
            </a:extLst>
          </p:cNvPr>
          <p:cNvSpPr txBox="1"/>
          <p:nvPr/>
        </p:nvSpPr>
        <p:spPr>
          <a:xfrm>
            <a:off x="5020865" y="2723614"/>
            <a:ext cx="2014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aphic 8">
            <a:extLst>
              <a:ext uri="{FF2B5EF4-FFF2-40B4-BE49-F238E27FC236}">
                <a16:creationId xmlns:a16="http://schemas.microsoft.com/office/drawing/2014/main" id="{AF9A942E-A2D5-1CC7-52D6-A4A4E972C0E0}"/>
              </a:ext>
            </a:extLst>
          </p:cNvPr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D16BABA-1366-C291-85B4-4EECD9EE7ECC}"/>
                </a:ext>
              </a:extLst>
            </p:cNvPr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C8FDC0-A8DB-3579-5D71-0F752519C1CA}"/>
                </a:ext>
              </a:extLst>
            </p:cNvPr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87EC389-9696-466A-7D70-0B1E5D135C7C}"/>
                </a:ext>
              </a:extLst>
            </p:cNvPr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3C4DB5A-8A5E-0A01-1687-772604D80483}"/>
                </a:ext>
              </a:extLst>
            </p:cNvPr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5132396-C89D-3607-0127-8B514FEB97DA}"/>
                </a:ext>
              </a:extLst>
            </p:cNvPr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C1DAF8E-B44D-6EAD-B1FB-3717A5A53421}"/>
                </a:ext>
              </a:extLst>
            </p:cNvPr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F06170-E330-7446-E034-A615A7B556BC}"/>
                </a:ext>
              </a:extLst>
            </p:cNvPr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6C0086A-FD84-7829-0D97-47BAEF996536}"/>
                </a:ext>
              </a:extLst>
            </p:cNvPr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8D05CFC9-87D7-A957-D828-24E6DCBF77BB}"/>
              </a:ext>
            </a:extLst>
          </p:cNvPr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1EC0343-08E7-27B9-3CC9-5036ED1ADD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3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BC236C-2FB8-85B9-7C01-EBCFE5237B1A}"/>
              </a:ext>
            </a:extLst>
          </p:cNvPr>
          <p:cNvSpPr/>
          <p:nvPr/>
        </p:nvSpPr>
        <p:spPr>
          <a:xfrm>
            <a:off x="929898" y="1835846"/>
            <a:ext cx="10352868" cy="37961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তুমি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কীভাবে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জমাও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চারটি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উপায়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en-US" sz="40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4704B1-6BE2-2E29-4927-995C3E729082}"/>
              </a:ext>
            </a:extLst>
          </p:cNvPr>
          <p:cNvSpPr/>
          <p:nvPr/>
        </p:nvSpPr>
        <p:spPr>
          <a:xfrm>
            <a:off x="987137" y="2109355"/>
            <a:ext cx="8125691" cy="852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723D7E-9DBE-2340-E510-A8F40B18C854}"/>
              </a:ext>
            </a:extLst>
          </p:cNvPr>
          <p:cNvSpPr/>
          <p:nvPr/>
        </p:nvSpPr>
        <p:spPr>
          <a:xfrm>
            <a:off x="997527" y="2140527"/>
            <a:ext cx="8146473" cy="10079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নিচের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প্রশ্নটি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বাড়ি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লিখে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আনবে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DF72444-24F1-B4DD-472B-F2B13939D1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1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41F644C3-4704-1E6B-A2BB-CCE270D20A7C}"/>
              </a:ext>
            </a:extLst>
          </p:cNvPr>
          <p:cNvSpPr/>
          <p:nvPr/>
        </p:nvSpPr>
        <p:spPr>
          <a:xfrm>
            <a:off x="1533981" y="489665"/>
            <a:ext cx="8229601" cy="557939"/>
          </a:xfrm>
          <a:prstGeom prst="snip2DiagRect">
            <a:avLst>
              <a:gd name="adj1" fmla="val 677"/>
              <a:gd name="adj2" fmla="val 0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আজ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যা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শিখলাম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5975A-0B97-066F-03C5-8D9F7EA8FF53}"/>
              </a:ext>
            </a:extLst>
          </p:cNvPr>
          <p:cNvSpPr txBox="1"/>
          <p:nvPr/>
        </p:nvSpPr>
        <p:spPr>
          <a:xfrm>
            <a:off x="665018" y="1164134"/>
            <a:ext cx="1177636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u="sng" dirty="0" err="1">
                <a:solidFill>
                  <a:schemeClr val="tx2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2800" u="sng" dirty="0">
                <a:solidFill>
                  <a:schemeClr val="tx2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 </a:t>
            </a:r>
            <a:endParaRPr lang="en-US" sz="2800" u="sng" dirty="0">
              <a:solidFill>
                <a:schemeClr val="accent1">
                  <a:lumMod val="50000"/>
                </a:schemeClr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মানুষ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উৎস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পেয়ে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এ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সবই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তাদের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2800" u="sng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: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আয়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খরচ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পর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বাকি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-ই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2800" u="sng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US" sz="2800" u="sng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u="sng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u="sng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করব: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ভবিষ্যতের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প্রয়োজন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মেটানোর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endParaRPr lang="en-US" sz="28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হঠা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দরকার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মেটাতে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পারি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আমাদের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নানা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ইচ্ছা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পূরণের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টাকার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প্রয়োজন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নিজের পছন্দের বই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</a:t>
            </a: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প্রয়োজ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নে</a:t>
            </a: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উপহার কিন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তেও</a:t>
            </a: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টাকা </a:t>
            </a:r>
            <a:r>
              <a:rPr lang="en-US" sz="2800" dirty="0" err="1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দরকার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2800" dirty="0">
              <a:solidFill>
                <a:srgbClr val="7030A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প্রয়োজনে বাবা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-</a:t>
            </a:r>
            <a:r>
              <a:rPr lang="bn-BD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মাকে টাকা দিয়ে সহযোগিতা করতে পারি</a:t>
            </a:r>
            <a:r>
              <a:rPr lang="en-US" sz="2800" dirty="0">
                <a:solidFill>
                  <a:srgbClr val="7030A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2800" u="sng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কোথায়</a:t>
            </a:r>
            <a:r>
              <a:rPr lang="en-US" sz="2800" u="sng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u="sng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800" u="sng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u="sng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রাখব</a:t>
            </a:r>
            <a:r>
              <a:rPr lang="en-US" sz="2800" u="sng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মাটির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কাঠের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বাক্স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প্লাস্টিকের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কৌটা</a:t>
            </a:r>
            <a:r>
              <a:rPr lang="en-US" sz="28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</a:t>
            </a:r>
            <a:endParaRPr lang="en-US" sz="2800" dirty="0">
              <a:solidFill>
                <a:srgbClr val="00206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B94A36C5-F1DB-FCA5-69AD-8B3E92D3E3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ধন্যবাদ জানানোর দিন আজ - NewsNow24">
            <a:extLst>
              <a:ext uri="{FF2B5EF4-FFF2-40B4-BE49-F238E27FC236}">
                <a16:creationId xmlns:a16="http://schemas.microsoft.com/office/drawing/2014/main" id="{324E978E-02D4-3365-3503-294ACDD29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305B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স্মৃতিঘেরা মাটির ব্যাংকের ...">
            <a:extLst>
              <a:ext uri="{FF2B5EF4-FFF2-40B4-BE49-F238E27FC236}">
                <a16:creationId xmlns:a16="http://schemas.microsoft.com/office/drawing/2014/main" id="{26261EAE-68D6-37A1-2A6E-62349F4CEE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7"/>
          <a:stretch>
            <a:fillRect/>
          </a:stretch>
        </p:blipFill>
        <p:spPr bwMode="auto">
          <a:xfrm>
            <a:off x="4720937" y="821958"/>
            <a:ext cx="2205380" cy="1336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শিক্ষক বাতায়ন">
            <a:extLst>
              <a:ext uri="{FF2B5EF4-FFF2-40B4-BE49-F238E27FC236}">
                <a16:creationId xmlns:a16="http://schemas.microsoft.com/office/drawing/2014/main" id="{30155DE3-1C78-0B2A-752E-990351DC0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65" y="1581806"/>
            <a:ext cx="565785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906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32FB3-4EB8-CFFA-4E23-4F6BDC818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atir Bank – Expense Tracker - Google Play তে অ্যাপ">
            <a:extLst>
              <a:ext uri="{FF2B5EF4-FFF2-40B4-BE49-F238E27FC236}">
                <a16:creationId xmlns:a16="http://schemas.microsoft.com/office/drawing/2014/main" id="{177CF926-BCFA-DE32-5D0C-8B63141C2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162" y="1454728"/>
            <a:ext cx="4603173" cy="401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3305C76-0D70-BF28-0FA7-C43F50C0139F}"/>
              </a:ext>
            </a:extLst>
          </p:cNvPr>
          <p:cNvSpPr/>
          <p:nvPr/>
        </p:nvSpPr>
        <p:spPr>
          <a:xfrm>
            <a:off x="737755" y="546910"/>
            <a:ext cx="3564082" cy="689608"/>
          </a:xfrm>
          <a:prstGeom prst="rect">
            <a:avLst/>
          </a:prstGeom>
          <a:solidFill>
            <a:srgbClr val="FFC6C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 </a:t>
            </a:r>
            <a:endParaRPr lang="en-US" sz="28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0D6A1A-145A-F15B-C645-8E6EA50D2E1B}"/>
              </a:ext>
            </a:extLst>
          </p:cNvPr>
          <p:cNvSpPr/>
          <p:nvPr/>
        </p:nvSpPr>
        <p:spPr>
          <a:xfrm>
            <a:off x="2452255" y="5202384"/>
            <a:ext cx="7595754" cy="1246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anose="02000000000000000000"/>
                <a:cs typeface="Kalpurush" panose="02000600000000000000" pitchFamily="2" charset="0"/>
              </a:rPr>
              <a:t>ছবিতে</a:t>
            </a:r>
            <a:r>
              <a:rPr lang="bn-IN" sz="3600" dirty="0">
                <a:solidFill>
                  <a:schemeClr val="tx1"/>
                </a:solidFill>
                <a:latin typeface="NikoshBAN" panose="02000000000000000000"/>
                <a:cs typeface="Kalpurush" panose="02000600000000000000" pitchFamily="2" charset="0"/>
              </a:rPr>
              <a:t> কী দেখতে পাচ্ছ</a:t>
            </a:r>
            <a:r>
              <a:rPr lang="bn-BD" sz="3600" dirty="0">
                <a:solidFill>
                  <a:schemeClr val="tx1"/>
                </a:solidFill>
                <a:latin typeface="NikoshBAN" panose="02000000000000000000"/>
                <a:cs typeface="Kalpurush" panose="02000600000000000000" pitchFamily="2" charset="0"/>
              </a:rPr>
              <a:t>?</a:t>
            </a:r>
            <a:r>
              <a:rPr lang="bn-IN" sz="3600" dirty="0">
                <a:solidFill>
                  <a:schemeClr val="tx1"/>
                </a:solidFill>
                <a:latin typeface="NikoshBAN" panose="02000000000000000000"/>
                <a:cs typeface="Kalpurush" panose="02000600000000000000" pitchFamily="2" charset="0"/>
              </a:rPr>
              <a:t>  </a:t>
            </a:r>
            <a:endParaRPr lang="en-US" sz="3600" dirty="0">
              <a:solidFill>
                <a:schemeClr val="tx1"/>
              </a:solidFill>
              <a:latin typeface="NikoshBAN" panose="02000000000000000000"/>
              <a:cs typeface="Kalpurush" panose="020006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5E0FA4-72A3-9B7C-721F-29F996EA00FD}"/>
              </a:ext>
            </a:extLst>
          </p:cNvPr>
          <p:cNvSpPr/>
          <p:nvPr/>
        </p:nvSpPr>
        <p:spPr>
          <a:xfrm>
            <a:off x="1132611" y="5517575"/>
            <a:ext cx="9968420" cy="654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এটি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তোমাদের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কাছে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আছে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8053C6-D4AB-7225-4D1C-63E077E9EBA1}"/>
              </a:ext>
            </a:extLst>
          </p:cNvPr>
          <p:cNvSpPr/>
          <p:nvPr/>
        </p:nvSpPr>
        <p:spPr>
          <a:xfrm>
            <a:off x="3190010" y="5493327"/>
            <a:ext cx="4984204" cy="720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আছে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A4AAD8-EC76-A4F6-7519-F35774330771}"/>
              </a:ext>
            </a:extLst>
          </p:cNvPr>
          <p:cNvSpPr/>
          <p:nvPr/>
        </p:nvSpPr>
        <p:spPr>
          <a:xfrm>
            <a:off x="1475509" y="5340927"/>
            <a:ext cx="8291945" cy="862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আমারও</a:t>
            </a:r>
            <a:r>
              <a:rPr lang="en-US" sz="3200" dirty="0"/>
              <a:t> </a:t>
            </a:r>
            <a:r>
              <a:rPr lang="en-US" sz="3200" dirty="0" err="1"/>
              <a:t>আছে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9E929B-0C4B-987A-D6F2-169DC81CC26C}"/>
              </a:ext>
            </a:extLst>
          </p:cNvPr>
          <p:cNvSpPr txBox="1"/>
          <p:nvPr/>
        </p:nvSpPr>
        <p:spPr>
          <a:xfrm>
            <a:off x="2224704" y="5557042"/>
            <a:ext cx="763627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এটি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ব্যবহার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077165-D8D9-83BC-E507-51DDA8FB3C39}"/>
              </a:ext>
            </a:extLst>
          </p:cNvPr>
          <p:cNvSpPr txBox="1"/>
          <p:nvPr/>
        </p:nvSpPr>
        <p:spPr>
          <a:xfrm>
            <a:off x="1517074" y="5557042"/>
            <a:ext cx="901930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টাকা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জমাও</a:t>
            </a:r>
            <a:r>
              <a:rPr lang="en-US" sz="3600" dirty="0"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FA99013-D182-4652-2FEA-3BD96E8DD471}"/>
              </a:ext>
            </a:extLst>
          </p:cNvPr>
          <p:cNvSpPr/>
          <p:nvPr/>
        </p:nvSpPr>
        <p:spPr>
          <a:xfrm>
            <a:off x="2827331" y="5254336"/>
            <a:ext cx="5617035" cy="862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একটি</a:t>
            </a:r>
            <a:r>
              <a:rPr lang="en-US" sz="2400" dirty="0"/>
              <a:t> </a:t>
            </a:r>
            <a:r>
              <a:rPr lang="en-US" sz="2400" dirty="0" err="1"/>
              <a:t>ব্যাংক</a:t>
            </a:r>
            <a:endParaRPr lang="en-US" sz="2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7F33561-5412-6F92-2DC5-6B8D41256D90}"/>
              </a:ext>
            </a:extLst>
          </p:cNvPr>
          <p:cNvSpPr/>
          <p:nvPr/>
        </p:nvSpPr>
        <p:spPr>
          <a:xfrm>
            <a:off x="2004358" y="5292437"/>
            <a:ext cx="7546909" cy="862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টাকা</a:t>
            </a:r>
            <a:r>
              <a:rPr lang="en-US" sz="2400" dirty="0"/>
              <a:t> ও </a:t>
            </a:r>
            <a:r>
              <a:rPr lang="en-US" sz="2400" dirty="0" err="1"/>
              <a:t>কয়েন</a:t>
            </a:r>
            <a:r>
              <a:rPr lang="en-US" sz="2400" dirty="0"/>
              <a:t> </a:t>
            </a:r>
            <a:r>
              <a:rPr lang="en-US" sz="2400" dirty="0" err="1"/>
              <a:t>জমাই</a:t>
            </a: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FCB590-DBBC-F175-6F02-A2F10A368920}"/>
              </a:ext>
            </a:extLst>
          </p:cNvPr>
          <p:cNvSpPr/>
          <p:nvPr/>
        </p:nvSpPr>
        <p:spPr>
          <a:xfrm>
            <a:off x="945573" y="5340927"/>
            <a:ext cx="9320646" cy="862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ভবিষ্যতের</a:t>
            </a:r>
            <a:r>
              <a:rPr lang="en-US" sz="2400" dirty="0"/>
              <a:t> </a:t>
            </a:r>
            <a:r>
              <a:rPr lang="en-US" sz="2400" dirty="0" err="1"/>
              <a:t>প্রয়োজনের</a:t>
            </a:r>
            <a:r>
              <a:rPr lang="en-US" sz="2400" dirty="0"/>
              <a:t>  </a:t>
            </a:r>
            <a:r>
              <a:rPr lang="en-US" sz="2400" dirty="0" err="1"/>
              <a:t>জন্য</a:t>
            </a:r>
            <a:endParaRPr lang="en-US" sz="2400" dirty="0"/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935FFF88-BE53-5932-634E-B059A8E5BEB9}"/>
              </a:ext>
            </a:extLst>
          </p:cNvPr>
          <p:cNvSpPr/>
          <p:nvPr/>
        </p:nvSpPr>
        <p:spPr>
          <a:xfrm rot="5400000">
            <a:off x="2041812" y="-997524"/>
            <a:ext cx="961166" cy="3829049"/>
          </a:xfrm>
          <a:prstGeom prst="can">
            <a:avLst>
              <a:gd name="adj" fmla="val 10149"/>
            </a:avLst>
          </a:prstGeo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F4F52C-83BA-0F11-EE0F-FEA52C935D1A}"/>
              </a:ext>
            </a:extLst>
          </p:cNvPr>
          <p:cNvSpPr/>
          <p:nvPr/>
        </p:nvSpPr>
        <p:spPr>
          <a:xfrm>
            <a:off x="1481749" y="5413664"/>
            <a:ext cx="8268652" cy="789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রাখা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মানে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57BB69-7B9B-0F55-8088-EFE449CB3879}"/>
              </a:ext>
            </a:extLst>
          </p:cNvPr>
          <p:cNvSpPr/>
          <p:nvPr/>
        </p:nvSpPr>
        <p:spPr>
          <a:xfrm>
            <a:off x="4371588" y="5383088"/>
            <a:ext cx="3387436" cy="1129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endParaRPr lang="en-US" sz="60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D78DAF6-A71B-1F18-A9FC-6A736606A4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2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29844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2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  <p:bldP spid="23" grpId="1"/>
      <p:bldP spid="24" grpId="0"/>
      <p:bldP spid="24" grpId="1"/>
      <p:bldP spid="27" grpId="0"/>
      <p:bldP spid="27" grpId="1"/>
      <p:bldP spid="30" grpId="0"/>
      <p:bldP spid="30" grpId="1"/>
      <p:bldP spid="31" grpId="0"/>
      <p:bldP spid="31" grpId="1"/>
      <p:bldP spid="35" grpId="0"/>
      <p:bldP spid="35" grpId="1"/>
      <p:bldP spid="37" grpId="0"/>
      <p:bldP spid="37" grpId="1"/>
      <p:bldP spid="39" grpId="0"/>
      <p:bldP spid="39" grpId="1"/>
      <p:bldP spid="4" grpId="0"/>
      <p:bldP spid="4" grpId="1"/>
      <p:bldP spid="8" grpId="0" animBg="1"/>
      <p:bldP spid="8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AD63B5-D7A2-7D15-12F1-03BBE52CBBF8}"/>
              </a:ext>
            </a:extLst>
          </p:cNvPr>
          <p:cNvSpPr/>
          <p:nvPr/>
        </p:nvSpPr>
        <p:spPr>
          <a:xfrm>
            <a:off x="929898" y="780256"/>
            <a:ext cx="10377055" cy="15794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পাঠের শিরোনাম </a:t>
            </a:r>
            <a:endParaRPr lang="en-US" sz="40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3B9862-94F9-D811-C244-E5066871DFC6}"/>
              </a:ext>
            </a:extLst>
          </p:cNvPr>
          <p:cNvSpPr/>
          <p:nvPr/>
        </p:nvSpPr>
        <p:spPr>
          <a:xfrm>
            <a:off x="919507" y="2378929"/>
            <a:ext cx="10377055" cy="30480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u="sng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sz="4000" u="sng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u="sng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আজ</a:t>
            </a:r>
            <a:r>
              <a:rPr lang="en-US" sz="4000" u="sng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u="sng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4000" u="sng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u="sng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পড়ব</a:t>
            </a:r>
            <a:endParaRPr lang="en-US" sz="4000" u="sng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প্রয়োজনে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40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</a:t>
            </a:r>
            <a:r>
              <a:rPr lang="en-US" sz="40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r>
              <a:rPr lang="en-US" sz="4000" u="sng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8ABC0318-489C-27C6-267C-704BEC7062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44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9EAA8B-AF40-F42F-E7A8-5B8C367CACFF}"/>
              </a:ext>
            </a:extLst>
          </p:cNvPr>
          <p:cNvSpPr/>
          <p:nvPr/>
        </p:nvSpPr>
        <p:spPr>
          <a:xfrm>
            <a:off x="542441" y="454970"/>
            <a:ext cx="11143281" cy="5823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শিখনফল</a:t>
            </a:r>
            <a:endParaRPr lang="en-US" sz="3600" b="1" u="sng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en-US" sz="32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৯.১.২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ব্যাক্তিগত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জীবনে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সঞ্চয়ের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প্রয়োজনীয়তা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উল্লেখ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৯.১.৩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ব্যাক্তিগত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জীবনে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সঞ্চয়ী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হতে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সচেষ্ট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  <a:p>
            <a:endParaRPr lang="en-US" sz="32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34B8DEC9-4566-D248-0338-B5282E34BE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02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8FEE9A4-ADD2-543A-A4E7-88FAC393EADF}"/>
              </a:ext>
            </a:extLst>
          </p:cNvPr>
          <p:cNvSpPr/>
          <p:nvPr/>
        </p:nvSpPr>
        <p:spPr>
          <a:xfrm>
            <a:off x="2023734" y="1274305"/>
            <a:ext cx="7607946" cy="867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গত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ক্লাসে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শিখেছিলাম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E86F83-27B8-8D92-7E8E-23EA69F04124}"/>
              </a:ext>
            </a:extLst>
          </p:cNvPr>
          <p:cNvSpPr txBox="1"/>
          <p:nvPr/>
        </p:nvSpPr>
        <p:spPr>
          <a:xfrm>
            <a:off x="2161308" y="2446150"/>
            <a:ext cx="78243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পরিশোধের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দোকানী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বিনিময়ে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তোমাকে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পেনসিল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দিবে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অপচয়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করবোনা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bn-IN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C44B0A69-17F7-C0E2-E6D4-3FFD35A3C1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3F35F3-AE58-3F53-C864-AE3606E74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91" y="1342682"/>
            <a:ext cx="6192983" cy="4580136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A9159271-382F-AFEA-5AAA-207FADB8C646}"/>
              </a:ext>
            </a:extLst>
          </p:cNvPr>
          <p:cNvSpPr/>
          <p:nvPr/>
        </p:nvSpPr>
        <p:spPr>
          <a:xfrm rot="15628070">
            <a:off x="7320166" y="2328278"/>
            <a:ext cx="914400" cy="2032892"/>
          </a:xfrm>
          <a:prstGeom prst="downArrow">
            <a:avLst>
              <a:gd name="adj1" fmla="val 13265"/>
              <a:gd name="adj2" fmla="val 616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9E22F8-1AE3-20D9-B517-CB21CDAEE0F9}"/>
              </a:ext>
            </a:extLst>
          </p:cNvPr>
          <p:cNvSpPr/>
          <p:nvPr/>
        </p:nvSpPr>
        <p:spPr>
          <a:xfrm>
            <a:off x="8853055" y="2452255"/>
            <a:ext cx="287828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এটা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কীসের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070FA6-4425-7D05-9EFC-895499D2C68B}"/>
              </a:ext>
            </a:extLst>
          </p:cNvPr>
          <p:cNvSpPr/>
          <p:nvPr/>
        </p:nvSpPr>
        <p:spPr>
          <a:xfrm>
            <a:off x="625258" y="546910"/>
            <a:ext cx="3676579" cy="689608"/>
          </a:xfrm>
          <a:prstGeom prst="rect">
            <a:avLst/>
          </a:prstGeom>
          <a:solidFill>
            <a:srgbClr val="FFC6C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 </a:t>
            </a:r>
            <a:endParaRPr lang="en-US" sz="28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01D0F7D8-4DE9-44DD-F090-6D2F5512510A}"/>
              </a:ext>
            </a:extLst>
          </p:cNvPr>
          <p:cNvSpPr/>
          <p:nvPr/>
        </p:nvSpPr>
        <p:spPr>
          <a:xfrm rot="5400000">
            <a:off x="2083380" y="-1101432"/>
            <a:ext cx="971549" cy="3922573"/>
          </a:xfrm>
          <a:prstGeom prst="can">
            <a:avLst>
              <a:gd name="adj" fmla="val 14474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bliqueTopLeft"/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FA29FC-927E-A3E7-D380-81377F8DF457}"/>
              </a:ext>
            </a:extLst>
          </p:cNvPr>
          <p:cNvSpPr/>
          <p:nvPr/>
        </p:nvSpPr>
        <p:spPr>
          <a:xfrm>
            <a:off x="8447809" y="2500745"/>
            <a:ext cx="374419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মাটির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789118D6-DDEA-64D9-34DB-E67F57756A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5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32735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67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D2570-D4E9-B7A3-18C7-083739D23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3D1E9C-77B7-72F2-8E9E-2B0C49BF68D5}"/>
              </a:ext>
            </a:extLst>
          </p:cNvPr>
          <p:cNvSpPr/>
          <p:nvPr/>
        </p:nvSpPr>
        <p:spPr>
          <a:xfrm>
            <a:off x="8853055" y="2452255"/>
            <a:ext cx="287828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এটা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কীসের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AE7F9C-8490-B1B2-E047-E82545705628}"/>
              </a:ext>
            </a:extLst>
          </p:cNvPr>
          <p:cNvSpPr/>
          <p:nvPr/>
        </p:nvSpPr>
        <p:spPr>
          <a:xfrm>
            <a:off x="625258" y="546910"/>
            <a:ext cx="3676579" cy="689608"/>
          </a:xfrm>
          <a:prstGeom prst="rect">
            <a:avLst/>
          </a:prstGeom>
          <a:solidFill>
            <a:srgbClr val="FFC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 </a:t>
            </a:r>
            <a:endParaRPr lang="en-US" sz="28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F3B8FEAA-D345-DA33-37D0-D02EF6FCE29C}"/>
              </a:ext>
            </a:extLst>
          </p:cNvPr>
          <p:cNvSpPr/>
          <p:nvPr/>
        </p:nvSpPr>
        <p:spPr>
          <a:xfrm rot="5400000">
            <a:off x="1875562" y="-1070260"/>
            <a:ext cx="971549" cy="3922573"/>
          </a:xfrm>
          <a:prstGeom prst="can">
            <a:avLst>
              <a:gd name="adj" fmla="val 14474"/>
            </a:avLst>
          </a:prstGeom>
          <a:scene3d>
            <a:camera prst="obliqueTop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E70E71-B0B9-2B0D-F62C-C023BCAAEB0E}"/>
              </a:ext>
            </a:extLst>
          </p:cNvPr>
          <p:cNvSpPr/>
          <p:nvPr/>
        </p:nvSpPr>
        <p:spPr>
          <a:xfrm>
            <a:off x="8447809" y="2428010"/>
            <a:ext cx="374419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কাঠের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1032" name="Picture 8" descr="অসম্ভভ সুন্দর ফিনিসিং এ পাওয়া যাচ্ছে আমাদের হোম ব্যাংক 🔥 লিফ কোস্টার,  রাউন্ড বোর্ড, সার্ভিং বোর্ড, কাপল ট্রে সহ সকল ইউনিক পণ্য গুলো। Regular ...">
            <a:extLst>
              <a:ext uri="{FF2B5EF4-FFF2-40B4-BE49-F238E27FC236}">
                <a16:creationId xmlns:a16="http://schemas.microsoft.com/office/drawing/2014/main" id="{F64011D9-65DB-A63A-8AE1-1B91F768E9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9" t="18204" b="21749"/>
          <a:stretch>
            <a:fillRect/>
          </a:stretch>
        </p:blipFill>
        <p:spPr bwMode="auto">
          <a:xfrm>
            <a:off x="2441865" y="1413165"/>
            <a:ext cx="5288974" cy="415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DC794E6B-A3B4-EAD7-AEFB-167727715E82}"/>
              </a:ext>
            </a:extLst>
          </p:cNvPr>
          <p:cNvSpPr/>
          <p:nvPr/>
        </p:nvSpPr>
        <p:spPr>
          <a:xfrm rot="15628070">
            <a:off x="7320166" y="2328278"/>
            <a:ext cx="914400" cy="2032892"/>
          </a:xfrm>
          <a:prstGeom prst="downArrow">
            <a:avLst>
              <a:gd name="adj1" fmla="val 13265"/>
              <a:gd name="adj2" fmla="val 616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15EEE24F-1EFF-62E7-CD11-0EAF9D3925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4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32735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67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51CCD-F5A7-96CB-6386-617C4C7F7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40E000-DEEA-60FD-29FA-EA8ED2C44315}"/>
              </a:ext>
            </a:extLst>
          </p:cNvPr>
          <p:cNvSpPr/>
          <p:nvPr/>
        </p:nvSpPr>
        <p:spPr>
          <a:xfrm>
            <a:off x="8302337" y="2815937"/>
            <a:ext cx="287828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এটা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কীসের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9A4B8C-ABA6-19BB-794B-F8CEF08F77BE}"/>
              </a:ext>
            </a:extLst>
          </p:cNvPr>
          <p:cNvSpPr/>
          <p:nvPr/>
        </p:nvSpPr>
        <p:spPr>
          <a:xfrm>
            <a:off x="625258" y="546910"/>
            <a:ext cx="3676579" cy="689608"/>
          </a:xfrm>
          <a:prstGeom prst="rect">
            <a:avLst/>
          </a:prstGeom>
          <a:solidFill>
            <a:srgbClr val="FFC6C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bn-IN" sz="28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দেখ </a:t>
            </a:r>
            <a:endParaRPr lang="en-US" sz="2800" b="1" dirty="0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Cylinder 6">
            <a:extLst>
              <a:ext uri="{FF2B5EF4-FFF2-40B4-BE49-F238E27FC236}">
                <a16:creationId xmlns:a16="http://schemas.microsoft.com/office/drawing/2014/main" id="{607DC31A-D476-223B-B95B-488BC9FD9C90}"/>
              </a:ext>
            </a:extLst>
          </p:cNvPr>
          <p:cNvSpPr/>
          <p:nvPr/>
        </p:nvSpPr>
        <p:spPr>
          <a:xfrm rot="5400000">
            <a:off x="1875562" y="-1070260"/>
            <a:ext cx="971549" cy="3922573"/>
          </a:xfrm>
          <a:prstGeom prst="can">
            <a:avLst>
              <a:gd name="adj" fmla="val 14474"/>
            </a:avLst>
          </a:prstGeom>
          <a:scene3d>
            <a:camera prst="obliqueTopLeft"/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EB3551-EC3D-9475-A304-F95EABA0356A}"/>
              </a:ext>
            </a:extLst>
          </p:cNvPr>
          <p:cNvSpPr/>
          <p:nvPr/>
        </p:nvSpPr>
        <p:spPr>
          <a:xfrm>
            <a:off x="7990609" y="2843645"/>
            <a:ext cx="3744191" cy="1163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প্লাস্টিকের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ব্যাংকের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ছবি</a:t>
            </a:r>
            <a:r>
              <a:rPr lang="en-US" sz="32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1028" name="Picture 4" descr="Tel Sanchoy Bank Red Plastic Money Savings Bank Toy (Round) Money saving  bank only for money saving">
            <a:extLst>
              <a:ext uri="{FF2B5EF4-FFF2-40B4-BE49-F238E27FC236}">
                <a16:creationId xmlns:a16="http://schemas.microsoft.com/office/drawing/2014/main" id="{D36951F6-46A5-92A7-0AAA-C055CBFA2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09" y="1461652"/>
            <a:ext cx="5029200" cy="4939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C53519D1-0169-1FC6-4144-504BB2F80421}"/>
              </a:ext>
            </a:extLst>
          </p:cNvPr>
          <p:cNvSpPr/>
          <p:nvPr/>
        </p:nvSpPr>
        <p:spPr>
          <a:xfrm rot="15628070">
            <a:off x="6499284" y="2536097"/>
            <a:ext cx="914400" cy="2032892"/>
          </a:xfrm>
          <a:prstGeom prst="downArrow">
            <a:avLst>
              <a:gd name="adj1" fmla="val 13265"/>
              <a:gd name="adj2" fmla="val 6160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2A4AE8C7-6E81-0BA1-B2C3-427C03D5F7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538"/>
            </a:avLst>
          </a:prstGeom>
          <a:solidFill>
            <a:srgbClr val="C2C614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75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32735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67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10" grpId="0"/>
    </p:bldLst>
  </p:timing>
</p:sld>
</file>

<file path=ppt/theme/theme1.xml><?xml version="1.0" encoding="utf-8"?>
<a:theme xmlns:a="http://schemas.openxmlformats.org/drawingml/2006/main" name="BGS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GS Theme" id="{4DA49A46-9BE7-46E7-97BA-B960BFBE5FE5}" vid="{D39BFD43-51C4-41BF-80C9-87B185ED23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894a8cf-5bd2-4de9-ae19-530e5e119ff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4E21726E1A2F459357E649E541E583" ma:contentTypeVersion="6" ma:contentTypeDescription="Create a new document." ma:contentTypeScope="" ma:versionID="df7935cd60eb73799d72dfb3407fd77d">
  <xsd:schema xmlns:xsd="http://www.w3.org/2001/XMLSchema" xmlns:xs="http://www.w3.org/2001/XMLSchema" xmlns:p="http://schemas.microsoft.com/office/2006/metadata/properties" xmlns:ns3="3894a8cf-5bd2-4de9-ae19-530e5e119ffc" targetNamespace="http://schemas.microsoft.com/office/2006/metadata/properties" ma:root="true" ma:fieldsID="d2d8d438f9539a3a2a4f57c88e28880f" ns3:_="">
    <xsd:import namespace="3894a8cf-5bd2-4de9-ae19-530e5e119ff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94a8cf-5bd2-4de9-ae19-530e5e119f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9A4D3D-4CDD-45BC-9449-B66AB363B09A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3894a8cf-5bd2-4de9-ae19-530e5e119ffc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027947-F1D5-4CC7-8E93-36B423DA70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94a8cf-5bd2-4de9-ae19-530e5e119f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48BE14-FC99-4B00-9016-ACD126091F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BGS Theme</Template>
  <TotalTime>5646</TotalTime>
  <Words>832</Words>
  <Application>Microsoft Office PowerPoint</Application>
  <PresentationFormat>Widescreen</PresentationFormat>
  <Paragraphs>155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Calibri</vt:lpstr>
      <vt:lpstr>Kalpurush</vt:lpstr>
      <vt:lpstr>NikoshBAN</vt:lpstr>
      <vt:lpstr>Wingdings</vt:lpstr>
      <vt:lpstr>BGS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WPBX5105GRF052209404</dc:creator>
  <cp:lastModifiedBy>Pedp4 WPBX5105GRF052209404</cp:lastModifiedBy>
  <cp:revision>48</cp:revision>
  <dcterms:created xsi:type="dcterms:W3CDTF">2025-02-24T13:05:18Z</dcterms:created>
  <dcterms:modified xsi:type="dcterms:W3CDTF">2026-01-18T04:42:58Z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0x010100B34E21726E1A2F459357E649E541E583</vt:lpwstr>
  </property>
</Properties>
</file>