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3" r:id="rId6"/>
    <p:sldId id="268" r:id="rId7"/>
    <p:sldId id="267" r:id="rId8"/>
    <p:sldId id="269" r:id="rId9"/>
    <p:sldId id="273" r:id="rId10"/>
    <p:sldId id="270" r:id="rId11"/>
    <p:sldId id="275" r:id="rId12"/>
    <p:sldId id="274" r:id="rId13"/>
    <p:sldId id="276" r:id="rId14"/>
    <p:sldId id="271" r:id="rId15"/>
    <p:sldId id="272" r:id="rId16"/>
    <p:sldId id="266" r:id="rId17"/>
    <p:sldId id="26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5" autoAdjust="0"/>
    <p:restoredTop sz="94645" autoAdjust="0"/>
  </p:normalViewPr>
  <p:slideViewPr>
    <p:cSldViewPr>
      <p:cViewPr varScale="1">
        <p:scale>
          <a:sx n="101" d="100"/>
          <a:sy n="101" d="100"/>
        </p:scale>
        <p:origin x="-2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%E0%A6%B0%E0%A6%95%E0%A7%8D%E0%A6%A4%E0%A7%87%E0%A6%B0+%E0%A6%95%E0%A6%BE%E0%A6%9C&amp;rlz=1C1BNSD_enBD976BD976&amp;oq=%E0%A6%AC%E0%A7%8D%E0%A6%B2%E0%A7%81%E0%A6%A6&amp;aqs=chrome..69i57j0i30j0i751l2j0i546i649j0i751l2.8512j0j4&amp;sourceid=chrome&amp;ie=UTF-8&amp;ved=2ahUKEwjx4rOdjpSSAxU3TGwGHa4iAfIQgK4QegYIAQgAEA8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google.com/search?q=%E0%A6%95%E0%A6%BE%E0%A6%B0%E0%A7%8D%E0%A6%B2+%E0%A6%B2%E0%A7%8D%E0%A6%AF%E0%A6%BE%E0%A6%A8%E0%A7%8D%E0%A6%A1%E0%A6%B8%E0%A7%8D%E0%A6%9F%E0%A7%87%E0%A6%87%E0%A6%A8%E0%A6%BE%E0%A6%B0+(Karl+Landsteiner)&amp;rlz=1C1BNSD_enBD976BD976&amp;oq=%E0%A6%B0%E0%A6%95%E0%A7%8D%E0%A6%A4+%E0%A6%97%E0%A7%8D%E0%A6%B0%E0%A7%81%E0%A6%AA+%E0%A6%8F%E0%A6%B0+%E0%A6%86%E0%A6%AC%E0%A6%BF%E0%A6%B8%E0%A7%8D%E0%A6%95%E0%A6%BE%E0%A6%B0&amp;aqs=chrome..69i57j0i751l5.23033j0j4&amp;sourceid=chrome&amp;ie=UTF-8&amp;mstk=AUtExfDTb61VQ9tZgk9dk1rflgF9TwISGJY9ogcFHIe_YymeQIfiYmswGYAdpKcHpsf4OjMfR4L48ORMuGt_tfld2Ueol7xS5GX7dXmj1ebb5dO2enucHW8HCHDrpmj8Me9-9_o&amp;csui=3&amp;ved=2ahUKEwiUhrisoJSSAxXwWnADHVBmMksQgK4QegQIARAB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%E0%A6%B0%E0%A6%95%E0%A7%8D%E0%A6%A4%E0%A6%95%E0%A6%A3%E0%A6%BF%E0%A6%95%E0%A6%BE&amp;sca_esv=4ba3af865432350d&amp;source=hp&amp;ei=dy9raaHqEtjg0-kPidSHuA0&amp;iflsig=AFdpzrgAAAAAaWs9h_omxXbzt1l_eoDwZUj4ZQoAwMhy&amp;oq=%E0%A6%B0%E0%A6%95%E0%A7%8D%E0%A6%A4&amp;gs_lp=Egdnd3Mtd2l6IgzgprDgppXgp43gpqQqAggGMgcQABiABBgTMgcQABiABBgTMgcQABiABBgTMgcQABiABBgTMgcQABiABBgTMgcQABiABBgTMgcQABiABBgTMgcQABiABBgTMgcQABiABBgTMgcQABiABBgTSNBzUMURWJpjcAZ4AJABAJgB9gGgAaQMqgEFMC44LjG4AQHIAQD4AQGYAg-gAo8NqAIKwgIKEAAYAxjqAhiPAcICCxAAGIAEGLEDGIMBwgIIEC4YgAQYsQPCAhAQABiABBixAxiDARiKBRgKwgIIEAAYgAQYsQPCAgUQABiABMICCxAuGIAEGLEDGIMBwgIOEC4YgAQYsQMY0QMYxwHCAgUQLhiABMICDhAuGIAEGLEDGIMBGIoFwgIEEAAYA8ICBBAAGB7CAgkQABiABBgTGA2YAw3xBcIARiR_h-WTkgcFNi44LjGgB_dCsgcFMC44LjG4B-YMwgcGMi0xNC4xyAdWgAgA&amp;sclient=gws-wiz&amp;ved=2ahUKEwiHk5Wy_JGSAxXcT2wGHVaaLsoQgK4QegYIAQgAEAs" TargetMode="External"/><Relationship Id="rId7" Type="http://schemas.openxmlformats.org/officeDocument/2006/relationships/image" Target="../media/image5.jpg"/><Relationship Id="rId2" Type="http://schemas.openxmlformats.org/officeDocument/2006/relationships/hyperlink" Target="https://www.google.com/search?q=%E0%A6%AA%E0%A7%8D%E0%A6%B2%E0%A6%BE%E0%A6%9C%E0%A6%AE%E0%A6%BE&amp;sca_esv=4ba3af865432350d&amp;source=hp&amp;ei=dy9raaHqEtjg0-kPidSHuA0&amp;iflsig=AFdpzrgAAAAAaWs9h_omxXbzt1l_eoDwZUj4ZQoAwMhy&amp;oq=%E0%A6%B0%E0%A6%95%E0%A7%8D%E0%A6%A4&amp;gs_lp=Egdnd3Mtd2l6IgzgprDgppXgp43gpqQqAggGMgcQABiABBgTMgcQABiABBgTMgcQABiABBgTMgcQABiABBgTMgcQABiABBgTMgcQABiABBgTMgcQABiABBgTMgcQABiABBgTMgcQABiABBgTMgcQABiABBgTSNBzUMURWJpjcAZ4AJABAJgB9gGgAaQMqgEFMC44LjG4AQHIAQD4AQGYAg-gAo8NqAIKwgIKEAAYAxjqAhiPAcICCxAAGIAEGLEDGIMBwgIIEC4YgAQYsQPCAhAQABiABBixAxiDARiKBRgKwgIIEAAYgAQYsQPCAgUQABiABMICCxAuGIAEGLEDGIMBwgIOEC4YgAQYsQMY0QMYxwHCAgUQLhiABMICDhAuGIAEGLEDGIMBGIoFwgIEEAAYA8ICBBAAGB7CAgkQABiABBgTGA2YAw3xBcIARiR_h-WTkgcFNi44LjGgB_dCsgcFMC44LjG4B-YMwgcGMi0xNC4xyAdWgAgA&amp;sclient=gws-wiz&amp;ved=2ahUKEwiHk5Wy_JGSAxXcT2wGHVaaLsoQgK4QegYIAQgAEAk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search?q=%E0%A6%85%E0%A6%A3%E0%A7%81%E0%A6%9A%E0%A6%95%E0%A7%8D%E0%A6%B0%E0%A6%BF%E0%A6%95%E0%A6%BE&amp;sca_esv=4ba3af865432350d&amp;source=hp&amp;ei=dy9raaHqEtjg0-kPidSHuA0&amp;iflsig=AFdpzrgAAAAAaWs9h_omxXbzt1l_eoDwZUj4ZQoAwMhy&amp;oq=%E0%A6%B0%E0%A6%95%E0%A7%8D%E0%A6%A4&amp;gs_lp=Egdnd3Mtd2l6IgzgprDgppXgp43gpqQqAggGMgcQABiABBgTMgcQABiABBgTMgcQABiABBgTMgcQABiABBgTMgcQABiABBgTMgcQABiABBgTMgcQABiABBgTMgcQABiABBgTMgcQABiABBgTMgcQABiABBgTSNBzUMURWJpjcAZ4AJABAJgB9gGgAaQMqgEFMC44LjG4AQHIAQD4AQGYAg-gAo8NqAIKwgIKEAAYAxjqAhiPAcICCxAAGIAEGLEDGIMBwgIIEC4YgAQYsQPCAhAQABiABBixAxiDARiKBRgKwgIIEAAYgAQYsQPCAgUQABiABMICCxAuGIAEGLEDGIMBwgIOEC4YgAQYsQMY0QMYxwHCAgUQLhiABMICDhAuGIAEGLEDGIMBGIoFwgIEEAAYA8ICBBAAGB7CAgkQABiABBgTGA2YAw3xBcIARiR_h-WTkgcFNi44LjGgB_dCsgcFMC44LjG4B-YMwgcGMi0xNC4xyAdWgAgA&amp;sclient=gws-wiz&amp;ved=2ahUKEwiHk5Wy_JGSAxXcT2wGHVaaLsoQgK4QegYIAQgBEAE" TargetMode="External"/><Relationship Id="rId5" Type="http://schemas.openxmlformats.org/officeDocument/2006/relationships/hyperlink" Target="https://www.google.com/search?q=%E0%A6%B6%E0%A7%8D%E0%A6%AC%E0%A7%87%E0%A6%A4+%E0%A6%B0%E0%A6%95%E0%A7%8D%E0%A6%A4%E0%A6%95%E0%A6%A3%E0%A6%BF%E0%A6%95%E0%A6%BE&amp;sca_esv=4ba3af865432350d&amp;source=hp&amp;ei=dy9raaHqEtjg0-kPidSHuA0&amp;iflsig=AFdpzrgAAAAAaWs9h_omxXbzt1l_eoDwZUj4ZQoAwMhy&amp;oq=%E0%A6%B0%E0%A6%95%E0%A7%8D%E0%A6%A4&amp;gs_lp=Egdnd3Mtd2l6IgzgprDgppXgp43gpqQqAggGMgcQABiABBgTMgcQABiABBgTMgcQABiABBgTMgcQABiABBgTMgcQABiABBgTMgcQABiABBgTMgcQABiABBgTMgcQABiABBgTMgcQABiABBgTMgcQABiABBgTSNBzUMURWJpjcAZ4AJABAJgB9gGgAaQMqgEFMC44LjG4AQHIAQD4AQGYAg-gAo8NqAIKwgIKEAAYAxjqAhiPAcICCxAAGIAEGLEDGIMBwgIIEC4YgAQYsQPCAhAQABiABBixAxiDARiKBRgKwgIIEAAYgAQYsQPCAgUQABiABMICCxAuGIAEGLEDGIMBwgIOEC4YgAQYsQMY0QMYxwHCAgUQLhiABMICDhAuGIAEGLEDGIMBGIoFwgIEEAAYA8ICBBAAGB7CAgkQABiABBgTGA2YAw3xBcIARiR_h-WTkgcFNi44LjGgB_dCsgcFMC44LjG4B-YMwgcGMi0xNC4xyAdWgAgA&amp;sclient=gws-wiz&amp;ved=2ahUKEwiHk5Wy_JGSAxXcT2wGHVaaLsoQgK4QegYIAQgAEA8" TargetMode="External"/><Relationship Id="rId4" Type="http://schemas.openxmlformats.org/officeDocument/2006/relationships/hyperlink" Target="https://www.google.com/search?q=%E0%A6%B2%E0%A7%8B%E0%A6%B9%E0%A6%BF%E0%A6%A4+%E0%A6%B0%E0%A6%95%E0%A7%8D%E0%A6%A4%E0%A6%95%E0%A6%A3%E0%A6%BF%E0%A6%95%E0%A6%BE&amp;sca_esv=4ba3af865432350d&amp;source=hp&amp;ei=dy9raaHqEtjg0-kPidSHuA0&amp;iflsig=AFdpzrgAAAAAaWs9h_omxXbzt1l_eoDwZUj4ZQoAwMhy&amp;oq=%E0%A6%B0%E0%A6%95%E0%A7%8D%E0%A6%A4&amp;gs_lp=Egdnd3Mtd2l6IgzgprDgppXgp43gpqQqAggGMgcQABiABBgTMgcQABiABBgTMgcQABiABBgTMgcQABiABBgTMgcQABiABBgTMgcQABiABBgTMgcQABiABBgTMgcQABiABBgTMgcQABiABBgTMgcQABiABBgTSNBzUMURWJpjcAZ4AJABAJgB9gGgAaQMqgEFMC44LjG4AQHIAQD4AQGYAg-gAo8NqAIKwgIKEAAYAxjqAhiPAcICCxAAGIAEGLEDGIMBwgIIEC4YgAQYsQPCAhAQABiABBixAxiDARiKBRgKwgIIEAAYgAQYsQPCAgUQABiABMICCxAuGIAEGLEDGIMBwgIOEC4YgAQYsQMY0QMYxwHCAgUQLhiABMICDhAuGIAEGLEDGIMBGIoFwgIEEAAYA8ICBBAAGB7CAgkQABiABBgTGA2YAw3xBcIARiR_h-WTkgcFNi44LjGgB_dCsgcFMC44LjG4B-YMwgcGMi0xNC4xyAdWgAgA&amp;sclient=gws-wiz&amp;ved=2ahUKEwiHk5Wy_JGSAxXcT2wGHVaaLsoQgK4QegYIAQgAEA0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88" y="0"/>
            <a:ext cx="7218023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304800"/>
            <a:ext cx="2329992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40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677400" cy="807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57200" y="838200"/>
            <a:ext cx="5829300" cy="493045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80937" rIns="0" bIns="10791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Vrinda" pitchFamily="34" charset="0"/>
                <a:hlinkClick r:id="rId2"/>
              </a:rPr>
              <a:t>রক্তের কাজ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  <a:cs typeface="Arial" pitchFamily="34" charset="0"/>
              </a:rPr>
              <a:t>: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28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অক্সিজেন ও পুষ্টি সরবরাহ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: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Arial" pitchFamily="34" charset="0"/>
              </a:rPr>
              <a:t> </a:t>
            </a:r>
            <a:r>
              <a:rPr kumimoji="0" lang="bn-IN" sz="2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কোষগুলোতে অক্সিজেন ও প্রয়োজনীয় পুষ্টি উপাদান পৌঁছে দেওয়া।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Google Sans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28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বর্জ্য অপসারণ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: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Arial" pitchFamily="34" charset="0"/>
              </a:rPr>
              <a:t> </a:t>
            </a:r>
            <a:r>
              <a:rPr kumimoji="0" lang="bn-IN" sz="2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কার্বন ডাই অক্সাইডসহ অন্যান্য বিপাকীয় বর্জ্য পদার্থ দূর করা।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Google Sans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28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রোগ প্রতিরোধ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: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Arial" pitchFamily="34" charset="0"/>
              </a:rPr>
              <a:t> </a:t>
            </a:r>
            <a:r>
              <a:rPr kumimoji="0" lang="bn-IN" sz="2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শ্বেত রক্তকণিকার মাধ্যমে সংক্রমণ প্রতিরোধ করা।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Google Sans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28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রক্তক্ষরণ বন্ধ করা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: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Arial" pitchFamily="34" charset="0"/>
              </a:rPr>
              <a:t> </a:t>
            </a:r>
            <a:r>
              <a:rPr kumimoji="0" lang="bn-IN" sz="2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Vrinda" pitchFamily="34" charset="0"/>
              </a:rPr>
              <a:t>প্লেটলেটের সাহায্যে রক্ত জমাট বাঁধ।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Google Sans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03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0"/>
            <a:ext cx="9296400" cy="7086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2400" y="2133600"/>
            <a:ext cx="5410200" cy="3657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800" dirty="0">
                <a:latin typeface="NikoshBAN" pitchFamily="2" charset="0"/>
                <a:cs typeface="NikoshBAN" pitchFamily="2" charset="0"/>
              </a:rPr>
              <a:t>রক্তের গ্রুপ আবিষ্কার করেন অস্ট্রিয়ান-আমেরিকান বিজ্ঞানী </a:t>
            </a:r>
            <a:r>
              <a:rPr lang="as-IN" sz="2800" b="1" dirty="0">
                <a:latin typeface="NikoshBAN" pitchFamily="2" charset="0"/>
                <a:cs typeface="NikoshBAN" pitchFamily="2" charset="0"/>
                <a:hlinkClick r:id="rId2"/>
              </a:rPr>
              <a:t>কার্ল ল্যান্ডস্টেইনার (</a:t>
            </a:r>
            <a:r>
              <a:rPr lang="en-US" sz="2800" b="1" dirty="0">
                <a:latin typeface="NikoshBAN" pitchFamily="2" charset="0"/>
                <a:cs typeface="NikoshBAN" pitchFamily="2" charset="0"/>
                <a:hlinkClick r:id="rId2"/>
              </a:rPr>
              <a:t>Karl Landsteiner)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as-IN" sz="2800" dirty="0">
                <a:latin typeface="NikoshBAN" pitchFamily="2" charset="0"/>
                <a:cs typeface="NikoshBAN" pitchFamily="2" charset="0"/>
              </a:rPr>
              <a:t>যিনি ১৯০০ সালে 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ABO </a:t>
            </a:r>
            <a:r>
              <a:rPr lang="as-IN" sz="2800" dirty="0">
                <a:latin typeface="NikoshBAN" pitchFamily="2" charset="0"/>
                <a:cs typeface="NikoshBAN" pitchFamily="2" charset="0"/>
              </a:rPr>
              <a:t>ব্লাড গ্রুপ সিস্টেমের ভিত্তি স্থাপন করেন এবং ১৯০১ সালে এটি প্রকাশ করেন, যা নিরাপদ রক্ত ​​সঞ্চালনের পথ খুলে দেয়; এই যুগান্তকারী কাজের জন্য তিনি ১৯৩০ সালে নোবেল পুরস্কার লাভ করেন।</a:t>
            </a:r>
            <a:r>
              <a:rPr lang="as-IN" dirty="0"/>
              <a:t> 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685800"/>
            <a:ext cx="3048000" cy="40386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990600" y="304800"/>
            <a:ext cx="2667000" cy="1524000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রক্তের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গ্রুপ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120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52400" y="0"/>
            <a:ext cx="92964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4565" y="381000"/>
            <a:ext cx="4689835" cy="5943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sz="2400" b="1" dirty="0" smtClean="0">
                <a:solidFill>
                  <a:srgbClr val="0A0A0A"/>
                </a:solidFill>
                <a:latin typeface="Google Sans"/>
                <a:cs typeface="Vrinda" pitchFamily="34" charset="0"/>
              </a:rPr>
              <a:t>গ্রুপ</a:t>
            </a:r>
            <a:r>
              <a:rPr lang="en-US" sz="2400" b="1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:</a:t>
            </a:r>
            <a:r>
              <a:rPr lang="en-US" sz="2400" b="1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b="1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গ্রুপ </a:t>
            </a:r>
            <a:r>
              <a:rPr lang="en-US" b="1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A:</a:t>
            </a: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A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অ্যান্টিজেন থাকে</a:t>
            </a: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,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অ্যান্টি</a:t>
            </a: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-B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অ্যান্টিবডি থাকে।</a:t>
            </a:r>
            <a:endParaRPr lang="en-US" dirty="0">
              <a:solidFill>
                <a:srgbClr val="0A0A0A"/>
              </a:solidFill>
              <a:latin typeface="Google Sans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b="1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গ্রুপ </a:t>
            </a:r>
            <a:r>
              <a:rPr lang="en-US" b="1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B:</a:t>
            </a: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B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অ্যান্টিজেন থাকে</a:t>
            </a: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,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অ্যান্টি</a:t>
            </a: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-A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অ্যান্টিবডি থাকে।</a:t>
            </a:r>
            <a:endParaRPr lang="en-US" dirty="0">
              <a:solidFill>
                <a:srgbClr val="0A0A0A"/>
              </a:solidFill>
              <a:latin typeface="Google Sans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b="1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গ্রুপ </a:t>
            </a:r>
            <a:r>
              <a:rPr lang="en-US" b="1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AB:</a:t>
            </a: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A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এবং </a:t>
            </a: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B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উভয় অ্যান্টিজেন থাকে</a:t>
            </a: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,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কোনো অ্যান্টিবডি থাকে না।</a:t>
            </a:r>
            <a:endParaRPr lang="en-US" dirty="0">
              <a:solidFill>
                <a:srgbClr val="0A0A0A"/>
              </a:solidFill>
              <a:latin typeface="Google Sans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bn-IN" b="1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গ্রুপ </a:t>
            </a:r>
            <a:r>
              <a:rPr lang="en-US" b="1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O:</a:t>
            </a:r>
            <a:r>
              <a:rPr lang="en-US" dirty="0">
                <a:solidFill>
                  <a:srgbClr val="0A0A0A"/>
                </a:solidFill>
                <a:latin typeface="Google Sans"/>
                <a:cs typeface="Arial" pitchFamily="34" charset="0"/>
              </a:rPr>
              <a:t>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কোনো অ্যান্টিজেন থাকে না</a:t>
            </a:r>
            <a:r>
              <a:rPr lang="en-US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,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অ্যান্টি</a:t>
            </a:r>
            <a:r>
              <a:rPr lang="en-US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-A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ও অ্যান্টি</a:t>
            </a:r>
            <a:r>
              <a:rPr lang="en-US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-B </a:t>
            </a:r>
            <a:r>
              <a:rPr lang="bn-IN" dirty="0">
                <a:solidFill>
                  <a:srgbClr val="0A0A0A"/>
                </a:solidFill>
                <a:latin typeface="Google Sans"/>
                <a:cs typeface="Vrinda" pitchFamily="34" charset="0"/>
              </a:rPr>
              <a:t>উভয় অ্যান্টিবডি থাকে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914400"/>
            <a:ext cx="351472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4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0"/>
            <a:ext cx="8001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7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76200"/>
            <a:ext cx="9144000" cy="693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286000" y="533400"/>
            <a:ext cx="3657600" cy="2057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62100" y="3657600"/>
            <a:ext cx="6019800" cy="2286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শিখলাম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…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রক্ত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উপাদান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রক্তের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গ্রুপ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এখন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</a:t>
            </a:r>
            <a:r>
              <a:rPr lang="en-US" sz="2000" dirty="0" smtClean="0"/>
              <a:t>।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3603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52400" y="-76200"/>
            <a:ext cx="9601200" cy="723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nip Diagonal Corner Rectangle 3"/>
          <p:cNvSpPr/>
          <p:nvPr/>
        </p:nvSpPr>
        <p:spPr>
          <a:xfrm>
            <a:off x="3124200" y="533400"/>
            <a:ext cx="2057400" cy="1219200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প্রশ্ন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209800" y="2971800"/>
            <a:ext cx="4876800" cy="3505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ক.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রক্তের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উপাদানের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শ্রেণিবিন্যাস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খ.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রক্তের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গ.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রক্তের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উপাদানের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পরিমান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ঘ.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রক্তের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গ্রুপ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   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53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3206"/>
            <a:ext cx="9144000" cy="7010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Callout 2"/>
          <p:cNvSpPr/>
          <p:nvPr/>
        </p:nvSpPr>
        <p:spPr>
          <a:xfrm>
            <a:off x="304800" y="228600"/>
            <a:ext cx="3505200" cy="2667000"/>
          </a:xfrm>
          <a:prstGeom prst="wedgeEllipseCallou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….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685854" y="3352800"/>
            <a:ext cx="5181600" cy="25908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রক্তের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ভালো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আসবা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আনবা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85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04800" y="-152400"/>
            <a:ext cx="10287000" cy="7391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-64168" y="0"/>
            <a:ext cx="2438400" cy="19812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0"/>
            <a:ext cx="6858000" cy="6553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9248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381000"/>
            <a:ext cx="8153400" cy="1066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1600200"/>
            <a:ext cx="3962400" cy="449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1752600"/>
            <a:ext cx="3886200" cy="6858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400" y="1600200"/>
            <a:ext cx="3962400" cy="449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724400" y="1828800"/>
            <a:ext cx="3886200" cy="6096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14400" y="2819400"/>
            <a:ext cx="3276600" cy="28956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উম্মে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সুমাইয়া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খাতুন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জুনিয়র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চকরহমত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ছিদ্দিকিয়া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ধামইরহাট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নওগাঁ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: 01738663723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953000" y="2819400"/>
            <a:ext cx="3505200" cy="297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উদ্ভিদবিজ্ঞান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9ম 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200" smtClean="0">
                <a:latin typeface="NikoshBAN" pitchFamily="2" charset="0"/>
                <a:cs typeface="NikoshBAN" pitchFamily="2" charset="0"/>
              </a:rPr>
              <a:t>2য়</a:t>
            </a:r>
            <a:r>
              <a:rPr lang="en-US" sz="32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(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রক্ত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)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 18/01/2026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: 45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031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304800"/>
            <a:ext cx="9144000" cy="830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457201" y="152400"/>
            <a:ext cx="2971800" cy="222708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পূর্ব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জ্ঞান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যাচাই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89874" y="3276600"/>
            <a:ext cx="3367726" cy="25908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পারছ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819400"/>
            <a:ext cx="3672526" cy="3907018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4267200" y="173610"/>
            <a:ext cx="3374403" cy="1981200"/>
          </a:xfrm>
          <a:prstGeom prst="wedgeEllipseCallou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ছবিটা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দেখো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সবাই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...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45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82222"/>
            <a:ext cx="9180922" cy="7391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Callout 3"/>
          <p:cNvSpPr/>
          <p:nvPr/>
        </p:nvSpPr>
        <p:spPr>
          <a:xfrm>
            <a:off x="1828800" y="304800"/>
            <a:ext cx="4800600" cy="2438400"/>
          </a:xfrm>
          <a:prstGeom prst="wedgeEllipse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….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lowchart: Preparation 5"/>
          <p:cNvSpPr/>
          <p:nvPr/>
        </p:nvSpPr>
        <p:spPr>
          <a:xfrm>
            <a:off x="2819400" y="3581400"/>
            <a:ext cx="2133600" cy="2133600"/>
          </a:xfrm>
          <a:prstGeom prst="flowChartPreparati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রক্ত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00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677400" cy="7467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667000" y="304800"/>
            <a:ext cx="3657600" cy="2286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752600" y="3581400"/>
            <a:ext cx="5257800" cy="3048000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ctr">
              <a:buAutoNum type="arabicPeriod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রক্ত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রক্তের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উপাদান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3.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রক্তের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গ্রুপ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00931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76200"/>
            <a:ext cx="9144000" cy="7086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04800" y="1066800"/>
            <a:ext cx="5029200" cy="35814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200" dirty="0">
                <a:latin typeface="NikoshBAN" pitchFamily="2" charset="0"/>
                <a:cs typeface="NikoshBAN" pitchFamily="2" charset="0"/>
              </a:rPr>
              <a:t>রক্ত হলো এক ধরনের বিশেষ তরল যোজক কলা (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connective tissue) </a:t>
            </a:r>
            <a:r>
              <a:rPr lang="as-IN" sz="3200" dirty="0">
                <a:latin typeface="NikoshBAN" pitchFamily="2" charset="0"/>
                <a:cs typeface="NikoshBAN" pitchFamily="2" charset="0"/>
              </a:rPr>
              <a:t>যা প্লাজমা ও রক্তকণিকা (লোহিত, শ্বেত ও অণুচক্রিকা) দিয়ে </a:t>
            </a: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গঠিত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904999"/>
            <a:ext cx="2209800" cy="31908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0413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2202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Sequential Access Storage 4"/>
          <p:cNvSpPr/>
          <p:nvPr/>
        </p:nvSpPr>
        <p:spPr>
          <a:xfrm>
            <a:off x="427348" y="363242"/>
            <a:ext cx="1524000" cy="2438400"/>
          </a:xfrm>
          <a:prstGeom prst="flowChartMagneticTap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দেখো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9" t="9085" r="10755" b="3097"/>
          <a:stretch/>
        </p:blipFill>
        <p:spPr>
          <a:xfrm>
            <a:off x="2895599" y="1582442"/>
            <a:ext cx="5061409" cy="388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57200" y="-1295400"/>
            <a:ext cx="9677400" cy="845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128337" y="409059"/>
            <a:ext cx="6153346" cy="57922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80937" rIns="0" bIns="10791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রক্তের প্রধান উপাদান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24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  <a:hlinkClick r:id="rId2"/>
              </a:rPr>
              <a:t>প্লাজমা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 (Plasma):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 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রক্তের প্রায় ৫৫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%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তরল অংশ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যা হালকা হলুদ বর্ণের এবং এতে পানি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প্রোটিন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লবণ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হরমোন ইত্যাদি থাকে।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24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  <a:hlinkClick r:id="rId3"/>
              </a:rPr>
              <a:t>রক্তকণিকা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 (Blood Cells):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 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বাকি ৪৫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%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অংশ রক্তকণিকা নিয়ে গঠিত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যার মধ্যে রয়েছে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24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  <a:hlinkClick r:id="rId4"/>
              </a:rPr>
              <a:t>লোহিত রক্তকণিকা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 (Red Blood Cells):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 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হিমোগ্লোবিনের কারণে লাল এবং অক্সিজেন বহন করে।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24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  <a:hlinkClick r:id="rId5"/>
              </a:rPr>
              <a:t>শ্বেত রক্তকণিকা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 (White Blood Cells):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 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রোগ প্রতিরোধ ক্ষমতা তৈরি করে এবং জীবাণুর বিরুদ্ধে লড়াই করে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i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।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A0A0A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24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  <a:hlinkClick r:id="rId6"/>
              </a:rPr>
              <a:t>অণুচক্রিকা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 (Platelets):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 </a:t>
            </a:r>
            <a:r>
              <a:rPr kumimoji="0" lang="bn-IN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রক্ত জমাট বাঁধতে সাহায্য করে।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A0A0A"/>
                </a:solidFill>
                <a:effectLst/>
                <a:latin typeface="NikoshBAN" pitchFamily="2" charset="0"/>
                <a:cs typeface="NikoshBAN" pitchFamily="2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511" y="1143000"/>
            <a:ext cx="2586037" cy="33813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7034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6200" y="0"/>
            <a:ext cx="93726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" t="12114" r="2605"/>
          <a:stretch/>
        </p:blipFill>
        <p:spPr>
          <a:xfrm>
            <a:off x="533400" y="228600"/>
            <a:ext cx="8305800" cy="609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0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193</Words>
  <Application>Microsoft Office PowerPoint</Application>
  <PresentationFormat>On-screen Show (4:3)</PresentationFormat>
  <Paragraphs>62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queen</dc:creator>
  <cp:lastModifiedBy>queen</cp:lastModifiedBy>
  <cp:revision>187</cp:revision>
  <dcterms:created xsi:type="dcterms:W3CDTF">2006-08-16T00:00:00Z</dcterms:created>
  <dcterms:modified xsi:type="dcterms:W3CDTF">2026-01-18T05:27:55Z</dcterms:modified>
</cp:coreProperties>
</file>