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</p:sldMasterIdLst>
  <p:sldIdLst>
    <p:sldId id="271" r:id="rId4"/>
    <p:sldId id="256" r:id="rId5"/>
    <p:sldId id="257" r:id="rId6"/>
    <p:sldId id="259" r:id="rId7"/>
    <p:sldId id="272" r:id="rId8"/>
    <p:sldId id="260" r:id="rId9"/>
    <p:sldId id="261" r:id="rId10"/>
    <p:sldId id="266" r:id="rId11"/>
    <p:sldId id="267" r:id="rId12"/>
    <p:sldId id="279" r:id="rId13"/>
    <p:sldId id="276" r:id="rId14"/>
    <p:sldId id="278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6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D9CC-A9D4-4778-8D7A-4AA92DCD2E55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CFD-39A1-4C41-9103-1AC57B0D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156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D9CC-A9D4-4778-8D7A-4AA92DCD2E55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CFD-39A1-4C41-9103-1AC57B0D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05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D9CC-A9D4-4778-8D7A-4AA92DCD2E55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CFD-39A1-4C41-9103-1AC57B0D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710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248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718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44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66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8266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418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78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748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D9CC-A9D4-4778-8D7A-4AA92DCD2E55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CFD-39A1-4C41-9103-1AC57B0D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3848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237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348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612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890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785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3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038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862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631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484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D9CC-A9D4-4778-8D7A-4AA92DCD2E55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CFD-39A1-4C41-9103-1AC57B0D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3285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53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141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915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78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D9CC-A9D4-4778-8D7A-4AA92DCD2E55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CFD-39A1-4C41-9103-1AC57B0D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73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D9CC-A9D4-4778-8D7A-4AA92DCD2E55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CFD-39A1-4C41-9103-1AC57B0D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292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D9CC-A9D4-4778-8D7A-4AA92DCD2E55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CFD-39A1-4C41-9103-1AC57B0D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65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D9CC-A9D4-4778-8D7A-4AA92DCD2E55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CFD-39A1-4C41-9103-1AC57B0D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139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D9CC-A9D4-4778-8D7A-4AA92DCD2E55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CFD-39A1-4C41-9103-1AC57B0D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788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BD9CC-A9D4-4778-8D7A-4AA92DCD2E55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CFD-39A1-4C41-9103-1AC57B0D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216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BD9CC-A9D4-4778-8D7A-4AA92DCD2E55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44CFD-39A1-4C41-9103-1AC57B0D3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247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540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1/19/2026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066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ulip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91"/>
            <a:ext cx="12192000" cy="683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0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কণার</a:t>
            </a:r>
            <a:r>
              <a:rPr lang="en-US" dirty="0" smtClean="0"/>
              <a:t> </a:t>
            </a:r>
            <a:r>
              <a:rPr lang="en-US" dirty="0" err="1" smtClean="0"/>
              <a:t>গতিতত্ত্ব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325149" y="2589670"/>
            <a:ext cx="3417539" cy="2717672"/>
            <a:chOff x="2572081" y="-21232"/>
            <a:chExt cx="4337603" cy="319337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72081" y="-21232"/>
              <a:ext cx="4337603" cy="269549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427012" y="2802815"/>
              <a:ext cx="1486893" cy="36933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bn-BD" dirty="0" smtClean="0">
                  <a:solidFill>
                    <a:srgbClr val="00B050"/>
                  </a:solidFill>
                </a:rPr>
                <a:t>কঠিন অবস্থা </a:t>
              </a:r>
              <a:endParaRPr lang="en-US" dirty="0">
                <a:solidFill>
                  <a:srgbClr val="00B050"/>
                </a:solidFill>
              </a:endParaRPr>
            </a:p>
          </p:txBody>
        </p:sp>
      </p:grp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37760" y="2443366"/>
            <a:ext cx="2813685" cy="31182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94" y="2480266"/>
            <a:ext cx="3037617" cy="240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07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269115" y="-20782"/>
            <a:ext cx="8153400" cy="612616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শিক্ষার্থীরা</a:t>
            </a:r>
            <a:r>
              <a:rPr lang="en-US" dirty="0" smtClean="0"/>
              <a:t> </a:t>
            </a:r>
            <a:r>
              <a:rPr lang="en-US" dirty="0" err="1" smtClean="0"/>
              <a:t>নিচের</a:t>
            </a:r>
            <a:r>
              <a:rPr lang="en-US" dirty="0" smtClean="0"/>
              <a:t> </a:t>
            </a:r>
            <a:r>
              <a:rPr lang="en-US" dirty="0" err="1" smtClean="0"/>
              <a:t>ছবি</a:t>
            </a:r>
            <a:r>
              <a:rPr lang="bn-IN" dirty="0" smtClean="0"/>
              <a:t> টা</a:t>
            </a:r>
            <a:r>
              <a:rPr lang="en-US" dirty="0" smtClean="0"/>
              <a:t> </a:t>
            </a:r>
            <a:r>
              <a:rPr lang="en-US" dirty="0" err="1" smtClean="0"/>
              <a:t>লক্ষ্য</a:t>
            </a:r>
            <a:r>
              <a:rPr lang="en-US" dirty="0" smtClean="0"/>
              <a:t> </a:t>
            </a:r>
            <a:r>
              <a:rPr lang="en-US" dirty="0" err="1" smtClean="0"/>
              <a:t>কর</a:t>
            </a:r>
            <a:r>
              <a:rPr lang="en-US" dirty="0" smtClean="0"/>
              <a:t> </a:t>
            </a:r>
            <a:r>
              <a:rPr lang="en-US" dirty="0" err="1" smtClean="0"/>
              <a:t>তো</a:t>
            </a:r>
            <a:r>
              <a:rPr lang="en-US" dirty="0" smtClean="0"/>
              <a:t>……</a:t>
            </a:r>
            <a:endParaRPr lang="bn-IN" dirty="0"/>
          </a:p>
          <a:p>
            <a:pPr marL="0" indent="0">
              <a:buNone/>
            </a:pPr>
            <a:r>
              <a:rPr lang="bn-IN" dirty="0"/>
              <a:t/>
            </a:r>
            <a:br>
              <a:rPr lang="bn-IN" dirty="0"/>
            </a:b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1881188" cy="1936634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6934200" y="2971801"/>
            <a:ext cx="3733800" cy="3276599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srgbClr val="FF0000"/>
                </a:solidFill>
              </a:rPr>
              <a:t>এখানে কোন প্রক্রিয়াটি সংঘটিত হয়েছে?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905000" y="5562600"/>
            <a:ext cx="5867400" cy="9906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dirty="0">
                <a:solidFill>
                  <a:prstClr val="white"/>
                </a:solidFill>
              </a:rPr>
              <a:t>হ্যা</a:t>
            </a:r>
            <a:r>
              <a:rPr lang="bn-IN" dirty="0">
                <a:solidFill>
                  <a:prstClr val="white"/>
                </a:solidFill>
              </a:rPr>
              <a:t>...</a:t>
            </a:r>
            <a:r>
              <a:rPr lang="bn-IN" dirty="0">
                <a:solidFill>
                  <a:srgbClr val="7030A0"/>
                </a:solidFill>
              </a:rPr>
              <a:t> </a:t>
            </a:r>
            <a:r>
              <a:rPr lang="bn-IN" dirty="0">
                <a:solidFill>
                  <a:prstClr val="white"/>
                </a:solidFill>
              </a:rPr>
              <a:t>ব্যাপন প্রক্রিয়া 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</a:p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1" y="629120"/>
            <a:ext cx="5705475" cy="428357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895600" y="3733800"/>
            <a:ext cx="36576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93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981200" y="152401"/>
            <a:ext cx="8229600" cy="59737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bn-IN" dirty="0"/>
              <a:t> </a:t>
            </a:r>
            <a:r>
              <a:rPr lang="bn-IN" dirty="0" smtClean="0"/>
              <a:t>    </a:t>
            </a:r>
          </a:p>
          <a:p>
            <a:pPr marL="0" indent="0">
              <a:buNone/>
            </a:pPr>
            <a:r>
              <a:rPr lang="bn-IN" sz="6400" dirty="0"/>
              <a:t> </a:t>
            </a:r>
            <a:r>
              <a:rPr lang="bn-IN" sz="6400" b="1" dirty="0">
                <a:solidFill>
                  <a:srgbClr val="FF0000"/>
                </a:solidFill>
              </a:rPr>
              <a:t>নিঃসরণঃ</a:t>
            </a:r>
          </a:p>
          <a:p>
            <a:pPr marL="0" indent="0">
              <a:buNone/>
            </a:pPr>
            <a:endParaRPr lang="bn-IN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bn-IN" sz="6400" dirty="0"/>
              <a:t>সরু ছিদ্র পথে কোন গ্যাসের অণুসমূহের উচ্চ চাপের স্থান থেকে নিম্ন চাপের  স্থানের দিকে বেরিয়ে আসার প্রক্রিয়া কে নিঃসরণ বলে।</a:t>
            </a:r>
            <a:endParaRPr lang="bn-IN" sz="6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bn-IN" dirty="0"/>
              <a:t/>
            </a:r>
            <a:br>
              <a:rPr lang="bn-IN" dirty="0"/>
            </a:br>
            <a:r>
              <a:rPr lang="bn-IN" dirty="0"/>
              <a:t/>
            </a:r>
            <a:br>
              <a:rPr lang="bn-IN" dirty="0"/>
            </a:br>
            <a:endParaRPr lang="bn-IN" sz="3800" dirty="0"/>
          </a:p>
          <a:p>
            <a:pPr marL="0" indent="0">
              <a:buNone/>
            </a:pPr>
            <a:r>
              <a:rPr lang="bn-IN" dirty="0"/>
              <a:t/>
            </a:r>
            <a:br>
              <a:rPr lang="bn-IN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bn-IN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bn-IN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bn-IN" dirty="0" smtClean="0"/>
          </a:p>
          <a:p>
            <a:pPr marL="0" indent="0">
              <a:buNone/>
            </a:pPr>
            <a:r>
              <a:rPr lang="bn-IN" dirty="0"/>
              <a:t/>
            </a:r>
            <a:br>
              <a:rPr lang="bn-IN" dirty="0"/>
            </a:br>
            <a:endParaRPr lang="bn-IN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495800"/>
            <a:ext cx="9144000" cy="197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30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4518" y="795130"/>
            <a:ext cx="4619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u="sng" dirty="0" smtClean="0">
                <a:solidFill>
                  <a:srgbClr val="00B0F0"/>
                </a:solidFill>
              </a:rPr>
              <a:t>মূল্যায়ন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313830" y="2226365"/>
            <a:ext cx="958132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FFC000"/>
                </a:solidFill>
              </a:rPr>
              <a:t>১। পদার্থ কি? </a:t>
            </a:r>
          </a:p>
          <a:p>
            <a:r>
              <a:rPr lang="bn-BD" sz="4400" dirty="0" smtClean="0">
                <a:solidFill>
                  <a:srgbClr val="FFC000"/>
                </a:solidFill>
              </a:rPr>
              <a:t>২। পদার্থের অবস্থা কয়টি ও কি কি ? </a:t>
            </a:r>
          </a:p>
          <a:p>
            <a:r>
              <a:rPr lang="bn-BD" sz="4400" dirty="0" smtClean="0">
                <a:solidFill>
                  <a:srgbClr val="FFC000"/>
                </a:solidFill>
              </a:rPr>
              <a:t>৩। </a:t>
            </a:r>
            <a:r>
              <a:rPr lang="en-US" sz="4400" dirty="0" err="1" smtClean="0">
                <a:solidFill>
                  <a:srgbClr val="FFC000"/>
                </a:solidFill>
              </a:rPr>
              <a:t>ব্যাপন</a:t>
            </a:r>
            <a:r>
              <a:rPr lang="en-US" sz="4400" dirty="0" smtClean="0">
                <a:solidFill>
                  <a:srgbClr val="FFC000"/>
                </a:solidFill>
              </a:rPr>
              <a:t> </a:t>
            </a:r>
            <a:r>
              <a:rPr lang="en-US" sz="4400" dirty="0" err="1" smtClean="0">
                <a:solidFill>
                  <a:srgbClr val="FFC000"/>
                </a:solidFill>
              </a:rPr>
              <a:t>কাকে</a:t>
            </a:r>
            <a:r>
              <a:rPr lang="en-US" sz="4400" dirty="0" smtClean="0">
                <a:solidFill>
                  <a:srgbClr val="FFC000"/>
                </a:solidFill>
              </a:rPr>
              <a:t> </a:t>
            </a:r>
            <a:r>
              <a:rPr lang="en-US" sz="4400" dirty="0" err="1" smtClean="0">
                <a:solidFill>
                  <a:srgbClr val="FFC000"/>
                </a:solidFill>
              </a:rPr>
              <a:t>বোলে</a:t>
            </a:r>
            <a:r>
              <a:rPr lang="bn-BD" sz="4400" dirty="0" smtClean="0">
                <a:solidFill>
                  <a:srgbClr val="FFC000"/>
                </a:solidFill>
              </a:rPr>
              <a:t>। </a:t>
            </a:r>
            <a:endParaRPr lang="bn-BD" sz="4400" dirty="0" smtClean="0">
              <a:solidFill>
                <a:srgbClr val="FFC000"/>
              </a:solidFill>
            </a:endParaRPr>
          </a:p>
          <a:p>
            <a:r>
              <a:rPr lang="bn-BD" sz="4400" dirty="0" smtClean="0">
                <a:solidFill>
                  <a:srgbClr val="FFC000"/>
                </a:solidFill>
              </a:rPr>
              <a:t>৪</a:t>
            </a:r>
            <a:r>
              <a:rPr lang="bn-BD" sz="4400" dirty="0" smtClean="0">
                <a:solidFill>
                  <a:srgbClr val="FFC000"/>
                </a:solidFill>
              </a:rPr>
              <a:t>।</a:t>
            </a:r>
            <a:r>
              <a:rPr lang="en-US" sz="4400" dirty="0" err="1" smtClean="0">
                <a:solidFill>
                  <a:srgbClr val="FFC000"/>
                </a:solidFill>
              </a:rPr>
              <a:t>নিঃসরন</a:t>
            </a:r>
            <a:r>
              <a:rPr lang="en-US" sz="4400" dirty="0" smtClean="0">
                <a:solidFill>
                  <a:srgbClr val="FFC000"/>
                </a:solidFill>
              </a:rPr>
              <a:t> </a:t>
            </a:r>
            <a:r>
              <a:rPr lang="en-US" sz="4400" dirty="0" err="1" smtClean="0">
                <a:solidFill>
                  <a:srgbClr val="FFC000"/>
                </a:solidFill>
              </a:rPr>
              <a:t>কাকে</a:t>
            </a:r>
            <a:r>
              <a:rPr lang="en-US" sz="4400" dirty="0" smtClean="0">
                <a:solidFill>
                  <a:srgbClr val="FFC000"/>
                </a:solidFill>
              </a:rPr>
              <a:t> </a:t>
            </a:r>
            <a:r>
              <a:rPr lang="en-US" sz="4400" dirty="0" err="1" smtClean="0">
                <a:solidFill>
                  <a:srgbClr val="FFC000"/>
                </a:solidFill>
              </a:rPr>
              <a:t>বোলে</a:t>
            </a:r>
            <a:r>
              <a:rPr lang="bn-BD" sz="4400" dirty="0" smtClean="0">
                <a:solidFill>
                  <a:srgbClr val="FFC000"/>
                </a:solidFill>
              </a:rPr>
              <a:t>। </a:t>
            </a:r>
            <a:endParaRPr lang="bn-BD" sz="4400" dirty="0" smtClean="0">
              <a:solidFill>
                <a:srgbClr val="FFC000"/>
              </a:solidFill>
            </a:endParaRPr>
          </a:p>
          <a:p>
            <a:endParaRPr lang="en-US" sz="4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215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51151" y="652007"/>
            <a:ext cx="45560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u="sng" dirty="0" smtClean="0">
                <a:solidFill>
                  <a:srgbClr val="C00000"/>
                </a:solidFill>
              </a:rPr>
              <a:t>বাড়ির কাজ </a:t>
            </a:r>
            <a:endParaRPr lang="en-US" sz="4400" u="sng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72570" y="2130949"/>
            <a:ext cx="87464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BD" sz="4000" dirty="0" smtClean="0">
                <a:solidFill>
                  <a:srgbClr val="00B050"/>
                </a:solidFill>
              </a:rPr>
              <a:t>একই পদার্থ তিন অবস্থায় থাকতে পারে এমন দুটি উদাহরণ ব্যাখ্যাসহ লিখে নিয়ে আসবে। </a:t>
            </a:r>
            <a:endParaRPr lang="en-US" sz="4000" dirty="0">
              <a:solidFill>
                <a:srgbClr val="00B05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6" y="254442"/>
            <a:ext cx="2655735" cy="433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06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025262"/>
              </p:ext>
            </p:extLst>
          </p:nvPr>
        </p:nvGraphicFramePr>
        <p:xfrm>
          <a:off x="238539" y="238539"/>
          <a:ext cx="11720223" cy="6432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20223"/>
              </a:tblGrid>
              <a:tr h="643260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89976" y="357809"/>
            <a:ext cx="47787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dirty="0" smtClean="0">
                <a:solidFill>
                  <a:srgbClr val="FFFF00"/>
                </a:solidFill>
              </a:rPr>
              <a:t>সবাইকে ধন্যবাদ </a:t>
            </a:r>
            <a:endParaRPr lang="en-US" sz="7200" dirty="0">
              <a:solidFill>
                <a:srgbClr val="FFFF00"/>
              </a:solidFill>
            </a:endParaRPr>
          </a:p>
        </p:txBody>
      </p:sp>
      <p:pic>
        <p:nvPicPr>
          <p:cNvPr id="7" name="Picture 6" descr="belly flow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38" y="2410498"/>
            <a:ext cx="11720223" cy="426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84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884459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bn-BD" sz="12400" dirty="0" smtClean="0">
                <a:solidFill>
                  <a:srgbClr val="00B0F0"/>
                </a:solidFill>
              </a:rPr>
              <a:t>সবাইকে </a:t>
            </a:r>
            <a:r>
              <a:rPr lang="en-US" sz="12400" dirty="0" smtClean="0">
                <a:solidFill>
                  <a:srgbClr val="00B0F0"/>
                </a:solidFill>
              </a:rPr>
              <a:t>স্বা</a:t>
            </a:r>
            <a:r>
              <a:rPr lang="en-US" sz="12400" dirty="0" smtClean="0">
                <a:solidFill>
                  <a:srgbClr val="002060"/>
                </a:solidFill>
              </a:rPr>
              <a:t>গ</a:t>
            </a:r>
            <a:r>
              <a:rPr lang="en-US" sz="12400" dirty="0" smtClean="0">
                <a:solidFill>
                  <a:srgbClr val="7030A0"/>
                </a:solidFill>
              </a:rPr>
              <a:t>ত</a:t>
            </a:r>
            <a:r>
              <a:rPr lang="en-US" sz="12400" dirty="0" smtClean="0">
                <a:solidFill>
                  <a:srgbClr val="00B050"/>
                </a:solidFill>
              </a:rPr>
              <a:t>ম</a:t>
            </a:r>
            <a:r>
              <a:rPr lang="en-US" sz="4800" dirty="0" smtClean="0">
                <a:solidFill>
                  <a:srgbClr val="00B050"/>
                </a:solidFill>
              </a:rPr>
              <a:t> </a:t>
            </a:r>
            <a:endParaRPr lang="en-US" sz="4800" dirty="0">
              <a:solidFill>
                <a:srgbClr val="00B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1614115"/>
            <a:ext cx="11855394" cy="51683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11040" y="3450336"/>
            <a:ext cx="2511552" cy="20238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Tulip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8152"/>
            <a:ext cx="12192000" cy="480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123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22599" y="880068"/>
            <a:ext cx="2369489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rgbClr val="C00000"/>
                </a:solidFill>
              </a:rPr>
              <a:t>       </a:t>
            </a:r>
            <a:r>
              <a:rPr lang="bn-BD" sz="3200" dirty="0" smtClean="0">
                <a:solidFill>
                  <a:srgbClr val="C00000"/>
                </a:solidFill>
              </a:rPr>
              <a:t> </a:t>
            </a:r>
            <a:r>
              <a:rPr lang="bn-BD" sz="4800" dirty="0" smtClean="0">
                <a:solidFill>
                  <a:srgbClr val="7030A0"/>
                </a:solidFill>
              </a:rPr>
              <a:t>পরিচিতি 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287" y="3415305"/>
            <a:ext cx="72423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B050"/>
                </a:solidFill>
              </a:rPr>
              <a:t>মোঃ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</a:rPr>
              <a:t>আফজাল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</a:rPr>
              <a:t>হোসেন</a:t>
            </a:r>
            <a:r>
              <a:rPr lang="bn-BD" sz="3600" dirty="0" smtClean="0">
                <a:solidFill>
                  <a:srgbClr val="00B050"/>
                </a:solidFill>
              </a:rPr>
              <a:t> </a:t>
            </a:r>
          </a:p>
          <a:p>
            <a:r>
              <a:rPr lang="bn-BD" sz="3600" dirty="0" smtClean="0">
                <a:solidFill>
                  <a:srgbClr val="00B050"/>
                </a:solidFill>
              </a:rPr>
              <a:t>সহকারি শিক্ষক (গণিত) </a:t>
            </a:r>
          </a:p>
          <a:p>
            <a:endParaRPr lang="bn-BD" sz="3600" dirty="0" smtClean="0">
              <a:solidFill>
                <a:srgbClr val="00B050"/>
              </a:solidFill>
            </a:endParaRP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854023" y="3331597"/>
            <a:ext cx="524815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n-BD" sz="3600" dirty="0">
                <a:solidFill>
                  <a:srgbClr val="FF0000"/>
                </a:solidFill>
              </a:rPr>
              <a:t>শ্রেণিঃ নবম – দশম </a:t>
            </a:r>
          </a:p>
          <a:p>
            <a:pPr lvl="0" algn="ctr"/>
            <a:r>
              <a:rPr lang="bn-BD" sz="3600" dirty="0">
                <a:solidFill>
                  <a:srgbClr val="C00000"/>
                </a:solidFill>
              </a:rPr>
              <a:t>  </a:t>
            </a:r>
            <a:r>
              <a:rPr lang="bn-BD" sz="3600" dirty="0">
                <a:solidFill>
                  <a:srgbClr val="002060"/>
                </a:solidFill>
              </a:rPr>
              <a:t>বিষয়ঃ রসায়ন  </a:t>
            </a:r>
          </a:p>
          <a:p>
            <a:pPr lvl="0" algn="ctr"/>
            <a:r>
              <a:rPr lang="bn-BD" sz="3600" dirty="0">
                <a:solidFill>
                  <a:srgbClr val="00B0F0"/>
                </a:solidFill>
              </a:rPr>
              <a:t>অধ্যায়ঃ২য়  </a:t>
            </a:r>
            <a:r>
              <a:rPr lang="bn-BD" sz="3600" dirty="0">
                <a:solidFill>
                  <a:srgbClr val="C00000"/>
                </a:solidFill>
              </a:rPr>
              <a:t>          </a:t>
            </a:r>
            <a:r>
              <a:rPr lang="bn-BD" sz="3600" dirty="0" smtClean="0">
                <a:solidFill>
                  <a:srgbClr val="FFC000"/>
                </a:solidFill>
              </a:rPr>
              <a:t>  </a:t>
            </a:r>
            <a:endParaRPr lang="bn-BD" sz="3600" dirty="0">
              <a:solidFill>
                <a:srgbClr val="FFC000"/>
              </a:solidFill>
            </a:endParaRPr>
          </a:p>
          <a:p>
            <a:pPr lvl="0" algn="ctr"/>
            <a:r>
              <a:rPr lang="bn-BD" sz="3600" dirty="0">
                <a:solidFill>
                  <a:srgbClr val="C00000"/>
                </a:solidFill>
              </a:rPr>
              <a:t>   </a:t>
            </a:r>
            <a:r>
              <a:rPr lang="bn-BD" sz="3600" dirty="0">
                <a:solidFill>
                  <a:srgbClr val="00B050"/>
                </a:solidFill>
              </a:rPr>
              <a:t>সময়ঃ ৪৫ মিনিট </a:t>
            </a:r>
          </a:p>
          <a:p>
            <a:pPr lvl="0" algn="ctr"/>
            <a:r>
              <a:rPr lang="bn-BD" sz="3600" dirty="0">
                <a:solidFill>
                  <a:srgbClr val="C00000"/>
                </a:solidFill>
              </a:rPr>
              <a:t>  </a:t>
            </a:r>
            <a:r>
              <a:rPr lang="bn-BD" sz="3600" dirty="0">
                <a:solidFill>
                  <a:srgbClr val="7030A0"/>
                </a:solidFill>
              </a:rPr>
              <a:t>তারিখঃ </a:t>
            </a:r>
            <a:r>
              <a:rPr lang="en-US" sz="3600" dirty="0" smtClean="0">
                <a:solidFill>
                  <a:srgbClr val="7030A0"/>
                </a:solidFill>
              </a:rPr>
              <a:t>১৮</a:t>
            </a:r>
            <a:r>
              <a:rPr lang="bn-BD" sz="3600" dirty="0" smtClean="0">
                <a:solidFill>
                  <a:srgbClr val="7030A0"/>
                </a:solidFill>
              </a:rPr>
              <a:t>-</a:t>
            </a:r>
            <a:r>
              <a:rPr lang="en-US" sz="3600" dirty="0" smtClean="0">
                <a:solidFill>
                  <a:srgbClr val="7030A0"/>
                </a:solidFill>
              </a:rPr>
              <a:t>০১</a:t>
            </a:r>
            <a:r>
              <a:rPr lang="bn-BD" sz="3600" dirty="0" smtClean="0">
                <a:solidFill>
                  <a:srgbClr val="7030A0"/>
                </a:solidFill>
              </a:rPr>
              <a:t>-২</a:t>
            </a:r>
            <a:r>
              <a:rPr lang="en-US" sz="3600" dirty="0" smtClean="0">
                <a:solidFill>
                  <a:srgbClr val="7030A0"/>
                </a:solidFill>
              </a:rPr>
              <a:t>৬</a:t>
            </a:r>
            <a:r>
              <a:rPr lang="bn-BD" sz="3600" dirty="0" smtClean="0">
                <a:solidFill>
                  <a:srgbClr val="7030A0"/>
                </a:solidFill>
              </a:rPr>
              <a:t> </a:t>
            </a:r>
            <a:endParaRPr lang="en-US" sz="1600" dirty="0">
              <a:solidFill>
                <a:srgbClr val="7030A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3940" y="349857"/>
            <a:ext cx="3123409" cy="281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951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6552" y="-123909"/>
            <a:ext cx="7868213" cy="5287617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005701"/>
              </p:ext>
            </p:extLst>
          </p:nvPr>
        </p:nvGraphicFramePr>
        <p:xfrm>
          <a:off x="166977" y="5231958"/>
          <a:ext cx="11783833" cy="15425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83833"/>
              </a:tblGrid>
              <a:tr h="1542553">
                <a:tc>
                  <a:txBody>
                    <a:bodyPr/>
                    <a:lstStyle/>
                    <a:p>
                      <a:r>
                        <a:rPr lang="bn-BD" dirty="0" smtClean="0"/>
                        <a:t>              </a:t>
                      </a:r>
                      <a:r>
                        <a:rPr lang="bn-BD" sz="4800" dirty="0" smtClean="0">
                          <a:solidFill>
                            <a:srgbClr val="C00000"/>
                          </a:solidFill>
                        </a:rPr>
                        <a:t>ছবিতে</a:t>
                      </a:r>
                      <a:r>
                        <a:rPr lang="bn-BD" sz="4800" baseline="0" dirty="0" smtClean="0">
                          <a:solidFill>
                            <a:srgbClr val="C00000"/>
                          </a:solidFill>
                        </a:rPr>
                        <a:t> তোমরা কি দেখতে পাচ্ছ ? 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5-Point Star 3"/>
          <p:cNvSpPr/>
          <p:nvPr/>
        </p:nvSpPr>
        <p:spPr>
          <a:xfrm>
            <a:off x="286246" y="5383033"/>
            <a:ext cx="636105" cy="50093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333916"/>
              </p:ext>
            </p:extLst>
          </p:nvPr>
        </p:nvGraphicFramePr>
        <p:xfrm>
          <a:off x="2671639" y="6003234"/>
          <a:ext cx="5430739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0739"/>
              </a:tblGrid>
              <a:tr h="370840">
                <a:tc>
                  <a:txBody>
                    <a:bodyPr/>
                    <a:lstStyle/>
                    <a:p>
                      <a:r>
                        <a:rPr lang="bn-BD" sz="3200" dirty="0" smtClean="0">
                          <a:solidFill>
                            <a:srgbClr val="FFC000"/>
                          </a:solidFill>
                        </a:rPr>
                        <a:t>পদার্থ</a:t>
                      </a:r>
                      <a:r>
                        <a:rPr lang="bn-BD" sz="3200" baseline="0" dirty="0" smtClean="0">
                          <a:solidFill>
                            <a:srgbClr val="FFC000"/>
                          </a:solidFill>
                        </a:rPr>
                        <a:t> ও পদার্থের অবস্থা </a:t>
                      </a:r>
                      <a:endParaRPr lang="en-US" sz="32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77" y="0"/>
            <a:ext cx="4148991" cy="503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668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59178" y="1236251"/>
            <a:ext cx="52998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BD" sz="3200" dirty="0" smtClean="0"/>
              <a:t>১।</a:t>
            </a:r>
            <a:r>
              <a:rPr lang="en-US" sz="3200" dirty="0" smtClean="0"/>
              <a:t>পদার্থ</a:t>
            </a:r>
            <a:r>
              <a:rPr lang="bn-BD" sz="3200" dirty="0" smtClean="0"/>
              <a:t> </a:t>
            </a:r>
            <a:r>
              <a:rPr lang="bn-BD" sz="3200" dirty="0"/>
              <a:t>কি তা বলতে পারবে ।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3259177" y="3515590"/>
            <a:ext cx="76500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3200" dirty="0" smtClean="0"/>
              <a:t>৩। পদার্থের </a:t>
            </a:r>
            <a:r>
              <a:rPr lang="en-US" sz="3200" dirty="0"/>
              <a:t>বিভিন্ন  অবস্থা </a:t>
            </a:r>
            <a:r>
              <a:rPr lang="bn-BD" sz="3200" dirty="0"/>
              <a:t> বলতে পারবে। 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3259177" y="2275893"/>
            <a:ext cx="87154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3200" dirty="0" smtClean="0"/>
              <a:t>২। </a:t>
            </a:r>
            <a:r>
              <a:rPr lang="en-US" sz="3200" dirty="0" smtClean="0"/>
              <a:t>পদার্থের </a:t>
            </a:r>
            <a:r>
              <a:rPr lang="en-US" sz="3200" dirty="0"/>
              <a:t>বিভিন্ন অবস্থার বৈশিষ্ট্য</a:t>
            </a:r>
            <a:r>
              <a:rPr lang="bn-BD" sz="3200" dirty="0"/>
              <a:t> বলতে      </a:t>
            </a:r>
            <a:r>
              <a:rPr lang="bn-BD" sz="3200" dirty="0" smtClean="0"/>
              <a:t>পারবে</a:t>
            </a:r>
            <a:r>
              <a:rPr lang="bn-BD" sz="3200" dirty="0"/>
              <a:t>।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3259177" y="4411482"/>
            <a:ext cx="87154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3200" dirty="0" smtClean="0"/>
              <a:t>৪। </a:t>
            </a:r>
            <a:r>
              <a:rPr lang="en-US" sz="3200" dirty="0" smtClean="0"/>
              <a:t>পদার্থের </a:t>
            </a:r>
            <a:r>
              <a:rPr lang="en-US" sz="3200" dirty="0"/>
              <a:t>বিভিন্ন অবস্থার উদাহণসহ ব্যাখ্যা </a:t>
            </a:r>
            <a:r>
              <a:rPr lang="bn-BD" sz="3200" dirty="0"/>
              <a:t> </a:t>
            </a:r>
            <a:r>
              <a:rPr lang="en-US" sz="3200" dirty="0"/>
              <a:t>করতে </a:t>
            </a:r>
            <a:r>
              <a:rPr lang="bn-BD" sz="3200" dirty="0"/>
              <a:t> পারবে।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3546833" y="265699"/>
            <a:ext cx="3684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BD" sz="2400" dirty="0">
                <a:solidFill>
                  <a:srgbClr val="00B050"/>
                </a:solidFill>
              </a:rPr>
              <a:t>এই পাঠ শেষে শিক্ষার্থীরা </a:t>
            </a:r>
            <a:r>
              <a:rPr lang="en-US" sz="2400" dirty="0" smtClean="0">
                <a:solidFill>
                  <a:srgbClr val="00B050"/>
                </a:solidFill>
              </a:rPr>
              <a:t>…</a:t>
            </a:r>
            <a:r>
              <a:rPr lang="bn-BD" sz="2400" dirty="0" smtClean="0">
                <a:solidFill>
                  <a:srgbClr val="00B050"/>
                </a:solidFill>
              </a:rPr>
              <a:t> </a:t>
            </a:r>
            <a:endParaRPr lang="en-US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49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174394"/>
              </p:ext>
            </p:extLst>
          </p:nvPr>
        </p:nvGraphicFramePr>
        <p:xfrm>
          <a:off x="87463" y="127221"/>
          <a:ext cx="11998519" cy="6472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98519"/>
              </a:tblGrid>
              <a:tr h="6472362">
                <a:tc>
                  <a:txBody>
                    <a:bodyPr/>
                    <a:lstStyle/>
                    <a:p>
                      <a:r>
                        <a:rPr lang="bn-BD" sz="4800" b="1" u="sng" dirty="0" smtClean="0">
                          <a:solidFill>
                            <a:srgbClr val="002060"/>
                          </a:solidFill>
                        </a:rPr>
                        <a:t>পদার্থ</a:t>
                      </a:r>
                      <a:r>
                        <a:rPr lang="bn-BD" sz="4800" b="1" u="sng" baseline="0" dirty="0" smtClean="0">
                          <a:solidFill>
                            <a:srgbClr val="002060"/>
                          </a:solidFill>
                        </a:rPr>
                        <a:t>ঃ</a:t>
                      </a:r>
                      <a:r>
                        <a:rPr lang="bn-BD" sz="6000" b="1" u="sng" baseline="0" dirty="0" smtClean="0">
                          <a:solidFill>
                            <a:srgbClr val="002060"/>
                          </a:solidFill>
                        </a:rPr>
                        <a:t>  </a:t>
                      </a:r>
                      <a:r>
                        <a:rPr lang="bn-BD" sz="4400" b="1" u="none" baseline="0" dirty="0" smtClean="0">
                          <a:solidFill>
                            <a:srgbClr val="FFFF00"/>
                          </a:solidFill>
                        </a:rPr>
                        <a:t>যার ভর/ ওজন  আছে , জায়গা দখল করে এবং বল প্রয়োগে বাধা দেয় , তাকে পদার্থ বলে। </a:t>
                      </a:r>
                    </a:p>
                    <a:p>
                      <a:r>
                        <a:rPr lang="bn-BD" sz="4400" b="1" u="none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</a:p>
                    <a:p>
                      <a:r>
                        <a:rPr lang="bn-BD" sz="4800" b="1" u="none" baseline="0" dirty="0" smtClean="0">
                          <a:solidFill>
                            <a:srgbClr val="FFFF00"/>
                          </a:solidFill>
                        </a:rPr>
                        <a:t>    পদার্থের অবস্থা তিনটি। যথা- </a:t>
                      </a:r>
                    </a:p>
                    <a:p>
                      <a:r>
                        <a:rPr lang="bn-BD" sz="4800" b="1" u="none" baseline="0" dirty="0" smtClean="0">
                          <a:solidFill>
                            <a:srgbClr val="FFFF00"/>
                          </a:solidFill>
                        </a:rPr>
                        <a:t>  ১। কঠিন অবস্থা</a:t>
                      </a:r>
                    </a:p>
                    <a:p>
                      <a:r>
                        <a:rPr lang="bn-BD" sz="4800" b="1" u="none" baseline="0" dirty="0" smtClean="0">
                          <a:solidFill>
                            <a:srgbClr val="FFFF00"/>
                          </a:solidFill>
                        </a:rPr>
                        <a:t>  ২। তরল অবস্থা ও </a:t>
                      </a:r>
                    </a:p>
                    <a:p>
                      <a:r>
                        <a:rPr lang="bn-BD" sz="4800" b="1" u="none" baseline="0" dirty="0" smtClean="0">
                          <a:solidFill>
                            <a:srgbClr val="FFFF00"/>
                          </a:solidFill>
                        </a:rPr>
                        <a:t> ৩। বায়বীয় / গ্যাসীয় অবস্থা।  </a:t>
                      </a:r>
                    </a:p>
                    <a:p>
                      <a:r>
                        <a:rPr lang="bn-BD" sz="2800" b="1" u="sng" dirty="0" smtClean="0">
                          <a:solidFill>
                            <a:srgbClr val="FFFF00"/>
                          </a:solidFill>
                        </a:rPr>
                        <a:t>   </a:t>
                      </a:r>
                      <a:endParaRPr lang="en-US" sz="2800" b="1" u="sng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5-Point Star 5"/>
          <p:cNvSpPr/>
          <p:nvPr/>
        </p:nvSpPr>
        <p:spPr>
          <a:xfrm>
            <a:off x="178024" y="3261091"/>
            <a:ext cx="695915" cy="372233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447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242199"/>
              </p:ext>
            </p:extLst>
          </p:nvPr>
        </p:nvGraphicFramePr>
        <p:xfrm>
          <a:off x="117353" y="3259790"/>
          <a:ext cx="11982616" cy="3450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82616"/>
              </a:tblGrid>
              <a:tr h="3450866">
                <a:tc>
                  <a:txBody>
                    <a:bodyPr/>
                    <a:lstStyle/>
                    <a:p>
                      <a:r>
                        <a:rPr lang="bn-BD" sz="3200" u="sng" dirty="0" smtClean="0">
                          <a:solidFill>
                            <a:srgbClr val="FFFF00"/>
                          </a:solidFill>
                        </a:rPr>
                        <a:t>কঠিন</a:t>
                      </a:r>
                      <a:r>
                        <a:rPr lang="bn-BD" sz="3200" u="sng" baseline="0" dirty="0" smtClean="0">
                          <a:solidFill>
                            <a:srgbClr val="FFFF00"/>
                          </a:solidFill>
                        </a:rPr>
                        <a:t> পদার্থের বৈশিষ্ট্যঃ </a:t>
                      </a:r>
                      <a:r>
                        <a:rPr lang="bn-BD" sz="3200" u="none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</a:p>
                    <a:p>
                      <a:r>
                        <a:rPr lang="bn-BD" sz="3200" u="none" baseline="0" dirty="0" smtClean="0">
                          <a:solidFill>
                            <a:srgbClr val="FFFF00"/>
                          </a:solidFill>
                        </a:rPr>
                        <a:t>১।  </a:t>
                      </a:r>
                    </a:p>
                    <a:p>
                      <a:r>
                        <a:rPr lang="bn-BD" sz="3200" u="none" baseline="0" dirty="0" smtClean="0">
                          <a:solidFill>
                            <a:srgbClr val="FFFF00"/>
                          </a:solidFill>
                        </a:rPr>
                        <a:t>২।</a:t>
                      </a:r>
                    </a:p>
                    <a:p>
                      <a:r>
                        <a:rPr lang="bn-BD" sz="3200" u="none" baseline="0" dirty="0" smtClean="0">
                          <a:solidFill>
                            <a:srgbClr val="FFFF00"/>
                          </a:solidFill>
                        </a:rPr>
                        <a:t>৩।</a:t>
                      </a:r>
                    </a:p>
                    <a:p>
                      <a:r>
                        <a:rPr lang="bn-BD" sz="3200" u="none" baseline="0" dirty="0" smtClean="0">
                          <a:solidFill>
                            <a:srgbClr val="FFFF00"/>
                          </a:solidFill>
                        </a:rPr>
                        <a:t>৪।</a:t>
                      </a:r>
                    </a:p>
                    <a:p>
                      <a:r>
                        <a:rPr lang="bn-BD" sz="3200" u="none" baseline="0" dirty="0" smtClean="0">
                          <a:solidFill>
                            <a:srgbClr val="FFFF00"/>
                          </a:solidFill>
                        </a:rPr>
                        <a:t>৫। </a:t>
                      </a: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671638" y="3875357"/>
            <a:ext cx="11649013" cy="2737734"/>
            <a:chOff x="671638" y="3875357"/>
            <a:chExt cx="11649013" cy="2737734"/>
          </a:xfrm>
        </p:grpSpPr>
        <p:sp>
          <p:nvSpPr>
            <p:cNvPr id="7" name="TextBox 6"/>
            <p:cNvSpPr txBox="1"/>
            <p:nvPr/>
          </p:nvSpPr>
          <p:spPr>
            <a:xfrm>
              <a:off x="671638" y="3875357"/>
              <a:ext cx="106248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solidFill>
                    <a:srgbClr val="7030A0"/>
                  </a:solidFill>
                </a:rPr>
                <a:t>কঠিন পদার্থের নিদির্ষ্ট ভর , আকার ও আয়তন আছে। </a:t>
              </a:r>
              <a:endParaRPr lang="en-US" sz="2800" dirty="0">
                <a:solidFill>
                  <a:srgbClr val="7030A0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1112" y="4398577"/>
              <a:ext cx="110636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solidFill>
                    <a:srgbClr val="C00000"/>
                  </a:solidFill>
                </a:rPr>
                <a:t>কঠিন পদার্থের কণাগুলোর মধ্যে আন্তঃকণা আকর্ষণ বল সবচেয়ে বেশি।  </a:t>
              </a:r>
              <a:endParaRPr lang="en-US" sz="2800" dirty="0">
                <a:solidFill>
                  <a:srgbClr val="C0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71638" y="4814481"/>
              <a:ext cx="107462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solidFill>
                    <a:srgbClr val="FFC000"/>
                  </a:solidFill>
                </a:rPr>
                <a:t>কঠিন পদার্থের কণাগুলো খুব কাছাকাছি দৃঢ়ভাবে আবদ্ধ থাকে। </a:t>
              </a:r>
              <a:endParaRPr lang="en-US" sz="2800" dirty="0">
                <a:solidFill>
                  <a:srgbClr val="FFC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71638" y="5266455"/>
              <a:ext cx="110941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solidFill>
                    <a:srgbClr val="002060"/>
                  </a:solidFill>
                </a:rPr>
                <a:t>কঠিন পদার্থের উপর চাপ প্রয়োগ করলে সংকোচিত হয় নয়।  </a:t>
              </a:r>
              <a:endParaRPr lang="en-US" sz="2800" dirty="0">
                <a:solidFill>
                  <a:srgbClr val="00206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71638" y="5658984"/>
              <a:ext cx="1164901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solidFill>
                    <a:srgbClr val="92D050"/>
                  </a:solidFill>
                </a:rPr>
                <a:t>কঠিন পদার্থের কণাগুলো চলাচল বা স্থান ত্যাগ করতে পারে না। কিন্তু নিজস্ব  স্থানে কম্পন সৃষ্টি করতে পারে। </a:t>
              </a:r>
              <a:endParaRPr lang="en-US" sz="2800" dirty="0">
                <a:solidFill>
                  <a:srgbClr val="92D050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593117" y="182224"/>
            <a:ext cx="8217839" cy="2930558"/>
            <a:chOff x="2572081" y="-21232"/>
            <a:chExt cx="8217839" cy="319337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65057" y="763962"/>
              <a:ext cx="3124863" cy="2002085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72081" y="-21232"/>
              <a:ext cx="4337603" cy="2695492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3427012" y="2802815"/>
              <a:ext cx="1486893" cy="369332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bn-BD" dirty="0" smtClean="0">
                  <a:solidFill>
                    <a:srgbClr val="00B050"/>
                  </a:solidFill>
                </a:rPr>
                <a:t>কঠিন অবস্থা </a:t>
              </a:r>
              <a:endParaRPr lang="en-US" dirty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6072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724898"/>
              </p:ext>
            </p:extLst>
          </p:nvPr>
        </p:nvGraphicFramePr>
        <p:xfrm>
          <a:off x="0" y="2651760"/>
          <a:ext cx="1219200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0"/>
              </a:tblGrid>
              <a:tr h="4160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তরল </a:t>
                      </a:r>
                      <a:r>
                        <a:rPr kumimoji="0" lang="bn-BD" sz="32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পদার্থের বৈশিষ্ট্যঃ </a:t>
                      </a:r>
                      <a:r>
                        <a:rPr kumimoji="0" lang="bn-BD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n-BD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১।  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তরল</a:t>
                      </a:r>
                      <a:r>
                        <a:rPr kumimoji="0" lang="bn-BD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 পদার্থের নিদির্ষ্ট ভর ও আয়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ত</a:t>
                      </a:r>
                      <a:r>
                        <a:rPr kumimoji="0" lang="bn-BD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ন আছে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 কিন্তু নির্দিষ্ট আকার নেই। </a:t>
                      </a:r>
                      <a:r>
                        <a:rPr kumimoji="0" lang="bn-BD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। </a:t>
                      </a:r>
                      <a:endParaRPr kumimoji="0" lang="bn-BD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n-BD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২।</a:t>
                      </a:r>
                      <a:r>
                        <a:rPr kumimoji="0" lang="bn-BD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 তরল পদার্থের কণাগুলোর মধ্যে আন্তঃকণা আকর্ষণ বল কঠিন পদার্থের চেয়ে কম এবং বায়বীয় পদার্থের চেয়ে বেশি।  </a:t>
                      </a:r>
                      <a:endParaRPr kumimoji="0" lang="bn-BD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n-BD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৩।</a:t>
                      </a:r>
                      <a:r>
                        <a:rPr kumimoji="0" lang="bn-BD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তরল পদার্থের কণাগুলো কাছাকাছি আলতোভাবে আবদ্ধ থাকে। </a:t>
                      </a:r>
                      <a:endParaRPr kumimoji="0" lang="bn-BD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n-BD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৪</a:t>
                      </a:r>
                      <a:r>
                        <a:rPr kumimoji="0" lang="bn-BD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 । তরল পদার্থের উপর চাপ প্রয়োগ করলে সংকোচিত হয় ।  </a:t>
                      </a:r>
                      <a:endParaRPr kumimoji="0" lang="bn-BD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n-BD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৫।</a:t>
                      </a:r>
                      <a:r>
                        <a:rPr kumimoji="0" lang="bn-BD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92D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 তরল পদার্থের কণাগুলো চলাচল বা স্থান ত্যাগ করতে পারে। </a:t>
                      </a:r>
                      <a:endParaRPr kumimoji="0" lang="en-US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92D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n-BD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 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1737043" y="315456"/>
            <a:ext cx="6337189" cy="2142868"/>
            <a:chOff x="1526650" y="64603"/>
            <a:chExt cx="6337189" cy="214286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38977" y="64603"/>
              <a:ext cx="3124862" cy="194310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26650" y="159596"/>
              <a:ext cx="2997641" cy="20478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658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127344"/>
              </p:ext>
            </p:extLst>
          </p:nvPr>
        </p:nvGraphicFramePr>
        <p:xfrm>
          <a:off x="0" y="3078480"/>
          <a:ext cx="12192000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0"/>
              </a:tblGrid>
              <a:tr h="33192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n-BD" sz="32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বায়বীয়/ গ্যাসীয় পদার্থের বৈশিষ্ট্যঃ </a:t>
                      </a:r>
                      <a:r>
                        <a:rPr kumimoji="0" lang="bn-BD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n-BD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১।  </a:t>
                      </a:r>
                      <a:r>
                        <a:rPr kumimoji="0" lang="bn-BD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বায়বীয় পদার্থের নিদির্ষ্ট ভর , আকার ও আয়তন আছে নেই।</a:t>
                      </a:r>
                      <a:endParaRPr kumimoji="0" lang="bn-BD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n-BD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২।</a:t>
                      </a:r>
                      <a:r>
                        <a:rPr kumimoji="0" lang="bn-BD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বায়বীয় পদার্থের কণাগুলোর মধ্যে আন্তঃকণা আকর্ষণ বল সবচেয়ে কম।</a:t>
                      </a:r>
                      <a:endParaRPr kumimoji="0" lang="bn-BD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n-BD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৩।</a:t>
                      </a:r>
                      <a:r>
                        <a:rPr kumimoji="0" lang="bn-BD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বায়বীয় পদার্থের কণাগুলো দূরে দূরে ছড়িয়ে থাকে। </a:t>
                      </a:r>
                      <a:endParaRPr kumimoji="0" lang="bn-BD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n-BD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৪।</a:t>
                      </a:r>
                      <a:r>
                        <a:rPr kumimoji="0" lang="bn-BD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 বায়বীয় পদার্থের উপর চাপ প্রয়োগ করলে সংকোচিত হয়।  </a:t>
                      </a:r>
                      <a:endParaRPr kumimoji="0" lang="bn-BD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bn-BD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৫। </a:t>
                      </a:r>
                      <a:r>
                        <a:rPr kumimoji="0" lang="bn-BD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92D05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বায়বীয় পদার্থের কণাগুলো চলাচল বা স্থান ত্যাগ করতে পারে। </a:t>
                      </a:r>
                      <a:endParaRPr kumimoji="0" lang="en-US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92D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bn-BD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2236121" y="336464"/>
            <a:ext cx="6710363" cy="2524125"/>
            <a:chOff x="2163293" y="304096"/>
            <a:chExt cx="6710363" cy="252412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01065" y="463412"/>
              <a:ext cx="2672591" cy="211455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63293" y="304096"/>
              <a:ext cx="2599539" cy="25241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9849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</TotalTime>
  <Words>420</Words>
  <Application>Microsoft Office PowerPoint</Application>
  <PresentationFormat>Widescreen</PresentationFormat>
  <Paragraphs>72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Calibri</vt:lpstr>
      <vt:lpstr>Calibri Light</vt:lpstr>
      <vt:lpstr>Georgia</vt:lpstr>
      <vt:lpstr>Nikosh</vt:lpstr>
      <vt:lpstr>Trebuchet MS</vt:lpstr>
      <vt:lpstr>Vrinda</vt:lpstr>
      <vt:lpstr>Wingdings</vt:lpstr>
      <vt:lpstr>Office Theme</vt:lpstr>
      <vt:lpstr>1_Slipstream</vt:lpstr>
      <vt:lpstr>2_Slipstream</vt:lpstr>
      <vt:lpstr>PowerPoint Presentation</vt:lpstr>
      <vt:lpstr>সবাইকে স্বাগতম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কণার গতিতত্ত্ব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user</dc:creator>
  <cp:lastModifiedBy>user</cp:lastModifiedBy>
  <cp:revision>87</cp:revision>
  <dcterms:created xsi:type="dcterms:W3CDTF">2025-02-19T09:18:18Z</dcterms:created>
  <dcterms:modified xsi:type="dcterms:W3CDTF">2026-01-19T14:10:42Z</dcterms:modified>
</cp:coreProperties>
</file>