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67" r:id="rId4"/>
    <p:sldId id="268" r:id="rId5"/>
    <p:sldId id="266" r:id="rId6"/>
    <p:sldId id="292" r:id="rId7"/>
    <p:sldId id="355" r:id="rId8"/>
    <p:sldId id="356" r:id="rId9"/>
    <p:sldId id="357" r:id="rId10"/>
    <p:sldId id="340" r:id="rId11"/>
    <p:sldId id="322" r:id="rId12"/>
    <p:sldId id="342" r:id="rId13"/>
    <p:sldId id="321" r:id="rId14"/>
    <p:sldId id="343" r:id="rId15"/>
    <p:sldId id="344" r:id="rId16"/>
    <p:sldId id="358" r:id="rId17"/>
    <p:sldId id="359" r:id="rId18"/>
    <p:sldId id="278" r:id="rId19"/>
    <p:sldId id="29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EqlPLEM5c/YX/OaIPVujw==" hashData="xZmGYH3F91itJpAk4c9Ph6Ir7xap6wRA5e6+QvCpsJUXSLU0FOPHdf6GCxR6EuwI4iD+oOE/P5bLzjmNwRyX4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jib Bakchi" initials="RB" lastIdx="1" clrIdx="0">
    <p:extLst>
      <p:ext uri="{19B8F6BF-5375-455C-9EA6-DF929625EA0E}">
        <p15:presenceInfo xmlns:p15="http://schemas.microsoft.com/office/powerpoint/2012/main" userId="09f320e0ab20b6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8A7"/>
    <a:srgbClr val="4E83BB"/>
    <a:srgbClr val="8BAA4F"/>
    <a:srgbClr val="E18D56"/>
    <a:srgbClr val="AB3929"/>
    <a:srgbClr val="C06F0C"/>
    <a:srgbClr val="4A7AAF"/>
    <a:srgbClr val="41BA95"/>
    <a:srgbClr val="4B8082"/>
    <a:srgbClr val="FB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80C1-1F42-79E6-D3B1-C9E6EFBB4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DCA63-2E5C-DBF3-1682-A4C844F9F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B4BC-8900-30A8-5C26-D7237930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387E-A6B0-CD76-BDC5-7D318B00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C907-3A83-6EC2-EDA4-B9D0F40F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1B6-40EA-4002-25B3-15FD54C8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100BC-CB1A-0469-56D5-85F92E682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E712-395C-5E0A-E99E-77B4D2B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CE1B-642D-B76B-40DA-41969B15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96D4-A092-B053-3586-95AB820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33F8F-C61E-580B-AA7D-344741E6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49BB2-23BD-2179-303A-9062B925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87E2-8CD5-6742-477E-A079A31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FD1D-5174-5339-902C-1CE66D3A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3503-445C-F0F6-ACA4-04BEFCE3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A16A-FF65-B99E-3B13-C968A612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7A11-9E57-3DC5-F2D2-FEB1E19D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F01B-77C5-B29B-0F0D-3DAE2E56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AA2A-8135-C9C2-37F1-40D16080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C31C-C87D-F527-37FD-B1B30C50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10E4-E3BA-DC0A-21A2-2CE73035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CAD8-DAE2-D229-1765-5F2868D09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23B1-093C-0134-64C9-00D4DB6E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FCD7-1BFD-68A3-3BA2-06419E5B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ECEB-4E72-FB85-B97B-B10A0D2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870-F71C-D5D8-7C44-4224EE5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D45BE-B60A-CB40-FB3C-D5D147DC9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6A72D-FE18-F31A-80D5-F3D76DB15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4E7F-82F8-579B-23A4-8529272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1185-6464-51C0-9A72-B0008D9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ED0D-9E58-C1AF-367B-528DE682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7997-88C6-4C0B-FD80-B947CB8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BDDD-DA6F-530B-F7C6-627C39BC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C5A36-DF67-B61A-C33F-1A8DDC66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550B8-FA10-C4EF-6C0F-3281C1321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E0B52-5258-883E-0DD5-D44560FC6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AD227-913E-6BFA-A70E-F6774CF6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DB791-8C84-D341-B84D-3F9C1820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E1DA9-8599-3341-EE59-02E856ED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3B50-C78F-BBF6-2185-603CF09F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95FA8-99AE-46DA-C598-7EEDDDE8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98901-A1B6-89C7-A525-661D679A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6B69E-4D87-4D29-E15D-07AB49E4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89C68-0B1D-7007-BD97-67621E80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3A0E7-72D9-2340-3B80-C797D9F0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513C-1E55-1387-7C86-F8A59C78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0697-EDDF-DCD1-CE64-2B74027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7E80-6608-A72C-F506-E10180A37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BAB38-1F40-2733-AA2D-AE1CA7E8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0431D-A30E-032E-2D33-19CC0CE9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3BB1-5695-920A-EC85-78C20FCC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2A81B-EDDB-FF35-C252-0899EF78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9A80-C1CD-870C-F41D-C10F3C7C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4FE47-9C70-47C3-F372-2F8D57F4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15E56-7A38-6CCA-52D3-97615AF9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9392-C01C-AF47-8B33-C6BC0527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A899-7C90-D6C2-9C77-E5198189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64010-48E8-F2B9-38CE-F49F35F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B1280-3519-72F6-1D30-A10AB3AB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73F9-E1B8-50B1-9B1E-C76DF6CE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1F4CA-4467-B51B-2541-38C34395E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DC1-D27D-4B8D-9708-CF50AFDBBB77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977E-BD72-7A93-95D4-5E9F47669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AE4E-8D09-C5CC-9611-5F557B59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B033-6BC3-4405-905D-8037D5A62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FF5ECE-A562-D1B7-0E4F-490834B43473}"/>
              </a:ext>
            </a:extLst>
          </p:cNvPr>
          <p:cNvSpPr txBox="1"/>
          <p:nvPr/>
        </p:nvSpPr>
        <p:spPr>
          <a:xfrm>
            <a:off x="4119185" y="2767280"/>
            <a:ext cx="3953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WELCOME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95EBBA-BC4C-9EEE-F249-12FF5E3631D4}"/>
              </a:ext>
            </a:extLst>
          </p:cNvPr>
          <p:cNvGrpSpPr/>
          <p:nvPr/>
        </p:nvGrpSpPr>
        <p:grpSpPr>
          <a:xfrm>
            <a:off x="3113643" y="1114405"/>
            <a:ext cx="5964702" cy="2359380"/>
            <a:chOff x="3113649" y="740714"/>
            <a:chExt cx="5964702" cy="17963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6C4E1E3-58A5-366D-772E-CC528CCA3BF4}"/>
                </a:ext>
              </a:extLst>
            </p:cNvPr>
            <p:cNvSpPr/>
            <p:nvPr/>
          </p:nvSpPr>
          <p:spPr>
            <a:xfrm>
              <a:off x="3113649" y="2486147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2A41E-09DF-291A-50F1-B038D47E7087}"/>
                </a:ext>
              </a:extLst>
            </p:cNvPr>
            <p:cNvSpPr/>
            <p:nvPr/>
          </p:nvSpPr>
          <p:spPr>
            <a:xfrm>
              <a:off x="3437205" y="740714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C5953-6E2E-FF29-CA0F-808E9B0B4724}"/>
              </a:ext>
            </a:extLst>
          </p:cNvPr>
          <p:cNvGrpSpPr/>
          <p:nvPr/>
        </p:nvGrpSpPr>
        <p:grpSpPr>
          <a:xfrm rot="10800000">
            <a:off x="3113643" y="3475187"/>
            <a:ext cx="5964702" cy="2361188"/>
            <a:chOff x="3113649" y="736917"/>
            <a:chExt cx="5964702" cy="17976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DB4D27-D4F9-221C-A3E8-415B85480CE7}"/>
                </a:ext>
              </a:extLst>
            </p:cNvPr>
            <p:cNvSpPr/>
            <p:nvPr/>
          </p:nvSpPr>
          <p:spPr>
            <a:xfrm>
              <a:off x="3113649" y="2483728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E2ED36-4866-4809-BC9C-36C1E839E520}"/>
                </a:ext>
              </a:extLst>
            </p:cNvPr>
            <p:cNvSpPr/>
            <p:nvPr/>
          </p:nvSpPr>
          <p:spPr>
            <a:xfrm>
              <a:off x="3437207" y="736917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9712-2562-35CB-5778-CF44BDC3C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EA4753A-EB51-B0A3-91EE-4DEFE6A319B4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76EF80-BAA4-4F43-650E-3B0EF2169ED5}"/>
              </a:ext>
            </a:extLst>
          </p:cNvPr>
          <p:cNvGrpSpPr/>
          <p:nvPr/>
        </p:nvGrpSpPr>
        <p:grpSpPr>
          <a:xfrm>
            <a:off x="2450902" y="4728448"/>
            <a:ext cx="8557883" cy="1415559"/>
            <a:chOff x="2166244" y="77518"/>
            <a:chExt cx="8557884" cy="1415559"/>
          </a:xfrm>
          <a:solidFill>
            <a:srgbClr val="146278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D22D64-51B3-3C34-FE72-FE94F518893A}"/>
                </a:ext>
              </a:extLst>
            </p:cNvPr>
            <p:cNvGrpSpPr/>
            <p:nvPr/>
          </p:nvGrpSpPr>
          <p:grpSpPr>
            <a:xfrm>
              <a:off x="3252426" y="284561"/>
              <a:ext cx="7471702" cy="1001473"/>
              <a:chOff x="4368801" y="507999"/>
              <a:chExt cx="7471703" cy="1269868"/>
            </a:xfrm>
            <a:grpFill/>
          </p:grpSpPr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804D6DAA-6C59-C5B9-5717-E3317C272788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471703" cy="1269868"/>
              </a:xfrm>
              <a:prstGeom prst="roundRect">
                <a:avLst/>
              </a:prstGeom>
              <a:solidFill>
                <a:srgbClr val="4B808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5BBAC8-2C6C-E920-3164-81D9663BB776}"/>
                  </a:ext>
                </a:extLst>
              </p:cNvPr>
              <p:cNvSpPr txBox="1"/>
              <p:nvPr/>
            </p:nvSpPr>
            <p:spPr>
              <a:xfrm>
                <a:off x="4921543" y="895168"/>
                <a:ext cx="6786080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উচ্চগতির ডেটা ট্রান্সমিশনের জন্য 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GPRS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ও 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EDGE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সুবিধা প্রদান।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C3F06AD-8F17-583B-1DC2-A457ED54631F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4B808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1F6C2-14F9-00C0-F910-3792DD06F724}"/>
              </a:ext>
            </a:extLst>
          </p:cNvPr>
          <p:cNvGrpSpPr/>
          <p:nvPr/>
        </p:nvGrpSpPr>
        <p:grpSpPr>
          <a:xfrm>
            <a:off x="2450901" y="219817"/>
            <a:ext cx="8557884" cy="1415559"/>
            <a:chOff x="2166244" y="77518"/>
            <a:chExt cx="8557884" cy="1415559"/>
          </a:xfrm>
          <a:solidFill>
            <a:srgbClr val="6685C3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2BE063-967B-6919-7DB9-1B27E0A8C08C}"/>
                </a:ext>
              </a:extLst>
            </p:cNvPr>
            <p:cNvGrpSpPr/>
            <p:nvPr/>
          </p:nvGrpSpPr>
          <p:grpSpPr>
            <a:xfrm>
              <a:off x="3252426" y="284561"/>
              <a:ext cx="7471702" cy="1001472"/>
              <a:chOff x="4368801" y="507999"/>
              <a:chExt cx="7471703" cy="1269868"/>
            </a:xfrm>
            <a:grpFill/>
          </p:grpSpPr>
          <p:sp>
            <p:nvSpPr>
              <p:cNvPr id="16" name="Rounded Rectangle 5">
                <a:extLst>
                  <a:ext uri="{FF2B5EF4-FFF2-40B4-BE49-F238E27FC236}">
                    <a16:creationId xmlns:a16="http://schemas.microsoft.com/office/drawing/2014/main" id="{6A676A99-1A41-6131-BC6A-CE3A2138C431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471703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8D5EC6-DCCF-D72E-4787-5B3A7A845C8B}"/>
                  </a:ext>
                </a:extLst>
              </p:cNvPr>
              <p:cNvSpPr txBox="1"/>
              <p:nvPr/>
            </p:nvSpPr>
            <p:spPr>
              <a:xfrm>
                <a:off x="4875336" y="895973"/>
                <a:ext cx="6832287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আন্তর্জাতিক রোমিং সুবিধা প্রদান করে।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2E2741B0-5986-C08A-83DE-07E1AE58CA02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৭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D249C0-C52A-595F-4FE2-5C565131841E}"/>
              </a:ext>
            </a:extLst>
          </p:cNvPr>
          <p:cNvGrpSpPr/>
          <p:nvPr/>
        </p:nvGrpSpPr>
        <p:grpSpPr>
          <a:xfrm>
            <a:off x="3149273" y="3225571"/>
            <a:ext cx="7859512" cy="1415559"/>
            <a:chOff x="2166244" y="77518"/>
            <a:chExt cx="7859512" cy="14155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9A8AB1-80BC-4950-104D-B907764A84A1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3"/>
              <a:chOff x="4368801" y="507999"/>
              <a:chExt cx="6773331" cy="1269868"/>
            </a:xfrm>
          </p:grpSpPr>
          <p:sp>
            <p:nvSpPr>
              <p:cNvPr id="22" name="Rounded Rectangle 5">
                <a:extLst>
                  <a:ext uri="{FF2B5EF4-FFF2-40B4-BE49-F238E27FC236}">
                    <a16:creationId xmlns:a16="http://schemas.microsoft.com/office/drawing/2014/main" id="{22674328-302F-ED12-FD86-0579281F2568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3D7AB5-4F2F-E9F7-8F56-AACD6BC8C42B}"/>
                  </a:ext>
                </a:extLst>
              </p:cNvPr>
              <p:cNvSpPr txBox="1"/>
              <p:nvPr/>
            </p:nvSpPr>
            <p:spPr>
              <a:xfrm>
                <a:off x="4886934" y="897534"/>
                <a:ext cx="6122317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ব্যবহৃত সিম (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SIM)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কার্ড সহজলভ্য।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31DF9802-4200-8E04-22C7-F592BB51265F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৯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9FCC80-9C49-E76D-C261-B94D077B4F5E}"/>
              </a:ext>
            </a:extLst>
          </p:cNvPr>
          <p:cNvGrpSpPr/>
          <p:nvPr/>
        </p:nvGrpSpPr>
        <p:grpSpPr>
          <a:xfrm>
            <a:off x="3149273" y="1722694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36942A4-E9ED-31D3-B51D-6ECA86E98743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34" name="Rounded Rectangle 5">
                <a:extLst>
                  <a:ext uri="{FF2B5EF4-FFF2-40B4-BE49-F238E27FC236}">
                    <a16:creationId xmlns:a16="http://schemas.microsoft.com/office/drawing/2014/main" id="{EFF03205-391C-84CD-4257-544B432ADC3D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50A755-D0E9-13B2-6081-D5A0B3D99E5F}"/>
                  </a:ext>
                </a:extLst>
              </p:cNvPr>
              <p:cNvSpPr txBox="1"/>
              <p:nvPr/>
            </p:nvSpPr>
            <p:spPr>
              <a:xfrm>
                <a:off x="4886934" y="928149"/>
                <a:ext cx="6122317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যেকোনো ডিজাইনের হ্যান্ডসেট ব্যবহারের সুবিধা।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65E877DA-99EB-974C-89C9-512AF8AE2DCD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৮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3422E-EBC6-E17B-C0F2-DFA9CB0F64AE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7" name="Pie 1">
              <a:extLst>
                <a:ext uri="{FF2B5EF4-FFF2-40B4-BE49-F238E27FC236}">
                  <a16:creationId xmlns:a16="http://schemas.microsoft.com/office/drawing/2014/main" id="{E75EA480-6420-57D7-991D-9530E1364246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9960C6-B4E9-5DF9-B953-F154D3E85FF5}"/>
                </a:ext>
              </a:extLst>
            </p:cNvPr>
            <p:cNvSpPr txBox="1"/>
            <p:nvPr/>
          </p:nvSpPr>
          <p:spPr>
            <a:xfrm>
              <a:off x="425550" y="2057621"/>
              <a:ext cx="1736288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GSM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6BDD6-39E3-9B85-4069-BC1A0256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171C5FB-1BF6-8D0E-0462-C321B775B15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A6CBDA-6CD3-C197-D6E1-BC974F135AA2}"/>
              </a:ext>
            </a:extLst>
          </p:cNvPr>
          <p:cNvGrpSpPr/>
          <p:nvPr/>
        </p:nvGrpSpPr>
        <p:grpSpPr>
          <a:xfrm>
            <a:off x="2450902" y="654503"/>
            <a:ext cx="8402602" cy="1415559"/>
            <a:chOff x="2166244" y="77518"/>
            <a:chExt cx="8402603" cy="1415559"/>
          </a:xfrm>
          <a:solidFill>
            <a:srgbClr val="6685C3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ED8DF6-A12C-DA7F-07BD-3AC24C54180B}"/>
                </a:ext>
              </a:extLst>
            </p:cNvPr>
            <p:cNvGrpSpPr/>
            <p:nvPr/>
          </p:nvGrpSpPr>
          <p:grpSpPr>
            <a:xfrm>
              <a:off x="3252426" y="284561"/>
              <a:ext cx="7316421" cy="1001473"/>
              <a:chOff x="4368801" y="507999"/>
              <a:chExt cx="7316422" cy="1269868"/>
            </a:xfrm>
            <a:grpFill/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C101AF8-8283-438A-D838-FEE2CF3E8C5F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2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158C8-209C-73CE-3F55-0EEAF6BDB0B0}"/>
                  </a:ext>
                </a:extLst>
              </p:cNvPr>
              <p:cNvSpPr txBox="1"/>
              <p:nvPr/>
            </p:nvSpPr>
            <p:spPr>
              <a:xfrm>
                <a:off x="4872420" y="920751"/>
                <a:ext cx="6601610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বিদ্যুৎ খরচ তুলনামূলকভাবে বেশি যা প্রায় ২ ওয়াট।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D1AB088-14D9-AC49-A774-D8CEE9BBAA5F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C3BC4C-0D30-FBDE-0F2E-145C63208DE6}"/>
              </a:ext>
            </a:extLst>
          </p:cNvPr>
          <p:cNvGrpSpPr/>
          <p:nvPr/>
        </p:nvGrpSpPr>
        <p:grpSpPr>
          <a:xfrm>
            <a:off x="2450902" y="4297347"/>
            <a:ext cx="8402602" cy="1415559"/>
            <a:chOff x="2166244" y="77518"/>
            <a:chExt cx="8402602" cy="14155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416B0C-4966-0EB1-4C22-A06AD71C5EEE}"/>
                </a:ext>
              </a:extLst>
            </p:cNvPr>
            <p:cNvGrpSpPr/>
            <p:nvPr/>
          </p:nvGrpSpPr>
          <p:grpSpPr>
            <a:xfrm>
              <a:off x="3252426" y="284561"/>
              <a:ext cx="7316420" cy="1001473"/>
              <a:chOff x="4368801" y="507999"/>
              <a:chExt cx="7316421" cy="1269868"/>
            </a:xfrm>
          </p:grpSpPr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9CBA0B55-5088-08CE-0DE4-B2F8245945E9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887ED-30A8-3201-BCF0-93521DD96ADD}"/>
                  </a:ext>
                </a:extLst>
              </p:cNvPr>
              <p:cNvSpPr txBox="1"/>
              <p:nvPr/>
            </p:nvSpPr>
            <p:spPr>
              <a:xfrm>
                <a:off x="4875335" y="908781"/>
                <a:ext cx="6613208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ইলেকট্রোম্যাগনেটিক রেডিয়েশন অত্যধিক যা জীববৈচিত্র্যের জন্য হুমকিস্বরূপ।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1B5AF26E-AC91-2CC1-4AF0-08CFB23AD0F4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ABB157-B50B-3321-9052-8B01DE90C9C8}"/>
              </a:ext>
            </a:extLst>
          </p:cNvPr>
          <p:cNvGrpSpPr/>
          <p:nvPr/>
        </p:nvGrpSpPr>
        <p:grpSpPr>
          <a:xfrm>
            <a:off x="2993993" y="2475925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82B157-955C-928F-2DB6-375398D8E8B5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40" name="Rounded Rectangle 5">
                <a:extLst>
                  <a:ext uri="{FF2B5EF4-FFF2-40B4-BE49-F238E27FC236}">
                    <a16:creationId xmlns:a16="http://schemas.microsoft.com/office/drawing/2014/main" id="{A402D814-9886-7170-0DD2-19833DA4CFCE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1046F91-8DBA-6E0A-C7D5-5F1698617D7E}"/>
                  </a:ext>
                </a:extLst>
              </p:cNvPr>
              <p:cNvSpPr txBox="1"/>
              <p:nvPr/>
            </p:nvSpPr>
            <p:spPr>
              <a:xfrm>
                <a:off x="4754054" y="901544"/>
                <a:ext cx="6191399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ডেটা ট্রান্সফার রেট তুলনামূলক কম যা 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56 kbps।</a:t>
                </a:r>
              </a:p>
            </p:txBody>
          </p:sp>
        </p:grpSp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26D568B7-975C-D3CF-3A29-6513E4E4908F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C8DD98-1A6C-DE67-EA31-A4936CB5AA72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12" name="Pie 1">
              <a:extLst>
                <a:ext uri="{FF2B5EF4-FFF2-40B4-BE49-F238E27FC236}">
                  <a16:creationId xmlns:a16="http://schemas.microsoft.com/office/drawing/2014/main" id="{09214A2E-254A-09CB-96A6-E9E2640F9C93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F1BC62-6CC8-5C71-69AE-37A44895CFE2}"/>
                </a:ext>
              </a:extLst>
            </p:cNvPr>
            <p:cNvSpPr txBox="1"/>
            <p:nvPr/>
          </p:nvSpPr>
          <p:spPr>
            <a:xfrm>
              <a:off x="343842" y="2044297"/>
              <a:ext cx="1768534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GSM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</a:t>
              </a:r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5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8258B-FB6B-4414-9994-E05AB1837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627FAF1-48BD-34DF-09C1-B7E1CB5A147F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3E8859-F27A-583F-099F-CF9F589C3CC4}"/>
              </a:ext>
            </a:extLst>
          </p:cNvPr>
          <p:cNvGrpSpPr/>
          <p:nvPr/>
        </p:nvGrpSpPr>
        <p:grpSpPr>
          <a:xfrm>
            <a:off x="3149273" y="3642992"/>
            <a:ext cx="7859512" cy="1415559"/>
            <a:chOff x="2166244" y="77518"/>
            <a:chExt cx="7859512" cy="14155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1BD8F99-B8DB-29D1-DAE4-9F50466AFA32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3"/>
              <a:chOff x="4368801" y="507999"/>
              <a:chExt cx="6773331" cy="1269868"/>
            </a:xfrm>
          </p:grpSpPr>
          <p:sp>
            <p:nvSpPr>
              <p:cNvPr id="22" name="Rounded Rectangle 5">
                <a:extLst>
                  <a:ext uri="{FF2B5EF4-FFF2-40B4-BE49-F238E27FC236}">
                    <a16:creationId xmlns:a16="http://schemas.microsoft.com/office/drawing/2014/main" id="{B8D1040A-29E3-2260-23B0-530E915255DA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32A473-D0D3-E610-123A-21AA6B7CA186}"/>
                  </a:ext>
                </a:extLst>
              </p:cNvPr>
              <p:cNvSpPr txBox="1"/>
              <p:nvPr/>
            </p:nvSpPr>
            <p:spPr>
              <a:xfrm>
                <a:off x="4886934" y="731892"/>
                <a:ext cx="6122317" cy="81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পালস ট্রান্সমিশন টেকনোলজি ব্যবহারের ফলে হাসপাতাল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বিমান প্রভৃতি স্থানে মোবাইল ফোন ব্যবহারে নিষেধাজ্ঞা</a:t>
                </a:r>
                <a:r>
                  <a:rPr lang="hi-IN" dirty="0">
                    <a:solidFill>
                      <a:schemeClr val="bg1"/>
                    </a:solidFill>
                    <a:latin typeface="Kalpurush" panose="02000600000000000000" pitchFamily="2" charset="0"/>
                  </a:rPr>
                  <a:t>।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D33F8CB6-382F-F693-EF75-FE71DCC4570D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৫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22D806-4327-28C0-7EBB-8A3F654D3320}"/>
              </a:ext>
            </a:extLst>
          </p:cNvPr>
          <p:cNvGrpSpPr/>
          <p:nvPr/>
        </p:nvGrpSpPr>
        <p:grpSpPr>
          <a:xfrm>
            <a:off x="3149273" y="1298714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ACCB423-CEB1-EAB3-B04F-954C0500F98A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34" name="Rounded Rectangle 5">
                <a:extLst>
                  <a:ext uri="{FF2B5EF4-FFF2-40B4-BE49-F238E27FC236}">
                    <a16:creationId xmlns:a16="http://schemas.microsoft.com/office/drawing/2014/main" id="{D3BBEECF-A28D-0975-D0D0-CE1A9D131F8C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640CE07-927A-84C6-EF89-082EA4170BD6}"/>
                  </a:ext>
                </a:extLst>
              </p:cNvPr>
              <p:cNvSpPr txBox="1"/>
              <p:nvPr/>
            </p:nvSpPr>
            <p:spPr>
              <a:xfrm>
                <a:off x="4886934" y="744111"/>
                <a:ext cx="6122317" cy="819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হ্যান্ডঅফ (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Handoff)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পদ্ধতি জটিল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;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ফলে অনেক ক্ষেত্রে কল বিচ্ছিন্ন হয়ে যায়।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77D047AC-7451-5C32-3244-E128E5AC6FDF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DD6F6F-6E0B-01B1-5186-4877EB6EF604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3" name="Pie 1">
              <a:extLst>
                <a:ext uri="{FF2B5EF4-FFF2-40B4-BE49-F238E27FC236}">
                  <a16:creationId xmlns:a16="http://schemas.microsoft.com/office/drawing/2014/main" id="{5CEE1C8A-541A-DD2A-4ED5-8D0295D5F78D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8C01AF-DBFC-48EF-CAEF-D8526C359EBC}"/>
                </a:ext>
              </a:extLst>
            </p:cNvPr>
            <p:cNvSpPr txBox="1"/>
            <p:nvPr/>
          </p:nvSpPr>
          <p:spPr>
            <a:xfrm>
              <a:off x="343842" y="2044297"/>
              <a:ext cx="1768534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GSM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</a:t>
              </a:r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9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A2B3-1D64-9D59-3C9B-22748C534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80995A0-40AE-611B-6A43-A14F26702CA4}"/>
              </a:ext>
            </a:extLst>
          </p:cNvPr>
          <p:cNvSpPr/>
          <p:nvPr/>
        </p:nvSpPr>
        <p:spPr>
          <a:xfrm>
            <a:off x="696686" y="1237580"/>
            <a:ext cx="3692434" cy="459972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আমেরিকান প্রতিষ্ঠান কোয়ালকম উদ্ভাবিত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CDMA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একটি উন্নত ডিজিটাল ওয়্যারলেস প্রযুক্তি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যা 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স্প্রেড স্পেকট্রাম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পদ্ধতিতে ইউনিক কোডিং ব্যবহার করে ডেটা আদান-প্রদান করে। এর মাধ্যমে একাধিক ব্যবহারকারী একই ফ্রিকুয়েন্সি শেয়ার করতে পারে।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ট্রান্সমিশন পাওয়ার কম হওয়ায় একে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'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গ্রীন ফোন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'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বলা হয়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যা ব্যাটারির আয়ু বাড়ায় ও রেডিয়েশন কমায়।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GSM-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এর তুলনায় এর ধারণক্ষমতা ৪-৫ গুণ বেশি এবং সেল সাইট ১১০ কিমি পর্যন্ত বিস্তৃত। তবে আন্তর্জাতিক রোমিং সুবিধা সীমিত এবং ব্যবহারকারী বাড়লে ট্রান্সমিশনের মান হ্রাস পায়। বাংলাদেশে সিটিসেল এই প্রযুক্তি ব্যবহার করত।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0562856-2280-A396-32C8-E50B93E68D1D}"/>
              </a:ext>
            </a:extLst>
          </p:cNvPr>
          <p:cNvSpPr/>
          <p:nvPr/>
        </p:nvSpPr>
        <p:spPr>
          <a:xfrm>
            <a:off x="696686" y="317579"/>
            <a:ext cx="10755084" cy="574209"/>
          </a:xfrm>
          <a:prstGeom prst="homePlate">
            <a:avLst>
              <a:gd name="adj" fmla="val 0"/>
            </a:avLst>
          </a:prstGeom>
          <a:solidFill>
            <a:srgbClr val="8BAA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সিডিএমএ (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CDMA-Code Division Multiple Access)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302E2-6D4D-B1B6-AF48-EDC23972EA4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5878B-EA5E-9A24-3E89-90F0E201BC1D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BAA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A8B8A4-9468-2C03-FA7E-E3B74C3324C2}"/>
              </a:ext>
            </a:extLst>
          </p:cNvPr>
          <p:cNvGrpSpPr/>
          <p:nvPr/>
        </p:nvGrpSpPr>
        <p:grpSpPr>
          <a:xfrm>
            <a:off x="4797753" y="1237580"/>
            <a:ext cx="6654017" cy="4599724"/>
            <a:chOff x="4797753" y="1237580"/>
            <a:chExt cx="6654017" cy="45997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C072F8-2ACA-BDF4-60F5-A5836AEF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4" r="12706"/>
            <a:stretch>
              <a:fillRect/>
            </a:stretch>
          </p:blipFill>
          <p:spPr>
            <a:xfrm>
              <a:off x="4797753" y="1237580"/>
              <a:ext cx="6654017" cy="459972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08E959-079E-42D9-694F-907BEA367B68}"/>
                </a:ext>
              </a:extLst>
            </p:cNvPr>
            <p:cNvSpPr txBox="1"/>
            <p:nvPr/>
          </p:nvSpPr>
          <p:spPr>
            <a:xfrm>
              <a:off x="6562913" y="2823552"/>
              <a:ext cx="28704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cs typeface="Kalpurush" panose="02000600000000000000" pitchFamily="2" charset="0"/>
                </a:rPr>
                <a:t>CDMA</a:t>
              </a:r>
              <a:endParaRPr lang="en-US" sz="80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6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FA34-FC68-96EB-1A41-0727C7A22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606BA7-6453-DA3A-4D9F-9A7EEDAD94C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8BAC5A-A00F-1842-E491-96FEB7820910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12" name="Pie 1">
              <a:extLst>
                <a:ext uri="{FF2B5EF4-FFF2-40B4-BE49-F238E27FC236}">
                  <a16:creationId xmlns:a16="http://schemas.microsoft.com/office/drawing/2014/main" id="{4C4EC101-E4E8-BAC8-24F3-043111A30919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ECE97C-5EAC-29E7-26BF-B14B823CCEBA}"/>
                </a:ext>
              </a:extLst>
            </p:cNvPr>
            <p:cNvSpPr txBox="1"/>
            <p:nvPr/>
          </p:nvSpPr>
          <p:spPr>
            <a:xfrm>
              <a:off x="418324" y="2024231"/>
              <a:ext cx="1736288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CDMA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65A1E-BF57-7923-1955-4F038B5BF786}"/>
              </a:ext>
            </a:extLst>
          </p:cNvPr>
          <p:cNvGrpSpPr/>
          <p:nvPr/>
        </p:nvGrpSpPr>
        <p:grpSpPr>
          <a:xfrm>
            <a:off x="2450902" y="4728448"/>
            <a:ext cx="8557883" cy="1415559"/>
            <a:chOff x="2166244" y="77518"/>
            <a:chExt cx="8557884" cy="1415559"/>
          </a:xfrm>
          <a:solidFill>
            <a:srgbClr val="146278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00F0D2-FCCD-1E1E-5C3F-4E6432058FBC}"/>
                </a:ext>
              </a:extLst>
            </p:cNvPr>
            <p:cNvGrpSpPr/>
            <p:nvPr/>
          </p:nvGrpSpPr>
          <p:grpSpPr>
            <a:xfrm>
              <a:off x="3252426" y="284561"/>
              <a:ext cx="7471702" cy="1001473"/>
              <a:chOff x="4368801" y="507999"/>
              <a:chExt cx="7471703" cy="1269868"/>
            </a:xfrm>
            <a:grpFill/>
          </p:grpSpPr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DB84BF6C-BB6B-C896-69FF-D86A326D5D8C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471703" cy="1269868"/>
              </a:xfrm>
              <a:prstGeom prst="roundRect">
                <a:avLst/>
              </a:prstGeom>
              <a:solidFill>
                <a:srgbClr val="4B808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A011F-8502-C82B-820A-E8D832E92CFE}"/>
                  </a:ext>
                </a:extLst>
              </p:cNvPr>
              <p:cNvSpPr txBox="1"/>
              <p:nvPr/>
            </p:nvSpPr>
            <p:spPr>
              <a:xfrm>
                <a:off x="4921543" y="895168"/>
                <a:ext cx="6786080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ব্যাটারির আয়ুষ্কাল বেশি।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3E645502-AFA1-E715-DE4C-9848445ABD55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4B808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5B26A-93F9-260D-A7C6-F420FE1022C8}"/>
              </a:ext>
            </a:extLst>
          </p:cNvPr>
          <p:cNvGrpSpPr/>
          <p:nvPr/>
        </p:nvGrpSpPr>
        <p:grpSpPr>
          <a:xfrm>
            <a:off x="2450901" y="219817"/>
            <a:ext cx="8557884" cy="1415559"/>
            <a:chOff x="2166244" y="77518"/>
            <a:chExt cx="8557884" cy="1415559"/>
          </a:xfrm>
          <a:solidFill>
            <a:srgbClr val="6685C3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161160-D737-2FDD-1635-62F4023DB052}"/>
                </a:ext>
              </a:extLst>
            </p:cNvPr>
            <p:cNvGrpSpPr/>
            <p:nvPr/>
          </p:nvGrpSpPr>
          <p:grpSpPr>
            <a:xfrm>
              <a:off x="3252426" y="284561"/>
              <a:ext cx="7471702" cy="1001472"/>
              <a:chOff x="4368801" y="507999"/>
              <a:chExt cx="7471703" cy="1269868"/>
            </a:xfrm>
            <a:grpFill/>
          </p:grpSpPr>
          <p:sp>
            <p:nvSpPr>
              <p:cNvPr id="16" name="Rounded Rectangle 5">
                <a:extLst>
                  <a:ext uri="{FF2B5EF4-FFF2-40B4-BE49-F238E27FC236}">
                    <a16:creationId xmlns:a16="http://schemas.microsoft.com/office/drawing/2014/main" id="{15F38EB5-77F6-7995-3DA5-1020E553825E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471703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3AEFE6-5D97-D78B-AC5C-5EF6D017FBC6}"/>
                  </a:ext>
                </a:extLst>
              </p:cNvPr>
              <p:cNvSpPr txBox="1"/>
              <p:nvPr/>
            </p:nvSpPr>
            <p:spPr>
              <a:xfrm>
                <a:off x="4875336" y="898159"/>
                <a:ext cx="6832287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সেল কভারেজ এরিয়া ১১০ কিলোমিটার পর্যন্ত বিস্তৃত।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AB7151D4-64FA-B31D-9E4B-85E949682ADB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E27F12-D98C-6C6B-EA2E-2ED0EC87576D}"/>
              </a:ext>
            </a:extLst>
          </p:cNvPr>
          <p:cNvGrpSpPr/>
          <p:nvPr/>
        </p:nvGrpSpPr>
        <p:grpSpPr>
          <a:xfrm>
            <a:off x="3149273" y="3225571"/>
            <a:ext cx="7859512" cy="1415559"/>
            <a:chOff x="2166244" y="77518"/>
            <a:chExt cx="7859512" cy="14155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87F9A8-7212-E717-E7E2-D9E955273002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3"/>
              <a:chOff x="4368801" y="507999"/>
              <a:chExt cx="6773331" cy="1269868"/>
            </a:xfrm>
          </p:grpSpPr>
          <p:sp>
            <p:nvSpPr>
              <p:cNvPr id="22" name="Rounded Rectangle 5">
                <a:extLst>
                  <a:ext uri="{FF2B5EF4-FFF2-40B4-BE49-F238E27FC236}">
                    <a16:creationId xmlns:a16="http://schemas.microsoft.com/office/drawing/2014/main" id="{E0A90E64-2F62-1E11-BE60-B0947CB8C895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78DB7E-243C-DB76-740F-A83A64406F24}"/>
                  </a:ext>
                </a:extLst>
              </p:cNvPr>
              <p:cNvSpPr txBox="1"/>
              <p:nvPr/>
            </p:nvSpPr>
            <p:spPr>
              <a:xfrm>
                <a:off x="4886934" y="898505"/>
                <a:ext cx="6122317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ট্রান্সমিশন পাওয়ার খুবই কম তাই কথা বলার সময় রেডিয়েশন কম হয়।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137436D6-06B4-887B-78B7-97B205FF4961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9A5A1B-7A56-0255-C6DF-EDF4BC5FB3D7}"/>
              </a:ext>
            </a:extLst>
          </p:cNvPr>
          <p:cNvGrpSpPr/>
          <p:nvPr/>
        </p:nvGrpSpPr>
        <p:grpSpPr>
          <a:xfrm>
            <a:off x="3149273" y="1722694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1288D2-F73E-E3C3-D692-6489EEB4DB45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34" name="Rounded Rectangle 5">
                <a:extLst>
                  <a:ext uri="{FF2B5EF4-FFF2-40B4-BE49-F238E27FC236}">
                    <a16:creationId xmlns:a16="http://schemas.microsoft.com/office/drawing/2014/main" id="{A572DDC8-A83B-79D6-0874-1FC03B0B75F8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DF6305-DE39-87EA-7AE6-FC5856A9A6AD}"/>
                  </a:ext>
                </a:extLst>
              </p:cNvPr>
              <p:cNvSpPr txBox="1"/>
              <p:nvPr/>
            </p:nvSpPr>
            <p:spPr>
              <a:xfrm>
                <a:off x="4886934" y="928149"/>
                <a:ext cx="6122317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ডেটা ট্রান্সফার রেট তুলনামূলক বেশি।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384EBF32-1E04-A512-D56E-ED92297B3FB5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6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6F05-627A-0AB2-8846-72680EC17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1BD168E-784B-A306-9F9C-251CBBFE70E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22A089-F9BA-0432-1777-6A3268C58EE3}"/>
              </a:ext>
            </a:extLst>
          </p:cNvPr>
          <p:cNvGrpSpPr/>
          <p:nvPr/>
        </p:nvGrpSpPr>
        <p:grpSpPr>
          <a:xfrm>
            <a:off x="2450902" y="654503"/>
            <a:ext cx="8402602" cy="1415559"/>
            <a:chOff x="2166244" y="77518"/>
            <a:chExt cx="8402603" cy="1415559"/>
          </a:xfrm>
          <a:solidFill>
            <a:srgbClr val="6685C3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50BD7-0C34-F0E6-DB64-8F8B56FB8A29}"/>
                </a:ext>
              </a:extLst>
            </p:cNvPr>
            <p:cNvGrpSpPr/>
            <p:nvPr/>
          </p:nvGrpSpPr>
          <p:grpSpPr>
            <a:xfrm>
              <a:off x="3252426" y="284561"/>
              <a:ext cx="7316421" cy="1001473"/>
              <a:chOff x="4368801" y="507999"/>
              <a:chExt cx="7316422" cy="1269868"/>
            </a:xfrm>
            <a:grpFill/>
          </p:grpSpPr>
          <p:sp>
            <p:nvSpPr>
              <p:cNvPr id="9" name="Rounded Rectangle 5">
                <a:extLst>
                  <a:ext uri="{FF2B5EF4-FFF2-40B4-BE49-F238E27FC236}">
                    <a16:creationId xmlns:a16="http://schemas.microsoft.com/office/drawing/2014/main" id="{8918AD60-5611-49EC-9CBD-A36926B40789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2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297B9A-6A08-2109-FE95-5F6B10070405}"/>
                  </a:ext>
                </a:extLst>
              </p:cNvPr>
              <p:cNvSpPr txBox="1"/>
              <p:nvPr/>
            </p:nvSpPr>
            <p:spPr>
              <a:xfrm>
                <a:off x="4872420" y="920751"/>
                <a:ext cx="6601610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ব্যান্ডউইথ বরাদ্দ 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GSM </a:t>
                </a:r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এর চেয়ে ৪ থেকে ৫ গুণ বেশি।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076EB915-2C45-2AA9-03C8-C3CAF8AB36E0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৫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BC665E-8721-03E5-6935-9879CAD03C98}"/>
              </a:ext>
            </a:extLst>
          </p:cNvPr>
          <p:cNvGrpSpPr/>
          <p:nvPr/>
        </p:nvGrpSpPr>
        <p:grpSpPr>
          <a:xfrm>
            <a:off x="2450902" y="4297347"/>
            <a:ext cx="8535963" cy="1415559"/>
            <a:chOff x="2166244" y="77518"/>
            <a:chExt cx="8535963" cy="14155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83010F-5AB5-BCF5-B52A-5A52D030A1E0}"/>
                </a:ext>
              </a:extLst>
            </p:cNvPr>
            <p:cNvGrpSpPr/>
            <p:nvPr/>
          </p:nvGrpSpPr>
          <p:grpSpPr>
            <a:xfrm>
              <a:off x="3252426" y="284561"/>
              <a:ext cx="7449781" cy="1001473"/>
              <a:chOff x="4368801" y="507999"/>
              <a:chExt cx="7449782" cy="1269868"/>
            </a:xfrm>
          </p:grpSpPr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DBEADA55-01E8-425C-9052-EF9933F82696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CB68BD-EDFF-8CEB-B33E-0105CE3380EF}"/>
                  </a:ext>
                </a:extLst>
              </p:cNvPr>
              <p:cNvSpPr txBox="1"/>
              <p:nvPr/>
            </p:nvSpPr>
            <p:spPr>
              <a:xfrm>
                <a:off x="4748723" y="908781"/>
                <a:ext cx="7069860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ইলেকট্রোম্যাগনেটিক রেডিয়েশন কম হওয়ায় এ প্রযুক্তিকে গ্রীনফোন প্রযুক্তিও বলা হয়।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98B2504D-F1E9-9B5E-EE22-935D4C146A00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৭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3C4DAD-F536-F6B9-F06F-89F23DB771A0}"/>
              </a:ext>
            </a:extLst>
          </p:cNvPr>
          <p:cNvGrpSpPr/>
          <p:nvPr/>
        </p:nvGrpSpPr>
        <p:grpSpPr>
          <a:xfrm>
            <a:off x="2993993" y="2475925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A855EBB-1E43-6EBC-4BAE-EA03BE2845CD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39" name="Rounded Rectangle 5">
                <a:extLst>
                  <a:ext uri="{FF2B5EF4-FFF2-40B4-BE49-F238E27FC236}">
                    <a16:creationId xmlns:a16="http://schemas.microsoft.com/office/drawing/2014/main" id="{F26FAA31-5274-4212-A375-87D987D22761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75D78F-F609-C6BA-CCA1-E25F858EC5D2}"/>
                  </a:ext>
                </a:extLst>
              </p:cNvPr>
              <p:cNvSpPr txBox="1"/>
              <p:nvPr/>
            </p:nvSpPr>
            <p:spPr>
              <a:xfrm>
                <a:off x="4754054" y="913724"/>
                <a:ext cx="6191399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নিরাপত্তা ব্যবস্থা তুলনামূলক বেশি।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38" name="Rounded Rectangle 8">
              <a:extLst>
                <a:ext uri="{FF2B5EF4-FFF2-40B4-BE49-F238E27FC236}">
                  <a16:creationId xmlns:a16="http://schemas.microsoft.com/office/drawing/2014/main" id="{82B4A127-52A7-5CAD-FB50-047B46F13575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৬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A88556-E0D1-F598-3884-FD4F115FAF40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3" name="Pie 1">
              <a:extLst>
                <a:ext uri="{FF2B5EF4-FFF2-40B4-BE49-F238E27FC236}">
                  <a16:creationId xmlns:a16="http://schemas.microsoft.com/office/drawing/2014/main" id="{69209AE3-A9B4-0418-1024-ADBC06A93DC9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39186A-9551-AFB4-A849-24BCAF9FE945}"/>
                </a:ext>
              </a:extLst>
            </p:cNvPr>
            <p:cNvSpPr txBox="1"/>
            <p:nvPr/>
          </p:nvSpPr>
          <p:spPr>
            <a:xfrm>
              <a:off x="418324" y="2024231"/>
              <a:ext cx="1736288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CDMA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3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AE23-C58C-B75F-1D20-431ADD160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A9681CB-3C93-9DE8-1D4C-10749F13186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C0A64B-E001-839B-BD07-0B7F50635D97}"/>
              </a:ext>
            </a:extLst>
          </p:cNvPr>
          <p:cNvGrpSpPr/>
          <p:nvPr/>
        </p:nvGrpSpPr>
        <p:grpSpPr>
          <a:xfrm>
            <a:off x="2450902" y="4742962"/>
            <a:ext cx="8557883" cy="1415559"/>
            <a:chOff x="2166244" y="77518"/>
            <a:chExt cx="8557884" cy="1415559"/>
          </a:xfrm>
          <a:solidFill>
            <a:srgbClr val="146278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410883-7E36-A72B-068D-43EF1F8FA079}"/>
                </a:ext>
              </a:extLst>
            </p:cNvPr>
            <p:cNvGrpSpPr/>
            <p:nvPr/>
          </p:nvGrpSpPr>
          <p:grpSpPr>
            <a:xfrm>
              <a:off x="3252426" y="284561"/>
              <a:ext cx="7471702" cy="1001477"/>
              <a:chOff x="4368801" y="507999"/>
              <a:chExt cx="7471703" cy="1269868"/>
            </a:xfrm>
            <a:grpFill/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C22B6CD-CA6F-AE94-E076-DE7F604728BA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471703" cy="1269868"/>
              </a:xfrm>
              <a:prstGeom prst="roundRect">
                <a:avLst/>
              </a:prstGeom>
              <a:solidFill>
                <a:srgbClr val="4B808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AEAB9-A95E-FE23-196F-8510AF8393D6}"/>
                  </a:ext>
                </a:extLst>
              </p:cNvPr>
              <p:cNvSpPr txBox="1"/>
              <p:nvPr/>
            </p:nvSpPr>
            <p:spPr>
              <a:xfrm>
                <a:off x="4921543" y="897715"/>
                <a:ext cx="6786080" cy="46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এর জনপ্রিয়তা ও ব্যবহার তুলনামূলক কম।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78F42194-FCC0-DF1A-6457-91A109586245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4B808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5A06F-D34F-8AE6-C853-25CA167FE161}"/>
              </a:ext>
            </a:extLst>
          </p:cNvPr>
          <p:cNvGrpSpPr/>
          <p:nvPr/>
        </p:nvGrpSpPr>
        <p:grpSpPr>
          <a:xfrm>
            <a:off x="2450901" y="234331"/>
            <a:ext cx="8557884" cy="1415559"/>
            <a:chOff x="2166244" y="77518"/>
            <a:chExt cx="8557884" cy="1415559"/>
          </a:xfrm>
          <a:solidFill>
            <a:srgbClr val="6685C3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29687D-9DD8-516B-F015-AE1DFBD85BA5}"/>
                </a:ext>
              </a:extLst>
            </p:cNvPr>
            <p:cNvGrpSpPr/>
            <p:nvPr/>
          </p:nvGrpSpPr>
          <p:grpSpPr>
            <a:xfrm>
              <a:off x="3252426" y="284561"/>
              <a:ext cx="7471702" cy="1001472"/>
              <a:chOff x="4368801" y="507999"/>
              <a:chExt cx="7471703" cy="1269868"/>
            </a:xfrm>
            <a:grpFill/>
          </p:grpSpPr>
          <p:sp>
            <p:nvSpPr>
              <p:cNvPr id="11" name="Rounded Rectangle 5">
                <a:extLst>
                  <a:ext uri="{FF2B5EF4-FFF2-40B4-BE49-F238E27FC236}">
                    <a16:creationId xmlns:a16="http://schemas.microsoft.com/office/drawing/2014/main" id="{AD42AE84-D34E-7CCA-9B2D-31F162BA8382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471703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792672-12CB-960E-CEE9-0CA50BD4D6FA}"/>
                  </a:ext>
                </a:extLst>
              </p:cNvPr>
              <p:cNvSpPr txBox="1"/>
              <p:nvPr/>
            </p:nvSpPr>
            <p:spPr>
              <a:xfrm>
                <a:off x="4875336" y="881688"/>
                <a:ext cx="6832287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আন্তর্জাতিক রোমিং সুবিধা নেই।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82D97061-EDAC-B60D-DD75-3570A71A6F3A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8DF3A4-4728-F2C0-A3C0-0D878FDA917B}"/>
              </a:ext>
            </a:extLst>
          </p:cNvPr>
          <p:cNvGrpSpPr/>
          <p:nvPr/>
        </p:nvGrpSpPr>
        <p:grpSpPr>
          <a:xfrm>
            <a:off x="3149273" y="3240085"/>
            <a:ext cx="7859512" cy="1415559"/>
            <a:chOff x="2166244" y="77518"/>
            <a:chExt cx="7859512" cy="14155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B072AE-1E74-4B63-B704-B1B30C27DBC7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3"/>
              <a:chOff x="4368801" y="507999"/>
              <a:chExt cx="6773331" cy="1269868"/>
            </a:xfrm>
          </p:grpSpPr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98B1FFFC-E00A-3ACB-8767-E9BD9BC0A91A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0DE354-F6D2-13B0-9BEC-D1A15F747546}"/>
                  </a:ext>
                </a:extLst>
              </p:cNvPr>
              <p:cNvSpPr txBox="1"/>
              <p:nvPr/>
            </p:nvSpPr>
            <p:spPr>
              <a:xfrm>
                <a:off x="4886510" y="904987"/>
                <a:ext cx="6122317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ব্যবহারকারী বৃদ্ধি পেলে ডেটা ট্রান্সমিশনের গুণগত মান হ্রাস পায়।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500A8B71-0586-E4E5-F3C1-C8B240CE8563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84D19D-7321-A06B-3040-FD720614B558}"/>
              </a:ext>
            </a:extLst>
          </p:cNvPr>
          <p:cNvGrpSpPr/>
          <p:nvPr/>
        </p:nvGrpSpPr>
        <p:grpSpPr>
          <a:xfrm>
            <a:off x="3149273" y="1737208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177B423-DBC9-8AE2-E87E-CF3B2735ED21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39" name="Rounded Rectangle 5">
                <a:extLst>
                  <a:ext uri="{FF2B5EF4-FFF2-40B4-BE49-F238E27FC236}">
                    <a16:creationId xmlns:a16="http://schemas.microsoft.com/office/drawing/2014/main" id="{AC418D14-4083-2D4F-7355-C874A4FD943A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3BEAE8-51C3-B3AE-6988-3E77271D1A44}"/>
                  </a:ext>
                </a:extLst>
              </p:cNvPr>
              <p:cNvSpPr txBox="1"/>
              <p:nvPr/>
            </p:nvSpPr>
            <p:spPr>
              <a:xfrm>
                <a:off x="4886934" y="887466"/>
                <a:ext cx="6122317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যে কোনো সিম কার্ড ব্যবহারের সুবিধা নেই।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38" name="Rounded Rectangle 8">
              <a:extLst>
                <a:ext uri="{FF2B5EF4-FFF2-40B4-BE49-F238E27FC236}">
                  <a16:creationId xmlns:a16="http://schemas.microsoft.com/office/drawing/2014/main" id="{FB3F13E1-C7F0-B38B-3F4E-1C1731C40CFF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B411F-C52F-702D-4FA9-944D2D9E39DF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14" name="Pie 1">
              <a:extLst>
                <a:ext uri="{FF2B5EF4-FFF2-40B4-BE49-F238E27FC236}">
                  <a16:creationId xmlns:a16="http://schemas.microsoft.com/office/drawing/2014/main" id="{D4C0139C-E698-0624-213B-55178460BAFC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915008-EE35-DB75-5193-4B29B62C4609}"/>
                </a:ext>
              </a:extLst>
            </p:cNvPr>
            <p:cNvSpPr txBox="1"/>
            <p:nvPr/>
          </p:nvSpPr>
          <p:spPr>
            <a:xfrm>
              <a:off x="402201" y="2024231"/>
              <a:ext cx="1768534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CDMA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</a:t>
              </a:r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7B205-97C1-B583-57C0-E962E7118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889FDA5-4F1E-D92D-421B-C6E9792A320B}"/>
              </a:ext>
            </a:extLst>
          </p:cNvPr>
          <p:cNvSpPr/>
          <p:nvPr/>
        </p:nvSpPr>
        <p:spPr>
          <a:xfrm>
            <a:off x="696685" y="174302"/>
            <a:ext cx="10755084" cy="574209"/>
          </a:xfrm>
          <a:prstGeom prst="homePlate">
            <a:avLst>
              <a:gd name="adj" fmla="val 0"/>
            </a:avLst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GSM </a:t>
            </a:r>
            <a:r>
              <a:rPr lang="as-IN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CDMA </a:t>
            </a:r>
            <a:r>
              <a:rPr lang="as-IN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প্রযুক্তির মধ্যে পার্থক্য</a:t>
            </a:r>
            <a:endParaRPr lang="en-US" sz="28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B86D4-FB6D-6F68-47AA-E5300CE94805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01BD6-E21C-79D2-1206-52F06AF0251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6BB043-90AD-A78E-A2DB-67B6E7CF1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54175"/>
              </p:ext>
            </p:extLst>
          </p:nvPr>
        </p:nvGraphicFramePr>
        <p:xfrm>
          <a:off x="696685" y="916173"/>
          <a:ext cx="10755084" cy="500634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377542">
                  <a:extLst>
                    <a:ext uri="{9D8B030D-6E8A-4147-A177-3AD203B41FA5}">
                      <a16:colId xmlns:a16="http://schemas.microsoft.com/office/drawing/2014/main" val="3120699264"/>
                    </a:ext>
                  </a:extLst>
                </a:gridCol>
                <a:gridCol w="5377542">
                  <a:extLst>
                    <a:ext uri="{9D8B030D-6E8A-4147-A177-3AD203B41FA5}">
                      <a16:colId xmlns:a16="http://schemas.microsoft.com/office/drawing/2014/main" val="2280093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GSM</a:t>
                      </a:r>
                      <a:endParaRPr lang="en-US" sz="180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CDMA</a:t>
                      </a:r>
                      <a:endParaRPr lang="en-US" sz="180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5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১.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GSM-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এর পূর্ণরূপ হচ্ছে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Global System for Mobile Communication.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১.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CDMA-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এর পূর্ণরূপ হচ্ছে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Code Division Multiple Access.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7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২. ডেটা ট্রান্সফার রেট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56 kbps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২. ডেটা ট্রান্সফার রেট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154-614 kbps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398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৩. বিদ্যুৎ খরচ বেশি যা প্রায় ২ ওয়াট।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৩. বিদ্যুৎ খরচ কম যা প্রায় ২০০ মাইক্রোওয়াট।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14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৪. সেল কভারেজ এরিয়া ৩৫ কিলোমিটার পর্যন্ত বিস্তৃত।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৪. সেল কভারেজ এরিয়া ১১০ কিলোমিটার পর্যন্ত বিস্তৃত।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74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৫. আন্তর্জাতিক রোমিং সুবিধা আছে।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৫. আন্তর্জাতিক রোমিং সুবিধা নেই।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11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ব্যবহারকারী বৃদ্ধি পেলেও ডেটা ট্রান্সমিশনের গুণগত মান একই থাকে।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৬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ব্যবহারকারী বৃদ্ধি পেলে ডেটা ট্রান্সমিশনের গুণগত মান হ্রাস পায়</a:t>
                      </a:r>
                      <a:r>
                        <a:rPr lang="hi-IN" sz="1800" b="0" kern="100">
                          <a:effectLst/>
                          <a:latin typeface="Kalpurush" panose="02000600000000000000" pitchFamily="2" charset="0"/>
                        </a:rPr>
                        <a:t>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965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৭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যে কোনো সিম কার্ড ব্যবহার করা যায়।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৭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সব ধরনের সিম কার্ড ব্যবহার করা যায় না।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868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৮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এ প্রযুক্তিতে ব্যবহৃত মাইক্রোচিপ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SIM 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নামে পরিচিত।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৮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এ প্রযুক্তিতে ব্যবহৃত মাইক্রোচিপ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R-UIM 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নামে পরিচিত।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28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৯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উচ্চগতির ডেটা ট্রান্সমিশনের জন্য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GPRS 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এবং </a:t>
                      </a:r>
                      <a:r>
                        <a:rPr lang="en-US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EDGE </a:t>
                      </a:r>
                      <a:r>
                        <a:rPr lang="as-IN" sz="1800" b="0" kern="10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সুবিধা প্রদান।</a:t>
                      </a:r>
                      <a:endParaRPr lang="en-US" sz="1800" b="0" kern="10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৯</a:t>
                      </a:r>
                      <a:r>
                        <a:rPr lang="as-IN" sz="1800" b="0" kern="100" dirty="0">
                          <a:effectLst/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. এ প্রযুক্তিতে এ ধরনের কোনো সুবিধা নেই।</a:t>
                      </a:r>
                      <a:endParaRPr lang="en-US" sz="1800" b="0" kern="100" dirty="0">
                        <a:effectLst/>
                        <a:latin typeface="Kalpurush" panose="02000600000000000000" pitchFamily="2" charset="0"/>
                        <a:ea typeface="Calibri" panose="020F0502020204030204" pitchFamily="34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807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8C6D5-0DEF-F4F6-8881-74DD3620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CBB4A-427F-3843-8957-9E9E3F1040A8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D9F86-38AA-6533-A09F-847F3FB88476}"/>
              </a:ext>
            </a:extLst>
          </p:cNvPr>
          <p:cNvGrpSpPr/>
          <p:nvPr/>
        </p:nvGrpSpPr>
        <p:grpSpPr>
          <a:xfrm>
            <a:off x="4502692" y="482788"/>
            <a:ext cx="3084981" cy="1118196"/>
            <a:chOff x="4157979" y="495700"/>
            <a:chExt cx="3084981" cy="1118196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4E816C9D-8AC2-5BE9-757D-0DE7E042843A}"/>
                </a:ext>
              </a:extLst>
            </p:cNvPr>
            <p:cNvSpPr/>
            <p:nvPr/>
          </p:nvSpPr>
          <p:spPr>
            <a:xfrm>
              <a:off x="4949040" y="784850"/>
              <a:ext cx="2293920" cy="565387"/>
            </a:xfrm>
            <a:prstGeom prst="homePlate">
              <a:avLst>
                <a:gd name="adj" fmla="val 0"/>
              </a:avLst>
            </a:prstGeom>
            <a:solidFill>
              <a:srgbClr val="487FB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15648B-026C-51BA-2FBE-F1D82452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79" y="495700"/>
              <a:ext cx="1112144" cy="111819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731F22-9EDA-AF14-9357-5A4BC14F1701}"/>
              </a:ext>
            </a:extLst>
          </p:cNvPr>
          <p:cNvSpPr txBox="1"/>
          <p:nvPr/>
        </p:nvSpPr>
        <p:spPr>
          <a:xfrm>
            <a:off x="4601627" y="3105834"/>
            <a:ext cx="298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 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CDMA/FDMA/TDMA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কী?</a:t>
            </a:r>
          </a:p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GSM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কী?</a:t>
            </a:r>
          </a:p>
        </p:txBody>
      </p:sp>
    </p:spTree>
    <p:extLst>
      <p:ext uri="{BB962C8B-B14F-4D97-AF65-F5344CB8AC3E}">
        <p14:creationId xmlns:p14="http://schemas.microsoft.com/office/powerpoint/2010/main" val="20634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0D8E-D759-D2F4-5285-16C7B857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7E289-6EFD-CD46-7E75-CC023A419D6A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66FFE-A266-17FE-21A5-D5360E5D9CC1}"/>
              </a:ext>
            </a:extLst>
          </p:cNvPr>
          <p:cNvGrpSpPr/>
          <p:nvPr/>
        </p:nvGrpSpPr>
        <p:grpSpPr>
          <a:xfrm>
            <a:off x="4411585" y="652481"/>
            <a:ext cx="3114294" cy="1363198"/>
            <a:chOff x="4537029" y="756799"/>
            <a:chExt cx="3114294" cy="1363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C164DD-8C30-7AFB-8E38-A8F8935BC9E0}"/>
                </a:ext>
              </a:extLst>
            </p:cNvPr>
            <p:cNvSpPr/>
            <p:nvPr/>
          </p:nvSpPr>
          <p:spPr>
            <a:xfrm>
              <a:off x="5733888" y="1452912"/>
              <a:ext cx="1917435" cy="493363"/>
            </a:xfrm>
            <a:prstGeom prst="rect">
              <a:avLst/>
            </a:prstGeom>
            <a:solidFill>
              <a:srgbClr val="427A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বাড়ির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2800" b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AE5B9A-0B20-3188-8D68-D49C805A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29" y="756799"/>
              <a:ext cx="1455825" cy="136319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74F1300-52D9-056D-C274-BE61FC1A8887}"/>
              </a:ext>
            </a:extLst>
          </p:cNvPr>
          <p:cNvSpPr txBox="1"/>
          <p:nvPr/>
        </p:nvSpPr>
        <p:spPr>
          <a:xfrm>
            <a:off x="4411585" y="3244334"/>
            <a:ext cx="336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GSM 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CDMA </a:t>
            </a:r>
            <a:r>
              <a:rPr lang="en-US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b="1" dirty="0">
              <a:solidFill>
                <a:srgbClr val="8368A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0B0161-6081-182E-43D0-6432C32E2070}"/>
              </a:ext>
            </a:extLst>
          </p:cNvPr>
          <p:cNvSpPr txBox="1"/>
          <p:nvPr/>
        </p:nvSpPr>
        <p:spPr>
          <a:xfrm>
            <a:off x="1944915" y="2327954"/>
            <a:ext cx="3722494" cy="282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sz="2000" b="1" dirty="0">
              <a:solidFill>
                <a:srgbClr val="896CA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০১৭২৫-৯৪৫৪৭৬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ইমেইল</a:t>
            </a:r>
            <a:r>
              <a:rPr lang="en-US" sz="2000" b="1" dirty="0">
                <a:solidFill>
                  <a:srgbClr val="896CA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rajibbakchi@gmail.com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69181-06CF-51BB-5FD8-46D7B9D5B6CC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3EFA9-00CA-6915-8442-4A0E6CB2E21A}"/>
              </a:ext>
            </a:extLst>
          </p:cNvPr>
          <p:cNvSpPr txBox="1"/>
          <p:nvPr/>
        </p:nvSpPr>
        <p:spPr>
          <a:xfrm>
            <a:off x="4573149" y="960312"/>
            <a:ext cx="3043001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3772A-1AFD-89B4-0170-2D158288201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F4A58-7B0F-E617-26F2-E55AC3BE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5" y="2408604"/>
            <a:ext cx="2743200" cy="274320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5BC6-64FF-7624-F57F-287447C6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1283C3-D5C5-584E-159E-88ACD8D54AA7}"/>
              </a:ext>
            </a:extLst>
          </p:cNvPr>
          <p:cNvSpPr txBox="1"/>
          <p:nvPr/>
        </p:nvSpPr>
        <p:spPr>
          <a:xfrm>
            <a:off x="4486992" y="2767280"/>
            <a:ext cx="321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896CAD"/>
                </a:solidFill>
                <a:latin typeface="Agency FB" panose="020B0804020202020204" pitchFamily="34" charset="0"/>
              </a:rPr>
              <a:t>THANKS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88129-D15A-75CD-E4F0-B412B321666D}"/>
              </a:ext>
            </a:extLst>
          </p:cNvPr>
          <p:cNvGrpSpPr/>
          <p:nvPr/>
        </p:nvGrpSpPr>
        <p:grpSpPr>
          <a:xfrm>
            <a:off x="3113637" y="156223"/>
            <a:ext cx="5964702" cy="2358017"/>
            <a:chOff x="3113649" y="736916"/>
            <a:chExt cx="5964702" cy="17952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480C5FD-6C64-07FF-961F-8A0906FC213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8F2E53-07F2-FC77-8765-1FD771879901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6A5672-A2A1-1FC0-7E4D-97ACEC7968C3}"/>
              </a:ext>
            </a:extLst>
          </p:cNvPr>
          <p:cNvGrpSpPr/>
          <p:nvPr/>
        </p:nvGrpSpPr>
        <p:grpSpPr>
          <a:xfrm rot="10800000">
            <a:off x="3113635" y="4343760"/>
            <a:ext cx="5964702" cy="2358017"/>
            <a:chOff x="3113649" y="736916"/>
            <a:chExt cx="5964702" cy="179527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E0B3865-8090-1554-D980-A9EB0D2A3F2C}"/>
                </a:ext>
              </a:extLst>
            </p:cNvPr>
            <p:cNvSpPr/>
            <p:nvPr/>
          </p:nvSpPr>
          <p:spPr>
            <a:xfrm>
              <a:off x="3113649" y="2481311"/>
              <a:ext cx="5964702" cy="50875"/>
            </a:xfrm>
            <a:prstGeom prst="roundRect">
              <a:avLst>
                <a:gd name="adj" fmla="val 50000"/>
              </a:avLst>
            </a:prstGeom>
            <a:solidFill>
              <a:srgbClr val="896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8FB53-302D-36B2-2AF3-9D069C803D15}"/>
                </a:ext>
              </a:extLst>
            </p:cNvPr>
            <p:cNvSpPr/>
            <p:nvPr/>
          </p:nvSpPr>
          <p:spPr>
            <a:xfrm>
              <a:off x="3437205" y="736916"/>
              <a:ext cx="5317587" cy="174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4.07407E-6 L 0 0.13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4.07407E-6 L 0 -0.13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04C5-988A-05AB-A4A0-A0B0E8EE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4232936-ABBD-7F1D-77F4-7540497E5D34}"/>
              </a:ext>
            </a:extLst>
          </p:cNvPr>
          <p:cNvSpPr txBox="1"/>
          <p:nvPr/>
        </p:nvSpPr>
        <p:spPr>
          <a:xfrm>
            <a:off x="3505637" y="2247907"/>
            <a:ext cx="5178020" cy="23621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একাদশ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দ্বাদশ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দ্বিতীয়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as-IN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কমিউনিকেশন সিস্টেমস ও নেটওয়ার্কিং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বিষয়বস্তু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GSM </a:t>
            </a:r>
            <a:r>
              <a:rPr lang="as-IN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CDMA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000" b="1" dirty="0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৪০ </a:t>
            </a:r>
            <a:r>
              <a:rPr lang="en-US" sz="2000" b="1" dirty="0" err="1">
                <a:solidFill>
                  <a:srgbClr val="5089C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b="1" dirty="0">
              <a:solidFill>
                <a:srgbClr val="5089C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846FE-C6A3-D56C-CC63-D8E434F0D00D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24C6E-47DC-C2A1-2130-F954001AF70C}"/>
              </a:ext>
            </a:extLst>
          </p:cNvPr>
          <p:cNvSpPr txBox="1"/>
          <p:nvPr/>
        </p:nvSpPr>
        <p:spPr>
          <a:xfrm>
            <a:off x="4573147" y="639205"/>
            <a:ext cx="3043001" cy="523220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C198-FD10-AA4B-3F96-402BAB3EE84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03CA-AD27-7EC2-4CA9-2F47BC5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FD4F823-AD7D-36E4-C70A-423C8A4A0712}"/>
              </a:ext>
            </a:extLst>
          </p:cNvPr>
          <p:cNvSpPr txBox="1"/>
          <p:nvPr/>
        </p:nvSpPr>
        <p:spPr>
          <a:xfrm>
            <a:off x="3576171" y="2709572"/>
            <a:ext cx="5036956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GSM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অসুবিধা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CDMA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অসুবিধা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GSM </a:t>
            </a:r>
            <a:r>
              <a:rPr lang="as-IN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CDMA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000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6535-1039-D97C-5AF9-555E32B71563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DD242-3D8D-048F-6BC1-CB355DFC4CDC}"/>
              </a:ext>
            </a:extLst>
          </p:cNvPr>
          <p:cNvSpPr txBox="1"/>
          <p:nvPr/>
        </p:nvSpPr>
        <p:spPr>
          <a:xfrm>
            <a:off x="3914466" y="647341"/>
            <a:ext cx="4360367" cy="523220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endParaRPr lang="en-US" sz="2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2413D-80B1-8DF4-E34C-3E013135B287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5089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>
            <a:extLst>
              <a:ext uri="{FF2B5EF4-FFF2-40B4-BE49-F238E27FC236}">
                <a16:creationId xmlns:a16="http://schemas.microsoft.com/office/drawing/2014/main" id="{BFA37E98-B701-65BC-4E30-FDD9437332C4}"/>
              </a:ext>
            </a:extLst>
          </p:cNvPr>
          <p:cNvSpPr txBox="1"/>
          <p:nvPr/>
        </p:nvSpPr>
        <p:spPr>
          <a:xfrm>
            <a:off x="763895" y="166977"/>
            <a:ext cx="10661510" cy="523220"/>
          </a:xfrm>
          <a:prstGeom prst="rect">
            <a:avLst/>
          </a:prstGeom>
          <a:solidFill>
            <a:srgbClr val="4C7EB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C8E92-97EB-56FE-5752-940E16D22F80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A9C10-5D6F-8125-5A2E-792AF1DA48C1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4C7EB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22E220-CAAD-E0E1-4BE6-8A4F113709F9}"/>
              </a:ext>
            </a:extLst>
          </p:cNvPr>
          <p:cNvGrpSpPr/>
          <p:nvPr/>
        </p:nvGrpSpPr>
        <p:grpSpPr>
          <a:xfrm>
            <a:off x="2102557" y="1002996"/>
            <a:ext cx="7986886" cy="5142835"/>
            <a:chOff x="2102557" y="1002996"/>
            <a:chExt cx="7986886" cy="51428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F116BD-F300-DAED-E48D-C8B6716DE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04" y="1002996"/>
              <a:ext cx="3109888" cy="20806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B435E4-BCBF-F0D0-72E5-6CE20D2C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1" r="6323"/>
            <a:stretch>
              <a:fillRect/>
            </a:stretch>
          </p:blipFill>
          <p:spPr>
            <a:xfrm>
              <a:off x="2102557" y="3104743"/>
              <a:ext cx="3992091" cy="3041088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8D290D-3FCC-41E1-8936-653A2D129170}"/>
                </a:ext>
              </a:extLst>
            </p:cNvPr>
            <p:cNvGrpSpPr/>
            <p:nvPr/>
          </p:nvGrpSpPr>
          <p:grpSpPr>
            <a:xfrm>
              <a:off x="6097352" y="3104742"/>
              <a:ext cx="3992091" cy="3041089"/>
              <a:chOff x="4797753" y="1237580"/>
              <a:chExt cx="6654017" cy="45997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ADE74AE-7590-2DB1-110C-F5ABA98F8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64" r="12706"/>
              <a:stretch>
                <a:fillRect/>
              </a:stretch>
            </p:blipFill>
            <p:spPr>
              <a:xfrm>
                <a:off x="4797753" y="1237580"/>
                <a:ext cx="6654017" cy="459972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3A1498-0D17-6EE8-C555-8130483B0A4F}"/>
                  </a:ext>
                </a:extLst>
              </p:cNvPr>
              <p:cNvSpPr txBox="1"/>
              <p:nvPr/>
            </p:nvSpPr>
            <p:spPr>
              <a:xfrm>
                <a:off x="5680332" y="3726489"/>
                <a:ext cx="4888858" cy="2001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0" b="1" dirty="0">
                    <a:solidFill>
                      <a:schemeClr val="bg1"/>
                    </a:solidFill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cs typeface="Kalpurush" panose="02000600000000000000" pitchFamily="2" charset="0"/>
                  </a:rPr>
                  <a:t>CDMA</a:t>
                </a:r>
                <a:endParaRPr lang="en-US" sz="8000" dirty="0">
                  <a:solidFill>
                    <a:schemeClr val="bg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1E5FCD-1E4F-17C3-1014-8EC2E9F0FA74}"/>
              </a:ext>
            </a:extLst>
          </p:cNvPr>
          <p:cNvSpPr txBox="1"/>
          <p:nvPr/>
        </p:nvSpPr>
        <p:spPr>
          <a:xfrm>
            <a:off x="3685761" y="784459"/>
            <a:ext cx="4817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 ফো</a:t>
            </a:r>
            <a:r>
              <a:rPr lang="en-US" b="1" dirty="0" err="1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নের</a:t>
            </a:r>
            <a:r>
              <a:rPr lang="as-IN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প্রযুক্তি</a:t>
            </a:r>
            <a:r>
              <a:rPr lang="en-US" b="1" dirty="0">
                <a:solidFill>
                  <a:srgbClr val="8368A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GSM ও CDMA </a:t>
            </a:r>
            <a:endParaRPr lang="en-US" b="1" dirty="0">
              <a:solidFill>
                <a:srgbClr val="8368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CF28-41F5-8A83-F3FD-1B1C457A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261A307-885D-9FCB-D3DB-B95639113961}"/>
              </a:ext>
            </a:extLst>
          </p:cNvPr>
          <p:cNvSpPr/>
          <p:nvPr/>
        </p:nvSpPr>
        <p:spPr>
          <a:xfrm>
            <a:off x="839800" y="1142692"/>
            <a:ext cx="3591524" cy="494861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মোবাইল শব্দটির উৎপত্তি মুভ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Move)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থেকে। তাই মুভিং বা ভ্রমণ অবস্থায় তারবিহীনভাবে যে ফোন ব্যবহার করা হয় তাকে মোবাইল ফোন বলা হয়। মোবাইল টেলিফোন হচ্ছে এক ধরনের ইলেকট্রনিক ডিভাইস যার সাহায্যে সেলুলার নেটওয়ার্ক ব্যবহার করে ফুল- ডুপ্লেক্স বা দ্বি-মুখী রেডিও টেলিযোগাযোগ সম্পন্ন করা যায়।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মোবাইল টেলিফোনকে অনেক সময় সেলুলার ফোন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Cellular Phone),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সেলফোন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Cellphone),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হ্যান্ডফোন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Handphone)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বা শুধুমাত্র মোবাইল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Mobile)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বলা হয়। মোবাইল ফোন প্রযুক্তিকে দুভাগে ভাগ করা যায়। যথা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GSM ও CDMA। 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4CBB812-5630-DD5C-F706-A02A44001E06}"/>
              </a:ext>
            </a:extLst>
          </p:cNvPr>
          <p:cNvSpPr/>
          <p:nvPr/>
        </p:nvSpPr>
        <p:spPr>
          <a:xfrm>
            <a:off x="839799" y="271556"/>
            <a:ext cx="10509696" cy="574209"/>
          </a:xfrm>
          <a:prstGeom prst="homePlate">
            <a:avLst>
              <a:gd name="adj" fmla="val 0"/>
            </a:avLst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মোবাইল ফোন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3B7D7-F6B4-1557-4B5E-9FE80E7E7AB7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75570-C505-1F4D-BD30-4E1FB1F1BBF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368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0427C-1047-DB12-8C5D-B2606C077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1" r="6680"/>
          <a:stretch>
            <a:fillRect/>
          </a:stretch>
        </p:blipFill>
        <p:spPr>
          <a:xfrm>
            <a:off x="4811151" y="1153254"/>
            <a:ext cx="6538344" cy="49486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9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9E76F-9D25-823A-ACF8-5F63AEE6D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49B9662-2A12-2477-7C34-67BD836313B0}"/>
              </a:ext>
            </a:extLst>
          </p:cNvPr>
          <p:cNvSpPr/>
          <p:nvPr/>
        </p:nvSpPr>
        <p:spPr>
          <a:xfrm>
            <a:off x="839800" y="1142692"/>
            <a:ext cx="3591524" cy="494861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8BAA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GSM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(Global System for Mobile Communications)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হলো বিশ্বের জনপ্রিয়তম মোবাইল নেটওয়ার্ক প্রযুক্তি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যা ১৯৯১ সালে বাণিজ্যিকভাবে শুরু হয়। এটি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FDMA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TDMA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এর সমন্বিত পদ্ধতিতে কাজ করে। বাংলাদেশে টেলিটক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গ্রামীণফোনসহ প্রধান অপারেটররা এটি ব্যবহার করে।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এর প্রধান সুবিধা হলো আন্তর্জাতিক রোমিং এবং সহজে সিম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SIM)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ও হ্যান্ডসেট পরিবর্তনের সুযোগ। এটি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GPRS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EDGE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এর মাধ্যমে ডেটা সেবা দেয়। তবে এর বিদ্যুৎ খরচ (প্রায় ২ ওয়াট) বেশি এবং ডেটা ট্রান্সফার রেট (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56 kbps) </a:t>
            </a:r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তুলনামূলক কম।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A7B925E-9511-6668-7204-FF444F8702B4}"/>
              </a:ext>
            </a:extLst>
          </p:cNvPr>
          <p:cNvSpPr/>
          <p:nvPr/>
        </p:nvSpPr>
        <p:spPr>
          <a:xfrm>
            <a:off x="839799" y="271556"/>
            <a:ext cx="10509696" cy="574209"/>
          </a:xfrm>
          <a:prstGeom prst="homePlate">
            <a:avLst>
              <a:gd name="adj" fmla="val 0"/>
            </a:avLst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জিএসএম (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GSM- Global System for Mobile Communication)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AAC18-0322-6607-0E1C-E9A53A65F2FE}"/>
              </a:ext>
            </a:extLst>
          </p:cNvPr>
          <p:cNvSpPr txBox="1"/>
          <p:nvPr/>
        </p:nvSpPr>
        <p:spPr>
          <a:xfrm>
            <a:off x="426720" y="6257836"/>
            <a:ext cx="11338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34AD1-DE53-AD8E-2B6D-6D7235E8196C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4E83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F4043-F32F-352D-367B-17ED19907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r="6323"/>
          <a:stretch>
            <a:fillRect/>
          </a:stretch>
        </p:blipFill>
        <p:spPr>
          <a:xfrm>
            <a:off x="4825218" y="1142693"/>
            <a:ext cx="6496141" cy="49486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48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8024C-E26C-8E65-1C7D-0B0BE8F4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B4C55A-449F-F947-70C9-10D97A9331E3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264080-8CED-64A8-4327-70C82B8541D2}"/>
              </a:ext>
            </a:extLst>
          </p:cNvPr>
          <p:cNvGrpSpPr/>
          <p:nvPr/>
        </p:nvGrpSpPr>
        <p:grpSpPr>
          <a:xfrm>
            <a:off x="2450902" y="654503"/>
            <a:ext cx="8402602" cy="1415559"/>
            <a:chOff x="2166244" y="77518"/>
            <a:chExt cx="8402603" cy="1415559"/>
          </a:xfrm>
          <a:solidFill>
            <a:srgbClr val="6685C3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B7B535-750C-787B-C53A-80EC30640C1B}"/>
                </a:ext>
              </a:extLst>
            </p:cNvPr>
            <p:cNvGrpSpPr/>
            <p:nvPr/>
          </p:nvGrpSpPr>
          <p:grpSpPr>
            <a:xfrm>
              <a:off x="3252426" y="284561"/>
              <a:ext cx="7316421" cy="1001473"/>
              <a:chOff x="4368801" y="507999"/>
              <a:chExt cx="7316422" cy="1269868"/>
            </a:xfrm>
            <a:grpFill/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E60D262C-72EB-D30C-4EA9-8640102A4B24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2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2FE0C8-FD1C-6EAD-4F7E-EA16C12B01F8}"/>
                  </a:ext>
                </a:extLst>
              </p:cNvPr>
              <p:cNvSpPr txBox="1"/>
              <p:nvPr/>
            </p:nvSpPr>
            <p:spPr>
              <a:xfrm>
                <a:off x="4819451" y="711654"/>
                <a:ext cx="6601610" cy="81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বিশ্বের সবচেয়ে জনপ্রিয় ও বহুল ব্যবহৃত মোবাইল নেটওয়ার্ক প্রযুক্তি যা বিশ্বের প্রায় ২১৯টি দেশে ব্যবহৃত হয়।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9B28670-183E-ED08-E72F-7D9C42BCBD33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1B320-E7BF-63AE-57D1-F48BAB75B8BF}"/>
              </a:ext>
            </a:extLst>
          </p:cNvPr>
          <p:cNvGrpSpPr/>
          <p:nvPr/>
        </p:nvGrpSpPr>
        <p:grpSpPr>
          <a:xfrm>
            <a:off x="2450902" y="4297347"/>
            <a:ext cx="8402602" cy="1415559"/>
            <a:chOff x="2166244" y="77518"/>
            <a:chExt cx="8402602" cy="14155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599BDF-2FCD-6BF9-F747-5B9E6B04975E}"/>
                </a:ext>
              </a:extLst>
            </p:cNvPr>
            <p:cNvGrpSpPr/>
            <p:nvPr/>
          </p:nvGrpSpPr>
          <p:grpSpPr>
            <a:xfrm>
              <a:off x="3252426" y="284561"/>
              <a:ext cx="7316420" cy="1001473"/>
              <a:chOff x="4368801" y="507999"/>
              <a:chExt cx="7316421" cy="1269868"/>
            </a:xfrm>
          </p:grpSpPr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F1B6128E-F382-6387-A0AD-6AD4B4D8F3C2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4FAADF-606C-95E5-42C7-4DBBB9AF4910}"/>
                  </a:ext>
                </a:extLst>
              </p:cNvPr>
              <p:cNvSpPr txBox="1"/>
              <p:nvPr/>
            </p:nvSpPr>
            <p:spPr>
              <a:xfrm>
                <a:off x="4875335" y="908781"/>
                <a:ext cx="6613208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অধিক দক্ষ ও কার্যকর ফ্রিকুয়েন্সি।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81C4374B-8156-A75A-3394-2FE9662D5E47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BDE7BF-7D06-FFF9-DC2D-363BC68C4FCA}"/>
              </a:ext>
            </a:extLst>
          </p:cNvPr>
          <p:cNvGrpSpPr/>
          <p:nvPr/>
        </p:nvGrpSpPr>
        <p:grpSpPr>
          <a:xfrm>
            <a:off x="2993993" y="2475925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F6FCEA6-7F84-C24E-F127-FB041CE9E7D8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40" name="Rounded Rectangle 5">
                <a:extLst>
                  <a:ext uri="{FF2B5EF4-FFF2-40B4-BE49-F238E27FC236}">
                    <a16:creationId xmlns:a16="http://schemas.microsoft.com/office/drawing/2014/main" id="{0ED3901D-02A2-A2F3-21A1-F60152BAFB99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F0DB83-462E-2B1A-3F13-56FBBD388783}"/>
                  </a:ext>
                </a:extLst>
              </p:cNvPr>
              <p:cNvSpPr txBox="1"/>
              <p:nvPr/>
            </p:nvSpPr>
            <p:spPr>
              <a:xfrm>
                <a:off x="4852393" y="909722"/>
                <a:ext cx="6191399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সিগনালে ক্ষয় ও দুর্বলতা অনেক কম।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3DB0F1CF-B303-C7DF-B489-E016AF558BD0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0A30B1-B0CB-5CE4-F183-765732A35034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12" name="Pie 1">
              <a:extLst>
                <a:ext uri="{FF2B5EF4-FFF2-40B4-BE49-F238E27FC236}">
                  <a16:creationId xmlns:a16="http://schemas.microsoft.com/office/drawing/2014/main" id="{1369BF56-39AA-1D13-AF28-99A43F13647A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708BA4-3FD8-9CC9-B1A5-23BFD2E659D5}"/>
                </a:ext>
              </a:extLst>
            </p:cNvPr>
            <p:cNvSpPr txBox="1"/>
            <p:nvPr/>
          </p:nvSpPr>
          <p:spPr>
            <a:xfrm>
              <a:off x="425550" y="2057621"/>
              <a:ext cx="1736288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GSM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6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EF74-5359-5625-7CEB-F94CC1E4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52BAF20-8BCD-AB07-F7F5-E7265F309654}"/>
              </a:ext>
            </a:extLst>
          </p:cNvPr>
          <p:cNvSpPr txBox="1"/>
          <p:nvPr/>
        </p:nvSpPr>
        <p:spPr>
          <a:xfrm>
            <a:off x="32084" y="6375211"/>
            <a:ext cx="12125132" cy="461665"/>
          </a:xfrm>
          <a:prstGeom prst="rect">
            <a:avLst/>
          </a:prstGeom>
          <a:solidFill>
            <a:srgbClr val="896C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রাজিব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বাকচি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প্রভাষক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কুশলা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নেছারিয়া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ফাজিল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মাদ্রাসা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কোটালিপাড়া</a:t>
            </a:r>
            <a:r>
              <a:rPr lang="en-US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DDD40D-C629-FE7B-02A5-F4DCF25C3A9D}"/>
              </a:ext>
            </a:extLst>
          </p:cNvPr>
          <p:cNvGrpSpPr/>
          <p:nvPr/>
        </p:nvGrpSpPr>
        <p:grpSpPr>
          <a:xfrm>
            <a:off x="2450902" y="654503"/>
            <a:ext cx="8402602" cy="1415559"/>
            <a:chOff x="2166244" y="77518"/>
            <a:chExt cx="8402603" cy="1415559"/>
          </a:xfrm>
          <a:solidFill>
            <a:srgbClr val="6685C3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5ABFBB-5C1E-3A57-AEF8-771A5E6C1CF7}"/>
                </a:ext>
              </a:extLst>
            </p:cNvPr>
            <p:cNvGrpSpPr/>
            <p:nvPr/>
          </p:nvGrpSpPr>
          <p:grpSpPr>
            <a:xfrm>
              <a:off x="3252426" y="284561"/>
              <a:ext cx="7316421" cy="1001473"/>
              <a:chOff x="4368801" y="507999"/>
              <a:chExt cx="7316422" cy="1269868"/>
            </a:xfrm>
            <a:grpFill/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4226499-7390-019A-69AE-41DA01ECA72F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2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A93990-DA36-AB05-0371-4902027330DD}"/>
                  </a:ext>
                </a:extLst>
              </p:cNvPr>
              <p:cNvSpPr txBox="1"/>
              <p:nvPr/>
            </p:nvSpPr>
            <p:spPr>
              <a:xfrm>
                <a:off x="4819451" y="890032"/>
                <a:ext cx="6601610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উচ্চমানের নিরাপত্তা ব্যবস্থা।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8CA8B12-2023-6634-B371-580ED374C026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567A6A-7D2C-1486-5D30-803C6FE91385}"/>
              </a:ext>
            </a:extLst>
          </p:cNvPr>
          <p:cNvGrpSpPr/>
          <p:nvPr/>
        </p:nvGrpSpPr>
        <p:grpSpPr>
          <a:xfrm>
            <a:off x="2450902" y="4297347"/>
            <a:ext cx="8402602" cy="1415559"/>
            <a:chOff x="2166244" y="77518"/>
            <a:chExt cx="8402602" cy="14155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9B3520-44BC-0AC1-999F-BDB5DD6354D4}"/>
                </a:ext>
              </a:extLst>
            </p:cNvPr>
            <p:cNvGrpSpPr/>
            <p:nvPr/>
          </p:nvGrpSpPr>
          <p:grpSpPr>
            <a:xfrm>
              <a:off x="3252426" y="284561"/>
              <a:ext cx="7316420" cy="1001473"/>
              <a:chOff x="4368801" y="507999"/>
              <a:chExt cx="7316421" cy="1269868"/>
            </a:xfrm>
          </p:grpSpPr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56D96D3E-2A66-0B07-54DE-BE923FAF74D6}"/>
                  </a:ext>
                </a:extLst>
              </p:cNvPr>
              <p:cNvSpPr/>
              <p:nvPr/>
            </p:nvSpPr>
            <p:spPr>
              <a:xfrm>
                <a:off x="4368801" y="507999"/>
                <a:ext cx="7316421" cy="1269868"/>
              </a:xfrm>
              <a:prstGeom prst="roundRect">
                <a:avLst/>
              </a:prstGeom>
              <a:solidFill>
                <a:srgbClr val="E9935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21EACB-1FE5-CAD4-132B-86749A735AAE}"/>
                  </a:ext>
                </a:extLst>
              </p:cNvPr>
              <p:cNvSpPr txBox="1"/>
              <p:nvPr/>
            </p:nvSpPr>
            <p:spPr>
              <a:xfrm>
                <a:off x="4875335" y="908781"/>
                <a:ext cx="6613208" cy="46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অর্থাৎ কম ফ্রিকুয়েন্সিতে সমস্যা হলে ফ্রিকুয়েন্সি স্বয়ংক্রিয়ভাবে বেড়ে যায়। </a:t>
                </a:r>
                <a:endParaRPr lang="en-US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FF484319-4DF0-75EB-F2C7-5B4445D8CAC2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solidFill>
              <a:srgbClr val="E18D5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৬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64B2A8-A174-F06C-477A-71458AEA2F5F}"/>
              </a:ext>
            </a:extLst>
          </p:cNvPr>
          <p:cNvGrpSpPr/>
          <p:nvPr/>
        </p:nvGrpSpPr>
        <p:grpSpPr>
          <a:xfrm>
            <a:off x="2993993" y="2475925"/>
            <a:ext cx="7859512" cy="1415559"/>
            <a:chOff x="2166244" y="77518"/>
            <a:chExt cx="7859512" cy="1415559"/>
          </a:xfrm>
          <a:solidFill>
            <a:srgbClr val="8FAF52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A0FCECB-3AD0-94A3-41CD-AFAB936609B8}"/>
                </a:ext>
              </a:extLst>
            </p:cNvPr>
            <p:cNvGrpSpPr/>
            <p:nvPr/>
          </p:nvGrpSpPr>
          <p:grpSpPr>
            <a:xfrm>
              <a:off x="3252426" y="284561"/>
              <a:ext cx="6773330" cy="1001472"/>
              <a:chOff x="4368801" y="507999"/>
              <a:chExt cx="6773331" cy="1269868"/>
            </a:xfrm>
            <a:grpFill/>
          </p:grpSpPr>
          <p:sp>
            <p:nvSpPr>
              <p:cNvPr id="40" name="Rounded Rectangle 5">
                <a:extLst>
                  <a:ext uri="{FF2B5EF4-FFF2-40B4-BE49-F238E27FC236}">
                    <a16:creationId xmlns:a16="http://schemas.microsoft.com/office/drawing/2014/main" id="{95B3E954-85C7-87C0-72EB-260D426E9233}"/>
                  </a:ext>
                </a:extLst>
              </p:cNvPr>
              <p:cNvSpPr/>
              <p:nvPr/>
            </p:nvSpPr>
            <p:spPr>
              <a:xfrm>
                <a:off x="4368801" y="507999"/>
                <a:ext cx="6773331" cy="1269868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0BA2CE-3492-4A3C-E076-3162F2E17DF0}"/>
                  </a:ext>
                </a:extLst>
              </p:cNvPr>
              <p:cNvSpPr txBox="1"/>
              <p:nvPr/>
            </p:nvSpPr>
            <p:spPr>
              <a:xfrm>
                <a:off x="4852393" y="909722"/>
                <a:ext cx="6191399" cy="46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as-IN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ট্রান্সমিশন কোয়ালিটি উচ্চ ও গুণগত মানসম্পন্ন</a:t>
                </a:r>
                <a:r>
                  <a:rPr lang="en-US" dirty="0">
                    <a:solidFill>
                      <a:schemeClr val="bg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</a:p>
            </p:txBody>
          </p:sp>
        </p:grpSp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6B926414-23C9-5151-853D-BF42E3B99B6C}"/>
                </a:ext>
              </a:extLst>
            </p:cNvPr>
            <p:cNvSpPr/>
            <p:nvPr/>
          </p:nvSpPr>
          <p:spPr>
            <a:xfrm>
              <a:off x="2166244" y="77518"/>
              <a:ext cx="1471435" cy="141555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৫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400FE3-AB61-2E7E-F1FA-FA2881A9EED1}"/>
              </a:ext>
            </a:extLst>
          </p:cNvPr>
          <p:cNvGrpSpPr/>
          <p:nvPr/>
        </p:nvGrpSpPr>
        <p:grpSpPr>
          <a:xfrm>
            <a:off x="-2386734" y="0"/>
            <a:ext cx="4837636" cy="6354087"/>
            <a:chOff x="-2703195" y="0"/>
            <a:chExt cx="5406390" cy="6858000"/>
          </a:xfrm>
          <a:solidFill>
            <a:srgbClr val="896CAD"/>
          </a:solidFill>
        </p:grpSpPr>
        <p:sp>
          <p:nvSpPr>
            <p:cNvPr id="12" name="Pie 1">
              <a:extLst>
                <a:ext uri="{FF2B5EF4-FFF2-40B4-BE49-F238E27FC236}">
                  <a16:creationId xmlns:a16="http://schemas.microsoft.com/office/drawing/2014/main" id="{2B893CDE-BF8A-0100-2EEB-DE7CD14F394D}"/>
                </a:ext>
              </a:extLst>
            </p:cNvPr>
            <p:cNvSpPr/>
            <p:nvPr/>
          </p:nvSpPr>
          <p:spPr>
            <a:xfrm>
              <a:off x="-2703195" y="0"/>
              <a:ext cx="5406390" cy="6858000"/>
            </a:xfrm>
            <a:prstGeom prst="pie">
              <a:avLst>
                <a:gd name="adj1" fmla="val 16189570"/>
                <a:gd name="adj2" fmla="val 540272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EFAF6C-A4BF-D8AF-DD00-3027133C170E}"/>
                </a:ext>
              </a:extLst>
            </p:cNvPr>
            <p:cNvSpPr txBox="1"/>
            <p:nvPr/>
          </p:nvSpPr>
          <p:spPr>
            <a:xfrm>
              <a:off x="425550" y="2057621"/>
              <a:ext cx="1736288" cy="2757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GSM</a:t>
              </a: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প্রযুক্তির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সুবিধা</a:t>
              </a:r>
              <a:endParaRPr lang="en-US" sz="4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as-IN" sz="4000" b="1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সমূহ</a:t>
              </a:r>
              <a:endPara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6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14870</TotalTime>
  <Words>1391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Rajib Bakchi</dc:creator>
  <cp:lastModifiedBy>Rajib Bakchi</cp:lastModifiedBy>
  <cp:revision>1135</cp:revision>
  <dcterms:created xsi:type="dcterms:W3CDTF">2025-05-13T02:54:20Z</dcterms:created>
  <dcterms:modified xsi:type="dcterms:W3CDTF">2026-01-20T00:54:08Z</dcterms:modified>
</cp:coreProperties>
</file>