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57" r:id="rId4"/>
    <p:sldId id="266" r:id="rId5"/>
    <p:sldId id="259" r:id="rId6"/>
    <p:sldId id="260" r:id="rId7"/>
    <p:sldId id="262" r:id="rId8"/>
    <p:sldId id="261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CD3-8CF9-49A9-BF83-D557D1D181C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9F1E7-AF55-4D89-8BFC-01965E29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8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CD3-8CF9-49A9-BF83-D557D1D181C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9F1E7-AF55-4D89-8BFC-01965E29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2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CD3-8CF9-49A9-BF83-D557D1D181C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9F1E7-AF55-4D89-8BFC-01965E29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5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CD3-8CF9-49A9-BF83-D557D1D181C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9F1E7-AF55-4D89-8BFC-01965E29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7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CD3-8CF9-49A9-BF83-D557D1D181C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9F1E7-AF55-4D89-8BFC-01965E29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9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CD3-8CF9-49A9-BF83-D557D1D181C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9F1E7-AF55-4D89-8BFC-01965E29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2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CD3-8CF9-49A9-BF83-D557D1D181C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9F1E7-AF55-4D89-8BFC-01965E29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5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CD3-8CF9-49A9-BF83-D557D1D181C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9F1E7-AF55-4D89-8BFC-01965E29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3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CD3-8CF9-49A9-BF83-D557D1D181C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9F1E7-AF55-4D89-8BFC-01965E29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4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CD3-8CF9-49A9-BF83-D557D1D181C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9F1E7-AF55-4D89-8BFC-01965E29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2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CD3-8CF9-49A9-BF83-D557D1D181C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9F1E7-AF55-4D89-8BFC-01965E29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2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20CD3-8CF9-49A9-BF83-D557D1D181C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9F1E7-AF55-4D89-8BFC-01965E29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1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5" y="2189017"/>
            <a:ext cx="7029450" cy="3211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7793" y="952066"/>
            <a:ext cx="8534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bn-IN" sz="4400" dirty="0" smtClean="0">
                <a:solidFill>
                  <a:srgbClr val="0070C0"/>
                </a:solidFill>
              </a:rPr>
              <a:t>আসসালামু আলাইকুম</a:t>
            </a:r>
          </a:p>
          <a:p>
            <a:pPr algn="ctr"/>
            <a:endParaRPr lang="bn-IN" sz="4400" dirty="0" smtClean="0">
              <a:solidFill>
                <a:srgbClr val="0070C0"/>
              </a:solidFill>
            </a:endParaRPr>
          </a:p>
          <a:p>
            <a:pPr algn="ctr"/>
            <a:r>
              <a:rPr lang="bn-IN" sz="3200" dirty="0" smtClean="0">
                <a:solidFill>
                  <a:srgbClr val="0070C0"/>
                </a:solidFill>
              </a:rPr>
              <a:t>সবাইকে আজকের </a:t>
            </a:r>
            <a:r>
              <a:rPr lang="bn-IN" sz="3200" dirty="0" smtClean="0">
                <a:solidFill>
                  <a:srgbClr val="0070C0"/>
                </a:solidFill>
              </a:rPr>
              <a:t>ক্লা</a:t>
            </a:r>
            <a:r>
              <a:rPr lang="bn-BD" sz="3200" dirty="0" smtClean="0">
                <a:solidFill>
                  <a:srgbClr val="0070C0"/>
                </a:solidFill>
              </a:rPr>
              <a:t>সে</a:t>
            </a:r>
            <a:endParaRPr lang="bn-IN" sz="3200" dirty="0" smtClean="0">
              <a:solidFill>
                <a:srgbClr val="0070C0"/>
              </a:solidFill>
            </a:endParaRPr>
          </a:p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7091" y="5170738"/>
            <a:ext cx="4488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FF0000"/>
                </a:solidFill>
              </a:rPr>
              <a:t>স্বাগতম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53227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491" y="900545"/>
            <a:ext cx="1093123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</a:rPr>
              <a:t>হজের ৭টি ওয়াজিব কাজ</a:t>
            </a:r>
            <a:endParaRPr lang="bn-IN" sz="2400" b="1" dirty="0" smtClean="0">
              <a:solidFill>
                <a:srgbClr val="FF0000"/>
              </a:solidFill>
            </a:endParaRPr>
          </a:p>
          <a:p>
            <a:endParaRPr lang="bn-I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BD" sz="2000" dirty="0" smtClean="0"/>
              <a:t>মীকাত থেকে ইহরাম বাঁধা</a:t>
            </a:r>
            <a:endParaRPr lang="bn-IN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bn-I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BD" sz="2000" dirty="0" smtClean="0"/>
              <a:t>সাফা ও মারওয়া পাহাড়ে সাঈ করা</a:t>
            </a:r>
            <a:endParaRPr lang="bn-IN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bn-IN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000" dirty="0" smtClean="0"/>
              <a:t> </a:t>
            </a:r>
            <a:r>
              <a:rPr lang="bn-BD" sz="2000" dirty="0" smtClean="0"/>
              <a:t>আরাফাতের ময়দানে সূর্যাস্ত পর্যন্ত অবস্থান করা</a:t>
            </a:r>
            <a:endParaRPr lang="bn-IN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bn-I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dirty="0" smtClean="0"/>
              <a:t>  </a:t>
            </a:r>
            <a:r>
              <a:rPr lang="bn-IN" altLang="en-US" b="1" dirty="0" smtClean="0">
                <a:latin typeface="Arial" panose="020B0604020202020204" pitchFamily="34" charset="0"/>
              </a:rPr>
              <a:t>মুজদালিফায় </a:t>
            </a:r>
            <a:r>
              <a:rPr lang="bn-IN" altLang="en-US" b="1" dirty="0">
                <a:latin typeface="Arial" panose="020B0604020202020204" pitchFamily="34" charset="0"/>
              </a:rPr>
              <a:t>রাত যাপন </a:t>
            </a:r>
            <a:r>
              <a:rPr lang="bn-IN" altLang="en-US" b="1" dirty="0" smtClean="0">
                <a:latin typeface="Arial" panose="020B0604020202020204" pitchFamily="34" charset="0"/>
              </a:rPr>
              <a:t>করা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n-IN" altLang="en-US" b="1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altLang="en-US" b="1" dirty="0" smtClean="0">
                <a:latin typeface="Arial" panose="020B0604020202020204" pitchFamily="34" charset="0"/>
              </a:rPr>
              <a:t>  জামারাতে </a:t>
            </a:r>
            <a:r>
              <a:rPr lang="bn-IN" altLang="en-US" b="1" dirty="0">
                <a:latin typeface="Arial" panose="020B0604020202020204" pitchFamily="34" charset="0"/>
              </a:rPr>
              <a:t>পাথর নিক্ষেপ </a:t>
            </a:r>
            <a:r>
              <a:rPr lang="bn-IN" altLang="en-US" b="1" dirty="0" smtClean="0">
                <a:latin typeface="Arial" panose="020B0604020202020204" pitchFamily="34" charset="0"/>
              </a:rPr>
              <a:t>করা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n-IN" altLang="en-US" b="1" dirty="0" smtClean="0">
              <a:latin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n-IN" altLang="en-US" b="1" dirty="0" smtClean="0">
                <a:latin typeface="Arial" panose="020B0604020202020204" pitchFamily="34" charset="0"/>
              </a:rPr>
              <a:t>  মাথা </a:t>
            </a:r>
            <a:r>
              <a:rPr lang="bn-IN" altLang="en-US" b="1" dirty="0">
                <a:latin typeface="Arial" panose="020B0604020202020204" pitchFamily="34" charset="0"/>
              </a:rPr>
              <a:t>মুণ্ডন বা চুল ছোট </a:t>
            </a:r>
            <a:r>
              <a:rPr lang="bn-IN" altLang="en-US" b="1" dirty="0" smtClean="0">
                <a:latin typeface="Arial" panose="020B0604020202020204" pitchFamily="34" charset="0"/>
              </a:rPr>
              <a:t>করা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bn-IN" altLang="en-US" b="1" dirty="0" smtClean="0">
              <a:latin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n-IN" altLang="en-US" b="1" dirty="0" smtClean="0">
                <a:latin typeface="Arial" panose="020B0604020202020204" pitchFamily="34" charset="0"/>
              </a:rPr>
              <a:t>   বিদায়ী </a:t>
            </a:r>
            <a:r>
              <a:rPr lang="bn-IN" altLang="en-US" b="1" dirty="0">
                <a:latin typeface="Arial" panose="020B0604020202020204" pitchFamily="34" charset="0"/>
              </a:rPr>
              <a:t>তাওয়াফ করা</a:t>
            </a:r>
          </a:p>
          <a:p>
            <a:r>
              <a:rPr lang="bn-IN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73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1164" y="1205345"/>
            <a:ext cx="9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18" y="1574677"/>
            <a:ext cx="5125316" cy="390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45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8473" y="983672"/>
            <a:ext cx="106818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পরিচয়</a:t>
            </a:r>
            <a:endParaRPr lang="bn-IN" sz="4000" dirty="0" smtClean="0">
              <a:solidFill>
                <a:srgbClr val="FF0000"/>
              </a:solidFill>
            </a:endParaRPr>
          </a:p>
          <a:p>
            <a:pPr algn="ctr"/>
            <a:endParaRPr lang="en-US" sz="4000" dirty="0" smtClean="0">
              <a:solidFill>
                <a:srgbClr val="FF0000"/>
              </a:solidFill>
            </a:endParaRPr>
          </a:p>
          <a:p>
            <a:pPr algn="ctr"/>
            <a:r>
              <a:rPr lang="en-US" sz="4000" dirty="0" err="1" smtClean="0">
                <a:solidFill>
                  <a:srgbClr val="00B050"/>
                </a:solidFill>
              </a:rPr>
              <a:t>মাহমুদুল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হাসান</a:t>
            </a:r>
            <a:endParaRPr lang="en-US" sz="4000" dirty="0" smtClean="0">
              <a:solidFill>
                <a:srgbClr val="00B050"/>
              </a:solidFill>
            </a:endParaRPr>
          </a:p>
          <a:p>
            <a:pPr algn="ctr"/>
            <a:r>
              <a:rPr lang="en-US" sz="4000" dirty="0" err="1" smtClean="0">
                <a:solidFill>
                  <a:srgbClr val="00B050"/>
                </a:solidFill>
              </a:rPr>
              <a:t>আরবি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প্রভাষক</a:t>
            </a:r>
            <a:endParaRPr lang="en-US" sz="4000" dirty="0" smtClean="0">
              <a:solidFill>
                <a:srgbClr val="00B050"/>
              </a:solidFill>
            </a:endParaRPr>
          </a:p>
          <a:p>
            <a:pPr algn="ctr"/>
            <a:r>
              <a:rPr lang="en-US" sz="4000" dirty="0" err="1" smtClean="0">
                <a:solidFill>
                  <a:srgbClr val="00B050"/>
                </a:solidFill>
              </a:rPr>
              <a:t>জুরানপুর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মাদিনাতুল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আলিম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মাদ্রাসা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4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1416" y="845126"/>
            <a:ext cx="688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আজকের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ক্লাশে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আমরা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শিখবো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8744" y="2646216"/>
            <a:ext cx="80910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 smtClean="0">
                <a:solidFill>
                  <a:srgbClr val="00B050"/>
                </a:solidFill>
              </a:rPr>
              <a:t>হাজ্জ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কাকে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বলে</a:t>
            </a:r>
            <a:r>
              <a:rPr lang="en-US" sz="4400" dirty="0" smtClean="0">
                <a:solidFill>
                  <a:srgbClr val="00B050"/>
                </a:solidFill>
              </a:rPr>
              <a:t> ?</a:t>
            </a:r>
            <a:r>
              <a:rPr lang="en-US" sz="4400" dirty="0" err="1" smtClean="0">
                <a:solidFill>
                  <a:srgbClr val="00B050"/>
                </a:solidFill>
              </a:rPr>
              <a:t>হাজ্জের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ফরজ</a:t>
            </a:r>
            <a:r>
              <a:rPr lang="en-US" sz="4400" dirty="0" smtClean="0">
                <a:solidFill>
                  <a:srgbClr val="00B050"/>
                </a:solidFill>
              </a:rPr>
              <a:t>  ও </a:t>
            </a:r>
            <a:r>
              <a:rPr lang="en-US" sz="4400" dirty="0" err="1" smtClean="0">
                <a:solidFill>
                  <a:srgbClr val="00B050"/>
                </a:solidFill>
              </a:rPr>
              <a:t>ওয়াজিব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কয়টি</a:t>
            </a:r>
            <a:r>
              <a:rPr lang="en-US" sz="4400" dirty="0" smtClean="0">
                <a:solidFill>
                  <a:srgbClr val="00B050"/>
                </a:solidFill>
              </a:rPr>
              <a:t> ও  </a:t>
            </a:r>
            <a:r>
              <a:rPr lang="en-US" sz="4400" dirty="0" err="1" smtClean="0">
                <a:solidFill>
                  <a:srgbClr val="00B050"/>
                </a:solidFill>
              </a:rPr>
              <a:t>কী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কী</a:t>
            </a:r>
            <a:r>
              <a:rPr lang="en-US" sz="4400" dirty="0" smtClean="0">
                <a:solidFill>
                  <a:srgbClr val="00B050"/>
                </a:solidFill>
              </a:rPr>
              <a:t>  ?</a:t>
            </a:r>
            <a:r>
              <a:rPr lang="en-US" sz="4400" dirty="0" err="1" smtClean="0">
                <a:solidFill>
                  <a:srgbClr val="00B050"/>
                </a:solidFill>
              </a:rPr>
              <a:t>হাজ্জ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আদায়ের</a:t>
            </a:r>
            <a:r>
              <a:rPr lang="en-US" sz="4400" dirty="0" smtClean="0">
                <a:solidFill>
                  <a:srgbClr val="00B050"/>
                </a:solidFill>
              </a:rPr>
              <a:t>  </a:t>
            </a:r>
            <a:r>
              <a:rPr lang="en-US" sz="4400" dirty="0" err="1" smtClean="0">
                <a:solidFill>
                  <a:srgbClr val="00B050"/>
                </a:solidFill>
              </a:rPr>
              <a:t>প্রদ্বতি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96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3382" y="554182"/>
            <a:ext cx="8839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</a:rPr>
              <a:t>শিখন ফল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 smtClean="0"/>
              <a:t>হাজ্জ এর পরিচয়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 smtClean="0"/>
              <a:t>হাজ্জ সময়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 smtClean="0"/>
              <a:t>হাজ্জ এর কাজ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 smtClean="0"/>
              <a:t>হাজ্জ এর ফরজ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 smtClean="0"/>
              <a:t>হাজ্জ এর ওয়াজিব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 smtClean="0"/>
              <a:t>আমাদের মিকাত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2055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728" y="249382"/>
            <a:ext cx="96566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b="1" dirty="0" smtClean="0">
                <a:solidFill>
                  <a:srgbClr val="FF0000"/>
                </a:solidFill>
              </a:rPr>
              <a:t>হজের </a:t>
            </a:r>
            <a:r>
              <a:rPr lang="bn-BD" sz="2400" b="1" dirty="0">
                <a:solidFill>
                  <a:srgbClr val="FF0000"/>
                </a:solidFill>
              </a:rPr>
              <a:t>আভিধানিক অর্থ</a:t>
            </a:r>
          </a:p>
          <a:p>
            <a:r>
              <a:rPr lang="bn-BD" sz="2400" dirty="0"/>
              <a:t>'হজ' (</a:t>
            </a:r>
            <a:r>
              <a:rPr lang="ar-SA" sz="2400" dirty="0"/>
              <a:t>حج) </a:t>
            </a:r>
            <a:r>
              <a:rPr lang="bn-BD" sz="2400" dirty="0"/>
              <a:t>একটি আরবি শব্দ। এর শাব্দিক বা আভিধানিক অর্থ </a:t>
            </a:r>
            <a:r>
              <a:rPr lang="bn-BD" sz="2400" dirty="0" smtClean="0"/>
              <a:t>হলো</a:t>
            </a:r>
            <a:endParaRPr lang="bn-IN" sz="24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bn-IN" sz="24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400" dirty="0" smtClean="0"/>
              <a:t>ইচ্ছা </a:t>
            </a:r>
            <a:r>
              <a:rPr lang="bn-BD" sz="2400" dirty="0"/>
              <a:t>করা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400" dirty="0"/>
              <a:t>সংকল্প করা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400" dirty="0"/>
              <a:t>কোনো পবিত্র স্থান দর্শনের সংকল্প করা</a:t>
            </a:r>
          </a:p>
          <a:p>
            <a:r>
              <a:rPr lang="bn-IN" sz="2400" dirty="0" smtClean="0"/>
              <a:t> </a:t>
            </a:r>
            <a:endParaRPr lang="bn-BD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02327" y="2733074"/>
            <a:ext cx="92825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b="1" dirty="0">
                <a:solidFill>
                  <a:srgbClr val="FF0000"/>
                </a:solidFill>
              </a:rPr>
              <a:t>হজের পারিভাষিক অর্থ</a:t>
            </a:r>
          </a:p>
          <a:p>
            <a:r>
              <a:rPr lang="bn-BD" sz="2400" dirty="0"/>
              <a:t>ইসলামী শরিয়তের পরিভাষায়, নির্দিষ্ট সময়ে (জিলহজ মাসের ৮ থেকে ১২ বা ১৩ তারিখ) নির্দিষ্ট নিয়মে ইহরাম বেঁধে মক্কার কাবা গৃহ তাওয়াফ করা, আরাফাতের ময়দানে অবস্থান করা এবং অন্যান্য ওয়াজিব কাজগুলো যথাযথভাবে সম্পন্ন করাই হলো </a:t>
            </a:r>
            <a:r>
              <a:rPr lang="bn-BD" sz="2400" dirty="0" smtClean="0"/>
              <a:t>হজ</a:t>
            </a:r>
            <a:r>
              <a:rPr lang="bn-IN" sz="2400" dirty="0" smtClean="0"/>
              <a:t> </a:t>
            </a:r>
            <a:endParaRPr lang="bn-BD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8" y="4672066"/>
            <a:ext cx="5116440" cy="1986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64" y="4638299"/>
            <a:ext cx="4024745" cy="22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86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1" y="429491"/>
            <a:ext cx="707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BD" sz="3600" dirty="0" smtClean="0">
                <a:solidFill>
                  <a:srgbClr val="FF0000"/>
                </a:solidFill>
              </a:rPr>
              <a:t>হজের ফরজ</a:t>
            </a:r>
            <a:r>
              <a:rPr lang="bn-IN" sz="3600" dirty="0" smtClean="0">
                <a:solidFill>
                  <a:srgbClr val="FF0000"/>
                </a:solidFill>
              </a:rPr>
              <a:t> ৩টি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7636" y="1579417"/>
            <a:ext cx="8423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/>
              <a:t>১. ইহরাম </a:t>
            </a:r>
            <a:r>
              <a:rPr lang="bn-BD" sz="2800" b="1" dirty="0" smtClean="0"/>
              <a:t>বাঁধা</a:t>
            </a:r>
            <a:r>
              <a:rPr lang="bn-IN" sz="2800" b="1" dirty="0" smtClean="0"/>
              <a:t>ঃ</a:t>
            </a:r>
            <a:r>
              <a:rPr lang="bn-BD" sz="2800" dirty="0" smtClean="0"/>
              <a:t> </a:t>
            </a:r>
            <a:r>
              <a:rPr lang="bn-BD" sz="2800" dirty="0"/>
              <a:t>নির্দিষ্ট মিকাত বা স্থান থেকে হজের নিয়তে নির্ধারিত নিয়ম মেনে ইহরামের কাপড় পরিধান করা। </a:t>
            </a:r>
            <a:r>
              <a:rPr lang="bn-BD" sz="2800" dirty="0" smtClean="0"/>
              <a:t>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3142818"/>
            <a:ext cx="4558144" cy="2896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72" y="3148045"/>
            <a:ext cx="3767139" cy="289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98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4836" y="720436"/>
            <a:ext cx="89777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হজ ও ওমরাহ পালনকারীদের ইহরাম বাঁধার জন্য বিশ্বজুড়ে সর্বমোট ৫টি প্রধান ভৌগোলিক সীমানা বা স্থানগত মিকাত</a:t>
            </a:r>
            <a:r>
              <a:rPr lang="bn-IN" sz="2400" dirty="0" smtClean="0"/>
              <a:t> </a:t>
            </a:r>
            <a:r>
              <a:rPr lang="bn-BD" sz="2400" dirty="0" smtClean="0"/>
              <a:t>নির্ধারিত রয়েছে</a:t>
            </a:r>
            <a:endParaRPr lang="bn-IN" sz="2400" dirty="0" smtClean="0"/>
          </a:p>
          <a:p>
            <a:endParaRPr lang="bn-IN" sz="2400" dirty="0"/>
          </a:p>
          <a:p>
            <a:r>
              <a:rPr lang="bn-BD" sz="2400" dirty="0" smtClean="0"/>
              <a:t>ইয়ালামলাম</a:t>
            </a:r>
            <a:endParaRPr lang="bn-IN" sz="2400" dirty="0" smtClean="0"/>
          </a:p>
          <a:p>
            <a:r>
              <a:rPr lang="bn-BD" sz="2400" dirty="0" smtClean="0"/>
              <a:t>এটি বাংলাদেশ, ভারত, পাকিস্তানসহ দক্ষিণ-পূর্ব এশিয়ার দেশগুলো থেকে আগত হাজিদের প্রধান মিকাত। বিমান পথে জেদ্দা হয়ে মক্কায় যাওয়ার সময় আকাশপথেই এই মিকাত অতিক্রম করতে হয়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08" y="3398092"/>
            <a:ext cx="5264729" cy="314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1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68036"/>
            <a:ext cx="102800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/>
              <a:t>২. </a:t>
            </a:r>
            <a:r>
              <a:rPr lang="bn-BD" sz="2800" b="1" dirty="0" smtClean="0">
                <a:solidFill>
                  <a:srgbClr val="FF0000"/>
                </a:solidFill>
              </a:rPr>
              <a:t>আরাফাতের ময়দানে </a:t>
            </a:r>
            <a:r>
              <a:rPr lang="bn-BD" sz="2800" b="1" dirty="0">
                <a:solidFill>
                  <a:srgbClr val="FF0000"/>
                </a:solidFill>
              </a:rPr>
              <a:t>অবস্থান </a:t>
            </a:r>
            <a:r>
              <a:rPr lang="bn-BD" sz="2800" b="1" dirty="0" smtClean="0">
                <a:solidFill>
                  <a:srgbClr val="FF0000"/>
                </a:solidFill>
              </a:rPr>
              <a:t>করা</a:t>
            </a:r>
            <a:r>
              <a:rPr lang="bn-BD" sz="2800" dirty="0" smtClean="0"/>
              <a:t>: ৯ জিলহজ দুপুর (জাওয়াল)-এর পর থেকে ১০ জিলহজ সুবহে সাদিকের পূর্ব পর্যন্ত সময়ের মধ্যে সামান্য সময়ের জন্য হলেও আরাফাতের ময়দানে অবস্থান করা। এটি হজের সবচেয়ে গুরুত্বপূর্ণ রুকন</a:t>
            </a:r>
            <a:endParaRPr lang="bn-IN" sz="2800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6" y="2452254"/>
            <a:ext cx="10557165" cy="440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0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0473" y="734291"/>
            <a:ext cx="82018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</a:rPr>
              <a:t>৩. তাওয়াফে জিয়ারত (ফরজ তাওয়াফ)</a:t>
            </a:r>
            <a:r>
              <a:rPr lang="bn-BD" sz="2800" dirty="0" smtClean="0">
                <a:solidFill>
                  <a:srgbClr val="FF0000"/>
                </a:solidFill>
              </a:rPr>
              <a:t>: </a:t>
            </a:r>
            <a:r>
              <a:rPr lang="bn-BD" sz="2800" dirty="0" smtClean="0"/>
              <a:t>১০ জিলহজ ভোর থেকে শুরু করে ১২ জিলহজ সূর্যাস্তের মধ্যে পবিত্র কাবা শরিফ ৭ বার প্রদক্ষিণ বা তাওয়াফ করা। এটিকে তাওয়াফে ইফাদাহ-ও বলা হয়ে থাকে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83" y="2823729"/>
            <a:ext cx="6165272" cy="366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44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316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15</cp:revision>
  <dcterms:created xsi:type="dcterms:W3CDTF">2026-06-30T08:29:55Z</dcterms:created>
  <dcterms:modified xsi:type="dcterms:W3CDTF">2026-07-01T09:47:11Z</dcterms:modified>
</cp:coreProperties>
</file>