
<file path=[Content_Types].xml><?xml version="1.0" encoding="utf-8"?>
<Types xmlns="http://schemas.openxmlformats.org/package/2006/content-types">
  <Default Extension="emf" ContentType="image/x-emf"/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F8-EF0C-4FD7-A7D4-05F1CB2368E7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FB0A4-217B-42C4-96A6-F604A2F647A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6739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F8-EF0C-4FD7-A7D4-05F1CB2368E7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FB0A4-217B-42C4-96A6-F604A2F64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111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F8-EF0C-4FD7-A7D4-05F1CB2368E7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FB0A4-217B-42C4-96A6-F604A2F64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06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F8-EF0C-4FD7-A7D4-05F1CB2368E7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FB0A4-217B-42C4-96A6-F604A2F647A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25427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F8-EF0C-4FD7-A7D4-05F1CB2368E7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FB0A4-217B-42C4-96A6-F604A2F64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4457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F8-EF0C-4FD7-A7D4-05F1CB2368E7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FB0A4-217B-42C4-96A6-F604A2F647A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95891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F8-EF0C-4FD7-A7D4-05F1CB2368E7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FB0A4-217B-42C4-96A6-F604A2F64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388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F8-EF0C-4FD7-A7D4-05F1CB2368E7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FB0A4-217B-42C4-96A6-F604A2F64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5455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F8-EF0C-4FD7-A7D4-05F1CB2368E7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FB0A4-217B-42C4-96A6-F604A2F64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44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F8-EF0C-4FD7-A7D4-05F1CB2368E7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FB0A4-217B-42C4-96A6-F604A2F64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455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F8-EF0C-4FD7-A7D4-05F1CB2368E7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FB0A4-217B-42C4-96A6-F604A2F64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06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F8-EF0C-4FD7-A7D4-05F1CB2368E7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FB0A4-217B-42C4-96A6-F604A2F64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088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F8-EF0C-4FD7-A7D4-05F1CB2368E7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FB0A4-217B-42C4-96A6-F604A2F64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315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F8-EF0C-4FD7-A7D4-05F1CB2368E7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FB0A4-217B-42C4-96A6-F604A2F64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15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F8-EF0C-4FD7-A7D4-05F1CB2368E7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FB0A4-217B-42C4-96A6-F604A2F64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62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F8-EF0C-4FD7-A7D4-05F1CB2368E7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FB0A4-217B-42C4-96A6-F604A2F64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69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F8-EF0C-4FD7-A7D4-05F1CB2368E7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FB0A4-217B-42C4-96A6-F604A2F64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83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8FCECF8-EF0C-4FD7-A7D4-05F1CB2368E7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ACFB0A4-217B-42C4-96A6-F604A2F64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2829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  <p:sldLayoutId id="214748378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mdreams730@gmail.com" TargetMode="Externa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croll: Horizontal 2">
            <a:extLst>
              <a:ext uri="{FF2B5EF4-FFF2-40B4-BE49-F238E27FC236}">
                <a16:creationId xmlns:a16="http://schemas.microsoft.com/office/drawing/2014/main" id="{AFA3BDC5-9DE4-4F8B-A4CC-57595B43E7AB}"/>
              </a:ext>
            </a:extLst>
          </p:cNvPr>
          <p:cNvSpPr/>
          <p:nvPr/>
        </p:nvSpPr>
        <p:spPr>
          <a:xfrm>
            <a:off x="997527" y="461818"/>
            <a:ext cx="10390909" cy="5818909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57150"/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 rtl="1">
              <a:spcBef>
                <a:spcPts val="0"/>
              </a:spcBef>
              <a:spcAft>
                <a:spcPts val="0"/>
              </a:spcAft>
            </a:pPr>
            <a:r>
              <a:rPr lang="ar-SA" sz="11500" kern="1200" dirty="0">
                <a:solidFill>
                  <a:schemeClr val="accent6">
                    <a:lumMod val="75000"/>
                  </a:schemeClr>
                </a:solidFill>
                <a:effectLst/>
                <a:latin typeface="Andalus" panose="02020603050405020304" pitchFamily="18" charset="-78"/>
                <a:ea typeface="Times New Roman" panose="02020603050405020304" pitchFamily="18" charset="0"/>
                <a:cs typeface="Andalus" panose="02020603050405020304" pitchFamily="18" charset="-78"/>
              </a:rPr>
              <a:t>﷽</a:t>
            </a:r>
            <a:endParaRPr lang="en-US" sz="11500" dirty="0">
              <a:solidFill>
                <a:schemeClr val="accent6">
                  <a:lumMod val="75000"/>
                </a:schemeClr>
              </a:solidFill>
              <a:effectLst/>
              <a:latin typeface="Andalus" panose="02020603050405020304" pitchFamily="18" charset="-78"/>
              <a:ea typeface="Times New Roman" panose="02020603050405020304" pitchFamily="18" charset="0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713790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croll: Horizontal 1">
            <a:extLst>
              <a:ext uri="{FF2B5EF4-FFF2-40B4-BE49-F238E27FC236}">
                <a16:creationId xmlns:a16="http://schemas.microsoft.com/office/drawing/2014/main" id="{501D95FC-A165-4A84-A831-924D3376E4FA}"/>
              </a:ext>
            </a:extLst>
          </p:cNvPr>
          <p:cNvSpPr/>
          <p:nvPr/>
        </p:nvSpPr>
        <p:spPr>
          <a:xfrm>
            <a:off x="3140364" y="258618"/>
            <a:ext cx="5615709" cy="1200727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57150"/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000" b="1" kern="1200" dirty="0" err="1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হাদিসের</a:t>
            </a:r>
            <a:r>
              <a:rPr lang="en-US" sz="6000" b="1" kern="12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 </a:t>
            </a:r>
            <a:r>
              <a:rPr lang="en-US" sz="6000" b="1" kern="1200" dirty="0" err="1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অনুবাদ</a:t>
            </a:r>
            <a:endParaRPr lang="en-US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CE4108-F052-4621-8491-D4D3F0C28128}"/>
              </a:ext>
            </a:extLst>
          </p:cNvPr>
          <p:cNvSpPr txBox="1"/>
          <p:nvPr/>
        </p:nvSpPr>
        <p:spPr>
          <a:xfrm>
            <a:off x="249382" y="2498457"/>
            <a:ext cx="11739418" cy="23899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bn-IN" sz="2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NikoshBAN" panose="02000000000000000000" pitchFamily="2" charset="0"/>
              </a:rPr>
              <a:t>অনুবাদ : হযরত আনাস ইবনে মালেক (রা) হতে বর্ণিত। তিনি বলেন</a:t>
            </a: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Vrinda" panose="020B0502040204020203" pitchFamily="34" charset="0"/>
              </a:rPr>
              <a:t>, </a:t>
            </a:r>
            <a:r>
              <a:rPr lang="bn-IN" sz="2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NikoshBAN" panose="02000000000000000000" pitchFamily="2" charset="0"/>
              </a:rPr>
              <a:t>একদা এক ব্যক্তি জিজ্ঞেস করল</a:t>
            </a: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Vrinda" panose="020B0502040204020203" pitchFamily="34" charset="0"/>
              </a:rPr>
              <a:t>, </a:t>
            </a:r>
            <a:r>
              <a:rPr lang="bn-IN" sz="2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NikoshBAN" panose="02000000000000000000" pitchFamily="2" charset="0"/>
              </a:rPr>
              <a:t>হে আল্লাহর রাসূল! যদি আমাদের কোনো লোক স্বীয় ভাই অথবা বন্ধুর সাথে সাক্ষাৎ করে</a:t>
            </a: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Vrinda" panose="020B0502040204020203" pitchFamily="34" charset="0"/>
              </a:rPr>
              <a:t>, </a:t>
            </a:r>
            <a:r>
              <a:rPr lang="bn-IN" sz="2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NikoshBAN" panose="02000000000000000000" pitchFamily="2" charset="0"/>
              </a:rPr>
              <a:t>তবে সে কি তার সম্মানে মাথা নত করবে</a:t>
            </a: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Vrinda" panose="020B0502040204020203" pitchFamily="34" charset="0"/>
              </a:rPr>
              <a:t>? </a:t>
            </a:r>
            <a:r>
              <a:rPr lang="bn-IN" sz="2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NikoshBAN" panose="02000000000000000000" pitchFamily="2" charset="0"/>
              </a:rPr>
              <a:t>তিনি বললেন</a:t>
            </a: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Vrinda" panose="020B0502040204020203" pitchFamily="34" charset="0"/>
              </a:rPr>
              <a:t>, </a:t>
            </a:r>
            <a:r>
              <a:rPr lang="bn-IN" sz="2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NikoshBAN" panose="02000000000000000000" pitchFamily="2" charset="0"/>
              </a:rPr>
              <a:t>না। লোকটি বলল</a:t>
            </a: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Vrinda" panose="020B0502040204020203" pitchFamily="34" charset="0"/>
              </a:rPr>
              <a:t>, </a:t>
            </a:r>
            <a:r>
              <a:rPr lang="bn-IN" sz="2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NikoshBAN" panose="02000000000000000000" pitchFamily="2" charset="0"/>
              </a:rPr>
              <a:t>তবে কি সে তাকে জড়িয়ে ধরবে তথা আলিঙ্গন করবে এবং তাকে চুম্বন করবে</a:t>
            </a: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Vrinda" panose="020B0502040204020203" pitchFamily="34" charset="0"/>
              </a:rPr>
              <a:t>? </a:t>
            </a:r>
            <a:r>
              <a:rPr lang="bn-IN" sz="2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NikoshBAN" panose="02000000000000000000" pitchFamily="2" charset="0"/>
              </a:rPr>
              <a:t>রাসূল (স) বললেন</a:t>
            </a: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Vrinda" panose="020B0502040204020203" pitchFamily="34" charset="0"/>
              </a:rPr>
              <a:t>, </a:t>
            </a:r>
            <a:r>
              <a:rPr lang="bn-IN" sz="2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NikoshBAN" panose="02000000000000000000" pitchFamily="2" charset="0"/>
              </a:rPr>
              <a:t>না। লোকটি বলল</a:t>
            </a: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Vrinda" panose="020B0502040204020203" pitchFamily="34" charset="0"/>
              </a:rPr>
              <a:t>, </a:t>
            </a:r>
            <a:r>
              <a:rPr lang="bn-IN" sz="2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NikoshBAN" panose="02000000000000000000" pitchFamily="2" charset="0"/>
              </a:rPr>
              <a:t>সে কি তার হাত ধরবে এবং তার সাথে মুসাফাহা করবে</a:t>
            </a: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Vrinda" panose="020B0502040204020203" pitchFamily="34" charset="0"/>
              </a:rPr>
              <a:t>? </a:t>
            </a:r>
            <a:r>
              <a:rPr lang="bn-IN" sz="2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NikoshBAN" panose="02000000000000000000" pitchFamily="2" charset="0"/>
              </a:rPr>
              <a:t>তিনি বললেন</a:t>
            </a: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Vrinda" panose="020B0502040204020203" pitchFamily="34" charset="0"/>
              </a:rPr>
              <a:t>, </a:t>
            </a:r>
            <a:r>
              <a:rPr lang="bn-IN" sz="2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NikoshBAN" panose="02000000000000000000" pitchFamily="2" charset="0"/>
              </a:rPr>
              <a:t>হ্যাঁ।</a:t>
            </a:r>
            <a:endParaRPr lang="en-US" sz="20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06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croll: Horizontal 1">
            <a:extLst>
              <a:ext uri="{FF2B5EF4-FFF2-40B4-BE49-F238E27FC236}">
                <a16:creationId xmlns:a16="http://schemas.microsoft.com/office/drawing/2014/main" id="{4A5D314C-5CDD-427C-BDCF-E05D3BE5792A}"/>
              </a:ext>
            </a:extLst>
          </p:cNvPr>
          <p:cNvSpPr/>
          <p:nvPr/>
        </p:nvSpPr>
        <p:spPr>
          <a:xfrm>
            <a:off x="3842326" y="73891"/>
            <a:ext cx="4248728" cy="1459345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57150">
            <a:solidFill>
              <a:schemeClr val="accent1"/>
            </a:solidFill>
          </a:ln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 rtl="1">
              <a:spcBef>
                <a:spcPts val="0"/>
              </a:spcBef>
              <a:spcAft>
                <a:spcPts val="0"/>
              </a:spcAft>
            </a:pPr>
            <a:r>
              <a:rPr lang="en-US" sz="7200" b="1" kern="1200" dirty="0" err="1">
                <a:solidFill>
                  <a:schemeClr val="bg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মূল্যায়ন</a:t>
            </a:r>
            <a:endParaRPr lang="en-US" sz="7200" dirty="0">
              <a:solidFill>
                <a:schemeClr val="bg1"/>
              </a:solidFill>
              <a:effectLst/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47253E-F71D-4568-AE05-58FCD531E2B4}"/>
              </a:ext>
            </a:extLst>
          </p:cNvPr>
          <p:cNvSpPr txBox="1"/>
          <p:nvPr/>
        </p:nvSpPr>
        <p:spPr>
          <a:xfrm>
            <a:off x="2937162" y="1998894"/>
            <a:ext cx="6816437" cy="3311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(ক</a:t>
            </a:r>
            <a:r>
              <a:rPr lang="bn-IN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) সংক্ষেপে উত্তর দাও :</a:t>
            </a:r>
            <a:endParaRPr lang="en-US" sz="2000" dirty="0">
              <a:solidFill>
                <a:srgbClr val="FFFF00"/>
              </a:solidFill>
              <a:effectLst/>
              <a:latin typeface="NikoshBAN" panose="02000000000000000000" pitchFamily="2" charset="0"/>
              <a:ea typeface="Calibri" panose="020F0502020204030204" pitchFamily="34" charset="0"/>
              <a:cs typeface="NikoshBAN" panose="02000000000000000000" pitchFamily="2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(01) </a:t>
            </a:r>
            <a:r>
              <a:rPr lang="bn-IN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মুসাফাহা কাকে বলে</a:t>
            </a: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? </a:t>
            </a:r>
            <a:r>
              <a:rPr lang="bn-IN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মুসাফাহা করার বিধান কী</a:t>
            </a: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?</a:t>
            </a:r>
            <a:endParaRPr lang="en-US" sz="2000" dirty="0">
              <a:solidFill>
                <a:srgbClr val="FFFF00"/>
              </a:solidFill>
              <a:effectLst/>
              <a:latin typeface="NikoshBAN" panose="02000000000000000000" pitchFamily="2" charset="0"/>
              <a:ea typeface="Calibri" panose="020F0502020204030204" pitchFamily="34" charset="0"/>
              <a:cs typeface="NikoshBAN" panose="02000000000000000000" pitchFamily="2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(02</a:t>
            </a:r>
            <a:r>
              <a:rPr lang="bn-IN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) মুয়ানাকা করার পদ্ধতি ও ফযিলত বর্ণনা কর।</a:t>
            </a:r>
            <a:endParaRPr lang="en-US" sz="2000" dirty="0">
              <a:solidFill>
                <a:srgbClr val="FFFF00"/>
              </a:solidFill>
              <a:effectLst/>
              <a:latin typeface="NikoshBAN" panose="02000000000000000000" pitchFamily="2" charset="0"/>
              <a:ea typeface="Calibri" panose="020F0502020204030204" pitchFamily="34" charset="0"/>
              <a:cs typeface="NikoshBAN" panose="02000000000000000000" pitchFamily="2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(03</a:t>
            </a:r>
            <a:r>
              <a:rPr lang="bn-IN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) চুম্বন কত প্রকার ও কী কী</a:t>
            </a: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? </a:t>
            </a:r>
            <a:r>
              <a:rPr lang="bn-IN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বর্ণনা কর।</a:t>
            </a:r>
            <a:endParaRPr lang="en-US" sz="2000" dirty="0">
              <a:solidFill>
                <a:srgbClr val="FFFF00"/>
              </a:solidFill>
              <a:effectLst/>
              <a:latin typeface="NikoshBAN" panose="02000000000000000000" pitchFamily="2" charset="0"/>
              <a:ea typeface="Calibri" panose="020F0502020204030204" pitchFamily="34" charset="0"/>
              <a:cs typeface="NikoshBAN" panose="02000000000000000000" pitchFamily="2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(04</a:t>
            </a:r>
            <a:r>
              <a:rPr lang="bn-IN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) চুম্বনের হুকুম বর্ণনা কর।</a:t>
            </a:r>
            <a:endParaRPr lang="en-US" sz="2000" dirty="0">
              <a:solidFill>
                <a:srgbClr val="FFFF00"/>
              </a:solidFill>
              <a:effectLst/>
              <a:latin typeface="NikoshBAN" panose="02000000000000000000" pitchFamily="2" charset="0"/>
              <a:ea typeface="Calibri" panose="020F0502020204030204" pitchFamily="34" charset="0"/>
              <a:cs typeface="NikoshBAN" panose="02000000000000000000" pitchFamily="2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(05</a:t>
            </a:r>
            <a:r>
              <a:rPr lang="bn-IN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) পুরুষ পরস্পর চুমা খাওয়ার বিধান বর্ণনা কর।</a:t>
            </a:r>
            <a:endParaRPr lang="en-US" sz="2000" dirty="0">
              <a:solidFill>
                <a:srgbClr val="FFFF00"/>
              </a:solidFill>
              <a:effectLst/>
              <a:latin typeface="NikoshBAN" panose="02000000000000000000" pitchFamily="2" charset="0"/>
              <a:ea typeface="Calibri" panose="020F0502020204030204" pitchFamily="34" charset="0"/>
              <a:cs typeface="NikoshBAN" panose="02000000000000000000" pitchFamily="2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(06</a:t>
            </a:r>
            <a:r>
              <a:rPr lang="bn-IN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) কারো হাত</a:t>
            </a: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, </a:t>
            </a:r>
            <a:r>
              <a:rPr lang="bn-IN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পা চুম্বন করার হুকুম কী</a:t>
            </a: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?</a:t>
            </a:r>
            <a:endParaRPr lang="en-US" sz="2000" dirty="0">
              <a:solidFill>
                <a:srgbClr val="FFFF00"/>
              </a:solidFill>
              <a:effectLst/>
              <a:latin typeface="NikoshBAN" panose="02000000000000000000" pitchFamily="2" charset="0"/>
              <a:ea typeface="Calibri" panose="020F0502020204030204" pitchFamily="34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58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croll: Horizontal 1">
            <a:extLst>
              <a:ext uri="{FF2B5EF4-FFF2-40B4-BE49-F238E27FC236}">
                <a16:creationId xmlns:a16="http://schemas.microsoft.com/office/drawing/2014/main" id="{5BA2F2FF-D00B-477A-BD2E-0C6ABAAD629C}"/>
              </a:ext>
            </a:extLst>
          </p:cNvPr>
          <p:cNvSpPr/>
          <p:nvPr/>
        </p:nvSpPr>
        <p:spPr>
          <a:xfrm>
            <a:off x="3084946" y="0"/>
            <a:ext cx="5615709" cy="1200727"/>
          </a:xfrm>
          <a:prstGeom prst="horizontalScroll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 rtl="1">
              <a:spcBef>
                <a:spcPts val="0"/>
              </a:spcBef>
              <a:spcAft>
                <a:spcPts val="0"/>
              </a:spcAft>
            </a:pPr>
            <a:r>
              <a:rPr lang="en-US" sz="4800" b="1" kern="1200" dirty="0" err="1"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একক</a:t>
            </a:r>
            <a:r>
              <a:rPr lang="en-US" sz="4800" b="1" kern="1200" dirty="0"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4800" b="1" kern="1200" dirty="0" err="1"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কাজ</a:t>
            </a:r>
            <a:endParaRPr lang="en-US" sz="4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C72463-392C-4A03-B897-D0695BAD455E}"/>
              </a:ext>
            </a:extLst>
          </p:cNvPr>
          <p:cNvSpPr txBox="1"/>
          <p:nvPr/>
        </p:nvSpPr>
        <p:spPr>
          <a:xfrm>
            <a:off x="1874982" y="1956241"/>
            <a:ext cx="9060873" cy="46047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bn-IN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শিক্ষার্থীদের জন্য একক কাজ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bn-IN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বিষয়:</a:t>
            </a:r>
            <a:r>
              <a:rPr lang="bn-IN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 সাক্ষাতের সুন্নাহ পদ্ধতি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bn-IN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১. হাদিসটি মুখস্থ করবে।</a:t>
            </a:r>
            <a:br>
              <a:rPr lang="en-US" sz="36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</a:br>
            <a:r>
              <a:rPr lang="bn-IN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২. এর মূল শিক্ষা ৫টি পয়েন্টে লিখবে।</a:t>
            </a:r>
            <a:br>
              <a:rPr lang="en-US" sz="36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</a:br>
            <a:r>
              <a:rPr lang="bn-IN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৩. মাথা নত করা কেন নিষেধ</a:t>
            </a:r>
            <a:r>
              <a:rPr lang="en-US" sz="36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, </a:t>
            </a:r>
            <a:r>
              <a:rPr lang="bn-IN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সংক্ষেপে ব্যাখ্যা করবে।</a:t>
            </a:r>
            <a:br>
              <a:rPr lang="en-US" sz="36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</a:br>
            <a:r>
              <a:rPr lang="bn-IN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৪. মুসাফাহার ফজিলত সম্পর্কে আরেকটি হাদিস খুঁজে লিখবে।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 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563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croll: Horizontal 1">
            <a:extLst>
              <a:ext uri="{FF2B5EF4-FFF2-40B4-BE49-F238E27FC236}">
                <a16:creationId xmlns:a16="http://schemas.microsoft.com/office/drawing/2014/main" id="{5B086338-6AA9-4C91-B575-5ED0A15EB25B}"/>
              </a:ext>
            </a:extLst>
          </p:cNvPr>
          <p:cNvSpPr/>
          <p:nvPr/>
        </p:nvSpPr>
        <p:spPr>
          <a:xfrm>
            <a:off x="3112655" y="193964"/>
            <a:ext cx="5615709" cy="1394691"/>
          </a:xfrm>
          <a:prstGeom prst="horizontalScroll">
            <a:avLst/>
          </a:prstGeom>
          <a:solidFill>
            <a:schemeClr val="bg1"/>
          </a:solidFill>
          <a:ln w="57150"/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 rtl="1">
              <a:spcBef>
                <a:spcPts val="0"/>
              </a:spcBef>
              <a:spcAft>
                <a:spcPts val="0"/>
              </a:spcAft>
            </a:pPr>
            <a:r>
              <a:rPr lang="en-US" sz="4800" b="1" kern="1200" dirty="0" err="1"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দলীয়</a:t>
            </a:r>
            <a:r>
              <a:rPr lang="en-US" sz="4800" b="1" kern="1200" dirty="0"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4800" b="1" kern="1200" dirty="0" err="1"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কাজ</a:t>
            </a:r>
            <a:endParaRPr lang="en-US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F84F49-7339-46B3-BCB3-A0C1C778F394}"/>
              </a:ext>
            </a:extLst>
          </p:cNvPr>
          <p:cNvSpPr txBox="1"/>
          <p:nvPr/>
        </p:nvSpPr>
        <p:spPr>
          <a:xfrm>
            <a:off x="2401454" y="2029999"/>
            <a:ext cx="7952509" cy="4109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bn-IN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দলীয় কাজ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bn-IN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এই হাদিসের উপর দলীয় কাজের উদাহরণ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bn-IN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১. ৪–৫ জনের একটি দল গঠন করবে।</a:t>
            </a:r>
            <a:br>
              <a:rPr lang="en-US" sz="32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</a:br>
            <a:r>
              <a:rPr lang="bn-IN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২. একজন হাদিস পাঠ করবে</a:t>
            </a:r>
            <a:r>
              <a:rPr lang="en-US" sz="32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, </a:t>
            </a:r>
            <a:r>
              <a:rPr lang="bn-IN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একজন অর্থ বলবে।</a:t>
            </a:r>
            <a:br>
              <a:rPr lang="en-US" sz="32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</a:br>
            <a:r>
              <a:rPr lang="bn-IN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৩. দু’জন হাদিসের শিক্ষা লিখবে।</a:t>
            </a:r>
            <a:br>
              <a:rPr lang="en-US" sz="32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</a:br>
            <a:r>
              <a:rPr lang="bn-IN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৪. একজন বাস্তব জীবনে এর প্রয়োগ ব্যাখ্যা করবে।</a:t>
            </a:r>
            <a:br>
              <a:rPr lang="en-US" sz="32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</a:br>
            <a:r>
              <a:rPr lang="bn-IN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৫. শেষে পুরো দল শ্রেণির সামনে সংক্ষেপে উপস্থাপন করবে।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595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croll: Horizontal 1">
            <a:extLst>
              <a:ext uri="{FF2B5EF4-FFF2-40B4-BE49-F238E27FC236}">
                <a16:creationId xmlns:a16="http://schemas.microsoft.com/office/drawing/2014/main" id="{C5676D67-18BD-4C2E-9AE0-FD8F06325C8A}"/>
              </a:ext>
            </a:extLst>
          </p:cNvPr>
          <p:cNvSpPr/>
          <p:nvPr/>
        </p:nvSpPr>
        <p:spPr>
          <a:xfrm>
            <a:off x="3112655" y="64655"/>
            <a:ext cx="5615709" cy="1200727"/>
          </a:xfrm>
          <a:prstGeom prst="horizontalScroll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 rtl="1">
              <a:spcBef>
                <a:spcPts val="0"/>
              </a:spcBef>
              <a:spcAft>
                <a:spcPts val="0"/>
              </a:spcAft>
            </a:pPr>
            <a:r>
              <a:rPr lang="en-US" sz="4400" b="1" kern="1200" dirty="0" err="1"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বাড়ীর</a:t>
            </a:r>
            <a:r>
              <a:rPr lang="en-US" sz="4400" b="1" kern="1200" dirty="0"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4400" b="1" kern="1200" dirty="0" err="1"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কাজ</a:t>
            </a:r>
            <a:endParaRPr lang="en-US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B16100-2F50-44BB-A8DD-A6CF13DA9C03}"/>
              </a:ext>
            </a:extLst>
          </p:cNvPr>
          <p:cNvSpPr txBox="1"/>
          <p:nvPr/>
        </p:nvSpPr>
        <p:spPr>
          <a:xfrm>
            <a:off x="240145" y="2282501"/>
            <a:ext cx="11730182" cy="32820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bn-IN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১. হাদিসটি আরবি সহ অর্থ মুখস্থ করবে।</a:t>
            </a:r>
            <a:br>
              <a:rPr lang="en-US" sz="32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</a:br>
            <a:r>
              <a:rPr lang="bn-IN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২. “মাথা নত করা কেন নিষেধ” </a:t>
            </a:r>
            <a:r>
              <a:rPr lang="bn-IN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bn-IN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 ৮–১০ লাইনে লিখবে।</a:t>
            </a:r>
            <a:br>
              <a:rPr lang="en-US" sz="32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</a:br>
            <a:r>
              <a:rPr lang="bn-IN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৩. মুসাফাহার ফজিলত সম্পর্কে কুরআন বা হাদিস থেকে আরও একটি দলিল খুঁজে লিখবে।</a:t>
            </a:r>
            <a:br>
              <a:rPr lang="en-US" sz="32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</a:br>
            <a:r>
              <a:rPr lang="bn-IN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৪. পরিবারের সদস্যদের সাথে দেখা হলে সুন্নাহ অনুযায়ী সালাম ও মুসাফাহা অনুশীলন করবে এবং অভিজ্ঞতা ৫ লাইনে লিখবে।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120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croll: Horizontal 1">
            <a:extLst>
              <a:ext uri="{FF2B5EF4-FFF2-40B4-BE49-F238E27FC236}">
                <a16:creationId xmlns:a16="http://schemas.microsoft.com/office/drawing/2014/main" id="{DAC5EE70-4621-44DA-A6D2-BD7AC8269FF7}"/>
              </a:ext>
            </a:extLst>
          </p:cNvPr>
          <p:cNvSpPr/>
          <p:nvPr/>
        </p:nvSpPr>
        <p:spPr>
          <a:xfrm>
            <a:off x="1523999" y="849746"/>
            <a:ext cx="9781309" cy="3179618"/>
          </a:xfrm>
          <a:prstGeom prst="horizontalScroll">
            <a:avLst/>
          </a:prstGeom>
          <a:solidFill>
            <a:schemeClr val="bg1"/>
          </a:solidFill>
          <a:ln w="57150"/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 rtl="1">
              <a:spcBef>
                <a:spcPts val="0"/>
              </a:spcBef>
              <a:spcAft>
                <a:spcPts val="0"/>
              </a:spcAft>
            </a:pPr>
            <a:r>
              <a:rPr lang="en-US" sz="16600" b="1" kern="1200" dirty="0" err="1"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ধন্যবাদ</a:t>
            </a:r>
            <a:endParaRPr lang="en-US" sz="16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08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croll: Horizontal 1">
            <a:extLst>
              <a:ext uri="{FF2B5EF4-FFF2-40B4-BE49-F238E27FC236}">
                <a16:creationId xmlns:a16="http://schemas.microsoft.com/office/drawing/2014/main" id="{DE7E63B0-C128-4FAA-A302-ED975DCF1A5C}"/>
              </a:ext>
            </a:extLst>
          </p:cNvPr>
          <p:cNvSpPr/>
          <p:nvPr/>
        </p:nvSpPr>
        <p:spPr>
          <a:xfrm>
            <a:off x="942111" y="332510"/>
            <a:ext cx="10446325" cy="5615708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57150"/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ar-SA" sz="9600" b="1" kern="1200" dirty="0">
                <a:solidFill>
                  <a:schemeClr val="accent6">
                    <a:lumMod val="75000"/>
                  </a:schemeClr>
                </a:solidFill>
                <a:effectLst/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ٱلسَّلَامُ عَلَيْكُمْ وَرَحْمَةُ ٱللَّٰهِ وَبَرَكَاتُهُ</a:t>
            </a:r>
            <a:endParaRPr lang="en-US" sz="9600" dirty="0">
              <a:solidFill>
                <a:schemeClr val="accent6">
                  <a:lumMod val="75000"/>
                </a:schemeClr>
              </a:solidFill>
              <a:effectLst/>
              <a:latin typeface="Arabic Typesetting" panose="03020402040406030203" pitchFamily="66" charset="-78"/>
              <a:ea typeface="Times New Roman" panose="02020603050405020304" pitchFamily="18" charset="0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527273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croll: Horizontal 1">
            <a:extLst>
              <a:ext uri="{FF2B5EF4-FFF2-40B4-BE49-F238E27FC236}">
                <a16:creationId xmlns:a16="http://schemas.microsoft.com/office/drawing/2014/main" id="{03D37039-D071-41A1-B33A-A8239AC52002}"/>
              </a:ext>
            </a:extLst>
          </p:cNvPr>
          <p:cNvSpPr/>
          <p:nvPr/>
        </p:nvSpPr>
        <p:spPr>
          <a:xfrm>
            <a:off x="397164" y="369454"/>
            <a:ext cx="11157528" cy="5948218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57150"/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 rtl="1">
              <a:spcBef>
                <a:spcPts val="0"/>
              </a:spcBef>
              <a:spcAft>
                <a:spcPts val="0"/>
              </a:spcAft>
            </a:pPr>
            <a:r>
              <a:rPr lang="en-US" sz="8800" b="1" kern="1200" dirty="0" err="1">
                <a:solidFill>
                  <a:schemeClr val="accent6">
                    <a:lumMod val="75000"/>
                  </a:schemeClr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আজকের</a:t>
            </a:r>
            <a:r>
              <a:rPr lang="en-US" sz="8800" b="1" kern="1200" dirty="0">
                <a:solidFill>
                  <a:schemeClr val="accent6">
                    <a:lumMod val="75000"/>
                  </a:schemeClr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8800" b="1" kern="1200" dirty="0" err="1">
                <a:solidFill>
                  <a:schemeClr val="accent6">
                    <a:lumMod val="75000"/>
                  </a:schemeClr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ক্লাসে</a:t>
            </a:r>
            <a:r>
              <a:rPr lang="en-US" sz="8800" b="1" kern="1200" dirty="0">
                <a:solidFill>
                  <a:schemeClr val="accent6">
                    <a:lumMod val="75000"/>
                  </a:schemeClr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 </a:t>
            </a:r>
          </a:p>
          <a:p>
            <a:pPr marL="0" marR="0" algn="ctr" rtl="1">
              <a:spcBef>
                <a:spcPts val="0"/>
              </a:spcBef>
              <a:spcAft>
                <a:spcPts val="0"/>
              </a:spcAft>
            </a:pPr>
            <a:r>
              <a:rPr lang="en-US" sz="8800" b="1" kern="1200" dirty="0" err="1">
                <a:solidFill>
                  <a:schemeClr val="accent6">
                    <a:lumMod val="75000"/>
                  </a:schemeClr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সবাইকে</a:t>
            </a:r>
            <a:r>
              <a:rPr lang="en-US" sz="8800" b="1" kern="1200" dirty="0">
                <a:solidFill>
                  <a:schemeClr val="accent6">
                    <a:lumMod val="75000"/>
                  </a:schemeClr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8800" b="1" kern="1200" dirty="0" err="1">
                <a:solidFill>
                  <a:schemeClr val="accent6">
                    <a:lumMod val="75000"/>
                  </a:schemeClr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স্বাগতম</a:t>
            </a:r>
            <a:endParaRPr lang="en-US" sz="88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397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croll: Horizontal 1">
            <a:extLst>
              <a:ext uri="{FF2B5EF4-FFF2-40B4-BE49-F238E27FC236}">
                <a16:creationId xmlns:a16="http://schemas.microsoft.com/office/drawing/2014/main" id="{B5FD4DF8-A76A-44CE-8A69-B814509F21E2}"/>
              </a:ext>
            </a:extLst>
          </p:cNvPr>
          <p:cNvSpPr/>
          <p:nvPr/>
        </p:nvSpPr>
        <p:spPr>
          <a:xfrm>
            <a:off x="3186546" y="249382"/>
            <a:ext cx="5615709" cy="1200727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57150"/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 rtl="1">
              <a:spcBef>
                <a:spcPts val="0"/>
              </a:spcBef>
              <a:spcAft>
                <a:spcPts val="0"/>
              </a:spcAft>
            </a:pPr>
            <a:r>
              <a:rPr lang="en-US" sz="4800" b="1" kern="1200" dirty="0" err="1">
                <a:solidFill>
                  <a:schemeClr val="accent6">
                    <a:lumMod val="75000"/>
                  </a:schemeClr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শিক্ষক</a:t>
            </a:r>
            <a:r>
              <a:rPr lang="en-US" sz="4800" b="1" kern="1200" dirty="0">
                <a:solidFill>
                  <a:schemeClr val="accent6">
                    <a:lumMod val="75000"/>
                  </a:schemeClr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4800" b="1" kern="1200" dirty="0" err="1">
                <a:solidFill>
                  <a:schemeClr val="accent6">
                    <a:lumMod val="75000"/>
                  </a:schemeClr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পরিচিতি</a:t>
            </a:r>
            <a:endParaRPr lang="en-US" sz="48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EB13B0-E7E4-4F5B-ACA0-1D80D0FB8F82}"/>
              </a:ext>
            </a:extLst>
          </p:cNvPr>
          <p:cNvSpPr txBox="1"/>
          <p:nvPr/>
        </p:nvSpPr>
        <p:spPr>
          <a:xfrm>
            <a:off x="3052618" y="2514648"/>
            <a:ext cx="6105236" cy="27862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bn-IN" sz="2800" b="1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সামিউল ইসলাম</a:t>
            </a:r>
            <a:endParaRPr lang="en-US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অধ্যক্ষ</a:t>
            </a:r>
            <a:endParaRPr lang="en-US" sz="1100" dirty="0">
              <a:solidFill>
                <a:schemeClr val="bg1"/>
              </a:solidFill>
              <a:effectLst/>
              <a:latin typeface="NikoshBAN" panose="02000000000000000000" pitchFamily="2" charset="0"/>
              <a:ea typeface="Calibri" panose="020F0502020204030204" pitchFamily="34" charset="0"/>
              <a:cs typeface="NikoshBAN" panose="02000000000000000000" pitchFamily="2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kern="1200" dirty="0">
                <a:solidFill>
                  <a:schemeClr val="bg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 </a:t>
            </a:r>
            <a:r>
              <a:rPr lang="bn-IN" sz="2800" b="1" kern="1200" dirty="0">
                <a:solidFill>
                  <a:schemeClr val="bg1"/>
                </a:solidFill>
                <a:effectLst/>
                <a:latin typeface="AdorshoLipi" panose="02000500020000020004" pitchFamily="1" charset="0"/>
                <a:ea typeface="Times New Roman" panose="02020603050405020304" pitchFamily="18" charset="0"/>
                <a:cs typeface="AdorshoLipi" panose="02000500020000020004" pitchFamily="1" charset="0"/>
              </a:rPr>
              <a:t>সিধুচী হি</a:t>
            </a:r>
            <a:r>
              <a:rPr lang="en-US" sz="2800" b="1" kern="1200" dirty="0">
                <a:solidFill>
                  <a:schemeClr val="bg1"/>
                </a:solidFill>
                <a:effectLst/>
                <a:latin typeface="AdorshoLipi" panose="02000500020000020004" pitchFamily="1" charset="0"/>
                <a:ea typeface="Times New Roman" panose="02020603050405020304" pitchFamily="18" charset="0"/>
                <a:cs typeface="AdorshoLipi" panose="02000500020000020004" pitchFamily="1" charset="0"/>
              </a:rPr>
              <a:t>য</a:t>
            </a:r>
            <a:r>
              <a:rPr lang="bn-IN" sz="2800" b="1" kern="1200" dirty="0">
                <a:solidFill>
                  <a:schemeClr val="bg1"/>
                </a:solidFill>
                <a:effectLst/>
                <a:latin typeface="AdorshoLipi" panose="02000500020000020004" pitchFamily="1" charset="0"/>
                <a:ea typeface="Times New Roman" panose="02020603050405020304" pitchFamily="18" charset="0"/>
                <a:cs typeface="AdorshoLipi" panose="02000500020000020004" pitchFamily="1" charset="0"/>
              </a:rPr>
              <a:t>বুল্লাহ মহিলা </a:t>
            </a:r>
            <a:r>
              <a:rPr lang="en-US" sz="2800" b="1" kern="1200" dirty="0" err="1">
                <a:solidFill>
                  <a:schemeClr val="bg1"/>
                </a:solidFill>
                <a:effectLst/>
                <a:latin typeface="AdorshoLipi" panose="02000500020000020004" pitchFamily="1" charset="0"/>
                <a:ea typeface="Times New Roman" panose="02020603050405020304" pitchFamily="18" charset="0"/>
                <a:cs typeface="AdorshoLipi" panose="02000500020000020004" pitchFamily="1" charset="0"/>
              </a:rPr>
              <a:t>আলিম</a:t>
            </a:r>
            <a:r>
              <a:rPr lang="bn-IN" sz="2800" b="1" kern="1200" dirty="0">
                <a:solidFill>
                  <a:schemeClr val="bg1"/>
                </a:solidFill>
                <a:effectLst/>
                <a:latin typeface="AdorshoLipi" panose="02000500020000020004" pitchFamily="1" charset="0"/>
                <a:ea typeface="Times New Roman" panose="02020603050405020304" pitchFamily="18" charset="0"/>
                <a:cs typeface="AdorshoLipi" panose="02000500020000020004" pitchFamily="1" charset="0"/>
              </a:rPr>
              <a:t> মাদ্রাসা</a:t>
            </a:r>
            <a:r>
              <a:rPr lang="hi-IN" sz="2800" b="1" kern="1200" dirty="0">
                <a:solidFill>
                  <a:schemeClr val="bg1"/>
                </a:solidFill>
                <a:effectLst/>
                <a:latin typeface="AdorshoLipi" panose="02000500020000020004" pitchFamily="1" charset="0"/>
                <a:ea typeface="Times New Roman" panose="02020603050405020304" pitchFamily="18" charset="0"/>
                <a:cs typeface="AdorshoLipi" panose="02000500020000020004" pitchFamily="1" charset="0"/>
              </a:rPr>
              <a:t>।</a:t>
            </a:r>
            <a:endParaRPr lang="en-US" sz="1100" b="1" dirty="0">
              <a:solidFill>
                <a:schemeClr val="bg1"/>
              </a:solidFill>
              <a:effectLst/>
              <a:latin typeface="AdorshoLipi" panose="02000500020000020004" pitchFamily="1" charset="0"/>
              <a:ea typeface="Calibri" panose="020F0502020204030204" pitchFamily="34" charset="0"/>
              <a:cs typeface="AdorshoLipi" panose="02000500020000020004" pitchFamily="1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bn-IN" sz="2800" b="1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লালমাই</a:t>
            </a:r>
            <a:r>
              <a:rPr lang="en-US" sz="2800" b="1" kern="1200" dirty="0">
                <a:solidFill>
                  <a:schemeClr val="bg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,</a:t>
            </a:r>
            <a:r>
              <a:rPr lang="bn-IN" sz="2800" b="1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কুমিল্লা</a:t>
            </a:r>
            <a:r>
              <a:rPr lang="hi-IN" sz="2800" b="1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।</a:t>
            </a:r>
            <a:endParaRPr lang="en-US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bn-IN" sz="2800" b="1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মোবাইলঃ </a:t>
            </a:r>
            <a:r>
              <a:rPr lang="en-US" sz="2800" b="1" dirty="0">
                <a:solidFill>
                  <a:schemeClr val="bg1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01887008244</a:t>
            </a:r>
            <a:endParaRPr lang="en-US" sz="1100" dirty="0">
              <a:solidFill>
                <a:schemeClr val="bg1"/>
              </a:solidFill>
              <a:effectLst/>
              <a:latin typeface="NikoshBAN" panose="02000000000000000000" pitchFamily="2" charset="0"/>
              <a:ea typeface="Calibri" panose="020F0502020204030204" pitchFamily="34" charset="0"/>
              <a:cs typeface="NikoshBAN" panose="02000000000000000000" pitchFamily="2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kern="1200" dirty="0">
                <a:solidFill>
                  <a:schemeClr val="bg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        Mail: </a:t>
            </a:r>
            <a:r>
              <a:rPr lang="en-US" sz="2400" b="1" u="sng" kern="1200" dirty="0">
                <a:solidFill>
                  <a:srgbClr val="0D2E46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mdreams</a:t>
            </a:r>
            <a:r>
              <a:rPr lang="en-US" b="1" u="sng" dirty="0">
                <a:solidFill>
                  <a:srgbClr val="0D2E4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730</a:t>
            </a:r>
            <a:r>
              <a:rPr lang="en-US" sz="2400" b="1" u="sng" kern="1200" dirty="0">
                <a:solidFill>
                  <a:schemeClr val="bg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@gmail.com</a:t>
            </a:r>
            <a:endParaRPr lang="en-US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988951-9E7D-444E-8A2E-5BA3002EF0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128" y="2041236"/>
            <a:ext cx="2489490" cy="296631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111858972"/>
      </p:ext>
    </p:extLst>
  </p:cSld>
  <p:clrMapOvr>
    <a:masterClrMapping/>
  </p:clrMapOvr>
  <p:transition spd="slow">
    <p:cover/>
    <p:sndAc>
      <p:stSnd>
        <p:snd r:embed="rId2" name="arrow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croll: Horizontal 1">
            <a:extLst>
              <a:ext uri="{FF2B5EF4-FFF2-40B4-BE49-F238E27FC236}">
                <a16:creationId xmlns:a16="http://schemas.microsoft.com/office/drawing/2014/main" id="{2834CA6C-8BA0-49D1-8931-5C1620F4A6B9}"/>
              </a:ext>
            </a:extLst>
          </p:cNvPr>
          <p:cNvSpPr/>
          <p:nvPr/>
        </p:nvSpPr>
        <p:spPr>
          <a:xfrm>
            <a:off x="3140364" y="258618"/>
            <a:ext cx="5615709" cy="1200727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57150"/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 rtl="1">
              <a:spcBef>
                <a:spcPts val="0"/>
              </a:spcBef>
              <a:spcAft>
                <a:spcPts val="0"/>
              </a:spcAft>
            </a:pPr>
            <a:r>
              <a:rPr lang="en-US" sz="4400" b="1" kern="1200" dirty="0" err="1">
                <a:solidFill>
                  <a:schemeClr val="accent6">
                    <a:lumMod val="75000"/>
                  </a:schemeClr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পাঠ</a:t>
            </a:r>
            <a:r>
              <a:rPr lang="en-US" sz="4400" b="1" kern="1200" dirty="0">
                <a:solidFill>
                  <a:schemeClr val="accent6">
                    <a:lumMod val="75000"/>
                  </a:schemeClr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4400" b="1" kern="1200" dirty="0" err="1">
                <a:solidFill>
                  <a:schemeClr val="accent6">
                    <a:lumMod val="75000"/>
                  </a:schemeClr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পরিচিতি</a:t>
            </a:r>
            <a:endParaRPr lang="en-US" sz="44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9A5FE4-074A-418E-B9A4-EA8AC1EE16E4}"/>
              </a:ext>
            </a:extLst>
          </p:cNvPr>
          <p:cNvSpPr txBox="1"/>
          <p:nvPr/>
        </p:nvSpPr>
        <p:spPr>
          <a:xfrm>
            <a:off x="2895600" y="2072667"/>
            <a:ext cx="6105236" cy="2712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bn-IN" sz="4000" kern="12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৯ম শ্রেণী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kern="12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 </a:t>
            </a:r>
            <a:r>
              <a:rPr lang="en-US" sz="4000" kern="1200" dirty="0" err="1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করমর্দন</a:t>
            </a:r>
            <a:r>
              <a:rPr lang="en-US" sz="4000" kern="12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 ও </a:t>
            </a:r>
            <a:r>
              <a:rPr lang="en-US" sz="4000" kern="1200" dirty="0" err="1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কোলাকুলি</a:t>
            </a:r>
            <a:r>
              <a:rPr lang="en-US" sz="4000" kern="12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4000" kern="1200" dirty="0" err="1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করা</a:t>
            </a:r>
            <a:r>
              <a:rPr lang="bn-BD" sz="4000" kern="12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 প্রসঙ্গে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kern="12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 </a:t>
            </a:r>
            <a:r>
              <a:rPr lang="bn-IN" sz="4000" kern="12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হাদিস নং </a:t>
            </a:r>
            <a:r>
              <a:rPr lang="en-US" sz="40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53</a:t>
            </a:r>
            <a:r>
              <a:rPr lang="en-US" sz="4000" kern="12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ea typeface="Times New Roman" panose="02020603050405020304" pitchFamily="18" charset="0"/>
                <a:cs typeface="NikoshBAN" panose="02000000000000000000" pitchFamily="2" charset="0"/>
              </a:rPr>
              <a:t>                                      </a:t>
            </a:r>
            <a:r>
              <a:rPr lang="bn-IN" sz="4000" kern="12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ea typeface="Times New Roman" panose="02020603050405020304" pitchFamily="18" charset="0"/>
                <a:cs typeface="NikoshBAN" panose="02000000000000000000" pitchFamily="2" charset="0"/>
              </a:rPr>
              <a:t>সময়ঃ ৪০ মিনিট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72039711"/>
      </p:ext>
    </p:extLst>
  </p:cSld>
  <p:clrMapOvr>
    <a:masterClrMapping/>
  </p:clrMapOvr>
  <p:transition spd="slow">
    <p:cover/>
    <p:sndAc>
      <p:stSnd>
        <p:snd r:embed="rId2" name="drumroll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croll: Horizontal 1">
            <a:extLst>
              <a:ext uri="{FF2B5EF4-FFF2-40B4-BE49-F238E27FC236}">
                <a16:creationId xmlns:a16="http://schemas.microsoft.com/office/drawing/2014/main" id="{0883EC99-3DE2-41E2-84ED-927C6EEB11F8}"/>
              </a:ext>
            </a:extLst>
          </p:cNvPr>
          <p:cNvSpPr/>
          <p:nvPr/>
        </p:nvSpPr>
        <p:spPr>
          <a:xfrm>
            <a:off x="3140364" y="0"/>
            <a:ext cx="5615709" cy="1200727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57150"/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kern="1200" dirty="0" err="1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</a:rPr>
              <a:t>নিচের</a:t>
            </a:r>
            <a:r>
              <a:rPr lang="en-US" sz="1800" kern="12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</a:rPr>
              <a:t>ছবিগুলো</a:t>
            </a:r>
            <a:r>
              <a:rPr lang="en-US" sz="1800" kern="12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</a:rPr>
              <a:t>লক্ষ্য</a:t>
            </a:r>
            <a:r>
              <a:rPr lang="en-US" sz="1800" kern="12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</a:rPr>
              <a:t>করি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1B32FD-A56F-464F-9FEE-6CA295082C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36" y="1418359"/>
            <a:ext cx="4895273" cy="18097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9182F79-D59F-41A2-9D58-0A10972F2FB0}"/>
              </a:ext>
            </a:extLst>
          </p:cNvPr>
          <p:cNvSpPr/>
          <p:nvPr/>
        </p:nvSpPr>
        <p:spPr>
          <a:xfrm>
            <a:off x="415636" y="3403600"/>
            <a:ext cx="4895273" cy="350982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koshBAN" panose="02000000000000000000" pitchFamily="2" charset="0"/>
              </a:rPr>
              <a:t>অতি ভক্তিপ্রদর্শন নিষেধ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অন্ধ অনুকরণ নিষিদ্ধ! - Official Website of The Fajr">
            <a:extLst>
              <a:ext uri="{FF2B5EF4-FFF2-40B4-BE49-F238E27FC236}">
                <a16:creationId xmlns:a16="http://schemas.microsoft.com/office/drawing/2014/main" id="{540BD27A-E69B-45AE-8C3C-1D8CFC1193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6073" y="1418359"/>
            <a:ext cx="5680941" cy="180686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75EB76B-624C-44C5-9C19-0B58610F4FB7}"/>
              </a:ext>
            </a:extLst>
          </p:cNvPr>
          <p:cNvSpPr/>
          <p:nvPr/>
        </p:nvSpPr>
        <p:spPr>
          <a:xfrm>
            <a:off x="6216073" y="3400713"/>
            <a:ext cx="5680941" cy="35098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koshBAN" panose="02000000000000000000" pitchFamily="2" charset="0"/>
              </a:rPr>
              <a:t>অন্ধ অনুকরণ থেকে বিরত থাকা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3211FB6-0C21-4AC0-AD23-E45884ECF2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636" y="4368800"/>
            <a:ext cx="4895273" cy="18097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D708D8A-922D-44D1-9260-8115184B39E2}"/>
              </a:ext>
            </a:extLst>
          </p:cNvPr>
          <p:cNvSpPr/>
          <p:nvPr/>
        </p:nvSpPr>
        <p:spPr>
          <a:xfrm>
            <a:off x="415636" y="6302663"/>
            <a:ext cx="4895273" cy="350982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koshBAN" panose="02000000000000000000" pitchFamily="2" charset="0"/>
              </a:rPr>
              <a:t>সামাজিক শিষ্টাচারের দিকনির্দেশনা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BA4B676-389F-4E65-9DB2-8895D54DC9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6073" y="4368800"/>
            <a:ext cx="5717888" cy="18097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620BD00-0CBC-4DAE-8DBB-367F4A89E2BA}"/>
              </a:ext>
            </a:extLst>
          </p:cNvPr>
          <p:cNvSpPr/>
          <p:nvPr/>
        </p:nvSpPr>
        <p:spPr>
          <a:xfrm>
            <a:off x="6216072" y="6302663"/>
            <a:ext cx="5680941" cy="35098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bn-IN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koshBAN" panose="02000000000000000000" pitchFamily="2" charset="0"/>
              </a:rPr>
              <a:t>মানবিক সম্পর্ক সহজ রাখা</a:t>
            </a:r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B590D70-7726-4183-A54A-4B9E0BEDB9F3}"/>
              </a:ext>
            </a:extLst>
          </p:cNvPr>
          <p:cNvSpPr/>
          <p:nvPr/>
        </p:nvSpPr>
        <p:spPr>
          <a:xfrm>
            <a:off x="1995055" y="711200"/>
            <a:ext cx="831272" cy="48952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01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954D74A-3B05-4BCC-BE03-66AA78A2DBAF}"/>
              </a:ext>
            </a:extLst>
          </p:cNvPr>
          <p:cNvSpPr/>
          <p:nvPr/>
        </p:nvSpPr>
        <p:spPr>
          <a:xfrm>
            <a:off x="8903855" y="804719"/>
            <a:ext cx="831272" cy="48952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02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6260367-0032-4118-928B-F462E43713EA}"/>
              </a:ext>
            </a:extLst>
          </p:cNvPr>
          <p:cNvSpPr/>
          <p:nvPr/>
        </p:nvSpPr>
        <p:spPr>
          <a:xfrm>
            <a:off x="1995055" y="3816927"/>
            <a:ext cx="831272" cy="48952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03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E6386C8-C3B6-428F-AC29-C8B81F182E90}"/>
              </a:ext>
            </a:extLst>
          </p:cNvPr>
          <p:cNvSpPr/>
          <p:nvPr/>
        </p:nvSpPr>
        <p:spPr>
          <a:xfrm>
            <a:off x="8903855" y="3815484"/>
            <a:ext cx="831272" cy="48952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3793378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9" grpId="0" animBg="1"/>
      <p:bldP spid="6" grpId="0" animBg="1"/>
      <p:bldP spid="8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croll: Horizontal 1">
            <a:extLst>
              <a:ext uri="{FF2B5EF4-FFF2-40B4-BE49-F238E27FC236}">
                <a16:creationId xmlns:a16="http://schemas.microsoft.com/office/drawing/2014/main" id="{27CA8AF1-9866-4438-AA0F-C6F70C72A0F7}"/>
              </a:ext>
            </a:extLst>
          </p:cNvPr>
          <p:cNvSpPr/>
          <p:nvPr/>
        </p:nvSpPr>
        <p:spPr>
          <a:xfrm>
            <a:off x="2983346" y="258618"/>
            <a:ext cx="5615709" cy="1200727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57150"/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b="1" kern="1200" dirty="0" err="1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ছবিগুলতে</a:t>
            </a:r>
            <a:r>
              <a:rPr lang="en-US" sz="4000" b="1" kern="12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 </a:t>
            </a:r>
            <a:r>
              <a:rPr lang="en-US" sz="4000" b="1" kern="1200" dirty="0" err="1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কি</a:t>
            </a:r>
            <a:r>
              <a:rPr lang="en-US" sz="4000" b="1" kern="12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 </a:t>
            </a:r>
            <a:r>
              <a:rPr lang="en-US" sz="4000" b="1" kern="1200" dirty="0" err="1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দেখতে</a:t>
            </a:r>
            <a:r>
              <a:rPr lang="en-US" sz="4000" b="1" kern="12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 </a:t>
            </a:r>
            <a:r>
              <a:rPr lang="en-US" sz="4000" b="1" kern="1200" dirty="0" err="1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পেয়েছ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868025-5644-454B-B4CF-6D36119BB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073" y="1551709"/>
            <a:ext cx="11988800" cy="479367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064321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croll: Horizontal 1">
            <a:extLst>
              <a:ext uri="{FF2B5EF4-FFF2-40B4-BE49-F238E27FC236}">
                <a16:creationId xmlns:a16="http://schemas.microsoft.com/office/drawing/2014/main" id="{80B5F352-EF6B-4B53-A08F-EC392E43FEF4}"/>
              </a:ext>
            </a:extLst>
          </p:cNvPr>
          <p:cNvSpPr/>
          <p:nvPr/>
        </p:nvSpPr>
        <p:spPr>
          <a:xfrm>
            <a:off x="3140364" y="258618"/>
            <a:ext cx="5615709" cy="1200727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57150"/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600" b="1" kern="1200" dirty="0">
                <a:solidFill>
                  <a:srgbClr val="000000"/>
                </a:solidFill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📖</a:t>
            </a:r>
            <a:r>
              <a:rPr lang="en-US" sz="3600" b="1" kern="1200" dirty="0">
                <a:solidFill>
                  <a:srgbClr val="000000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 </a:t>
            </a:r>
            <a:r>
              <a:rPr lang="bn-IN" sz="36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NikoshBAN" panose="02000000000000000000" pitchFamily="2" charset="0"/>
              </a:rPr>
              <a:t>এই হাদিস থেকে শিক্ষণীয় বিষয়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E2534C-E4D3-4E38-9DDA-FD66A0589494}"/>
              </a:ext>
            </a:extLst>
          </p:cNvPr>
          <p:cNvSpPr txBox="1"/>
          <p:nvPr/>
        </p:nvSpPr>
        <p:spPr>
          <a:xfrm>
            <a:off x="193964" y="1870885"/>
            <a:ext cx="1171170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rtl="0">
              <a:tabLst>
                <a:tab pos="457200" algn="l"/>
              </a:tabLst>
            </a:pPr>
            <a:r>
              <a:rPr lang="bn-IN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koshBAN" panose="02000000000000000000" pitchFamily="2" charset="0"/>
              </a:rPr>
              <a:t>অতি ভক্তিপ্রদর্শন নিষেধ</a:t>
            </a:r>
            <a:b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</a:br>
            <a:r>
              <a:rPr lang="bn-IN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koshBAN" panose="02000000000000000000" pitchFamily="2" charset="0"/>
              </a:rPr>
              <a:t>মানুষের সামনে সম্মান দেখাতে মাথা নত করা ইসলামে অনুমোদিত নয়। এতে অহংকার ও ব্যক্তি-পূজার আশঙ্কা থাকে।</a:t>
            </a:r>
            <a:endParaRPr lang="en-US" sz="28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tabLst>
                <a:tab pos="457200" algn="l"/>
              </a:tabLst>
            </a:pPr>
            <a:r>
              <a:rPr lang="bn-IN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koshBAN" panose="02000000000000000000" pitchFamily="2" charset="0"/>
              </a:rPr>
              <a:t>অন্ধ অনুকরণ থেকে বিরত থাকা</a:t>
            </a:r>
            <a:b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</a:br>
            <a:r>
              <a:rPr lang="bn-IN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koshBAN" panose="02000000000000000000" pitchFamily="2" charset="0"/>
              </a:rPr>
              <a:t>ভিন্ন ধর্ম বা সংস্কৃতির রীতিনীতির অনুকরণ করে ঝুঁকে সালাম দেওয়া বা বিশেষ ভক্তি দেখানো ঠিক নয়।</a:t>
            </a:r>
            <a:endParaRPr lang="en-US" sz="28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tabLst>
                <a:tab pos="457200" algn="l"/>
              </a:tabLst>
            </a:pPr>
            <a:r>
              <a:rPr lang="bn-IN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koshBAN" panose="02000000000000000000" pitchFamily="2" charset="0"/>
              </a:rPr>
              <a:t>সামাজিক শিষ্টাচারের দিকনির্দেশনা</a:t>
            </a:r>
            <a:b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</a:br>
            <a:r>
              <a:rPr lang="bn-IN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koshBAN" panose="02000000000000000000" pitchFamily="2" charset="0"/>
              </a:rPr>
              <a:t>সাক্ষাতে কিভাবে আচরণ করতে হবে</a:t>
            </a: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, </a:t>
            </a:r>
            <a:r>
              <a:rPr lang="bn-IN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koshBAN" panose="02000000000000000000" pitchFamily="2" charset="0"/>
              </a:rPr>
              <a:t>ইসলাম তা স্পষ্টভাবে নির্ধারণ করে দিয়েছে।</a:t>
            </a:r>
            <a:endParaRPr lang="en-US" sz="28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tabLst>
                <a:tab pos="457200" algn="l"/>
              </a:tabLst>
            </a:pPr>
            <a:r>
              <a:rPr lang="bn-IN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koshBAN" panose="02000000000000000000" pitchFamily="2" charset="0"/>
              </a:rPr>
              <a:t>মানবিক সম্পর্ক সহজ রাখা</a:t>
            </a:r>
            <a:b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</a:br>
            <a:r>
              <a:rPr lang="bn-IN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koshBAN" panose="02000000000000000000" pitchFamily="2" charset="0"/>
              </a:rPr>
              <a:t>ইসলামের অভিবাদন পদ্ধতি সহজ</a:t>
            </a:r>
            <a:r>
              <a:rPr lang="en-US" sz="28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</a:rPr>
              <a:t>, </a:t>
            </a:r>
            <a:r>
              <a:rPr lang="bn-IN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koshBAN" panose="02000000000000000000" pitchFamily="2" charset="0"/>
              </a:rPr>
              <a:t>স্বাভাবিক ও সবার জন্য আরামদায়ক।</a:t>
            </a:r>
            <a:endParaRPr lang="en-US" sz="28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109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croll: Horizontal 1">
            <a:extLst>
              <a:ext uri="{FF2B5EF4-FFF2-40B4-BE49-F238E27FC236}">
                <a16:creationId xmlns:a16="http://schemas.microsoft.com/office/drawing/2014/main" id="{5E48C3F7-1B68-4851-A6E7-4A86AD9B1147}"/>
              </a:ext>
            </a:extLst>
          </p:cNvPr>
          <p:cNvSpPr/>
          <p:nvPr/>
        </p:nvSpPr>
        <p:spPr>
          <a:xfrm>
            <a:off x="3140364" y="258618"/>
            <a:ext cx="5615709" cy="1200727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57150"/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600" b="1" kern="1200" dirty="0" err="1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আরবী</a:t>
            </a:r>
            <a:r>
              <a:rPr lang="en-US" sz="6600" b="1" kern="12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 </a:t>
            </a:r>
            <a:r>
              <a:rPr lang="en-US" sz="6600" b="1" kern="1200" dirty="0" err="1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ea typeface="Times New Roman" panose="02020603050405020304" pitchFamily="18" charset="0"/>
                <a:cs typeface="Vrinda" panose="020B0502040204020203" pitchFamily="34" charset="0"/>
              </a:rPr>
              <a:t>হাদিস</a:t>
            </a:r>
            <a:endParaRPr lang="en-US" sz="66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C38F5B-D13A-44B5-BA22-C900F11A67BD}"/>
              </a:ext>
            </a:extLst>
          </p:cNvPr>
          <p:cNvSpPr txBox="1"/>
          <p:nvPr/>
        </p:nvSpPr>
        <p:spPr>
          <a:xfrm>
            <a:off x="193964" y="2088711"/>
            <a:ext cx="11619346" cy="20554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عَنْ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أَنَسٍ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رَضِيَ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اللَّهُ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تَعَالَى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عَنْهُ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قَالَ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قَالَ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رَجُلٌ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يَا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رَسُولَ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اللَّهِ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صَلَّى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اللَّهُ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عَلَيْهِ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وَسَلَّمَ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الرَّجُلُ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مِنَّا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يَلْقَى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أَخَاهُ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أَوْ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صَدِيقَهُ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أَيَنْحَنِى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لَهُ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قَالَ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لَا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قَالَ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أَفَيَلْتَزِمُهُ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وَيُقَبِّلُهُ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قَالَ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لَا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قَالَ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أَفَيَأْخُذُ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بِيَدِهِ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وَيُصَافِحُهُ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قَالَ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نَعَمْ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(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رواه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الترمذي</a:t>
            </a:r>
            <a:r>
              <a:rPr lang="ar-SA" sz="4000" dirty="0">
                <a:solidFill>
                  <a:srgbClr val="FFFF00"/>
                </a:solidFill>
                <a:effectLst/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)</a:t>
            </a:r>
            <a:endParaRPr lang="en-US" sz="3200" dirty="0">
              <a:solidFill>
                <a:srgbClr val="FFFF00"/>
              </a:solidFill>
              <a:effectLst/>
              <a:latin typeface="NikoshBAN" panose="02000000000000000000" pitchFamily="2" charset="0"/>
              <a:ea typeface="Calibri" panose="020F0502020204030204" pitchFamily="34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444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144</TotalTime>
  <Words>559</Words>
  <Application>Microsoft Office PowerPoint</Application>
  <PresentationFormat>Widescreen</PresentationFormat>
  <Paragraphs>55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AdorshoLipi</vt:lpstr>
      <vt:lpstr>Andalus</vt:lpstr>
      <vt:lpstr>Arabic Typesetting</vt:lpstr>
      <vt:lpstr>Calibri</vt:lpstr>
      <vt:lpstr>Century Gothic</vt:lpstr>
      <vt:lpstr>NikoshBAN</vt:lpstr>
      <vt:lpstr>Segoe UI Emoji</vt:lpstr>
      <vt:lpstr>Times New Roman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Master IT</dc:creator>
  <cp:lastModifiedBy>Master IT</cp:lastModifiedBy>
  <cp:revision>142</cp:revision>
  <dcterms:created xsi:type="dcterms:W3CDTF">2025-12-19T14:23:25Z</dcterms:created>
  <dcterms:modified xsi:type="dcterms:W3CDTF">2026-04-15T16:02:01Z</dcterms:modified>
</cp:coreProperties>
</file>