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6" r:id="rId5"/>
    <p:sldId id="260" r:id="rId6"/>
    <p:sldId id="265" r:id="rId7"/>
    <p:sldId id="262" r:id="rId8"/>
    <p:sldId id="263" r:id="rId9"/>
    <p:sldId id="25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1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7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92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01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135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7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3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6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1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4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4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9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5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82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3ED7F-3716-4BA2-88AF-2EDC4B1D7B24}" type="datetimeFigureOut">
              <a:rPr lang="en-US" smtClean="0"/>
              <a:t>30-Jun-26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84D2DF-AE2C-434C-9C1C-FE497EEB8F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803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26972" y="2148114"/>
            <a:ext cx="3178628" cy="4296228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1074057" y="580572"/>
            <a:ext cx="8055429" cy="1074057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আসসালামু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আলাইকুম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।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আজকের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আরবি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ক্লাসে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সবাইকে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স্বাগতম</a:t>
            </a:r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360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1848" y="1770743"/>
            <a:ext cx="4141409" cy="2090057"/>
          </a:xfrm>
        </p:spPr>
        <p:txBody>
          <a:bodyPr>
            <a:noAutofit/>
          </a:bodyPr>
          <a:lstStyle/>
          <a:p>
            <a:r>
              <a:rPr lang="en-US" sz="16600" dirty="0" err="1" smtClean="0"/>
              <a:t>সমাপ্ত</a:t>
            </a:r>
            <a:r>
              <a:rPr lang="en-US" sz="16600" dirty="0" smtClean="0"/>
              <a:t> 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1660701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285413" y="551544"/>
            <a:ext cx="3492758" cy="6241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পরিচিতি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10" name="Rectangle 9"/>
          <p:cNvSpPr/>
          <p:nvPr/>
        </p:nvSpPr>
        <p:spPr>
          <a:xfrm>
            <a:off x="4979926" y="2005728"/>
            <a:ext cx="360218" cy="38030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>
          <a:xfrm>
            <a:off x="-1345429" y="2570017"/>
            <a:ext cx="8596668" cy="5527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029" y="2694709"/>
            <a:ext cx="3846285" cy="308263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/>
              <a:t>মো</a:t>
            </a:r>
            <a:r>
              <a:rPr lang="en-US" sz="2400" dirty="0" smtClean="0"/>
              <a:t>: </a:t>
            </a:r>
            <a:r>
              <a:rPr lang="en-US" sz="2400" dirty="0" err="1" smtClean="0"/>
              <a:t>বাহাউদ্দীন</a:t>
            </a:r>
            <a:r>
              <a:rPr lang="en-US" sz="2400" dirty="0" smtClean="0"/>
              <a:t> </a:t>
            </a:r>
            <a:r>
              <a:rPr lang="en-US" sz="2400" dirty="0" err="1" smtClean="0"/>
              <a:t>রিফাত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লালমাই</a:t>
            </a:r>
            <a:r>
              <a:rPr lang="en-US" sz="2400" dirty="0" smtClean="0"/>
              <a:t> , </a:t>
            </a:r>
            <a:r>
              <a:rPr lang="en-US" sz="2400" dirty="0" err="1" smtClean="0"/>
              <a:t>কুমিল্লা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প্রভাষক</a:t>
            </a:r>
            <a:r>
              <a:rPr lang="en-US" sz="2400" dirty="0" smtClean="0"/>
              <a:t> : </a:t>
            </a:r>
            <a:r>
              <a:rPr lang="en-US" sz="2400" dirty="0" err="1" smtClean="0"/>
              <a:t>আরবি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প্রতিষ্ঠান</a:t>
            </a:r>
            <a:r>
              <a:rPr lang="en-US" sz="2400" dirty="0" smtClean="0"/>
              <a:t> : </a:t>
            </a:r>
            <a:r>
              <a:rPr lang="en-US" sz="2400" dirty="0" err="1" smtClean="0"/>
              <a:t>তালেরছেও</a:t>
            </a:r>
            <a:r>
              <a:rPr lang="en-US" sz="2400" dirty="0" smtClean="0"/>
              <a:t> </a:t>
            </a:r>
            <a:r>
              <a:rPr lang="en-US" sz="2400" dirty="0" err="1" smtClean="0"/>
              <a:t>নেছারিয়া</a:t>
            </a:r>
            <a:r>
              <a:rPr lang="en-US" sz="2400" dirty="0" smtClean="0"/>
              <a:t> </a:t>
            </a:r>
            <a:r>
              <a:rPr lang="en-US" sz="2400" dirty="0" err="1" smtClean="0"/>
              <a:t>আলিম</a:t>
            </a:r>
            <a:r>
              <a:rPr lang="en-US" sz="2400" dirty="0" smtClean="0"/>
              <a:t> </a:t>
            </a:r>
            <a:r>
              <a:rPr lang="en-US" sz="2400" dirty="0" err="1" smtClean="0"/>
              <a:t>মাদরাসা</a:t>
            </a:r>
            <a:r>
              <a:rPr lang="en-US" sz="2400" dirty="0"/>
              <a:t> </a:t>
            </a:r>
            <a:r>
              <a:rPr lang="en-US" sz="2400" dirty="0" smtClean="0"/>
              <a:t>।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5940542" y="2706582"/>
            <a:ext cx="3648095" cy="308263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/>
              <a:t>শ্রেণি</a:t>
            </a:r>
            <a:r>
              <a:rPr lang="en-US" sz="2400" dirty="0" smtClean="0"/>
              <a:t> : </a:t>
            </a:r>
            <a:r>
              <a:rPr lang="en-US" sz="2400" dirty="0" err="1" smtClean="0"/>
              <a:t>দশম</a:t>
            </a:r>
            <a:endParaRPr lang="en-US" sz="2400" dirty="0" smtClean="0"/>
          </a:p>
          <a:p>
            <a:r>
              <a:rPr lang="en-US" sz="2400" dirty="0" err="1" smtClean="0"/>
              <a:t>বিষয়</a:t>
            </a:r>
            <a:r>
              <a:rPr lang="en-US" sz="2400" dirty="0" smtClean="0"/>
              <a:t>: </a:t>
            </a:r>
            <a:r>
              <a:rPr lang="en-US" sz="2400" dirty="0" err="1" smtClean="0"/>
              <a:t>আরবি</a:t>
            </a:r>
            <a:r>
              <a:rPr lang="en-US" sz="2400" dirty="0" smtClean="0"/>
              <a:t> ১ম </a:t>
            </a:r>
            <a:r>
              <a:rPr lang="en-US" sz="2400" dirty="0" err="1" smtClean="0"/>
              <a:t>পত্র</a:t>
            </a:r>
            <a:endParaRPr lang="en-US" sz="2400" dirty="0" smtClean="0"/>
          </a:p>
          <a:p>
            <a:r>
              <a:rPr lang="en-US" sz="2400" dirty="0" err="1" smtClean="0"/>
              <a:t>পাঠ</a:t>
            </a:r>
            <a:r>
              <a:rPr lang="en-US" sz="2400" dirty="0" smtClean="0"/>
              <a:t> : </a:t>
            </a:r>
            <a:r>
              <a:rPr lang="en-US" sz="2400" dirty="0" err="1" smtClean="0"/>
              <a:t>আরবিতে</a:t>
            </a:r>
            <a:r>
              <a:rPr lang="en-US" sz="2400" dirty="0" smtClean="0"/>
              <a:t> </a:t>
            </a:r>
            <a:r>
              <a:rPr lang="en-US" sz="2400" dirty="0" err="1" smtClean="0"/>
              <a:t>ব্যাখ্যা</a:t>
            </a:r>
            <a:r>
              <a:rPr lang="en-US" sz="2400" dirty="0" smtClean="0"/>
              <a:t> </a:t>
            </a:r>
            <a:r>
              <a:rPr lang="en-US" sz="2400" dirty="0" err="1" smtClean="0"/>
              <a:t>লেখার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নিয়ম</a:t>
            </a:r>
            <a:r>
              <a:rPr lang="en-US" sz="2400" dirty="0"/>
              <a:t> </a:t>
            </a:r>
            <a:r>
              <a:rPr lang="en-US" sz="2400" dirty="0" smtClean="0"/>
              <a:t>।</a:t>
            </a:r>
          </a:p>
          <a:p>
            <a:r>
              <a:rPr lang="en-US" sz="2400" dirty="0" err="1" smtClean="0"/>
              <a:t>সময়</a:t>
            </a:r>
            <a:r>
              <a:rPr lang="en-US" sz="2400" dirty="0" smtClean="0"/>
              <a:t> : ৪০ </a:t>
            </a:r>
            <a:r>
              <a:rPr lang="en-US" sz="2400" dirty="0" err="1" smtClean="0"/>
              <a:t>মিনিট</a:t>
            </a:r>
            <a:endParaRPr lang="en-US" sz="2400" dirty="0"/>
          </a:p>
        </p:txBody>
      </p:sp>
      <p:sp>
        <p:nvSpPr>
          <p:cNvPr id="18" name="5-Point Star 17"/>
          <p:cNvSpPr/>
          <p:nvPr/>
        </p:nvSpPr>
        <p:spPr>
          <a:xfrm>
            <a:off x="895507" y="2050714"/>
            <a:ext cx="304800" cy="30463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248137" y="1974272"/>
            <a:ext cx="2923308" cy="57496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শিক্ষক</a:t>
            </a:r>
            <a:r>
              <a:rPr lang="en-US" sz="4000" dirty="0" smtClean="0"/>
              <a:t> </a:t>
            </a:r>
            <a:r>
              <a:rPr lang="en-US" sz="4000" dirty="0" err="1" smtClean="0"/>
              <a:t>পরিচিতি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20" name="Rectangle 19"/>
          <p:cNvSpPr/>
          <p:nvPr/>
        </p:nvSpPr>
        <p:spPr>
          <a:xfrm>
            <a:off x="6148625" y="1926771"/>
            <a:ext cx="2923308" cy="57496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পাঠ</a:t>
            </a:r>
            <a:r>
              <a:rPr lang="en-US" sz="4000" dirty="0" smtClean="0"/>
              <a:t> </a:t>
            </a:r>
            <a:r>
              <a:rPr lang="en-US" sz="4000" dirty="0" err="1" smtClean="0"/>
              <a:t>পরিচিতি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21" name="5-Point Star 20"/>
          <p:cNvSpPr/>
          <p:nvPr/>
        </p:nvSpPr>
        <p:spPr>
          <a:xfrm>
            <a:off x="5808653" y="2005728"/>
            <a:ext cx="304800" cy="30463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2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8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2171"/>
          </a:xfrm>
        </p:spPr>
        <p:txBody>
          <a:bodyPr/>
          <a:lstStyle/>
          <a:p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প্রথমে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আমরা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কিছু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ছবি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দেখি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: 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88456" y="1407887"/>
            <a:ext cx="5355773" cy="182879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77334" y="3352802"/>
            <a:ext cx="4248160" cy="3396341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20149" y="3352801"/>
            <a:ext cx="4248160" cy="3396341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27314" y="3526972"/>
            <a:ext cx="1161142" cy="5370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১ম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কবিতা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3828" y="3526972"/>
            <a:ext cx="1161142" cy="53702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২য়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কবিতা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04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494971" y="769257"/>
            <a:ext cx="7532915" cy="5355771"/>
          </a:xfrm>
          <a:prstGeom prst="round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8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ব্যাখ্যা</a:t>
            </a:r>
            <a:r>
              <a:rPr lang="en-US" dirty="0" smtClean="0"/>
              <a:t> </a:t>
            </a:r>
            <a:r>
              <a:rPr lang="en-US" dirty="0" err="1" smtClean="0"/>
              <a:t>লেখার</a:t>
            </a:r>
            <a:r>
              <a:rPr lang="en-US" dirty="0" smtClean="0"/>
              <a:t> </a:t>
            </a:r>
            <a:r>
              <a:rPr lang="en-US" dirty="0" err="1" smtClean="0"/>
              <a:t>নিয়ম</a:t>
            </a:r>
            <a:r>
              <a:rPr lang="en-US" dirty="0" smtClean="0"/>
              <a:t> 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প্রথমে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বাংলা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ব্যাখ্যা</a:t>
            </a:r>
            <a:r>
              <a:rPr lang="en-US" sz="2800" dirty="0" smtClean="0"/>
              <a:t> </a:t>
            </a:r>
            <a:r>
              <a:rPr lang="en-US" sz="2800" dirty="0" err="1" smtClean="0"/>
              <a:t>লেখার</a:t>
            </a:r>
            <a:r>
              <a:rPr lang="en-US" sz="2800" dirty="0" smtClean="0"/>
              <a:t> </a:t>
            </a:r>
            <a:r>
              <a:rPr lang="en-US" sz="2800" dirty="0" err="1" smtClean="0"/>
              <a:t>নিয়মি</a:t>
            </a:r>
            <a:r>
              <a:rPr lang="en-US" sz="2800" dirty="0" smtClean="0"/>
              <a:t> </a:t>
            </a:r>
            <a:r>
              <a:rPr lang="en-US" sz="2800" dirty="0" err="1" smtClean="0"/>
              <a:t>শিখতে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হবে</a:t>
            </a:r>
            <a:r>
              <a:rPr lang="en-US" sz="2800" dirty="0" smtClean="0"/>
              <a:t> ।</a:t>
            </a:r>
          </a:p>
          <a:p>
            <a:r>
              <a:rPr lang="en-US" sz="2800" dirty="0" err="1" smtClean="0"/>
              <a:t>ব্যাখ্যায়</a:t>
            </a:r>
            <a:r>
              <a:rPr lang="en-US" sz="2800" dirty="0" smtClean="0"/>
              <a:t> </a:t>
            </a:r>
            <a:r>
              <a:rPr lang="en-US" sz="2800" dirty="0" err="1" smtClean="0"/>
              <a:t>তিনটি</a:t>
            </a:r>
            <a:r>
              <a:rPr lang="en-US" sz="2800" dirty="0" smtClean="0"/>
              <a:t> </a:t>
            </a:r>
            <a:r>
              <a:rPr lang="en-US" sz="2800" dirty="0" err="1" smtClean="0"/>
              <a:t>অংশ</a:t>
            </a:r>
            <a:r>
              <a:rPr lang="en-US" sz="2800" dirty="0" smtClean="0"/>
              <a:t> </a:t>
            </a:r>
            <a:r>
              <a:rPr lang="en-US" sz="2800" dirty="0" err="1" smtClean="0"/>
              <a:t>থাকে</a:t>
            </a:r>
            <a:r>
              <a:rPr lang="en-US" sz="2800" dirty="0" smtClean="0"/>
              <a:t> ১. </a:t>
            </a:r>
            <a:r>
              <a:rPr lang="en-US" sz="2800" dirty="0" err="1" smtClean="0"/>
              <a:t>উৎস</a:t>
            </a:r>
            <a:r>
              <a:rPr lang="en-US" sz="2800" dirty="0" smtClean="0"/>
              <a:t> ২. </a:t>
            </a:r>
            <a:r>
              <a:rPr lang="en-US" sz="2800" dirty="0" err="1" smtClean="0"/>
              <a:t>প্রসঙ্গ</a:t>
            </a:r>
            <a:r>
              <a:rPr lang="en-US" sz="2800" dirty="0" smtClean="0"/>
              <a:t> ৩. </a:t>
            </a:r>
            <a:r>
              <a:rPr lang="en-US" sz="2800" dirty="0" err="1" smtClean="0"/>
              <a:t>ব্যাখ্যা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এগুলোর</a:t>
            </a:r>
            <a:r>
              <a:rPr lang="en-US" sz="2800" dirty="0" smtClean="0"/>
              <a:t> </a:t>
            </a:r>
            <a:r>
              <a:rPr lang="en-US" sz="2800" dirty="0" err="1" smtClean="0"/>
              <a:t>আরবী</a:t>
            </a:r>
            <a:r>
              <a:rPr lang="en-US" sz="2800" dirty="0" smtClean="0"/>
              <a:t> </a:t>
            </a:r>
            <a:r>
              <a:rPr lang="en-US" sz="2800" dirty="0" err="1" smtClean="0"/>
              <a:t>শিখতে</a:t>
            </a:r>
            <a:r>
              <a:rPr lang="en-US" sz="2800" dirty="0" smtClean="0"/>
              <a:t> </a:t>
            </a:r>
            <a:r>
              <a:rPr lang="en-US" sz="2800" dirty="0" err="1" smtClean="0"/>
              <a:t>হবে</a:t>
            </a:r>
            <a:r>
              <a:rPr lang="en-US" sz="2800" dirty="0" smtClean="0"/>
              <a:t> ।</a:t>
            </a:r>
          </a:p>
          <a:p>
            <a:r>
              <a:rPr lang="en-US" sz="2800" dirty="0" err="1" smtClean="0">
                <a:latin typeface="Arabian" pitchFamily="2" charset="0"/>
              </a:rPr>
              <a:t>উৎস</a:t>
            </a:r>
            <a:r>
              <a:rPr lang="en-US" sz="2800" dirty="0" smtClean="0">
                <a:latin typeface="Arabian" pitchFamily="2" charset="0"/>
              </a:rPr>
              <a:t> </a:t>
            </a:r>
            <a:r>
              <a:rPr lang="ar-SA" sz="2800" dirty="0" smtClean="0">
                <a:latin typeface="Arabian" pitchFamily="2" charset="0"/>
              </a:rPr>
              <a:t>اَلْمَاْخَذْ=</a:t>
            </a:r>
          </a:p>
          <a:p>
            <a:r>
              <a:rPr lang="en-US" sz="2800" dirty="0" err="1" smtClean="0">
                <a:latin typeface="Arabian" pitchFamily="2" charset="0"/>
              </a:rPr>
              <a:t>প্রসঙ্গ</a:t>
            </a:r>
            <a:r>
              <a:rPr lang="en-US" sz="2800" dirty="0" smtClean="0">
                <a:latin typeface="Arabian" pitchFamily="2" charset="0"/>
              </a:rPr>
              <a:t> =</a:t>
            </a:r>
            <a:r>
              <a:rPr lang="ar-SA" sz="2800" dirty="0" smtClean="0">
                <a:latin typeface="Arabian" pitchFamily="2" charset="0"/>
              </a:rPr>
              <a:t>اَلْمُنَاسَبَةُ</a:t>
            </a:r>
            <a:endParaRPr lang="en-US" sz="2800" dirty="0" smtClean="0">
              <a:latin typeface="Arabian" pitchFamily="2" charset="0"/>
            </a:endParaRPr>
          </a:p>
          <a:p>
            <a:r>
              <a:rPr lang="en-US" sz="2800" dirty="0" err="1" smtClean="0">
                <a:latin typeface="Arabian" pitchFamily="2" charset="0"/>
              </a:rPr>
              <a:t>ব্যাখ্যা</a:t>
            </a:r>
            <a:r>
              <a:rPr lang="en-US" sz="2800" dirty="0" smtClean="0">
                <a:latin typeface="Arabian" pitchFamily="2" charset="0"/>
              </a:rPr>
              <a:t> = </a:t>
            </a:r>
            <a:r>
              <a:rPr lang="ar-SA" sz="2800" dirty="0" smtClean="0">
                <a:latin typeface="Arabian" pitchFamily="2" charset="0"/>
              </a:rPr>
              <a:t>اَلشَّرْحُ</a:t>
            </a:r>
            <a:endParaRPr lang="en-US" sz="2800" dirty="0" smtClean="0">
              <a:latin typeface="Arabian" pitchFamily="2" charset="0"/>
            </a:endParaRPr>
          </a:p>
          <a:p>
            <a:endParaRPr lang="en-US" dirty="0">
              <a:latin typeface="TonnyBanglaMJ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09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805055"/>
          </a:xfrm>
        </p:spPr>
        <p:txBody>
          <a:bodyPr>
            <a:normAutofit/>
          </a:bodyPr>
          <a:lstStyle/>
          <a:p>
            <a:pPr marL="742950" indent="-742950">
              <a:buFont typeface="Wingdings" panose="05000000000000000000" pitchFamily="2" charset="2"/>
              <a:buChar char="q"/>
            </a:pPr>
            <a:r>
              <a:rPr lang="en-US" dirty="0" err="1" smtClean="0"/>
              <a:t>কিছু</a:t>
            </a:r>
            <a:r>
              <a:rPr lang="en-US" dirty="0" smtClean="0"/>
              <a:t> </a:t>
            </a:r>
            <a:r>
              <a:rPr lang="en-US" dirty="0" err="1" smtClean="0"/>
              <a:t>প্রয়োজনীয়</a:t>
            </a:r>
            <a:r>
              <a:rPr lang="en-US" dirty="0" smtClean="0"/>
              <a:t> </a:t>
            </a:r>
            <a:r>
              <a:rPr lang="en-US" dirty="0" err="1" smtClean="0"/>
              <a:t>শব্দার্থ</a:t>
            </a:r>
            <a:r>
              <a:rPr lang="en-US" dirty="0" smtClean="0"/>
              <a:t> : </a:t>
            </a:r>
            <a:br>
              <a:rPr lang="en-US" dirty="0" smtClean="0"/>
            </a:br>
            <a:r>
              <a:rPr lang="en-US" dirty="0" err="1" smtClean="0">
                <a:solidFill>
                  <a:schemeClr val="tx1"/>
                </a:solidFill>
              </a:rPr>
              <a:t>কবি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شاعر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কবিতা</a:t>
            </a:r>
            <a:r>
              <a:rPr lang="en-US" dirty="0" smtClean="0">
                <a:solidFill>
                  <a:schemeClr val="tx1"/>
                </a:solidFill>
              </a:rPr>
              <a:t> – </a:t>
            </a:r>
            <a:r>
              <a:rPr lang="ar-SA" dirty="0" smtClean="0">
                <a:solidFill>
                  <a:schemeClr val="tx1"/>
                </a:solidFill>
              </a:rPr>
              <a:t>شعر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ব্যাখ্যা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شرح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সংগৃহীত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  مأخوذ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উল্লেখিত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 مذكور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সৃষ্টি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করা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خلق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আকাশ</a:t>
            </a:r>
            <a:r>
              <a:rPr lang="en-US" dirty="0" smtClean="0">
                <a:solidFill>
                  <a:schemeClr val="tx1"/>
                </a:solidFill>
              </a:rPr>
              <a:t> –</a:t>
            </a:r>
            <a:r>
              <a:rPr lang="ar-SA" dirty="0" smtClean="0">
                <a:solidFill>
                  <a:schemeClr val="tx1"/>
                </a:solidFill>
              </a:rPr>
              <a:t> سماواة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জমিন</a:t>
            </a:r>
            <a:r>
              <a:rPr lang="ar-SA" dirty="0" smtClean="0">
                <a:solidFill>
                  <a:schemeClr val="tx1"/>
                </a:solidFill>
              </a:rPr>
              <a:t> أرض -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671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119745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>
                <a:latin typeface="Amphion" pitchFamily="2" charset="0"/>
              </a:rPr>
              <a:t>الماخذ : </a:t>
            </a:r>
            <a:r>
              <a:rPr lang="ar-SA" dirty="0" smtClean="0">
                <a:latin typeface="Amphion" pitchFamily="2" charset="0"/>
                <a:ea typeface="Yu Gothic UI Semibold" panose="020B0700000000000000" pitchFamily="34" charset="-128"/>
              </a:rPr>
              <a:t/>
            </a:r>
            <a:br>
              <a:rPr lang="ar-SA" dirty="0" smtClean="0">
                <a:latin typeface="Amphion" pitchFamily="2" charset="0"/>
                <a:ea typeface="Yu Gothic UI Semibold" panose="020B0700000000000000" pitchFamily="34" charset="-128"/>
              </a:rPr>
            </a:br>
            <a:r>
              <a:rPr lang="ar-SA" dirty="0" smtClean="0">
                <a:solidFill>
                  <a:schemeClr val="tx2">
                    <a:lumMod val="75000"/>
                  </a:schemeClr>
                </a:solidFill>
                <a:latin typeface="Amphion" pitchFamily="2" charset="0"/>
                <a:ea typeface="Yu Gothic UI Semibold" panose="020B0700000000000000" pitchFamily="34" charset="-128"/>
              </a:rPr>
              <a:t>البيت المذكورة مأخوذة من القصيدة المسمي ب لك الحمد للشاعر العلام أحمد الشوقي ـ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OMJ" panose="01010600010101010101" pitchFamily="2" charset="0"/>
                <a:ea typeface="Yu Gothic UI Semibold" panose="020B0700000000000000" pitchFamily="34" charset="-128"/>
                <a:cs typeface="SutonnyOMJ" panose="01010600010101010101" pitchFamily="2" charset="0"/>
              </a:rPr>
              <a:t/>
            </a:r>
            <a:br>
              <a:rPr lang="en-US" dirty="0" smtClean="0">
                <a:solidFill>
                  <a:schemeClr val="tx2">
                    <a:lumMod val="75000"/>
                  </a:schemeClr>
                </a:solidFill>
                <a:latin typeface="SutonnyOMJ" panose="01010600010101010101" pitchFamily="2" charset="0"/>
                <a:ea typeface="Yu Gothic UI Semibold" panose="020B0700000000000000" pitchFamily="34" charset="-128"/>
                <a:cs typeface="SutonnyOMJ" panose="01010600010101010101" pitchFamily="2" charset="0"/>
              </a:rPr>
            </a:br>
            <a:endParaRPr lang="en-US" dirty="0">
              <a:latin typeface="SutonnyOMJ" panose="01010600010101010101" pitchFamily="2" charset="0"/>
              <a:ea typeface="Yu Gothic UI Semibold" panose="020B0700000000000000" pitchFamily="34" charset="-128"/>
              <a:cs typeface="SutonnyOMJ" panose="01010600010101010101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99925" y="2729344"/>
            <a:ext cx="8596668" cy="211974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/>
              <a:t>উৎস</a:t>
            </a:r>
            <a:r>
              <a:rPr lang="en-US" dirty="0" smtClean="0"/>
              <a:t> : </a:t>
            </a:r>
          </a:p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আরবি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সাহিত্যের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বিখ্যাত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কবি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আহমাদ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শাওকি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রচিত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লাকল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হামদু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কবিতা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থেকে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বাক্যটি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চয়ন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করা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হয়েছে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।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1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75" fill="hold">
                                          <p:stCondLst>
                                            <p:cond delay="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75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75" fill="hold">
                                          <p:stCondLst>
                                            <p:cond delay="2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854036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 smtClean="0"/>
              <a:t>المناسبة : </a:t>
            </a:r>
            <a:br>
              <a:rPr lang="ar-SA" dirty="0" smtClean="0"/>
            </a:br>
            <a:r>
              <a:rPr lang="ar-SA" dirty="0" smtClean="0">
                <a:solidFill>
                  <a:schemeClr val="tx2">
                    <a:lumMod val="75000"/>
                  </a:schemeClr>
                </a:solidFill>
              </a:rPr>
              <a:t>قال الشاعر العلام في هذه القصيدة ـ أن الله سبحانه و تعالى خلق السموات و الأرض لكافة الناس ـ قد أكد الشاعر في هذه القصيدة عن هذا ـ علينا أن نهتم على هذا ـ و الله الموفق والمعين ـ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3463636"/>
            <a:ext cx="8596668" cy="285403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err="1" smtClean="0"/>
              <a:t>প্রসঙ্গ</a:t>
            </a:r>
            <a:r>
              <a:rPr lang="en-US" dirty="0" smtClean="0"/>
              <a:t> : </a:t>
            </a:r>
          </a:p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কবি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এখানে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মহান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আল্লাহ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তায়ালার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গুনগান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গাইছেন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।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তিনি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বুঝাতে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চেয়েছেন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যে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আল্লাহ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তায়ালা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যা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কিছু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সৃষ্টি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করেছেন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তা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মানুষের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হেদায়াতের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জন্য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।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আমাদের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উচিত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মহান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আল্লাহ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তায়ালার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এই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সৃষ্টি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নিয়ে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গবেষণা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করা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।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9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SutonnyOMJ" panose="01010600010101010101" pitchFamily="2" charset="0"/>
                <a:cs typeface="SutonnyOMJ" panose="01010600010101010101" pitchFamily="2" charset="0"/>
              </a:rPr>
              <a:t>শিখনফল</a:t>
            </a:r>
            <a:r>
              <a:rPr lang="en-US" dirty="0" smtClean="0">
                <a:latin typeface="SutonnyOMJ" panose="01010600010101010101" pitchFamily="2" charset="0"/>
                <a:cs typeface="SutonnyOMJ" panose="01010600010101010101" pitchFamily="2" charset="0"/>
              </a:rPr>
              <a:t> : </a:t>
            </a:r>
            <a:endParaRPr lang="en-US" dirty="0">
              <a:latin typeface="SutonnyOMJ" panose="01010600010101010101" pitchFamily="2" charset="0"/>
              <a:cs typeface="SutonnyOMJ" panose="0101060001010101010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02531"/>
            <a:ext cx="8596668" cy="328226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আরবি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কিভাবে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লিখতে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হবে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তা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শিখতে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।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বাংলা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এবং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আরবী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ব্যাখ্যার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মধ্যে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মৌলিক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কি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কি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পার্থক্য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রয়েছে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তা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শিখতে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কিভাবে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আরবি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সহজে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মুখস্থ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করা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যায়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তার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কৌশল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শিখতে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অপরিচিত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ব্যাখ্যা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আসলে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তা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কিভাবে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লিখতে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হয়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তা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শিখতে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পারবে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।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6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206</TotalTime>
  <Words>303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Yu Gothic UI Semibold</vt:lpstr>
      <vt:lpstr>Amphion</vt:lpstr>
      <vt:lpstr>Arabian</vt:lpstr>
      <vt:lpstr>Arial</vt:lpstr>
      <vt:lpstr>SutonnyOMJ</vt:lpstr>
      <vt:lpstr>Tahoma</vt:lpstr>
      <vt:lpstr>TonnyBanglaMJ</vt:lpstr>
      <vt:lpstr>Trebuchet MS</vt:lpstr>
      <vt:lpstr>Wingdings</vt:lpstr>
      <vt:lpstr>Wingdings 3</vt:lpstr>
      <vt:lpstr>Facet</vt:lpstr>
      <vt:lpstr>PowerPoint Presentation</vt:lpstr>
      <vt:lpstr>PowerPoint Presentation</vt:lpstr>
      <vt:lpstr>প্রথমে আমরা কিছু ছবি দেখি : </vt:lpstr>
      <vt:lpstr>PowerPoint Presentation</vt:lpstr>
      <vt:lpstr>ব্যাখ্যা লেখার নিয়ম :  </vt:lpstr>
      <vt:lpstr>কিছু প্রয়োজনীয় শব্দার্থ :  কবি –شاعر  কবিতা – شعر  ব্যাখ্যা –شرح  সংগৃহীত –  مأخوذ উল্লেখিত – مذكور  সৃষ্টি করা –خلق আকাশ – سماواة  জমিন أرض - </vt:lpstr>
      <vt:lpstr>الماخذ :  البيت المذكورة مأخوذة من القصيدة المسمي ب لك الحمد للشاعر العلام أحمد الشوقي ـ  </vt:lpstr>
      <vt:lpstr>المناسبة :  قال الشاعر العلام في هذه القصيدة ـ أن الله سبحانه و تعالى خلق السموات و الأرض لكافة الناس ـ قد أكد الشاعر في هذه القصيدة عن هذا ـ علينا أن نهتم على هذا ـ و الله الموفق والمعين ـ </vt:lpstr>
      <vt:lpstr>শিখনফল : </vt:lpstr>
      <vt:lpstr>সমাপ্ত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25</cp:revision>
  <dcterms:created xsi:type="dcterms:W3CDTF">2026-06-30T03:30:45Z</dcterms:created>
  <dcterms:modified xsi:type="dcterms:W3CDTF">2026-06-30T07:17:40Z</dcterms:modified>
</cp:coreProperties>
</file>