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7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9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7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1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8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952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2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91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5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6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04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AF0AE-35DC-49DF-923E-2C9008CB043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E0FC7-B5A8-4CFF-97BD-4A3769129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26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73927" y="429491"/>
            <a:ext cx="7454811" cy="9698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rgbClr val="C00000"/>
                </a:solidFill>
              </a:rPr>
              <a:t>আসসালামুলাইকুম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17420" y="1545699"/>
            <a:ext cx="65678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7200" dirty="0" smtClean="0">
                <a:solidFill>
                  <a:srgbClr val="C00000"/>
                </a:solidFill>
              </a:rPr>
              <a:t>সবাইকে স্বাগতম</a:t>
            </a:r>
            <a:endParaRPr lang="en-US" sz="7200" dirty="0">
              <a:solidFill>
                <a:srgbClr val="C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951" y="2746028"/>
            <a:ext cx="4308762" cy="3352800"/>
          </a:xfrm>
          <a:prstGeom prst="rect">
            <a:avLst/>
          </a:prstGeom>
        </p:spPr>
      </p:pic>
      <p:sp>
        <p:nvSpPr>
          <p:cNvPr id="10" name="6-Point Star 9"/>
          <p:cNvSpPr/>
          <p:nvPr/>
        </p:nvSpPr>
        <p:spPr>
          <a:xfrm>
            <a:off x="665018" y="429491"/>
            <a:ext cx="1579418" cy="1716372"/>
          </a:xfrm>
          <a:prstGeom prst="star6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6-Point Star 10"/>
          <p:cNvSpPr/>
          <p:nvPr/>
        </p:nvSpPr>
        <p:spPr>
          <a:xfrm>
            <a:off x="665018" y="5153890"/>
            <a:ext cx="1676400" cy="1745673"/>
          </a:xfrm>
          <a:prstGeom prst="star6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6-Point Star 11"/>
          <p:cNvSpPr/>
          <p:nvPr/>
        </p:nvSpPr>
        <p:spPr>
          <a:xfrm>
            <a:off x="10405829" y="150809"/>
            <a:ext cx="1633772" cy="1967345"/>
          </a:xfrm>
          <a:prstGeom prst="star6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6-Point Star 12"/>
          <p:cNvSpPr/>
          <p:nvPr/>
        </p:nvSpPr>
        <p:spPr>
          <a:xfrm>
            <a:off x="10128738" y="4710546"/>
            <a:ext cx="1925782" cy="2036618"/>
          </a:xfrm>
          <a:prstGeom prst="star6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112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0" grpId="0" animBg="1"/>
      <p:bldP spid="11" grpId="0" animBg="1"/>
      <p:bldP spid="12" grpId="0" animBg="1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433137" y="132348"/>
            <a:ext cx="2875547" cy="1900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chemeClr val="tx1"/>
                </a:solidFill>
              </a:rPr>
              <a:t>গুরুত্বপূর্ণ সেটের প্রকারভেদঃ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03558" y="661737"/>
            <a:ext cx="2093495" cy="757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১)সসীম সেট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03558" y="1660358"/>
            <a:ext cx="2129590" cy="7459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২)অসীম সেট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49416" y="2646948"/>
            <a:ext cx="2183732" cy="8301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৩)উপসেট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79495" y="3609474"/>
            <a:ext cx="2117558" cy="842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৪)প্রকৃত উপসেট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49416" y="4584032"/>
            <a:ext cx="2093495" cy="794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৫)ফাঁকা সেট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349416" y="5594685"/>
            <a:ext cx="2111542" cy="8542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৬)ছেদ সেট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36306" y="661737"/>
            <a:ext cx="1744579" cy="757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৭)নিশ্ছেদ সেট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60368" y="1660358"/>
            <a:ext cx="1792706" cy="806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/>
              <a:t>৮</a:t>
            </a:r>
            <a:r>
              <a:rPr lang="bn-IN" dirty="0" smtClean="0"/>
              <a:t>) সংযোগ সেট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12244" y="2646948"/>
            <a:ext cx="1828800" cy="760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৯)সেটের অন্তর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00210" y="3657600"/>
            <a:ext cx="1852864" cy="926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১০) সার্বিক সেট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603958" y="4833686"/>
            <a:ext cx="2033338" cy="797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১১) শক্তি সেট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494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2578100" y="425450"/>
            <a:ext cx="1917700" cy="1714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বাড়ির কাজঃ</a:t>
            </a:r>
            <a:endParaRPr lang="en-US" dirty="0"/>
          </a:p>
        </p:txBody>
      </p:sp>
      <p:sp>
        <p:nvSpPr>
          <p:cNvPr id="3" name="Vertical Scroll 2"/>
          <p:cNvSpPr/>
          <p:nvPr/>
        </p:nvSpPr>
        <p:spPr>
          <a:xfrm>
            <a:off x="5308600" y="1282700"/>
            <a:ext cx="3606800" cy="3937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 </a:t>
            </a:r>
            <a:r>
              <a:rPr lang="bn-IN" sz="2800" dirty="0" smtClean="0">
                <a:solidFill>
                  <a:schemeClr val="tx1"/>
                </a:solidFill>
              </a:rPr>
              <a:t>সেটের প্রকারভেদের সংজ্ঞাসহ উদাহরণ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738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671011" y="1022684"/>
            <a:ext cx="6039852" cy="45118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dirty="0" smtClean="0">
                <a:solidFill>
                  <a:srgbClr val="FF0000"/>
                </a:solidFill>
              </a:rPr>
              <a:t>ধন্যবাদ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431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/>
          <p:cNvSpPr/>
          <p:nvPr/>
        </p:nvSpPr>
        <p:spPr>
          <a:xfrm>
            <a:off x="4543865" y="0"/>
            <a:ext cx="2799044" cy="2105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C00000"/>
                </a:solidFill>
              </a:rPr>
              <a:t>প</a:t>
            </a:r>
          </a:p>
          <a:p>
            <a:pPr algn="ctr"/>
            <a:r>
              <a:rPr lang="bn-IN" sz="2800" dirty="0" smtClean="0">
                <a:solidFill>
                  <a:srgbClr val="C00000"/>
                </a:solidFill>
              </a:rPr>
              <a:t>রি</a:t>
            </a:r>
          </a:p>
          <a:p>
            <a:pPr algn="ctr"/>
            <a:r>
              <a:rPr lang="bn-IN" sz="2800" dirty="0" smtClean="0">
                <a:solidFill>
                  <a:srgbClr val="C00000"/>
                </a:solidFill>
              </a:rPr>
              <a:t>চি</a:t>
            </a:r>
          </a:p>
          <a:p>
            <a:pPr algn="ctr"/>
            <a:r>
              <a:rPr lang="bn-IN" sz="2800" dirty="0" smtClean="0">
                <a:solidFill>
                  <a:srgbClr val="C00000"/>
                </a:solidFill>
              </a:rPr>
              <a:t>তি</a:t>
            </a:r>
          </a:p>
        </p:txBody>
      </p:sp>
      <p:sp>
        <p:nvSpPr>
          <p:cNvPr id="3" name="Rectangle 2"/>
          <p:cNvSpPr/>
          <p:nvPr/>
        </p:nvSpPr>
        <p:spPr>
          <a:xfrm>
            <a:off x="950495" y="2758378"/>
            <a:ext cx="3930254" cy="29120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নামঃ মোঃ শাহীন</a:t>
            </a:r>
          </a:p>
          <a:p>
            <a:pPr algn="ctr"/>
            <a:r>
              <a:rPr lang="bn-IN" dirty="0" smtClean="0"/>
              <a:t>পদবীঃ প্রভাষক</a:t>
            </a:r>
          </a:p>
          <a:p>
            <a:pPr algn="ctr"/>
            <a:r>
              <a:rPr lang="bn-IN" dirty="0" smtClean="0"/>
              <a:t>বিষয়ঃ গণিত</a:t>
            </a:r>
          </a:p>
          <a:p>
            <a:pPr algn="ctr"/>
            <a:r>
              <a:rPr lang="bn-IN" dirty="0" smtClean="0"/>
              <a:t>নৈয়াইর ইসলামিয়া ফাজিল ডিগ্রী মাদ্রাসা</a:t>
            </a:r>
          </a:p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448561" y="2758378"/>
            <a:ext cx="4849091" cy="29120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rgbClr val="FF0000"/>
                </a:solidFill>
              </a:rPr>
              <a:t>শ্রেণীঃ নবম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বিষয়বস্তুঃ সেট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02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157" y="1549659"/>
            <a:ext cx="3556584" cy="346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9144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/>
        </p:nvSpPr>
        <p:spPr>
          <a:xfrm>
            <a:off x="3080085" y="264695"/>
            <a:ext cx="6148137" cy="200927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C00000"/>
                </a:solidFill>
              </a:rPr>
              <a:t>পাঠ শিরোনামঃ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9" name="Vertical Scroll 8"/>
          <p:cNvSpPr/>
          <p:nvPr/>
        </p:nvSpPr>
        <p:spPr>
          <a:xfrm>
            <a:off x="3826042" y="2273969"/>
            <a:ext cx="4487779" cy="346509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</a:rPr>
              <a:t>প্রাত্যহিক জীবনে সেট ও বাস্তব জীবনের ভূমিকা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32211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3560619" y="0"/>
            <a:ext cx="5569527" cy="1690255"/>
          </a:xfrm>
          <a:prstGeom prst="flowChartPunchedTap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chemeClr val="tx1"/>
                </a:solidFill>
              </a:rPr>
              <a:t>আজকের ক্লাস শেষ যা যা জানতে পারবেঃ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Vertical Scroll 2"/>
          <p:cNvSpPr/>
          <p:nvPr/>
        </p:nvSpPr>
        <p:spPr>
          <a:xfrm>
            <a:off x="3560619" y="2293656"/>
            <a:ext cx="4488873" cy="400396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rgbClr val="FF0000"/>
                </a:solidFill>
              </a:rPr>
              <a:t>*সেটের সংজ্ঞা ও আবিষ্কারক</a:t>
            </a:r>
          </a:p>
          <a:p>
            <a:pPr algn="ctr"/>
            <a:endParaRPr lang="bn-IN" sz="2000" dirty="0" smtClean="0">
              <a:solidFill>
                <a:srgbClr val="FF0000"/>
              </a:solidFill>
            </a:endParaRPr>
          </a:p>
          <a:p>
            <a:pPr algn="ctr"/>
            <a:endParaRPr lang="bn-IN" sz="2000" dirty="0" smtClean="0">
              <a:solidFill>
                <a:srgbClr val="FF0000"/>
              </a:solidFill>
            </a:endParaRPr>
          </a:p>
          <a:p>
            <a:pPr algn="ctr"/>
            <a:r>
              <a:rPr lang="bn-IN" sz="2000" dirty="0" smtClean="0">
                <a:solidFill>
                  <a:srgbClr val="FF0000"/>
                </a:solidFill>
              </a:rPr>
              <a:t>*সেট প্রকাশের পদ্ধতি</a:t>
            </a:r>
          </a:p>
          <a:p>
            <a:pPr algn="ctr"/>
            <a:endParaRPr lang="bn-IN" sz="2000" dirty="0" smtClean="0">
              <a:solidFill>
                <a:srgbClr val="FF0000"/>
              </a:solidFill>
            </a:endParaRPr>
          </a:p>
          <a:p>
            <a:pPr algn="ctr"/>
            <a:endParaRPr lang="bn-IN" sz="2000" dirty="0" smtClean="0">
              <a:solidFill>
                <a:srgbClr val="FF0000"/>
              </a:solidFill>
            </a:endParaRPr>
          </a:p>
          <a:p>
            <a:pPr algn="ctr"/>
            <a:r>
              <a:rPr lang="bn-IN" sz="2000" dirty="0" smtClean="0">
                <a:solidFill>
                  <a:srgbClr val="FF0000"/>
                </a:solidFill>
              </a:rPr>
              <a:t>*গুরুত্বপূর্ণ সেটের প্রকারভেদ</a:t>
            </a:r>
          </a:p>
          <a:p>
            <a:pPr algn="ctr"/>
            <a:endParaRPr lang="bn-IN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2462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240632" y="144379"/>
            <a:ext cx="2334126" cy="11069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সেটের সংজ্ঞাঃ </a:t>
            </a:r>
            <a:endParaRPr lang="en-US" dirty="0"/>
          </a:p>
        </p:txBody>
      </p:sp>
      <p:sp>
        <p:nvSpPr>
          <p:cNvPr id="3" name="Round Single Corner Rectangle 2"/>
          <p:cNvSpPr/>
          <p:nvPr/>
        </p:nvSpPr>
        <p:spPr>
          <a:xfrm>
            <a:off x="2767262" y="1660357"/>
            <a:ext cx="7303168" cy="745958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বাস্তব জগৎ বা চিন্তা জগৎ এর বস্তুর যে কোন সুনির্ধারিত সংগ্রহকে সেট বলে।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85011" y="4072689"/>
            <a:ext cx="1503947" cy="10828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উদাহরণঃ</a:t>
            </a:r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2863515" y="3777916"/>
            <a:ext cx="1780673" cy="1672389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ডিনার সেট</a:t>
            </a:r>
            <a:endParaRPr lang="en-US" dirty="0"/>
          </a:p>
        </p:txBody>
      </p:sp>
      <p:sp>
        <p:nvSpPr>
          <p:cNvPr id="6" name="Round Single Corner Rectangle 5"/>
          <p:cNvSpPr/>
          <p:nvPr/>
        </p:nvSpPr>
        <p:spPr>
          <a:xfrm>
            <a:off x="5955630" y="4072689"/>
            <a:ext cx="5390148" cy="974558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নবম শ্রেণীর পাঠ্যবইয়ের সেট, ক্রিকেট খেলার সামগ্রীর সেট।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27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770021" y="216569"/>
            <a:ext cx="2033337" cy="16844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</a:rPr>
              <a:t>ইতিহাসঃ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Flowchart: Punched Tape 2"/>
          <p:cNvSpPr/>
          <p:nvPr/>
        </p:nvSpPr>
        <p:spPr>
          <a:xfrm>
            <a:off x="3176335" y="216569"/>
            <a:ext cx="7339263" cy="1515979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rgbClr val="FF0000"/>
                </a:solidFill>
              </a:rPr>
              <a:t>জার্মান গণিতবিদ জর্জ ক্যান্টর সর্বপ্রথম সেট তত্ত্বের ধারণা দেন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02" y="2338139"/>
            <a:ext cx="3200404" cy="3819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062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/>
          <p:cNvSpPr/>
          <p:nvPr/>
        </p:nvSpPr>
        <p:spPr>
          <a:xfrm>
            <a:off x="2815391" y="2899612"/>
            <a:ext cx="5257800" cy="291164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</a:rPr>
              <a:t>সেটকে সাধারণত ইংরেজী বড় হাতের অক্ষর (</a:t>
            </a:r>
            <a:r>
              <a:rPr lang="en-US" sz="2800" dirty="0" smtClean="0">
                <a:solidFill>
                  <a:schemeClr val="tx1"/>
                </a:solidFill>
              </a:rPr>
              <a:t>A,B,C…X,Y,Z)</a:t>
            </a:r>
            <a:r>
              <a:rPr lang="bn-IN" sz="2800" dirty="0" smtClean="0">
                <a:solidFill>
                  <a:schemeClr val="tx1"/>
                </a:solidFill>
              </a:rPr>
              <a:t> দ্বারা প্রকাশ করা হয়।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024564" y="168443"/>
            <a:ext cx="2310064" cy="23341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</a:rPr>
              <a:t>চি</a:t>
            </a:r>
          </a:p>
          <a:p>
            <a:pPr algn="ctr"/>
            <a:endParaRPr lang="bn-IN" sz="3600" dirty="0">
              <a:solidFill>
                <a:schemeClr val="tx1"/>
              </a:solidFill>
            </a:endParaRPr>
          </a:p>
          <a:p>
            <a:pPr algn="ctr"/>
            <a:r>
              <a:rPr lang="bn-IN" sz="3600" dirty="0" smtClean="0">
                <a:solidFill>
                  <a:schemeClr val="tx1"/>
                </a:solidFill>
              </a:rPr>
              <a:t>হ্ন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0322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299411" y="601579"/>
            <a:ext cx="3019926" cy="16844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সেট প্রকাশের পদ্ধতি</a:t>
            </a:r>
            <a:endParaRPr lang="en-US" dirty="0"/>
          </a:p>
        </p:txBody>
      </p:sp>
      <p:sp>
        <p:nvSpPr>
          <p:cNvPr id="3" name="Horizontal Scroll 2"/>
          <p:cNvSpPr/>
          <p:nvPr/>
        </p:nvSpPr>
        <p:spPr>
          <a:xfrm>
            <a:off x="4235114" y="3453063"/>
            <a:ext cx="4620127" cy="248452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rgbClr val="FF0000"/>
                </a:solidFill>
              </a:rPr>
              <a:t>১)তালিকা পদ্ধতি</a:t>
            </a:r>
            <a:r>
              <a:rPr lang="en-US" sz="2000" dirty="0" smtClean="0">
                <a:solidFill>
                  <a:srgbClr val="FF0000"/>
                </a:solidFill>
              </a:rPr>
              <a:t> (</a:t>
            </a:r>
            <a:r>
              <a:rPr lang="en-US" sz="2000" dirty="0" err="1" smtClean="0">
                <a:solidFill>
                  <a:srgbClr val="FF0000"/>
                </a:solidFill>
              </a:rPr>
              <a:t>Tabuler</a:t>
            </a:r>
            <a:r>
              <a:rPr lang="en-US" sz="2000" dirty="0" smtClean="0">
                <a:solidFill>
                  <a:srgbClr val="FF0000"/>
                </a:solidFill>
              </a:rPr>
              <a:t> Method /Roster Method</a:t>
            </a:r>
          </a:p>
          <a:p>
            <a:pPr algn="ctr"/>
            <a:endParaRPr lang="bn-IN" sz="2000" dirty="0" smtClean="0">
              <a:solidFill>
                <a:srgbClr val="FF0000"/>
              </a:solidFill>
            </a:endParaRPr>
          </a:p>
          <a:p>
            <a:pPr algn="ctr"/>
            <a:r>
              <a:rPr lang="bn-IN" sz="2000" dirty="0" smtClean="0">
                <a:solidFill>
                  <a:srgbClr val="FF0000"/>
                </a:solidFill>
              </a:rPr>
              <a:t>২)সেট গঠনের পদ্ধতি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bn-IN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smtClean="0">
                <a:solidFill>
                  <a:srgbClr val="FF0000"/>
                </a:solidFill>
              </a:rPr>
              <a:t>Set Builder  Method)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5390147" y="601579"/>
            <a:ext cx="2310063" cy="25025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</a:rPr>
              <a:t>২ প্রকার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3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166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42</cp:revision>
  <dcterms:created xsi:type="dcterms:W3CDTF">2026-06-29T04:40:43Z</dcterms:created>
  <dcterms:modified xsi:type="dcterms:W3CDTF">2026-07-01T06:34:23Z</dcterms:modified>
</cp:coreProperties>
</file>