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5"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20" autoAdjust="0"/>
  </p:normalViewPr>
  <p:slideViewPr>
    <p:cSldViewPr>
      <p:cViewPr varScale="1">
        <p:scale>
          <a:sx n="101" d="100"/>
          <a:sy n="101" d="100"/>
        </p:scale>
        <p:origin x="29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04800" y="533400"/>
            <a:ext cx="8534400" cy="1752600"/>
          </a:xfrm>
          <a:prstGeom prst="roundRect">
            <a:avLst/>
          </a:prstGeom>
          <a:solidFill>
            <a:schemeClr val="accent2"/>
          </a:solidFill>
          <a:ln w="57150">
            <a:noFill/>
          </a:ln>
          <a:effectLst>
            <a:glow rad="228600">
              <a:schemeClr val="accent6">
                <a:satMod val="175000"/>
                <a:alpha val="40000"/>
              </a:schemeClr>
            </a:glow>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smtClean="0">
                <a:solidFill>
                  <a:srgbClr val="FFC000"/>
                </a:solidFill>
              </a:rPr>
              <a:t>WELCOME</a:t>
            </a:r>
            <a:r>
              <a:rPr lang="en-US" smtClean="0">
                <a:solidFill>
                  <a:schemeClr val="tx1"/>
                </a:solidFill>
              </a:rPr>
              <a:t> </a:t>
            </a:r>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2286000"/>
            <a:ext cx="8382000" cy="3876675"/>
          </a:xfrm>
          <a:prstGeom prst="rect">
            <a:avLst/>
          </a:prstGeom>
          <a:ln w="381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344901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solidFill>
            <a:schemeClr val="bg2">
              <a:lumMod val="75000"/>
            </a:schemeClr>
          </a:solidFill>
          <a:ln w="57150">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pPr>
              <a:buFont typeface="Wingdings" pitchFamily="2" charset="2"/>
              <a:buChar char="v"/>
            </a:pPr>
            <a:r>
              <a:rPr lang="en-US" dirty="0" smtClean="0">
                <a:solidFill>
                  <a:srgbClr val="00B0F0"/>
                </a:solidFill>
              </a:rPr>
              <a:t>ISRAT JAHAN</a:t>
            </a:r>
            <a:endParaRPr lang="en-US" dirty="0" smtClean="0">
              <a:solidFill>
                <a:srgbClr val="00B0F0"/>
              </a:solidFill>
            </a:endParaRPr>
          </a:p>
          <a:p>
            <a:pPr>
              <a:buFont typeface="Wingdings" pitchFamily="2" charset="2"/>
              <a:buChar char="v"/>
            </a:pPr>
            <a:r>
              <a:rPr lang="en-US" dirty="0" smtClean="0">
                <a:solidFill>
                  <a:srgbClr val="00B0F0"/>
                </a:solidFill>
              </a:rPr>
              <a:t>Assistant Teacher, English</a:t>
            </a:r>
          </a:p>
          <a:p>
            <a:pPr>
              <a:buFont typeface="Wingdings" pitchFamily="2" charset="2"/>
              <a:buChar char="v"/>
            </a:pPr>
            <a:r>
              <a:rPr lang="en-US" dirty="0" smtClean="0">
                <a:solidFill>
                  <a:srgbClr val="00B0F0"/>
                </a:solidFill>
              </a:rPr>
              <a:t>DHAMSRENI INDERER PAR BALIKA DAKHIL MADRASA</a:t>
            </a:r>
            <a:endParaRPr lang="en-US" dirty="0" smtClean="0">
              <a:solidFill>
                <a:srgbClr val="00B0F0"/>
              </a:solidFill>
            </a:endParaRPr>
          </a:p>
          <a:p>
            <a:pPr>
              <a:buFont typeface="Wingdings" pitchFamily="2" charset="2"/>
              <a:buChar char="v"/>
            </a:pPr>
            <a:r>
              <a:rPr lang="en-US" dirty="0" err="1" smtClean="0">
                <a:solidFill>
                  <a:srgbClr val="00B0F0"/>
                </a:solidFill>
              </a:rPr>
              <a:t>Ulipur</a:t>
            </a:r>
            <a:r>
              <a:rPr lang="en-US" dirty="0" smtClean="0">
                <a:solidFill>
                  <a:srgbClr val="00B0F0"/>
                </a:solidFill>
              </a:rPr>
              <a:t> ,</a:t>
            </a:r>
            <a:r>
              <a:rPr lang="en-US" dirty="0" err="1" smtClean="0">
                <a:solidFill>
                  <a:srgbClr val="00B0F0"/>
                </a:solidFill>
              </a:rPr>
              <a:t>Kurigram</a:t>
            </a:r>
            <a:r>
              <a:rPr lang="en-US" dirty="0" smtClean="0">
                <a:solidFill>
                  <a:srgbClr val="00B0F0"/>
                </a:solidFill>
              </a:rPr>
              <a:t>.</a:t>
            </a:r>
            <a:endParaRPr lang="en-US" dirty="0">
              <a:solidFill>
                <a:srgbClr val="00B0F0"/>
              </a:solidFill>
            </a:endParaRPr>
          </a:p>
        </p:txBody>
      </p:sp>
      <p:sp>
        <p:nvSpPr>
          <p:cNvPr id="4" name="Content Placeholder 3"/>
          <p:cNvSpPr>
            <a:spLocks noGrp="1"/>
          </p:cNvSpPr>
          <p:nvPr>
            <p:ph sz="half" idx="2"/>
          </p:nvPr>
        </p:nvSpPr>
        <p:spPr>
          <a:solidFill>
            <a:schemeClr val="tx2">
              <a:lumMod val="40000"/>
              <a:lumOff val="60000"/>
            </a:schemeClr>
          </a:solidFill>
          <a:ln w="57150">
            <a:solidFill>
              <a:schemeClr val="tx1"/>
            </a:solidFill>
          </a:ln>
          <a:effectLst/>
          <a:scene3d>
            <a:camera prst="orthographicFront">
              <a:rot lat="0" lon="0" rev="0"/>
            </a:camera>
            <a:lightRig rig="chilly" dir="t">
              <a:rot lat="0" lon="0" rev="18480000"/>
            </a:lightRig>
          </a:scene3d>
          <a:sp3d prstMaterial="clear">
            <a:bevelT h="63500"/>
          </a:sp3d>
        </p:spPr>
        <p:txBody>
          <a:bodyPr/>
          <a:lstStyle/>
          <a:p>
            <a:pPr>
              <a:buFont typeface="Wingdings" pitchFamily="2" charset="2"/>
              <a:buChar char="q"/>
            </a:pPr>
            <a:r>
              <a:rPr lang="en-US" dirty="0" smtClean="0">
                <a:solidFill>
                  <a:schemeClr val="accent3"/>
                </a:solidFill>
              </a:rPr>
              <a:t>Class: Ten</a:t>
            </a:r>
          </a:p>
          <a:p>
            <a:pPr>
              <a:buFont typeface="Wingdings" pitchFamily="2" charset="2"/>
              <a:buChar char="q"/>
            </a:pPr>
            <a:r>
              <a:rPr lang="en-US" dirty="0" smtClean="0">
                <a:solidFill>
                  <a:schemeClr val="accent3"/>
                </a:solidFill>
              </a:rPr>
              <a:t>Subject: English </a:t>
            </a:r>
          </a:p>
          <a:p>
            <a:pPr>
              <a:buFont typeface="Wingdings" pitchFamily="2" charset="2"/>
              <a:buChar char="q"/>
            </a:pPr>
            <a:r>
              <a:rPr lang="en-US" dirty="0" smtClean="0">
                <a:solidFill>
                  <a:schemeClr val="accent3"/>
                </a:solidFill>
              </a:rPr>
              <a:t>Unit: Two (Climate Change)</a:t>
            </a:r>
          </a:p>
          <a:p>
            <a:pPr>
              <a:buFont typeface="Wingdings" pitchFamily="2" charset="2"/>
              <a:buChar char="q"/>
            </a:pPr>
            <a:r>
              <a:rPr lang="en-US" dirty="0" smtClean="0">
                <a:solidFill>
                  <a:schemeClr val="accent3"/>
                </a:solidFill>
              </a:rPr>
              <a:t>Lesson: 01 (The Greed of The Mighty Rivers)</a:t>
            </a:r>
          </a:p>
          <a:p>
            <a:pPr>
              <a:buFont typeface="Wingdings" pitchFamily="2" charset="2"/>
              <a:buChar char="q"/>
            </a:pPr>
            <a:r>
              <a:rPr lang="en-US" dirty="0" smtClean="0">
                <a:solidFill>
                  <a:schemeClr val="accent3"/>
                </a:solidFill>
              </a:rPr>
              <a:t>Time: </a:t>
            </a:r>
            <a:r>
              <a:rPr lang="en-US" dirty="0" smtClean="0">
                <a:solidFill>
                  <a:schemeClr val="accent3"/>
                </a:solidFill>
              </a:rPr>
              <a:t>45 </a:t>
            </a:r>
            <a:r>
              <a:rPr lang="en-US" dirty="0" smtClean="0">
                <a:solidFill>
                  <a:schemeClr val="accent3"/>
                </a:solidFill>
              </a:rPr>
              <a:t>Minutes</a:t>
            </a:r>
          </a:p>
          <a:p>
            <a:pPr>
              <a:buFont typeface="Wingdings" pitchFamily="2" charset="2"/>
              <a:buChar char="q"/>
            </a:pPr>
            <a:r>
              <a:rPr lang="en-US" dirty="0" smtClean="0">
                <a:solidFill>
                  <a:schemeClr val="accent3"/>
                </a:solidFill>
              </a:rPr>
              <a:t>Date: </a:t>
            </a:r>
            <a:r>
              <a:rPr lang="en-US" dirty="0" smtClean="0">
                <a:solidFill>
                  <a:schemeClr val="accent3"/>
                </a:solidFill>
              </a:rPr>
              <a:t>02 July </a:t>
            </a:r>
            <a:r>
              <a:rPr lang="en-US" dirty="0" smtClean="0">
                <a:solidFill>
                  <a:schemeClr val="accent3"/>
                </a:solidFill>
              </a:rPr>
              <a:t>2026</a:t>
            </a:r>
            <a:r>
              <a:rPr lang="en-US" dirty="0" smtClean="0">
                <a:solidFill>
                  <a:schemeClr val="accent6">
                    <a:lumMod val="75000"/>
                  </a:schemeClr>
                </a:solidFill>
              </a:rPr>
              <a:t> </a:t>
            </a:r>
            <a:endParaRPr lang="en-US" dirty="0">
              <a:solidFill>
                <a:schemeClr val="accent6">
                  <a:lumMod val="75000"/>
                </a:schemeClr>
              </a:solidFill>
            </a:endParaRPr>
          </a:p>
        </p:txBody>
      </p:sp>
      <p:sp>
        <p:nvSpPr>
          <p:cNvPr id="5" name="Title 1"/>
          <p:cNvSpPr>
            <a:spLocks noGrp="1"/>
          </p:cNvSpPr>
          <p:nvPr>
            <p:ph type="title"/>
          </p:nvPr>
        </p:nvSpPr>
        <p:spPr>
          <a:xfrm>
            <a:off x="450980" y="304800"/>
            <a:ext cx="8229600" cy="1143000"/>
          </a:xfrm>
          <a:solidFill>
            <a:srgbClr val="7030A0"/>
          </a:solidFill>
          <a:ln w="76200">
            <a:solidFill>
              <a:schemeClr val="accent2">
                <a:lumMod val="50000"/>
              </a:schemeClr>
            </a:solidFill>
          </a:ln>
          <a:effectLst>
            <a:outerShdw blurRad="50800" dist="38100" dir="13500000" algn="br" rotWithShape="0">
              <a:prstClr val="black">
                <a:alpha val="40000"/>
              </a:prstClr>
            </a:outerShdw>
            <a:reflection blurRad="6350" stA="52000" endA="300" endPos="35000" dir="5400000" sy="-100000" algn="bl" rotWithShape="0"/>
          </a:effectLst>
          <a:scene3d>
            <a:camera prst="orthographicFront">
              <a:rot lat="0" lon="0" rev="0"/>
            </a:camera>
            <a:lightRig rig="balanced" dir="t">
              <a:rot lat="0" lon="0" rev="8700000"/>
            </a:lightRig>
          </a:scene3d>
          <a:sp3d>
            <a:bevelT w="190500" h="38100"/>
          </a:sp3d>
        </p:spPr>
        <p:txBody>
          <a:bodyPr>
            <a:normAutofit/>
          </a:bodyPr>
          <a:lstStyle/>
          <a:p>
            <a:r>
              <a:rPr lang="en-US" sz="3600" b="1" dirty="0" smtClean="0">
                <a:solidFill>
                  <a:schemeClr val="tx1">
                    <a:lumMod val="95000"/>
                    <a:lumOff val="5000"/>
                  </a:schemeClr>
                </a:solidFill>
              </a:rPr>
              <a:t>INTRODUCTION</a:t>
            </a:r>
            <a:endParaRPr lang="en-US" sz="3600" b="1" dirty="0">
              <a:solidFill>
                <a:schemeClr val="tx1">
                  <a:lumMod val="95000"/>
                  <a:lumOff val="5000"/>
                </a:schemeClr>
              </a:solidFill>
            </a:endParaRPr>
          </a:p>
        </p:txBody>
      </p:sp>
    </p:spTree>
    <p:extLst>
      <p:ext uri="{BB962C8B-B14F-4D97-AF65-F5344CB8AC3E}">
        <p14:creationId xmlns:p14="http://schemas.microsoft.com/office/powerpoint/2010/main" val="503154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1000"/>
                                        <p:tgtEl>
                                          <p:spTgt spid="3">
                                            <p:bg/>
                                          </p:spTgt>
                                        </p:tgtEl>
                                      </p:cBhvr>
                                    </p:animEffect>
                                    <p:anim calcmode="lin" valueType="num">
                                      <p:cBhvr>
                                        <p:cTn id="13" dur="1000" fill="hold"/>
                                        <p:tgtEl>
                                          <p:spTgt spid="3">
                                            <p:bg/>
                                          </p:spTgt>
                                        </p:tgtEl>
                                        <p:attrNameLst>
                                          <p:attrName>ppt_x</p:attrName>
                                        </p:attrNameLst>
                                      </p:cBhvr>
                                      <p:tavLst>
                                        <p:tav tm="0">
                                          <p:val>
                                            <p:strVal val="#ppt_x"/>
                                          </p:val>
                                        </p:tav>
                                        <p:tav tm="100000">
                                          <p:val>
                                            <p:strVal val="#ppt_x"/>
                                          </p:val>
                                        </p:tav>
                                      </p:tavLst>
                                    </p:anim>
                                    <p:anim calcmode="lin" valueType="num">
                                      <p:cBhvr>
                                        <p:cTn id="14"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barn(inVertical)">
                                      <p:cBhvr>
                                        <p:cTn id="19" dur="500"/>
                                        <p:tgtEl>
                                          <p:spTgt spid="3">
                                            <p:txEl>
                                              <p:pRg st="0" end="0"/>
                                            </p:txEl>
                                          </p:spTgt>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arn(inVertical)">
                                      <p:cBhvr>
                                        <p:cTn id="22" dur="500"/>
                                        <p:tgtEl>
                                          <p:spTgt spid="3">
                                            <p:txEl>
                                              <p:pRg st="1" end="1"/>
                                            </p:txEl>
                                          </p:spTgt>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barn(inVertical)">
                                      <p:cBhvr>
                                        <p:cTn id="25" dur="500"/>
                                        <p:tgtEl>
                                          <p:spTgt spid="3">
                                            <p:txEl>
                                              <p:pRg st="2" end="2"/>
                                            </p:txEl>
                                          </p:spTgt>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arn(inVertical)">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bg/>
                                          </p:spTgt>
                                        </p:tgtEl>
                                        <p:attrNameLst>
                                          <p:attrName>style.visibility</p:attrName>
                                        </p:attrNameLst>
                                      </p:cBhvr>
                                      <p:to>
                                        <p:strVal val="visible"/>
                                      </p:to>
                                    </p:set>
                                    <p:anim calcmode="lin" valueType="num">
                                      <p:cBhvr additive="base">
                                        <p:cTn id="33" dur="500" fill="hold"/>
                                        <p:tgtEl>
                                          <p:spTgt spid="4">
                                            <p:bg/>
                                          </p:spTgt>
                                        </p:tgtEl>
                                        <p:attrNameLst>
                                          <p:attrName>ppt_x</p:attrName>
                                        </p:attrNameLst>
                                      </p:cBhvr>
                                      <p:tavLst>
                                        <p:tav tm="0">
                                          <p:val>
                                            <p:strVal val="#ppt_x"/>
                                          </p:val>
                                        </p:tav>
                                        <p:tav tm="100000">
                                          <p:val>
                                            <p:strVal val="#ppt_x"/>
                                          </p:val>
                                        </p:tav>
                                      </p:tavLst>
                                    </p:anim>
                                    <p:anim calcmode="lin" valueType="num">
                                      <p:cBhvr additive="base">
                                        <p:cTn id="34"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4">
                                            <p:txEl>
                                              <p:pRg st="0" end="0"/>
                                            </p:txEl>
                                          </p:spTgt>
                                        </p:tgtEl>
                                        <p:attrNameLst>
                                          <p:attrName>style.visibility</p:attrName>
                                        </p:attrNameLst>
                                      </p:cBhvr>
                                      <p:to>
                                        <p:strVal val="visible"/>
                                      </p:to>
                                    </p:set>
                                    <p:animEffect transition="in" filter="circle(in)">
                                      <p:cBhvr>
                                        <p:cTn id="39" dur="2000"/>
                                        <p:tgtEl>
                                          <p:spTgt spid="4">
                                            <p:txEl>
                                              <p:pRg st="0" end="0"/>
                                            </p:txEl>
                                          </p:spTgt>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4">
                                            <p:txEl>
                                              <p:pRg st="1" end="1"/>
                                            </p:txEl>
                                          </p:spTgt>
                                        </p:tgtEl>
                                        <p:attrNameLst>
                                          <p:attrName>style.visibility</p:attrName>
                                        </p:attrNameLst>
                                      </p:cBhvr>
                                      <p:to>
                                        <p:strVal val="visible"/>
                                      </p:to>
                                    </p:set>
                                    <p:animEffect transition="in" filter="circle(in)">
                                      <p:cBhvr>
                                        <p:cTn id="42" dur="2000"/>
                                        <p:tgtEl>
                                          <p:spTgt spid="4">
                                            <p:txEl>
                                              <p:pRg st="1" end="1"/>
                                            </p:txEl>
                                          </p:spTgt>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4">
                                            <p:txEl>
                                              <p:pRg st="2" end="2"/>
                                            </p:txEl>
                                          </p:spTgt>
                                        </p:tgtEl>
                                        <p:attrNameLst>
                                          <p:attrName>style.visibility</p:attrName>
                                        </p:attrNameLst>
                                      </p:cBhvr>
                                      <p:to>
                                        <p:strVal val="visible"/>
                                      </p:to>
                                    </p:set>
                                    <p:animEffect transition="in" filter="circle(in)">
                                      <p:cBhvr>
                                        <p:cTn id="45" dur="2000"/>
                                        <p:tgtEl>
                                          <p:spTgt spid="4">
                                            <p:txEl>
                                              <p:pRg st="2" end="2"/>
                                            </p:txEl>
                                          </p:spTgt>
                                        </p:tgtEl>
                                      </p:cBhvr>
                                    </p:animEffect>
                                  </p:childTnLst>
                                </p:cTn>
                              </p:par>
                              <p:par>
                                <p:cTn id="46" presetID="6" presetClass="entr" presetSubtype="16" fill="hold" grpId="0" nodeType="withEffect">
                                  <p:stCondLst>
                                    <p:cond delay="0"/>
                                  </p:stCondLst>
                                  <p:childTnLst>
                                    <p:set>
                                      <p:cBhvr>
                                        <p:cTn id="47" dur="1" fill="hold">
                                          <p:stCondLst>
                                            <p:cond delay="0"/>
                                          </p:stCondLst>
                                        </p:cTn>
                                        <p:tgtEl>
                                          <p:spTgt spid="4">
                                            <p:txEl>
                                              <p:pRg st="3" end="3"/>
                                            </p:txEl>
                                          </p:spTgt>
                                        </p:tgtEl>
                                        <p:attrNameLst>
                                          <p:attrName>style.visibility</p:attrName>
                                        </p:attrNameLst>
                                      </p:cBhvr>
                                      <p:to>
                                        <p:strVal val="visible"/>
                                      </p:to>
                                    </p:set>
                                    <p:animEffect transition="in" filter="circle(in)">
                                      <p:cBhvr>
                                        <p:cTn id="48" dur="2000"/>
                                        <p:tgtEl>
                                          <p:spTgt spid="4">
                                            <p:txEl>
                                              <p:pRg st="3" end="3"/>
                                            </p:txEl>
                                          </p:spTgt>
                                        </p:tgtEl>
                                      </p:cBhvr>
                                    </p:animEffect>
                                  </p:childTnLst>
                                </p:cTn>
                              </p:par>
                              <p:par>
                                <p:cTn id="49" presetID="6" presetClass="entr" presetSubtype="16" fill="hold" grpId="0" nodeType="with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animEffect transition="in" filter="circle(in)">
                                      <p:cBhvr>
                                        <p:cTn id="51" dur="2000"/>
                                        <p:tgtEl>
                                          <p:spTgt spid="4">
                                            <p:txEl>
                                              <p:pRg st="4" end="4"/>
                                            </p:txEl>
                                          </p:spTgt>
                                        </p:tgtEl>
                                      </p:cBhvr>
                                    </p:animEffect>
                                  </p:childTnLst>
                                </p:cTn>
                              </p:par>
                              <p:par>
                                <p:cTn id="52" presetID="6" presetClass="entr" presetSubtype="16" fill="hold" grpId="0" nodeType="withEffect">
                                  <p:stCondLst>
                                    <p:cond delay="0"/>
                                  </p:stCondLst>
                                  <p:childTnLst>
                                    <p:set>
                                      <p:cBhvr>
                                        <p:cTn id="53" dur="1" fill="hold">
                                          <p:stCondLst>
                                            <p:cond delay="0"/>
                                          </p:stCondLst>
                                        </p:cTn>
                                        <p:tgtEl>
                                          <p:spTgt spid="4">
                                            <p:txEl>
                                              <p:pRg st="5" end="5"/>
                                            </p:txEl>
                                          </p:spTgt>
                                        </p:tgtEl>
                                        <p:attrNameLst>
                                          <p:attrName>style.visibility</p:attrName>
                                        </p:attrNameLst>
                                      </p:cBhvr>
                                      <p:to>
                                        <p:strVal val="visible"/>
                                      </p:to>
                                    </p:set>
                                    <p:animEffect transition="in" filter="circle(in)">
                                      <p:cBhvr>
                                        <p:cTn id="54" dur="2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Arrow 2"/>
          <p:cNvSpPr/>
          <p:nvPr/>
        </p:nvSpPr>
        <p:spPr>
          <a:xfrm>
            <a:off x="304800" y="304800"/>
            <a:ext cx="8382000" cy="1009650"/>
          </a:xfrm>
          <a:prstGeom prst="rightArrow">
            <a:avLst/>
          </a:prstGeom>
          <a:solidFill>
            <a:schemeClr val="bg2">
              <a:lumMod val="50000"/>
            </a:schemeClr>
          </a:solidFill>
          <a:ln w="381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smtClean="0">
                <a:solidFill>
                  <a:srgbClr val="FFFF00"/>
                </a:solidFill>
              </a:rPr>
              <a:t>Notice the picture below and think what it is about….</a:t>
            </a:r>
            <a:endParaRPr lang="en-US" sz="2000" b="1">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1447800"/>
            <a:ext cx="8534400" cy="3886200"/>
          </a:xfrm>
          <a:prstGeom prst="rect">
            <a:avLst/>
          </a:prstGeom>
          <a:ln w="381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Tree>
    <p:extLst>
      <p:ext uri="{BB962C8B-B14F-4D97-AF65-F5344CB8AC3E}">
        <p14:creationId xmlns:p14="http://schemas.microsoft.com/office/powerpoint/2010/main" val="3186221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eft-Right Arrow 1"/>
          <p:cNvSpPr/>
          <p:nvPr/>
        </p:nvSpPr>
        <p:spPr>
          <a:xfrm rot="21082836">
            <a:off x="685800" y="438150"/>
            <a:ext cx="5638800" cy="914400"/>
          </a:xfrm>
          <a:prstGeom prst="leftRight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lumMod val="95000"/>
                    <a:lumOff val="5000"/>
                  </a:schemeClr>
                </a:solidFill>
              </a:rPr>
              <a:t>Learning Outcomes </a:t>
            </a:r>
            <a:endParaRPr lang="en-US" sz="2400" dirty="0">
              <a:solidFill>
                <a:schemeClr val="tx1">
                  <a:lumMod val="95000"/>
                  <a:lumOff val="5000"/>
                </a:schemeClr>
              </a:solidFill>
            </a:endParaRPr>
          </a:p>
        </p:txBody>
      </p:sp>
      <p:sp>
        <p:nvSpPr>
          <p:cNvPr id="3" name="TextBox 2"/>
          <p:cNvSpPr txBox="1"/>
          <p:nvPr/>
        </p:nvSpPr>
        <p:spPr>
          <a:xfrm rot="20959136">
            <a:off x="457200" y="1676400"/>
            <a:ext cx="7848600" cy="1938992"/>
          </a:xfrm>
          <a:prstGeom prst="rect">
            <a:avLst/>
          </a:prstGeom>
          <a:solidFill>
            <a:schemeClr val="bg2">
              <a:lumMod val="75000"/>
            </a:schemeClr>
          </a:solidFill>
          <a:ln w="28575">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a:tabLst>
                <a:tab pos="57150" algn="l"/>
              </a:tabLst>
            </a:pPr>
            <a:r>
              <a:rPr lang="en-US" sz="2400" b="1" dirty="0" smtClean="0"/>
              <a:t>After we have studies this unit , we will be able to…..</a:t>
            </a:r>
          </a:p>
          <a:p>
            <a:pPr marL="285750" indent="-285750">
              <a:buFont typeface="Wingdings" pitchFamily="2" charset="2"/>
              <a:buChar char="Ø"/>
              <a:tabLst>
                <a:tab pos="57150" algn="l"/>
              </a:tabLst>
            </a:pPr>
            <a:r>
              <a:rPr lang="en-US" sz="2400" dirty="0" smtClean="0">
                <a:solidFill>
                  <a:schemeClr val="tx2">
                    <a:lumMod val="60000"/>
                    <a:lumOff val="40000"/>
                  </a:schemeClr>
                </a:solidFill>
              </a:rPr>
              <a:t>Demonstrate understanding and </a:t>
            </a:r>
            <a:r>
              <a:rPr lang="en-US" sz="2400" dirty="0" err="1" smtClean="0">
                <a:solidFill>
                  <a:schemeClr val="tx2">
                    <a:lumMod val="60000"/>
                    <a:lumOff val="40000"/>
                  </a:schemeClr>
                </a:solidFill>
              </a:rPr>
              <a:t>summerise</a:t>
            </a:r>
            <a:r>
              <a:rPr lang="en-US" sz="2400" dirty="0" smtClean="0">
                <a:solidFill>
                  <a:schemeClr val="tx2">
                    <a:lumMod val="60000"/>
                    <a:lumOff val="40000"/>
                  </a:schemeClr>
                </a:solidFill>
              </a:rPr>
              <a:t> texts</a:t>
            </a:r>
          </a:p>
          <a:p>
            <a:pPr marL="285750" indent="-285750">
              <a:buFont typeface="Wingdings" pitchFamily="2" charset="2"/>
              <a:buChar char="Ø"/>
              <a:tabLst>
                <a:tab pos="57150" algn="l"/>
              </a:tabLst>
            </a:pPr>
            <a:r>
              <a:rPr lang="en-US" sz="2400" dirty="0" smtClean="0">
                <a:solidFill>
                  <a:schemeClr val="tx2">
                    <a:lumMod val="60000"/>
                    <a:lumOff val="40000"/>
                  </a:schemeClr>
                </a:solidFill>
              </a:rPr>
              <a:t>Ask and answer questions</a:t>
            </a:r>
          </a:p>
          <a:p>
            <a:pPr marL="285750" indent="-285750">
              <a:buFont typeface="Wingdings" pitchFamily="2" charset="2"/>
              <a:buChar char="Ø"/>
              <a:tabLst>
                <a:tab pos="57150" algn="l"/>
              </a:tabLst>
            </a:pPr>
            <a:r>
              <a:rPr lang="en-US" sz="2400" dirty="0" smtClean="0">
                <a:solidFill>
                  <a:schemeClr val="tx2">
                    <a:lumMod val="60000"/>
                    <a:lumOff val="40000"/>
                  </a:schemeClr>
                </a:solidFill>
              </a:rPr>
              <a:t>Take part in debates on given topics </a:t>
            </a:r>
          </a:p>
          <a:p>
            <a:pPr marL="285750" indent="-285750">
              <a:buFont typeface="Wingdings" pitchFamily="2" charset="2"/>
              <a:buChar char="Ø"/>
              <a:tabLst>
                <a:tab pos="57150" algn="l"/>
              </a:tabLst>
            </a:pPr>
            <a:r>
              <a:rPr lang="en-US" sz="2400" dirty="0" smtClean="0">
                <a:solidFill>
                  <a:schemeClr val="tx2">
                    <a:lumMod val="60000"/>
                    <a:lumOff val="40000"/>
                  </a:schemeClr>
                </a:solidFill>
              </a:rPr>
              <a:t>Take part in role playing and conversations </a:t>
            </a:r>
            <a:endParaRPr lang="en-US" sz="2400" dirty="0">
              <a:solidFill>
                <a:schemeClr val="tx2">
                  <a:lumMod val="60000"/>
                  <a:lumOff val="40000"/>
                </a:schemeClr>
              </a:solidFill>
            </a:endParaRPr>
          </a:p>
        </p:txBody>
      </p:sp>
    </p:spTree>
    <p:extLst>
      <p:ext uri="{BB962C8B-B14F-4D97-AF65-F5344CB8AC3E}">
        <p14:creationId xmlns:p14="http://schemas.microsoft.com/office/powerpoint/2010/main" val="3483056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4648200" cy="901700"/>
          </a:xfrm>
          <a:solidFill>
            <a:schemeClr val="accent5">
              <a:lumMod val="40000"/>
              <a:lumOff val="60000"/>
            </a:schemeClr>
          </a:solidFill>
          <a:ln>
            <a:solidFill>
              <a:schemeClr val="accent6"/>
            </a:solidFill>
          </a:ln>
          <a:effectLst>
            <a:innerShdw blurRad="63500" dist="50800" dir="13500000">
              <a:prstClr val="black">
                <a:alpha val="50000"/>
              </a:prstClr>
            </a:inn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r>
              <a:rPr lang="en-US" dirty="0" smtClean="0">
                <a:solidFill>
                  <a:srgbClr val="7030A0"/>
                </a:solidFill>
              </a:rPr>
              <a:t>Read the following text and answer the following questions </a:t>
            </a:r>
            <a:endParaRPr lang="en-US" dirty="0">
              <a:solidFill>
                <a:srgbClr val="7030A0"/>
              </a:solidFill>
            </a:endParaRPr>
          </a:p>
        </p:txBody>
      </p:sp>
      <p:sp>
        <p:nvSpPr>
          <p:cNvPr id="4" name="Text Placeholder 3"/>
          <p:cNvSpPr>
            <a:spLocks noGrp="1"/>
          </p:cNvSpPr>
          <p:nvPr>
            <p:ph type="body" sz="half" idx="2"/>
          </p:nvPr>
        </p:nvSpPr>
        <p:spPr>
          <a:xfrm>
            <a:off x="457200" y="1435100"/>
            <a:ext cx="4876800" cy="4889500"/>
          </a:xfrm>
          <a:solidFill>
            <a:schemeClr val="bg1"/>
          </a:solidFill>
          <a:ln w="57150">
            <a:noFill/>
          </a:ln>
          <a:effectLst>
            <a:outerShdw blurRad="50800" dist="38100" dir="13500000" algn="br"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a:noAutofit/>
          </a:bodyPr>
          <a:lstStyle/>
          <a:p>
            <a:r>
              <a:rPr lang="en-US" sz="1200" b="1"/>
              <a:t>Meherjan lives in a slum on the Sirajganj Town Protection Embankment. Her polythene roofed shelter looks like a cage. She is nearly 45 but looks more than her age. In front of her shelter, she is trying to make a fire to cook the day's only meal. Her weak hands tremble as she adds some fallen leaves and straw to the fire. The whispering wind from the river Jamuna makes the fire unsteady. The dancing flames remind Meherjan of the turmoil in her life. Not long ago Meherjan had everything a family, cultivable land and cattle. The erosion of the Jamuna gradually consumed all her landed properly. It finally claimed her only shelter during the last monsoon. It took the river only a day to devour Meher's house, trees, vegetable garden and the bamboo bush. She had a happy family once. Over the years, she lost her husband and her family to diseases that cruel hunger and poverty brought to the family. Now, she is the only one left to live on with the loss and the pain. The greedy Jamuna has shattered her dreams and happiness. There are thousand others waiting to share the same fate like Meherjan. Bangladesh is a land of rivers, some of whose banks overflow or erode during monsoon. Erosion is a harsh reality for the people living along the river banks. During each monsoon many more village are threatened by the mighty rivers like the Jamuna, the Padma and the Meghna. It is estimated that river erosion makes at least 1,00,000 people homeless every year in Bangladesh. Infact, river erosion is one of the main dangers caused by climate change. If we can't take prompt actions to adapt to climate change, there will be thousand of more Meherjans in our towns and villages every year.</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562600" y="838200"/>
            <a:ext cx="3429000" cy="3505200"/>
          </a:xfrm>
          <a:ln w="38100">
            <a:solidFill>
              <a:schemeClr val="tx1"/>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softRound"/>
          </a:sp3d>
        </p:spPr>
      </p:pic>
      <p:sp>
        <p:nvSpPr>
          <p:cNvPr id="3" name="TextBox 2"/>
          <p:cNvSpPr txBox="1"/>
          <p:nvPr/>
        </p:nvSpPr>
        <p:spPr>
          <a:xfrm rot="19294793">
            <a:off x="6019800" y="1435100"/>
            <a:ext cx="2057400" cy="369332"/>
          </a:xfrm>
          <a:prstGeom prst="rect">
            <a:avLst/>
          </a:prstGeom>
          <a:noFill/>
        </p:spPr>
        <p:txBody>
          <a:bodyPr wrap="square" rtlCol="0">
            <a:spAutoFit/>
          </a:bodyPr>
          <a:lstStyle/>
          <a:p>
            <a:r>
              <a:rPr lang="en-US" dirty="0" smtClean="0">
                <a:solidFill>
                  <a:srgbClr val="00B0F0"/>
                </a:solidFill>
              </a:rPr>
              <a:t>Misery of </a:t>
            </a:r>
            <a:r>
              <a:rPr lang="en-US" dirty="0" err="1" smtClean="0">
                <a:solidFill>
                  <a:srgbClr val="00B0F0"/>
                </a:solidFill>
              </a:rPr>
              <a:t>Meherjan</a:t>
            </a:r>
            <a:endParaRPr lang="en-US" dirty="0">
              <a:solidFill>
                <a:srgbClr val="00B0F0"/>
              </a:solidFill>
            </a:endParaRPr>
          </a:p>
        </p:txBody>
      </p:sp>
    </p:spTree>
    <p:extLst>
      <p:ext uri="{BB962C8B-B14F-4D97-AF65-F5344CB8AC3E}">
        <p14:creationId xmlns:p14="http://schemas.microsoft.com/office/powerpoint/2010/main" val="346756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bg/>
                                          </p:spTgt>
                                        </p:tgtEl>
                                        <p:attrNameLst>
                                          <p:attrName>style.visibility</p:attrName>
                                        </p:attrNameLst>
                                      </p:cBhvr>
                                      <p:to>
                                        <p:strVal val="visible"/>
                                      </p:to>
                                    </p:set>
                                    <p:animEffect transition="in" filter="barn(inVertical)">
                                      <p:cBhvr>
                                        <p:cTn id="17" dur="500"/>
                                        <p:tgtEl>
                                          <p:spTgt spid="4">
                                            <p:bg/>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barn(inVertical)">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fade">
                                      <p:cBhvr>
                                        <p:cTn id="27" dur="1000"/>
                                        <p:tgtEl>
                                          <p:spTgt spid="3">
                                            <p:txEl>
                                              <p:pRg st="0" end="0"/>
                                            </p:txEl>
                                          </p:spTgt>
                                        </p:tgtEl>
                                      </p:cBhvr>
                                    </p:animEffect>
                                    <p:anim calcmode="lin" valueType="num">
                                      <p:cBhvr>
                                        <p:cTn id="2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361950"/>
            <a:ext cx="4114800" cy="6134100"/>
          </a:xfrm>
          <a:prstGeom prst="rect">
            <a:avLst/>
          </a:prstGeom>
        </p:spPr>
      </p:pic>
      <p:sp>
        <p:nvSpPr>
          <p:cNvPr id="5" name="TextBox 4"/>
          <p:cNvSpPr txBox="1"/>
          <p:nvPr/>
        </p:nvSpPr>
        <p:spPr>
          <a:xfrm rot="20445981">
            <a:off x="1371600" y="5257800"/>
            <a:ext cx="2438400" cy="707886"/>
          </a:xfrm>
          <a:prstGeom prst="rect">
            <a:avLst/>
          </a:prstGeom>
          <a:noFill/>
        </p:spPr>
        <p:txBody>
          <a:bodyPr wrap="square" rtlCol="0">
            <a:spAutoFit/>
          </a:bodyPr>
          <a:lstStyle/>
          <a:p>
            <a:r>
              <a:rPr lang="en-US" sz="4000" i="1" dirty="0" smtClean="0">
                <a:solidFill>
                  <a:srgbClr val="FFFF00"/>
                </a:solidFill>
              </a:rPr>
              <a:t>Good bye</a:t>
            </a:r>
            <a:endParaRPr lang="en-US" sz="4000" i="1" dirty="0">
              <a:solidFill>
                <a:srgbClr val="FFFF00"/>
              </a:solidFill>
            </a:endParaRPr>
          </a:p>
        </p:txBody>
      </p:sp>
      <p:sp>
        <p:nvSpPr>
          <p:cNvPr id="6" name="5-Point Star 5"/>
          <p:cNvSpPr/>
          <p:nvPr/>
        </p:nvSpPr>
        <p:spPr>
          <a:xfrm>
            <a:off x="4419600" y="811143"/>
            <a:ext cx="4724400" cy="4800600"/>
          </a:xfrm>
          <a:prstGeom prst="star5">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5-Point Star 6"/>
          <p:cNvSpPr/>
          <p:nvPr/>
        </p:nvSpPr>
        <p:spPr>
          <a:xfrm>
            <a:off x="5715000" y="2209800"/>
            <a:ext cx="2209800" cy="1855857"/>
          </a:xfrm>
          <a:prstGeom prst="star5">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400800" y="3048000"/>
            <a:ext cx="838200" cy="523220"/>
          </a:xfrm>
          <a:prstGeom prst="rect">
            <a:avLst/>
          </a:prstGeom>
          <a:noFill/>
        </p:spPr>
        <p:txBody>
          <a:bodyPr wrap="square" rtlCol="0">
            <a:spAutoFit/>
          </a:bodyPr>
          <a:lstStyle/>
          <a:p>
            <a:pPr algn="ctr"/>
            <a:r>
              <a:rPr lang="en-US" sz="1400" b="1" dirty="0">
                <a:solidFill>
                  <a:schemeClr val="bg1"/>
                </a:solidFill>
              </a:rPr>
              <a:t>Thank you </a:t>
            </a:r>
            <a:endParaRPr lang="en-US" sz="1400" b="1" dirty="0">
              <a:solidFill>
                <a:schemeClr val="bg1"/>
              </a:solidFill>
            </a:endParaRPr>
          </a:p>
        </p:txBody>
      </p:sp>
    </p:spTree>
    <p:extLst>
      <p:ext uri="{BB962C8B-B14F-4D97-AF65-F5344CB8AC3E}">
        <p14:creationId xmlns:p14="http://schemas.microsoft.com/office/powerpoint/2010/main" val="237039773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80">
                                          <p:stCondLst>
                                            <p:cond delay="0"/>
                                          </p:stCondLst>
                                        </p:cTn>
                                        <p:tgtEl>
                                          <p:spTgt spid="8"/>
                                        </p:tgtEl>
                                      </p:cBhvr>
                                    </p:animEffect>
                                    <p:anim calcmode="lin" valueType="num">
                                      <p:cBhvr>
                                        <p:cTn id="23"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8" dur="26">
                                          <p:stCondLst>
                                            <p:cond delay="650"/>
                                          </p:stCondLst>
                                        </p:cTn>
                                        <p:tgtEl>
                                          <p:spTgt spid="8"/>
                                        </p:tgtEl>
                                      </p:cBhvr>
                                      <p:to x="100000" y="60000"/>
                                    </p:animScale>
                                    <p:animScale>
                                      <p:cBhvr>
                                        <p:cTn id="29" dur="166" decel="50000">
                                          <p:stCondLst>
                                            <p:cond delay="676"/>
                                          </p:stCondLst>
                                        </p:cTn>
                                        <p:tgtEl>
                                          <p:spTgt spid="8"/>
                                        </p:tgtEl>
                                      </p:cBhvr>
                                      <p:to x="100000" y="100000"/>
                                    </p:animScale>
                                    <p:animScale>
                                      <p:cBhvr>
                                        <p:cTn id="30" dur="26">
                                          <p:stCondLst>
                                            <p:cond delay="1312"/>
                                          </p:stCondLst>
                                        </p:cTn>
                                        <p:tgtEl>
                                          <p:spTgt spid="8"/>
                                        </p:tgtEl>
                                      </p:cBhvr>
                                      <p:to x="100000" y="80000"/>
                                    </p:animScale>
                                    <p:animScale>
                                      <p:cBhvr>
                                        <p:cTn id="31" dur="166" decel="50000">
                                          <p:stCondLst>
                                            <p:cond delay="1338"/>
                                          </p:stCondLst>
                                        </p:cTn>
                                        <p:tgtEl>
                                          <p:spTgt spid="8"/>
                                        </p:tgtEl>
                                      </p:cBhvr>
                                      <p:to x="100000" y="100000"/>
                                    </p:animScale>
                                    <p:animScale>
                                      <p:cBhvr>
                                        <p:cTn id="32" dur="26">
                                          <p:stCondLst>
                                            <p:cond delay="1642"/>
                                          </p:stCondLst>
                                        </p:cTn>
                                        <p:tgtEl>
                                          <p:spTgt spid="8"/>
                                        </p:tgtEl>
                                      </p:cBhvr>
                                      <p:to x="100000" y="90000"/>
                                    </p:animScale>
                                    <p:animScale>
                                      <p:cBhvr>
                                        <p:cTn id="33" dur="166" decel="50000">
                                          <p:stCondLst>
                                            <p:cond delay="1668"/>
                                          </p:stCondLst>
                                        </p:cTn>
                                        <p:tgtEl>
                                          <p:spTgt spid="8"/>
                                        </p:tgtEl>
                                      </p:cBhvr>
                                      <p:to x="100000" y="100000"/>
                                    </p:animScale>
                                    <p:animScale>
                                      <p:cBhvr>
                                        <p:cTn id="34" dur="26">
                                          <p:stCondLst>
                                            <p:cond delay="1808"/>
                                          </p:stCondLst>
                                        </p:cTn>
                                        <p:tgtEl>
                                          <p:spTgt spid="8"/>
                                        </p:tgtEl>
                                      </p:cBhvr>
                                      <p:to x="100000" y="95000"/>
                                    </p:animScale>
                                    <p:animScale>
                                      <p:cBhvr>
                                        <p:cTn id="35"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420</TotalTime>
  <Words>449</Words>
  <Application>Microsoft Office PowerPoint</Application>
  <PresentationFormat>On-screen Show (4:3)</PresentationFormat>
  <Paragraphs>24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Wingdings</vt:lpstr>
      <vt:lpstr>Office Theme</vt:lpstr>
      <vt:lpstr>PowerPoint Presentation</vt:lpstr>
      <vt:lpstr>INTRODUCTION</vt:lpstr>
      <vt:lpstr>PowerPoint Presentation</vt:lpstr>
      <vt:lpstr>PowerPoint Presentation</vt:lpstr>
      <vt:lpstr>Read the following text and answer the following questions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Lab 20</dc:creator>
  <cp:lastModifiedBy>LAB-10</cp:lastModifiedBy>
  <cp:revision>33</cp:revision>
  <dcterms:created xsi:type="dcterms:W3CDTF">2006-08-16T00:00:00Z</dcterms:created>
  <dcterms:modified xsi:type="dcterms:W3CDTF">2026-07-01T06:52:47Z</dcterms:modified>
</cp:coreProperties>
</file>