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embeddedFontLst>
    <p:embeddedFont>
      <p:font typeface="Instrument Sans SemiBold" charset="0"/>
      <p:regular r:id="rId13"/>
    </p:embeddedFont>
    <p:embeddedFont>
      <p:font typeface="Instrument Sans Medium" charset="0"/>
      <p:regular r:id="rId14"/>
    </p:embeddedFont>
    <p:embeddedFont>
      <p:font typeface="Instrument Sans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12" d="100"/>
          <a:sy n="112" d="100"/>
        </p:scale>
        <p:origin x="-30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CDF1B-BE57-48F0-B9D7-B864FB62656E}" type="datetimeFigureOut">
              <a:rPr lang="en-US" smtClean="0"/>
              <a:t>03-Jul-26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FFB6E-5AF1-49D8-8C86-65771E83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-2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-2-2.svg"/><Relationship Id="rId5" Type="http://schemas.openxmlformats.org/officeDocument/2006/relationships/image" Target="../media/image-2-2.svg"/><Relationship Id="rId4" Type="http://schemas.openxmlformats.org/officeDocument/2006/relationships/image" Target="../media/image-2-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-7-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-7-3.svg"/><Relationship Id="rId5" Type="http://schemas.openxmlformats.org/officeDocument/2006/relationships/image" Target="../media/image-7-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-8-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-8-4.svg"/><Relationship Id="rId5" Type="http://schemas.openxmlformats.org/officeDocument/2006/relationships/image" Target="../media/image14.png"/><Relationship Id="rId10" Type="http://schemas.openxmlformats.org/officeDocument/2006/relationships/image" Target="../media/image-8-8.svg"/><Relationship Id="rId4" Type="http://schemas.openxmlformats.org/officeDocument/2006/relationships/image" Target="../media/image-8-2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-9-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-9-3.svg"/><Relationship Id="rId5" Type="http://schemas.openxmlformats.org/officeDocument/2006/relationships/image" Target="../media/image-9-3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74533" y="1696120"/>
            <a:ext cx="5350934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সহজ পদ্ধতিতে বাংলা রিডং শেখার উপায়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760018" y="2344936"/>
            <a:ext cx="5179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শিক্ষক, অভিভাবক ও শিক্ষার্থীদের জন্য একটি সহজ গাইড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925119" y="3180978"/>
            <a:ext cx="1714649" cy="266402"/>
          </a:xfrm>
          <a:prstGeom prst="roundRect">
            <a:avLst>
              <a:gd name="adj" fmla="val 17880"/>
            </a:avLst>
          </a:prstGeom>
          <a:solidFill>
            <a:srgbClr val="E2E3E9"/>
          </a:solidFill>
          <a:ln/>
        </p:spPr>
      </p:sp>
      <p:sp>
        <p:nvSpPr>
          <p:cNvPr id="6" name="Text 3"/>
          <p:cNvSpPr/>
          <p:nvPr/>
        </p:nvSpPr>
        <p:spPr>
          <a:xfrm>
            <a:off x="4010174" y="3223468"/>
            <a:ext cx="2001738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উপস্থাপনায়: মুহাম্মদ আব্দুল হাকিম</a:t>
            </a:r>
            <a:endParaRPr lang="en-US" sz="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629617"/>
            <a:ext cx="5179963" cy="611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8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পড়বো বই, গড়বো দেশ</a:t>
            </a:r>
            <a:endParaRPr lang="en-US" sz="385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96119" y="1453604"/>
            <a:ext cx="4722763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বাংলা রিডং শেখা কেবল একটি দক্ষতা নয় — এটি একটি জাতির ভিত্তি। সঠিক গাইডেন্স, ধৈর্য ও নিয়মিত অনুশীলনের মাধ্যমে প্রতিটি শিক্ষার্থী বাংলায় দক্ষ হয়ে উঠতে পারে।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96119" y="2293516"/>
            <a:ext cx="2290465" cy="826368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4763">
            <a:solidFill>
              <a:srgbClr val="C8C9C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2640" y="244003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📚</a:t>
            </a: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 বর্ণমালা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42640" y="2746549"/>
            <a:ext cx="199742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সঠিকভাবে চিনুন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2928342" y="2293516"/>
            <a:ext cx="2290539" cy="826368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4763">
            <a:solidFill>
              <a:srgbClr val="C8C9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074863" y="244003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✏️</a:t>
            </a: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 অনুশীলন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074863" y="2746549"/>
            <a:ext cx="199749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প্রতিদিন করুন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96119" y="3261643"/>
            <a:ext cx="4722763" cy="826368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4763">
            <a:solidFill>
              <a:srgbClr val="C8C9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2640" y="3408164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🌟</a:t>
            </a: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 আত্মবিশ্বাস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42640" y="3714676"/>
            <a:ext cx="4429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নিজে গড়ে তুলুন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96119" y="4247480"/>
            <a:ext cx="1614711" cy="266402"/>
          </a:xfrm>
          <a:prstGeom prst="roundRect">
            <a:avLst>
              <a:gd name="adj" fmla="val 17880"/>
            </a:avLst>
          </a:prstGeom>
          <a:noFill/>
          <a:ln/>
          <a:effectLst>
            <a:outerShdw blurRad="101600" dist="50800" dir="16200000" algn="bl" rotWithShape="0">
              <a:srgbClr val="505468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581174" y="4289971"/>
            <a:ext cx="1901800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50546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ধন্যবাদ — মুহাম্মদ আব্দুল হাকিম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64220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আজকের আলোচ্যসূচি</a:t>
            </a:r>
            <a:endParaRPr lang="en-US" sz="2750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1390724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বাংলা রিডং শেখার এই গাইডটি চারটি মূল ধাপে সাজানো হয়েছে — প্রতিটি ধাপ আগেরটির ওপর ভিত্তি করে তৈরি।</a:t>
            </a:r>
            <a:endParaRPr lang="en-US" sz="1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6119" y="1777008"/>
            <a:ext cx="4004965" cy="12802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92263" y="1873374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1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56927" y="2363093"/>
            <a:ext cx="189540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বর্ণমালা ও স্বরচিহ্ন পরিচিতি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56927" y="2669604"/>
            <a:ext cx="368334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স্বরবর্ণ, ব্যঞ্জনবর্ণ ও কার-চিহ্নের সঠিক পরিচয়</a:t>
            </a:r>
            <a:endParaRPr lang="en-US" sz="11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42842" y="1777008"/>
            <a:ext cx="4005039" cy="12802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539061" y="1873374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2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4803651" y="236309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কার-চিহ্ন ও যুক্তবর্ণ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4803651" y="2669604"/>
            <a:ext cx="368342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ফলা-চিহ্ন ও যুক্তবর্ণের ব্যবহার ও অনুশীলন</a:t>
            </a:r>
            <a:endParaRPr lang="en-US" sz="11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6119" y="3198986"/>
            <a:ext cx="4004965" cy="12802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392263" y="3295352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3</a:t>
            </a:r>
            <a:endParaRPr lang="en-US" sz="1650" dirty="0"/>
          </a:p>
        </p:txBody>
      </p:sp>
      <p:sp>
        <p:nvSpPr>
          <p:cNvPr id="14" name="Text 9"/>
          <p:cNvSpPr/>
          <p:nvPr/>
        </p:nvSpPr>
        <p:spPr>
          <a:xfrm>
            <a:off x="656927" y="378507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শব্দ ও বাক্য গঠন</a:t>
            </a:r>
            <a:endParaRPr lang="en-US" sz="1350" dirty="0"/>
          </a:p>
        </p:txBody>
      </p:sp>
      <p:sp>
        <p:nvSpPr>
          <p:cNvPr id="15" name="Text 10"/>
          <p:cNvSpPr/>
          <p:nvPr/>
        </p:nvSpPr>
        <p:spPr>
          <a:xfrm>
            <a:off x="656927" y="4091583"/>
            <a:ext cx="368334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সহজ শব্দ থেকে বাক্য ও অনুচ্ছেদ পঠন</a:t>
            </a:r>
            <a:endParaRPr lang="en-US" sz="11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42842" y="3198986"/>
            <a:ext cx="4005039" cy="128022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539061" y="3295352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4</a:t>
            </a:r>
            <a:endParaRPr lang="en-US" sz="1650" dirty="0"/>
          </a:p>
        </p:txBody>
      </p:sp>
      <p:sp>
        <p:nvSpPr>
          <p:cNvPr id="18" name="Text 12"/>
          <p:cNvSpPr/>
          <p:nvPr/>
        </p:nvSpPr>
        <p:spPr>
          <a:xfrm>
            <a:off x="4803651" y="3785071"/>
            <a:ext cx="195195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নিয়মিত অনুশীলনের কৌশল</a:t>
            </a:r>
            <a:endParaRPr lang="en-US" sz="1350" dirty="0"/>
          </a:p>
        </p:txBody>
      </p:sp>
      <p:sp>
        <p:nvSpPr>
          <p:cNvPr id="19" name="Text 13"/>
          <p:cNvSpPr/>
          <p:nvPr/>
        </p:nvSpPr>
        <p:spPr>
          <a:xfrm>
            <a:off x="4803651" y="4091583"/>
            <a:ext cx="368342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কার্যকর ও আনন্দদায়ক শেখার পদ্ধতি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398785"/>
            <a:ext cx="308223" cy="168325"/>
          </a:xfrm>
          <a:prstGeom prst="roundRect">
            <a:avLst>
              <a:gd name="adj" fmla="val 19898"/>
            </a:avLst>
          </a:prstGeom>
          <a:noFill/>
          <a:ln/>
          <a:effectLst>
            <a:outerShdw blurRad="101600" dist="50800" dir="16200000" algn="bl" rotWithShape="0">
              <a:srgbClr val="505468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555873" y="428625"/>
            <a:ext cx="645914" cy="108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600" dirty="0">
                <a:solidFill>
                  <a:srgbClr val="50546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ধাপ ১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496119" y="595089"/>
            <a:ext cx="2949178" cy="311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9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বর্ণমালা সঠিকভাবে চেনা</a:t>
            </a:r>
            <a:endParaRPr lang="en-US" sz="1950" dirty="0">
              <a:solidFill>
                <a:srgbClr val="FF0000"/>
              </a:solidFill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090464"/>
            <a:ext cx="5213524" cy="295431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957590" y="2431777"/>
            <a:ext cx="2694980" cy="2716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বাংলা রিডং শেখার প্রথম ও সবচেয়ে গুরুত্বপূর্ণ শর্ত হলো </a:t>
            </a:r>
            <a:r>
              <a:rPr lang="en-US" sz="75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স্বরবর্ণ ও ব্যঞ্জনবর্ণ</a:t>
            </a:r>
            <a:r>
              <a:rPr lang="en-US" sz="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সঠিকভাবে চেনা ও উচ্চারণ করতে পারা।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496119" y="4202385"/>
            <a:ext cx="2670572" cy="542330"/>
          </a:xfrm>
          <a:prstGeom prst="roundRect">
            <a:avLst>
              <a:gd name="adj" fmla="val 7720"/>
            </a:avLst>
          </a:prstGeom>
          <a:solidFill>
            <a:srgbClr val="E2E3E9"/>
          </a:solidFill>
          <a:ln w="4763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00521" y="4306788"/>
            <a:ext cx="1245989" cy="155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১১টি স্বরবর্ণ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600521" y="4504506"/>
            <a:ext cx="2461766" cy="135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অ, আ, ই, ঈ, উ, ঊ, ঋ, এ, ঐ, ও, ঔ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3236714" y="4202385"/>
            <a:ext cx="2670572" cy="542330"/>
          </a:xfrm>
          <a:prstGeom prst="roundRect">
            <a:avLst>
              <a:gd name="adj" fmla="val 7720"/>
            </a:avLst>
          </a:prstGeom>
          <a:solidFill>
            <a:srgbClr val="E2E3E9"/>
          </a:solidFill>
          <a:ln w="4763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341117" y="4306788"/>
            <a:ext cx="1245989" cy="155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৩৯টি ব্যঞ্জনবর্ণ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3341117" y="4504506"/>
            <a:ext cx="2461766" cy="135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ক থেকে হ পর্যন্ত আকৃতি দেখে চেনা</a:t>
            </a:r>
            <a:endParaRPr lang="en-US" sz="750" dirty="0"/>
          </a:p>
        </p:txBody>
      </p:sp>
      <p:sp>
        <p:nvSpPr>
          <p:cNvPr id="13" name="Shape 10"/>
          <p:cNvSpPr/>
          <p:nvPr/>
        </p:nvSpPr>
        <p:spPr>
          <a:xfrm>
            <a:off x="5977310" y="4202385"/>
            <a:ext cx="2670572" cy="542330"/>
          </a:xfrm>
          <a:prstGeom prst="roundRect">
            <a:avLst>
              <a:gd name="adj" fmla="val 7720"/>
            </a:avLst>
          </a:prstGeom>
          <a:solidFill>
            <a:srgbClr val="E2E3E9"/>
          </a:solidFill>
          <a:ln w="4763">
            <a:solidFill>
              <a:srgbClr val="C8C9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081713" y="4306788"/>
            <a:ext cx="1245989" cy="155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মাত্রা ভেদ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6081713" y="4504506"/>
            <a:ext cx="2461766" cy="135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মাত্রাযুক্ত, অর্ধ-মাত্রা ও মাত্রাহীন বর্ণ আলাদা করা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848767"/>
            <a:ext cx="438373" cy="266402"/>
          </a:xfrm>
          <a:prstGeom prst="roundRect">
            <a:avLst>
              <a:gd name="adj" fmla="val 17880"/>
            </a:avLst>
          </a:prstGeom>
          <a:noFill/>
          <a:ln/>
          <a:effectLst>
            <a:outerShdw blurRad="101600" dist="50800" dir="16200000" algn="bl" rotWithShape="0">
              <a:srgbClr val="505468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581174" y="891257"/>
            <a:ext cx="725463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50546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ধাপ ২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96119" y="1171873"/>
            <a:ext cx="4485605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কার-চিহ্নের জাদুকরী ব্যবহার</a:t>
            </a:r>
            <a:endParaRPr lang="en-US" sz="2750" dirty="0">
              <a:solidFill>
                <a:srgbClr val="FF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496119" y="1827461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স্বরবর্ণের সংক্ষিপ্ত রূপ বা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কার-চিহ্ন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চেনা বাংলা রিডংয়ের মূল চাবিকাঠি।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2213744"/>
            <a:ext cx="1143595" cy="114359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96119" y="3534519"/>
            <a:ext cx="184814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কার-চিহ্নের আকৃতি ও নাম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96119" y="3841031"/>
            <a:ext cx="259913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১০টি কার-চিহ্নের নাম ও আকৃতি শেখা — া, ি, ী, ু, ূ, ৃ, ে, ৈ, ো, ৌ</a:t>
            </a:r>
            <a:endParaRPr lang="en-US" sz="11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33" y="2213744"/>
            <a:ext cx="1143595" cy="114359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272433" y="353451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ব্যঞ্জন + কার-চিহ্ন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3272433" y="3841031"/>
            <a:ext cx="259913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ক + া =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কা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ক + ি =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কি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ক + ু =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কু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— এইভাবে উচ্চারণ শেখা</a:t>
            </a:r>
            <a:endParaRPr lang="en-US" sz="11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47" y="2213744"/>
            <a:ext cx="1143595" cy="114359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048747" y="353451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পরিচিত শব্দে অনুশীলন</a:t>
            </a:r>
            <a:endParaRPr lang="en-US" sz="1350" dirty="0"/>
          </a:p>
        </p:txBody>
      </p:sp>
      <p:sp>
        <p:nvSpPr>
          <p:cNvPr id="14" name="Text 9"/>
          <p:cNvSpPr/>
          <p:nvPr/>
        </p:nvSpPr>
        <p:spPr>
          <a:xfrm>
            <a:off x="6048747" y="3841031"/>
            <a:ext cx="259913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মা, বাবা, মিনু, কলা — দৈনন্দিন শব্দ দিয়ে অনুশীলন করলে শেখা সহজ হয়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389855"/>
            <a:ext cx="219075" cy="110430"/>
          </a:xfrm>
          <a:prstGeom prst="roundRect">
            <a:avLst>
              <a:gd name="adj" fmla="val 21567"/>
            </a:avLst>
          </a:prstGeom>
          <a:noFill/>
          <a:ln/>
          <a:effectLst>
            <a:outerShdw blurRad="101600" dist="50800" dir="16200000" algn="bl" rotWithShape="0">
              <a:srgbClr val="505468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538609" y="411063"/>
            <a:ext cx="591294" cy="68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" dirty="0">
                <a:solidFill>
                  <a:srgbClr val="50546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ধাপ ৩</a:t>
            </a:r>
            <a:endParaRPr lang="en-US" sz="400" dirty="0"/>
          </a:p>
        </p:txBody>
      </p:sp>
      <p:sp>
        <p:nvSpPr>
          <p:cNvPr id="4" name="Text 2"/>
          <p:cNvSpPr/>
          <p:nvPr/>
        </p:nvSpPr>
        <p:spPr>
          <a:xfrm>
            <a:off x="496119" y="514424"/>
            <a:ext cx="2397249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ফলা-চিহ্ন ও সহজ শব্দ গঠন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496119" y="2563564"/>
            <a:ext cx="1343174" cy="110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650" dirty="0">
                <a:solidFill>
                  <a:srgbClr val="505468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ফলা-চিহ্ন কী?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496119" y="2709714"/>
            <a:ext cx="4446612" cy="85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কার-চিহ্নের পর </a:t>
            </a:r>
            <a:r>
              <a:rPr lang="en-US" sz="55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৬টি ফলা-চিহ্ন</a:t>
            </a:r>
            <a:r>
              <a:rPr lang="en-US" sz="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(য-ফলা, র-ফলা, ল-ফলা ইত্যাদি) শেখানো জরুরি। ফলা যুক্ত হলে শব্দের উচ্চারণে পরিবর্তন আসে।</a:t>
            </a:r>
            <a:endParaRPr lang="en-US" sz="550" dirty="0"/>
          </a:p>
        </p:txBody>
      </p:sp>
      <p:sp>
        <p:nvSpPr>
          <p:cNvPr id="7" name="Text 5"/>
          <p:cNvSpPr/>
          <p:nvPr/>
        </p:nvSpPr>
        <p:spPr>
          <a:xfrm>
            <a:off x="496119" y="2826618"/>
            <a:ext cx="3989412" cy="279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11760" indent="-111760" algn="l">
              <a:lnSpc>
                <a:spcPct val="100000"/>
              </a:lnSpc>
              <a:buSzPct val="100000"/>
              <a:buChar char="•"/>
            </a:pPr>
            <a:r>
              <a:rPr lang="en-US" sz="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দুই বা তিন বর্ণের সহজ শব্দ তৈরি করুন — </a:t>
            </a:r>
            <a:r>
              <a:rPr lang="en-US" sz="55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জল, কলম, বই, ফল</a:t>
            </a:r>
            <a:endParaRPr lang="en-US" sz="550" dirty="0"/>
          </a:p>
          <a:p>
            <a:pPr marL="111760" indent="-111760" algn="l">
              <a:lnSpc>
                <a:spcPct val="100000"/>
              </a:lnSpc>
              <a:buSzPct val="100000"/>
              <a:buChar char="•"/>
            </a:pPr>
            <a:r>
              <a:rPr lang="en-US" sz="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ফলা যুক্ত শব্দের উচ্চারণ আলাদাভাবে শুনুন ও বলুন</a:t>
            </a:r>
            <a:endParaRPr lang="en-US" sz="550" dirty="0"/>
          </a:p>
          <a:p>
            <a:pPr marL="111760" indent="-111760" algn="l">
              <a:lnSpc>
                <a:spcPct val="100000"/>
              </a:lnSpc>
              <a:buSzPct val="100000"/>
              <a:buChar char="•"/>
            </a:pPr>
            <a:r>
              <a:rPr lang="en-US" sz="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ছবি দেখে শব্দ মেলানোর খেলা তৈরি করুন — এতে আগ্রহ বাড়ে</a:t>
            </a:r>
            <a:endParaRPr lang="en-US" sz="5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232" y="828824"/>
            <a:ext cx="3989412" cy="3989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25119" y="954212"/>
            <a:ext cx="438373" cy="266402"/>
          </a:xfrm>
          <a:prstGeom prst="roundRect">
            <a:avLst>
              <a:gd name="adj" fmla="val 17880"/>
            </a:avLst>
          </a:prstGeom>
          <a:noFill/>
          <a:ln/>
          <a:effectLst>
            <a:outerShdw blurRad="101600" dist="50800" dir="16200000" algn="bl" rotWithShape="0">
              <a:srgbClr val="505468">
                <a:alpha val="100000"/>
              </a:srgbClr>
            </a:outerShdw>
          </a:effectLst>
        </p:spPr>
      </p:sp>
      <p:sp>
        <p:nvSpPr>
          <p:cNvPr id="4" name="Text 1"/>
          <p:cNvSpPr/>
          <p:nvPr/>
        </p:nvSpPr>
        <p:spPr>
          <a:xfrm>
            <a:off x="4010174" y="996702"/>
            <a:ext cx="725463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50546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ধাপ ৪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3925119" y="1277317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যুক্তবর্ণের সহজ পাঠ</a:t>
            </a:r>
            <a:endParaRPr lang="en-US" sz="2750" dirty="0">
              <a:solidFill>
                <a:srgbClr val="FF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3925119" y="1932905"/>
            <a:ext cx="5179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যুক্তবর্ণ বাংলা রিডংয়ের সবচেয়ে বড় বাধা — এটি ভেঙে ধাপে ধাপে শেখাতে হবে।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925119" y="2319189"/>
            <a:ext cx="4722763" cy="1870025"/>
          </a:xfrm>
          <a:prstGeom prst="roundRect">
            <a:avLst>
              <a:gd name="adj" fmla="val 3184"/>
            </a:avLst>
          </a:prstGeom>
          <a:solidFill>
            <a:srgbClr val="E2E3E9"/>
          </a:solidFill>
          <a:ln w="4763">
            <a:solidFill>
              <a:srgbClr val="C8C9C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929881" y="2323951"/>
            <a:ext cx="2356619" cy="1043657"/>
          </a:xfrm>
          <a:prstGeom prst="rect">
            <a:avLst/>
          </a:prstGeom>
          <a:solidFill>
            <a:srgbClr val="E2E3E9"/>
          </a:solidFill>
          <a:ln/>
        </p:spPr>
      </p:sp>
      <p:sp>
        <p:nvSpPr>
          <p:cNvPr id="9" name="Text 6"/>
          <p:cNvSpPr/>
          <p:nvPr/>
        </p:nvSpPr>
        <p:spPr>
          <a:xfrm>
            <a:off x="4071640" y="246571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স্পষ্ট যুক্তবর্ণ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071640" y="2772221"/>
            <a:ext cx="2073101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ন + দ =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ন্দ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(আনন্দ), ম + প =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ম্প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(কম্প) — আকৃতি স্পষ্ট থাকে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6286500" y="2323951"/>
            <a:ext cx="2356619" cy="1043657"/>
          </a:xfrm>
          <a:prstGeom prst="rect">
            <a:avLst/>
          </a:prstGeom>
          <a:solidFill>
            <a:srgbClr val="E2E3E9"/>
          </a:solidFill>
          <a:ln/>
        </p:spPr>
      </p:sp>
      <p:sp>
        <p:nvSpPr>
          <p:cNvPr id="12" name="Shape 9"/>
          <p:cNvSpPr/>
          <p:nvPr/>
        </p:nvSpPr>
        <p:spPr>
          <a:xfrm>
            <a:off x="6286500" y="2323951"/>
            <a:ext cx="19050" cy="1043657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3" name="Text 10"/>
          <p:cNvSpPr/>
          <p:nvPr/>
        </p:nvSpPr>
        <p:spPr>
          <a:xfrm>
            <a:off x="6428259" y="246571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রূপ পরিবর্তিত যুক্তবর্ণ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6428259" y="2772221"/>
            <a:ext cx="2073101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ক + ষ =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ক্ষ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(শিক্ষক), জ + ঞ =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জ্ঞ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(জ্ঞান) — আকৃতি বদলে যায়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3929881" y="3367608"/>
            <a:ext cx="4713238" cy="816843"/>
          </a:xfrm>
          <a:prstGeom prst="rect">
            <a:avLst/>
          </a:prstGeom>
          <a:solidFill>
            <a:srgbClr val="E2E3E9"/>
          </a:solidFill>
          <a:ln/>
        </p:spPr>
      </p:sp>
      <p:sp>
        <p:nvSpPr>
          <p:cNvPr id="16" name="Shape 13"/>
          <p:cNvSpPr/>
          <p:nvPr/>
        </p:nvSpPr>
        <p:spPr>
          <a:xfrm>
            <a:off x="3929881" y="3367608"/>
            <a:ext cx="4713238" cy="1905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7" name="Text 14"/>
          <p:cNvSpPr/>
          <p:nvPr/>
        </p:nvSpPr>
        <p:spPr>
          <a:xfrm>
            <a:off x="4071640" y="350936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দৈনিক অনুশীলন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4071640" y="3815879"/>
            <a:ext cx="4429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প্রতিদিন অন্তত </a:t>
            </a:r>
            <a:r>
              <a:rPr lang="en-US" sz="11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৫টি নতুন</a:t>
            </a: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যুক্তবর্ণের শব্দ শিখুন ও লিখুন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404292"/>
            <a:ext cx="417835" cy="249882"/>
          </a:xfrm>
          <a:prstGeom prst="roundRect">
            <a:avLst>
              <a:gd name="adj" fmla="val 18169"/>
            </a:avLst>
          </a:prstGeom>
          <a:noFill/>
          <a:ln/>
          <a:effectLst>
            <a:outerShdw blurRad="101600" dist="50800" dir="16200000" algn="bl" rotWithShape="0">
              <a:srgbClr val="505468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577155" y="444773"/>
            <a:ext cx="712961" cy="168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850" dirty="0">
                <a:solidFill>
                  <a:srgbClr val="50546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ধাপ ৫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96119" y="705669"/>
            <a:ext cx="4046637" cy="42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বাক্য গঠন ও অনুচ্ছেদ পঠন</a:t>
            </a:r>
            <a:endParaRPr lang="en-US" sz="2650" dirty="0">
              <a:solidFill>
                <a:srgbClr val="FF0000"/>
              </a:solidFill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561579"/>
            <a:ext cx="5183237" cy="293712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3772" y="1437010"/>
            <a:ext cx="2638797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শব্দ চেনার পর </a:t>
            </a:r>
            <a:r>
              <a:rPr lang="en-US" sz="105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ছোট ছোট বাক্য</a:t>
            </a: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দিয়ে রিডং শুরু করতে হবে। ধীরে ধীরে জটিলতা বাড়ানো উচিত।</a:t>
            </a:r>
            <a:endParaRPr lang="en-US" sz="10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64448" y="2008250"/>
            <a:ext cx="202629" cy="20262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452815" y="2004120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২-৩ শব্দের বাক্য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6452815" y="2343969"/>
            <a:ext cx="2199754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আমি ভাত খাই। বল খেলি। বই পড়ি।</a:t>
            </a:r>
            <a:endParaRPr lang="en-US" sz="10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64448" y="2816758"/>
            <a:ext cx="202629" cy="20262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452815" y="2812628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বিরামচিহ্নের নিয়ম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6452815" y="3152477"/>
            <a:ext cx="2199754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দাঁড়ি (।) ও কমা (,) দেখে থামার অভ্যাস গড়ুন</a:t>
            </a:r>
            <a:endParaRPr lang="en-US" sz="10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64448" y="3836380"/>
            <a:ext cx="202629" cy="20262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452815" y="3832250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গল্পের বই পড়া</a:t>
            </a:r>
            <a:endParaRPr lang="en-US" sz="1300" dirty="0"/>
          </a:p>
        </p:txBody>
      </p:sp>
      <p:sp>
        <p:nvSpPr>
          <p:cNvPr id="15" name="Text 9"/>
          <p:cNvSpPr/>
          <p:nvPr/>
        </p:nvSpPr>
        <p:spPr>
          <a:xfrm>
            <a:off x="6452815" y="4172099"/>
            <a:ext cx="2199754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আকর্ষণীয় ও ছবিসহ গল্পের বই পড়লে আগ্রহ বাড়ে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95325"/>
            <a:ext cx="436654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কার্যকর অনুশীলনের কৌশল</a:t>
            </a:r>
            <a:endParaRPr lang="en-US" sz="2750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1421829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সঠিক কৌশলে অনুশীলন করলে বাংলা রিডং শেখা দ্রুত ও স্থায়ী হয়।</a:t>
            </a:r>
            <a:endParaRPr lang="en-US" sz="1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6119" y="1808113"/>
            <a:ext cx="354360" cy="3543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6119" y="233965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জোরে জোরে পড়া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496119" y="2646164"/>
            <a:ext cx="398725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উচ্চস্বরে পড়লে উচ্চারণের জড়তা কাটে এবং আত্মবিশ্বাস বাড়ে।</a:t>
            </a:r>
            <a:endParaRPr lang="en-US" sz="11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60553" y="1808113"/>
            <a:ext cx="354360" cy="3543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660553" y="233965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আঙুল দিয়ে পড়া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4660553" y="2646164"/>
            <a:ext cx="398732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লাইনের প্রতি মনোযোগ ঠিক থাকে, বিশেষ করে ছোটদের জন্য কার্যকর।</a:t>
            </a:r>
            <a:endParaRPr lang="en-US" sz="11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6119" y="3156496"/>
            <a:ext cx="354360" cy="3543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96119" y="368803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ছবির বই ব্যবহার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496119" y="3994547"/>
            <a:ext cx="398725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ছোটদের ক্ষেত্রে ছবিসহ বই পড়ার আগ্রহ ও বোঝার ক্ষমতা বাড়ায়।</a:t>
            </a:r>
            <a:endParaRPr lang="en-US" sz="11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60553" y="3156496"/>
            <a:ext cx="354360" cy="3543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660553" y="368803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অডিও বুক শোনা</a:t>
            </a:r>
            <a:endParaRPr lang="en-US" sz="1350" dirty="0"/>
          </a:p>
        </p:txBody>
      </p:sp>
      <p:sp>
        <p:nvSpPr>
          <p:cNvPr id="15" name="Text 9"/>
          <p:cNvSpPr/>
          <p:nvPr/>
        </p:nvSpPr>
        <p:spPr>
          <a:xfrm>
            <a:off x="4660553" y="3994547"/>
            <a:ext cx="3987329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সঠিক উচ্চারণ ও বাচনভঙ্গি শেখার জন্য অডিও বুক শোনা অত্যন্ত কার্যকর।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96119" y="489496"/>
            <a:ext cx="806276" cy="249882"/>
          </a:xfrm>
          <a:prstGeom prst="roundRect">
            <a:avLst>
              <a:gd name="adj" fmla="val 18169"/>
            </a:avLst>
          </a:prstGeom>
          <a:solidFill>
            <a:srgbClr val="E2E3E9"/>
          </a:solidFill>
          <a:ln/>
        </p:spPr>
      </p:sp>
      <p:sp>
        <p:nvSpPr>
          <p:cNvPr id="4" name="Text 1"/>
          <p:cNvSpPr/>
          <p:nvPr/>
        </p:nvSpPr>
        <p:spPr>
          <a:xfrm>
            <a:off x="577155" y="529977"/>
            <a:ext cx="1101403" cy="168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8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শিক্ষক বাতায়ন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96119" y="790873"/>
            <a:ext cx="3835226" cy="42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dirty="0">
                <a:solidFill>
                  <a:srgbClr val="FF0000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শিক্ষকের ভূমিকা</a:t>
            </a:r>
            <a:endParaRPr lang="en-US" sz="2650" dirty="0">
              <a:solidFill>
                <a:srgbClr val="FF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96119" y="1406351"/>
            <a:ext cx="4722763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একজন দক্ষ শিক্ষক বাংলা রিডং শেখানোর প্রক্রিয়াকে আনন্দময় ও কার্যকর করে তুলতে পারেন।</a:t>
            </a:r>
            <a:endParaRPr lang="en-US" sz="10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6119" y="1973461"/>
            <a:ext cx="4722763" cy="8076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26430" y="2127572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মাল্টিমিডিয়া ক্লাসরুম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726430" y="2415927"/>
            <a:ext cx="4338340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বর্ণ ও ছবির অ্যানিমেশন, ভিডিও ও প্রজেক্টর ব্যবহার করে পাঠ আকর্ষণীয় করুন।</a:t>
            </a:r>
            <a:endParaRPr lang="en-US" sz="10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6119" y="2909888"/>
            <a:ext cx="4722763" cy="80769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26430" y="3063999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ফ্ল্যাশ কার্ড ও খেলা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726430" y="3352354"/>
            <a:ext cx="4338340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Flash Card ও শব্দ তৈরির খেলার আয়োজন করুন — খেলার ছলে শেখা সহজ হয়।</a:t>
            </a:r>
            <a:endParaRPr lang="en-US" sz="10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119" y="3846314"/>
            <a:ext cx="4722763" cy="80769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26430" y="4000426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Bold" pitchFamily="34" charset="0"/>
                <a:ea typeface="Instrument Sans SemiBold" pitchFamily="34" charset="-122"/>
                <a:cs typeface="Instrument Sans SemiBold" pitchFamily="34" charset="-120"/>
              </a:rPr>
              <a:t>রেমিডিয়াল ক্লাস</a:t>
            </a:r>
            <a:endParaRPr lang="en-US" sz="1300" dirty="0"/>
          </a:p>
        </p:txBody>
      </p:sp>
      <p:sp>
        <p:nvSpPr>
          <p:cNvPr id="15" name="Text 9"/>
          <p:cNvSpPr/>
          <p:nvPr/>
        </p:nvSpPr>
        <p:spPr>
          <a:xfrm>
            <a:off x="726430" y="4288780"/>
            <a:ext cx="4338340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পিছিয়ে পড়া শিক্ষার্থীদের জন্য বিশেষ যত্ন ও অতিরিক্ত ক্লাসের ব্যবস্থা করুন।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642</Words>
  <Application>Microsoft Office PowerPoint</Application>
  <PresentationFormat>On-screen Show (16:9)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Twemoji Mozilla</vt:lpstr>
      <vt:lpstr>Instrument Sans SemiBold</vt:lpstr>
      <vt:lpstr>Instrument Sans Medium</vt:lpstr>
      <vt:lpstr>Instrument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User</cp:lastModifiedBy>
  <cp:revision>2</cp:revision>
  <dcterms:created xsi:type="dcterms:W3CDTF">2026-07-03T14:46:37Z</dcterms:created>
  <dcterms:modified xsi:type="dcterms:W3CDTF">2026-07-03T15:00:17Z</dcterms:modified>
</cp:coreProperties>
</file>