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5E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9728"/>
            <a:ext cx="3474720" cy="5033772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502920"/>
            <a:ext cx="2423160" cy="2423160"/>
          </a:xfrm>
          <a:prstGeom prst="ellipse">
            <a:avLst/>
          </a:prstGeom>
        </p:spPr>
      </p:pic>
      <p:sp>
        <p:nvSpPr>
          <p:cNvPr id="5" name="Text 2"/>
          <p:cNvSpPr/>
          <p:nvPr/>
        </p:nvSpPr>
        <p:spPr>
          <a:xfrm>
            <a:off x="182880" y="3063240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তামজীদ আহম্মদ</a:t>
            </a:r>
            <a:endParaRPr lang="en-US" sz="1800" dirty="0"/>
          </a:p>
        </p:txBody>
      </p:sp>
      <p:sp>
        <p:nvSpPr>
          <p:cNvPr id="6" name="Text 3"/>
          <p:cNvSpPr/>
          <p:nvPr/>
        </p:nvSpPr>
        <p:spPr>
          <a:xfrm>
            <a:off x="182880" y="3547872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সহকারী শিক্ষক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137160" y="388620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8E6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৬৫ নং ছনপাড়া সরকারি প্রাথমিক বিদ্যালয়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182880" y="4270248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8E6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আড়াইহাজার, নারায়ণগঞ্জ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3749040" y="502920"/>
            <a:ext cx="52120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ইসলাম শিক্ষা</a:t>
            </a:r>
            <a:endParaRPr lang="en-US" sz="3600" dirty="0"/>
          </a:p>
        </p:txBody>
      </p:sp>
      <p:sp>
        <p:nvSpPr>
          <p:cNvPr id="10" name="Text 7"/>
          <p:cNvSpPr/>
          <p:nvPr/>
        </p:nvSpPr>
        <p:spPr>
          <a:xfrm>
            <a:off x="3749040" y="1143000"/>
            <a:ext cx="5212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পঞ্চম শ্রেণি</a:t>
            </a:r>
            <a:endParaRPr lang="en-US" sz="2600" dirty="0"/>
          </a:p>
        </p:txBody>
      </p:sp>
      <p:sp>
        <p:nvSpPr>
          <p:cNvPr id="11" name="Shape 8"/>
          <p:cNvSpPr/>
          <p:nvPr/>
        </p:nvSpPr>
        <p:spPr>
          <a:xfrm>
            <a:off x="3749040" y="1664208"/>
            <a:ext cx="5120640" cy="36576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3749040" y="1783080"/>
            <a:ext cx="5212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C8E6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প্রথম অধ্যায়</a:t>
            </a:r>
            <a:endParaRPr lang="en-US" sz="2000" dirty="0"/>
          </a:p>
        </p:txBody>
      </p:sp>
      <p:sp>
        <p:nvSpPr>
          <p:cNvPr id="13" name="Text 10"/>
          <p:cNvSpPr/>
          <p:nvPr/>
        </p:nvSpPr>
        <p:spPr>
          <a:xfrm>
            <a:off x="3749040" y="2212848"/>
            <a:ext cx="52120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আকাইদ ও ইবাদত</a:t>
            </a:r>
            <a:endParaRPr lang="en-US" sz="2800" dirty="0"/>
          </a:p>
        </p:txBody>
      </p:sp>
      <p:sp>
        <p:nvSpPr>
          <p:cNvPr id="14" name="Text 11"/>
          <p:cNvSpPr/>
          <p:nvPr/>
        </p:nvSpPr>
        <p:spPr>
          <a:xfrm>
            <a:off x="3749040" y="2880360"/>
            <a:ext cx="5212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F5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মহান আল্লাহ ও তাঁর একত্ববাদ (তাওহিদ)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3749040" y="3264408"/>
            <a:ext cx="5212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F5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শিরক ও তার পরিণতি</a:t>
            </a:r>
            <a:endParaRPr lang="en-US" sz="1200" dirty="0"/>
          </a:p>
        </p:txBody>
      </p:sp>
      <p:sp>
        <p:nvSpPr>
          <p:cNvPr id="16" name="Text 13"/>
          <p:cNvSpPr/>
          <p:nvPr/>
        </p:nvSpPr>
        <p:spPr>
          <a:xfrm>
            <a:off x="3749040" y="3648456"/>
            <a:ext cx="5212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F5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সালাত, তাশাহহুদ ও দু'আ কুনুত</a:t>
            </a:r>
            <a:endParaRPr lang="en-US" sz="1200" dirty="0"/>
          </a:p>
        </p:txBody>
      </p:sp>
      <p:sp>
        <p:nvSpPr>
          <p:cNvPr id="17" name="Text 14"/>
          <p:cNvSpPr/>
          <p:nvPr/>
        </p:nvSpPr>
        <p:spPr>
          <a:xfrm>
            <a:off x="3749040" y="4032504"/>
            <a:ext cx="5212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F5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সাওম (রোজা) ও তার গুরুত্ব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3749040" y="4416552"/>
            <a:ext cx="5212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F5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জাকাত ও হজ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8F5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91440"/>
            <a:ext cx="85953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হজ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274320" y="1005840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হজ (حج) শব্দের আভিধানিক অর্থ সংকল্প করা, ইচ্ছা করা। আল্লাহর সন্তুষ্টি লাভের উদ্দেশ্যে জিলহজ মাসের নির্দিষ্ট দিনসমূহে নির্ধারিত পদ্ধতিতে বায়তুল্লাহ (আল্লাহর ঘর) ও সংশ্লিষ্ট স্থানসমূহ জিয়ারত করাই হজ। এটি ইসলামের পঞ্চম রুকন।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1828800" y="1847088"/>
            <a:ext cx="5486400" cy="594360"/>
          </a:xfrm>
          <a:prstGeom prst="rect">
            <a:avLst/>
          </a:prstGeom>
          <a:solidFill>
            <a:srgbClr val="FFF8E1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0" y="1847088"/>
            <a:ext cx="5486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وَلِلَّهِ عَلَى النَّاسِ حِجُّ الْبَيْتِ مَنِ اسْتَطَاعَ إِلَيْهِ سَبِيلًا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365760" y="2496312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B7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অর্থ: মানুষের মধ্য থেকে যারা সেখানে পৌঁছার সামর্থ্য রাখে, তাদের জন্য আল্লাহর উদ্দেশ্যে এই ঘরের হজ করা আবশ্যক। (সূরা আলে ইমরান, আয়াত: ৯৭)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74320" y="3017520"/>
            <a:ext cx="3931920" cy="384048"/>
          </a:xfrm>
          <a:prstGeom prst="rect">
            <a:avLst/>
          </a:prstGeom>
          <a:solidFill>
            <a:srgbClr val="43A047"/>
          </a:solidFill>
          <a:ln w="12700">
            <a:solidFill>
              <a:srgbClr val="43A04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4320" y="3017520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হজের ফরজ (৩টি)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74320" y="3419856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১. ইহরাম বাঁধা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74320" y="3803904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২. আরাফাতের ময়দানে অবস্থান করা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274320" y="4187952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৩. তাওয়াফে জিয়ারত করা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663440" y="3017520"/>
            <a:ext cx="4206240" cy="384048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663440" y="3017520"/>
            <a:ext cx="4206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হজের গুরুত্ব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663440" y="3419856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বিশ্ব মুসলিম ভ্রাতৃত্বের মহামিলন।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4663440" y="3803904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আল্লাহর ঘর জিয়ারতের মাধ্যমে পাপ মোচন হয়।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4663440" y="4187952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মুসলিম বিশ্বের ঐক্য ও সংহতি দৃঢ় হয়।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4663440" y="4572000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মুসলিম জাতির পরিচয় তুলে ধরে।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74320" y="4873752"/>
            <a:ext cx="8595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ইসলাম শিক্ষা | পঞ্চম শ্রেণি | প্রথম অধ্যায়: আকাইদ ও ইবাদত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B5E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পাঠের সারসংক্ষেপ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2743200" cy="1234440"/>
          </a:xfrm>
          <a:prstGeom prst="rect">
            <a:avLst/>
          </a:prstGeom>
          <a:solidFill>
            <a:srgbClr val="2E7D32"/>
          </a:solidFill>
          <a:ln w="12700">
            <a:solidFill>
              <a:srgbClr val="43A04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1005840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তাওহিদ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274320" y="1344168"/>
            <a:ext cx="27432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মহান আল্লাহকে তাঁর সত্তা ও গুণাবলিতে এক ও অদ্বিতীয় বিশ্বাস করা।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274320" y="2331720"/>
            <a:ext cx="2743200" cy="1234440"/>
          </a:xfrm>
          <a:prstGeom prst="rect">
            <a:avLst/>
          </a:prstGeom>
          <a:solidFill>
            <a:srgbClr val="2E7D32"/>
          </a:solidFill>
          <a:ln w="12700">
            <a:solidFill>
              <a:srgbClr val="43A04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2377440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শিরক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274320" y="2715768"/>
            <a:ext cx="27432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আল্লাহর সাথে কাউকে অংশীদার করা — এটি সবচেয়ে বড় পাপ।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246120" y="960120"/>
            <a:ext cx="2743200" cy="1234440"/>
          </a:xfrm>
          <a:prstGeom prst="rect">
            <a:avLst/>
          </a:prstGeom>
          <a:solidFill>
            <a:srgbClr val="2E7D32"/>
          </a:solidFill>
          <a:ln w="12700">
            <a:solidFill>
              <a:srgbClr val="43A04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46120" y="1005840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সালাত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246120" y="1344168"/>
            <a:ext cx="27432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ওয়াজিব ১৪টি। তাশাহহুদ ও দু'আ কুনুত সালাতের গুরুত্বপূর্ণ অংশ।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3246120" y="2331720"/>
            <a:ext cx="2743200" cy="1234440"/>
          </a:xfrm>
          <a:prstGeom prst="rect">
            <a:avLst/>
          </a:prstGeom>
          <a:solidFill>
            <a:srgbClr val="2E7D32"/>
          </a:solidFill>
          <a:ln w="12700">
            <a:solidFill>
              <a:srgbClr val="43A04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46120" y="2377440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মুনাজাত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246120" y="2715768"/>
            <a:ext cx="27432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ফরজ সালাত শেষে মহান আল্লাহর কাছে প্রার্থনা করা।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6217920" y="960120"/>
            <a:ext cx="2743200" cy="1234440"/>
          </a:xfrm>
          <a:prstGeom prst="rect">
            <a:avLst/>
          </a:prstGeom>
          <a:solidFill>
            <a:srgbClr val="2E7D32"/>
          </a:solidFill>
          <a:ln w="12700">
            <a:solidFill>
              <a:srgbClr val="43A04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217920" y="1005840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সাওম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217920" y="1344168"/>
            <a:ext cx="27432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রমজানের রোজা ফরজ। লক্ষ্য তাকওয়া অর্জন করা।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6217920" y="2331720"/>
            <a:ext cx="2743200" cy="1234440"/>
          </a:xfrm>
          <a:prstGeom prst="rect">
            <a:avLst/>
          </a:prstGeom>
          <a:solidFill>
            <a:srgbClr val="2E7D32"/>
          </a:solidFill>
          <a:ln w="12700">
            <a:solidFill>
              <a:srgbClr val="43A04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217920" y="2377440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জাকাত ও হজ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6217920" y="2715768"/>
            <a:ext cx="27432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জাকাত সম্পদ পবিত্র করে, হজ মুসলিম ঐক্যের প্রতীক।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1371600" y="3767328"/>
            <a:ext cx="6400800" cy="822960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371600" y="3767328"/>
            <a:ext cx="6400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সকলকে আন্তরিক ধন্যবাদ ও কৃতজ্ঞতা জানাই।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8E6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তামজীদ আহম্মদ | সহকারী শিক্ষক | ৬৫ নং ছনপাড়া সরকারি প্রাথমিক বিদ্যালয়, আড়াইহাজার, নারায়ণগঞ্জ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8F5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91440"/>
            <a:ext cx="85953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মহান আল্লাহ ও তাঁর একত্ববাদ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1051560"/>
            <a:ext cx="4114800" cy="41148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1051560"/>
            <a:ext cx="4114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প্রকৃতি পর্যবেক্ষণ করি</a:t>
            </a:r>
            <a:endParaRPr lang="en-US" sz="15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481328"/>
          <a:ext cx="4114800" cy="1371600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371600"/>
              </a:tblGrid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চন্দ্র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D3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সূর্য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D3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পৃথিবী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D3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দিন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রাত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ঋতু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গ্রহ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নক্ষত্র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তারকারাজি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 4"/>
          <p:cNvSpPr/>
          <p:nvPr/>
        </p:nvSpPr>
        <p:spPr>
          <a:xfrm>
            <a:off x="274320" y="292608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সবকিছু একই নিয়মে সুশৃঙ্খলভাবে চলে!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274320" y="3383280"/>
            <a:ext cx="41148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সূর্য প্রতিদিন পূর্বদিকে ওঠে ও পশ্চিমে অস্ত যায়।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দিনের পর রাত আসে, ঋতু পরিবর্তন হয়।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কোনো বিশৃঙ্খলা নেই — এই সুশৃঙ্খলার পেছনে কে?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4663440" y="1051560"/>
            <a:ext cx="4206240" cy="411480"/>
          </a:xfrm>
          <a:prstGeom prst="rect">
            <a:avLst/>
          </a:prstGeom>
          <a:solidFill>
            <a:srgbClr val="43A047"/>
          </a:solidFill>
          <a:ln w="12700">
            <a:solidFill>
              <a:srgbClr val="43A047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4663440" y="1051560"/>
            <a:ext cx="4206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মহান আল্লাহর পরিচয়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4663440" y="1572768"/>
            <a:ext cx="42062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1. </a:t>
            </a:r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তিনি সমগ্র বিশ্বজগতের সৃষ্টিকর্তা।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4663440" y="2048256"/>
            <a:ext cx="42062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2. </a:t>
            </a:r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তিনি মহাজগতের নিয়ম-শৃঙ্খলার নিয়ন্ত্রক।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4663440" y="2523744"/>
            <a:ext cx="42062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3. </a:t>
            </a:r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তিনি এক ও অদ্বিতীয় — কোনো অংশীদার নেই।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4663440" y="2999232"/>
            <a:ext cx="42062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4. </a:t>
            </a:r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তিনি সকলের প্রতিপালক ও রক্ষাকর্তা।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4663440" y="3474720"/>
            <a:ext cx="42062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5. </a:t>
            </a:r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তিনি সব কিছুর সৃষ্টা, নিয়ন্ত্রক ও পালনকর্তা।</a:t>
            </a:r>
            <a:endParaRPr lang="en-US" sz="1300" dirty="0"/>
          </a:p>
        </p:txBody>
      </p:sp>
      <p:sp>
        <p:nvSpPr>
          <p:cNvPr id="16" name="Shape 13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274320" y="4873752"/>
            <a:ext cx="8595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ইসলাম শিক্ষা | পঞ্চম শ্রেণি | প্রথম অধ্যায়: আকাইদ ও ইবাদত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91440"/>
            <a:ext cx="85953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তাওহিদ — মহান আল্লাহর একত্ববাদ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1371600" y="1005840"/>
            <a:ext cx="6400800" cy="914400"/>
          </a:xfrm>
          <a:prstGeom prst="rect">
            <a:avLst/>
          </a:prstGeom>
          <a:solidFill>
            <a:srgbClr val="FFF8E1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371600" y="1005840"/>
            <a:ext cx="6400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قُلْ هُوَ اللهُ أَحَدٌ ۝ اَللهُ الصَّمَدُ ۝ لَمْ يَلِدْ وَلَمْ يُوْلَدْ ۝ وَلَمْ يَكُنْ لَّهُ كُفُوًا أَحَدٌ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365760" y="1993392"/>
            <a:ext cx="8412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B7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অর্থ: (হে নবি) বলুন, তিনিই আল্লাহ, এক-অদ্বিতীয়। আল্লাহ কারো মুখাপেক্ষী নন। তিনি কাউকে জন্ম দেননি এবং তাঁকেও জন্ম দেওয়া হয়নি। আর তাঁর সমকক্ষও কেউ নেই। (সূরা আল-ইখলাস, আয়াত: ১-৪)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274320" y="2880360"/>
            <a:ext cx="3931920" cy="365760"/>
          </a:xfrm>
          <a:prstGeom prst="rect">
            <a:avLst/>
          </a:prstGeom>
          <a:solidFill>
            <a:srgbClr val="43A047"/>
          </a:solidFill>
          <a:ln w="12700">
            <a:solidFill>
              <a:srgbClr val="43A04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288036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তাওহিদের সংজ্ঞা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274320" y="3264408"/>
            <a:ext cx="39319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তাওহিদ (توحيد) আরবি শব্দ। এর অর্থ একত্ববাদ। মহান আল্লাহকে তাঁর সত্তা, গুণাবলি ও কর্মে এক ও অদ্বিতীয় বলে বিশ্বাস করা এবং তাঁর ইবাদত করাই তাওহিদ।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663440" y="2880360"/>
            <a:ext cx="4206240" cy="36576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663440" y="2880360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তাওহিদের গুরুত্ব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663440" y="3310128"/>
            <a:ext cx="4206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এক আল্লাহর উপাসনা করতে প্রেরণা জোগায়।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4663440" y="3721608"/>
            <a:ext cx="4206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মানুষকে ঐক্যবদ্ধ করে, বিভেদ দূর করে।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4663440" y="4133088"/>
            <a:ext cx="4206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মিলেমিশে সুন্দরভাবে বসবাস করতে শেখায়।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4663440" y="4544568"/>
            <a:ext cx="4206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ইহকাল ও পরকালে সফলতার পথ দেখায়।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74320" y="4873752"/>
            <a:ext cx="8595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ইসলাম শিক্ষা | পঞ্চম শ্রেণি | প্রথম অধ্যায়: আকাইদ ও ইবাদত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8F5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91440"/>
            <a:ext cx="85953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শিরক — তাওহিদের বিপরীত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8595360" cy="411480"/>
          </a:xfrm>
          <a:prstGeom prst="rect">
            <a:avLst/>
          </a:prstGeom>
          <a:solidFill>
            <a:srgbClr val="43A047"/>
          </a:solidFill>
          <a:ln w="12700">
            <a:solidFill>
              <a:srgbClr val="43A04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1435608"/>
            <a:ext cx="8595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শিরক (شرك) — অর্থ অংশীদার করা। মহান আল্লাহর সত্তা, গুণাবলি বা ইবাদতে কাউকে অংশীদার করাই শিরক।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1828800" y="2011680"/>
            <a:ext cx="5486400" cy="640080"/>
          </a:xfrm>
          <a:prstGeom prst="rect">
            <a:avLst/>
          </a:prstGeom>
          <a:solidFill>
            <a:srgbClr val="FFF8E1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828800" y="2011680"/>
            <a:ext cx="5486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إِنَّ الشِّرْكَ لَظُلْمٌ عَظِيمٌ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365760" y="2679192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i="1" dirty="0">
                <a:solidFill>
                  <a:srgbClr val="B7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অর্থ: নিশ্চয়ই শিরক অনেক বড় জুলুম (চরম অন্যায়)। (সূরা লুকমান, আয়াত: ১৩)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274320" y="3127248"/>
            <a:ext cx="4023360" cy="384048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3127248"/>
            <a:ext cx="4023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বড়ো শিরক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74320" y="3529584"/>
            <a:ext cx="40233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প্রকাশ্যে ও স্পষ্টভাবে আল্লাহর সাথে অন্যকে উপাসনা করা। যেমন — মূর্তিপূজা, মৃত ব্যক্তির কাছে কিছু চাওয়া ইত্যাদি।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754880" y="3127248"/>
            <a:ext cx="4114800" cy="384048"/>
          </a:xfrm>
          <a:prstGeom prst="rect">
            <a:avLst/>
          </a:prstGeom>
          <a:solidFill>
            <a:srgbClr val="F57F17"/>
          </a:solidFill>
          <a:ln w="12700">
            <a:solidFill>
              <a:srgbClr val="F57F1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54880" y="3127248"/>
            <a:ext cx="4114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ছোটো শিরক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754880" y="3529584"/>
            <a:ext cx="41148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সুক্ষ্মভাবে মহান আল্লাহর সাথে অন্যকে অংশীদার করা। যেমন — রিয়া (লোক দেখানো ইবাদত), আল্লাহ ছাড়া অন্যের নামে শপথ করা।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74320" y="4873752"/>
            <a:ext cx="8595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ইসলাম শিক্ষা | পঞ্চম শ্রেণি | প্রথম অধ্যায়: আকাইদ ও ইবাদত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91440"/>
            <a:ext cx="85953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সালাত ও সালাতের ওয়াজিবসমূহ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8595360" cy="457200"/>
          </a:xfrm>
          <a:prstGeom prst="rect">
            <a:avLst/>
          </a:prstGeom>
          <a:solidFill>
            <a:srgbClr val="C8E6C9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1005840"/>
            <a:ext cx="8595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ওয়াজিব (واجب) — অর্থ অপরিহার্য কাজ। সালাতের মোট ১৪টি ওয়াজিব রয়েছে।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274320" y="1581912"/>
            <a:ext cx="4206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১. প্রতেক রাকাতে সূরা ফাতিহা পাঠ করা।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274320" y="1993392"/>
            <a:ext cx="4206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২. সূরা ফাতিহার সাথে অন্য সূরা তিলাওয়াত করা।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274320" y="2404872"/>
            <a:ext cx="4206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৩. ফরজ ও ওয়াজিবসমূহের মধ্যে তারতিব রক্ষা করা।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274320" y="2816352"/>
            <a:ext cx="4206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৪. রুকুর পর সোজা হয়ে দাঁড়ানো।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274320" y="3227832"/>
            <a:ext cx="4206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৫. দুই সিজদার মাঝে সোজা হয়ে বসা।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274320" y="3639312"/>
            <a:ext cx="4206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৬. দ্বিতীয় রাকাতে তাশাহহুদ পাঠ করে বসা।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274320" y="4050792"/>
            <a:ext cx="4206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৭. উভয় বৈঠকে তাশাহহুদ পাঠ করা।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4663440" y="1581912"/>
            <a:ext cx="4297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৮. মাগরিব ও ইশার ফরজ সালাতে প্রথম দুই রাকাতে ইমামের কুরআন পাঠ।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4663440" y="1993392"/>
            <a:ext cx="4297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৯. বিতর সালাতে দু'আ কুনুত পাঠ করা।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4663440" y="2404872"/>
            <a:ext cx="4297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১০. দুই ঈদের সালাতে তাকবির বলা।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4663440" y="2816352"/>
            <a:ext cx="4297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১১. রুকু ও সিজদায় কমপক্ষে এক তাসবিহ সময় অপেক্ষা করা।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4663440" y="3227832"/>
            <a:ext cx="4297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১২. তিলাওয়াতে সিজদার আয়াত পাঠে সিজদা করা।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4663440" y="3639312"/>
            <a:ext cx="4297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১৩. সালামের মাধ্যমে সালাত শেষ করা।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4663440" y="4050792"/>
            <a:ext cx="4297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১৪. ভুলে ওয়াজিব বাদ পড়লে সাহু সিজদা দেওয়া।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74320" y="4873752"/>
            <a:ext cx="8595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ইসলাম শিক্ষা | পঞ্চম শ্রেণি | প্রথম অধ্যায়: আকাইদ ও ইবাদত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8F5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91440"/>
            <a:ext cx="85953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তাশাহহুদ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274320" y="1005840"/>
            <a:ext cx="8595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তাশাহহুদ (التَّشَهُّدُ) আরবি শব্দ। অর্থ সাক্ষ্য। সালাতে দ্বিতীয় ও শেষ রাকাতে বৈঠকে তাশাহহুদ পাঠ করতে হয়। এর মাধ্যমে মহান আল্লাহর মহিমা ঘোষণা করা হয়।</a:t>
            </a:r>
            <a:endParaRPr lang="en-US" sz="13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691640"/>
          <a:ext cx="8595360" cy="3017520"/>
        </p:xfrm>
        <a:graphic>
          <a:graphicData uri="http://schemas.openxmlformats.org/drawingml/2006/table">
            <a:tbl>
              <a:tblPr/>
              <a:tblGrid>
                <a:gridCol w="2743200"/>
                <a:gridCol w="3017520"/>
                <a:gridCol w="2834640"/>
              </a:tblGrid>
              <a:tr h="60350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তাশাহহুদ (আরবি)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5E2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উচ্চারণ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5E2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অর্থ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5E20"/>
                    </a:solidFill>
                  </a:tcPr>
                </a:tc>
              </a:tr>
              <a:tr h="60350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اَلتَّحِيَّاتُ لِلَّهِ وَالصَّلَوَاتُ وَالطَّيِّبَاتُ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আততাহিয়্যাতু লিল্লাহি ওয়াস সালাওয়াতু ওয়াত তায়্যিবাতু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সকল অভিবাদন, ইবাদত ও পবিত্রতা আল্লাহর জন্য।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350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اَلسَّلَامُ عَلَيْكَ أَيُّهَا النَّبِيُّ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আসসালামু আলাইকা আইয়ুহান নাবিয়্যু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হে নবি! আপনার প্রতি শান্তি, রহমত ও বরকত বর্ষিত হোক।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350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أَشْهَدُ أَنْ لَا إِلَهَ إِلَّا اللهُ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আশহাদু আল লা-ইলাহা ইল্লাল্লাহ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আমি সাক্ষ্য দিচ্ছি যে, আল্লাহ ছাড়া কোনো উপাসনা নেই।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350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وَأَشْهَدُ أَنَّ مُحَمَّدًا عَبْدُهُ وَرَسُولُهُ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ওয়া আশহাদু আন্না মুহাম্মাদান আবদুহু ওয়া রাসুলুহ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আমি আরও সাক্ষ্য দিচ্ছি যে, মুহাম্মাদ (স.) তাঁর বান্দা ও রাসূল।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7D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274320" y="4873752"/>
            <a:ext cx="8595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ইসলাম শিক্ষা | পঞ্চম শ্রেণি | প্রথম অধ্যায়: আকাইদ ও ইবাদত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91440"/>
            <a:ext cx="85953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দু'আ কুনুত ও মুনাজাতের দু'আ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4023360" cy="384048"/>
          </a:xfrm>
          <a:prstGeom prst="rect">
            <a:avLst/>
          </a:prstGeom>
          <a:solidFill>
            <a:srgbClr val="43A047"/>
          </a:solidFill>
          <a:ln w="12700">
            <a:solidFill>
              <a:srgbClr val="43A04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1005840"/>
            <a:ext cx="4023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দু'আ কুনুত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274320" y="1408176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বিতর নামাজে পাঠ করা হয়। ইশার নামাজের পর (বা আগে) বিতর নামাজ আদায় করতে হয়।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274320" y="2084832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اَللّٰهُمَّ إِنَّا نَسْتَعِينُكَ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274320" y="2331720"/>
            <a:ext cx="4023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হে আল্লাহ! আমরা তোমারই সাহায্য চাই,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274320" y="2542032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وَنَسْتَغْفِرُكَ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274320" y="2788920"/>
            <a:ext cx="4023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তোমারই নিকট ক্ষমা চাই।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274320" y="2999232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وَنُؤْمِنُ بِكَ وَنَتَوَكَّلُ عَلَيْكَ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274320" y="3246120"/>
            <a:ext cx="4023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তোমারই প্রতি ইমান রাখি, তোমারই উপর ভরসা করি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274320" y="3456432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وَنُثْنِي عَلَيْكَ الْخَيْرَ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274320" y="3703320"/>
            <a:ext cx="4023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এবং তোমার উত্তম প্রশংসা করি।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274320" y="3913632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وَنَشْكُرُكَ وَلَا نَكْفُرُكَ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274320" y="4160520"/>
            <a:ext cx="4023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আমরা তোমার কৃতজ্ঞ হয়ে চলি, অকৃতজ্ঞ নই।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663440" y="1005840"/>
            <a:ext cx="4206240" cy="384048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663440" y="1005840"/>
            <a:ext cx="4206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মুনাজাতের দু'আ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663440" y="1463040"/>
            <a:ext cx="4206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দু'আ - ১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663440" y="1700784"/>
            <a:ext cx="4206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رَبَّنَا آتِنَا فِي الدُّنْيَا حَسَنَةً وَفِي الْآخِرَةِ حَسَنَةً وَقِنَا عَذَابَ النَّارِ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663440" y="2103120"/>
            <a:ext cx="4206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হে আমাদের প্রতিপালক! আমাদের দুনিয়ায় কল্যাণ দাও, আর আখিরাতেও কল্যাণ দাও এবং দোযখের আযাব থেকে রক্ষা করো।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663440" y="2578608"/>
            <a:ext cx="4206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দু'আ - ২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663440" y="2816352"/>
            <a:ext cx="4206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رَبِّ ارْحَمْهُمَا كَمَا رَبَّيَانِي صَغِيرًا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663440" y="3218688"/>
            <a:ext cx="4206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হে আমার প্রতিপালক! তুমি তাদের (পিতা-মাতা) প্রতি দয়া করো। যেভাবে শৈশবে তারা আমাকে লালন-পালন করেছেন।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663440" y="3694176"/>
            <a:ext cx="4206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দু'আ - ৩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4663440" y="3931920"/>
            <a:ext cx="4206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رَبِّ زِدْنِي عِلْمًا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663440" y="4334256"/>
            <a:ext cx="4206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হে আমার রব (প্রতিপালক)! আমার জ্ঞান বৃদ্ধি করে দাও।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74320" y="4873752"/>
            <a:ext cx="8595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ইসলাম শিক্ষা | পঞ্চম শ্রেণি | প্রথম অধ্যায়: আকাইদ ও ইবাদত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8F5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91440"/>
            <a:ext cx="85953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সাওম (রোজা)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3931920" cy="365760"/>
          </a:xfrm>
          <a:prstGeom prst="rect">
            <a:avLst/>
          </a:prstGeom>
          <a:solidFill>
            <a:srgbClr val="43A047"/>
          </a:solidFill>
          <a:ln w="12700">
            <a:solidFill>
              <a:srgbClr val="43A04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10058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সাওমের পরিচয়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274320" y="1389888"/>
            <a:ext cx="3931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আরবি সাওম (صَوْم) শব্দের অর্থ 'বিরত থাকা'। সুবহে সাদিক থেকে সূর্যাস্ত পর্যন্ত পানাহার থেকে বিরত থাকাই সাওম বা রোজা।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274320" y="2377440"/>
            <a:ext cx="3931920" cy="365760"/>
          </a:xfrm>
          <a:prstGeom prst="rect">
            <a:avLst/>
          </a:prstGeom>
          <a:solidFill>
            <a:srgbClr val="43A047"/>
          </a:solidFill>
          <a:ln w="12700">
            <a:solidFill>
              <a:srgbClr val="43A04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23774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সাওমের প্রকারভেদ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274320" y="2761488"/>
            <a:ext cx="3931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ফরজ, ওয়াজিব, সুন্নত, মুস্তাহাব ও মাকরুহ। রমজান মাসের রোজা ফরজ। নজর মানলে তা পালন করা ওয়াজিব।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274320" y="3767328"/>
            <a:ext cx="3931920" cy="365760"/>
          </a:xfrm>
          <a:prstGeom prst="rect">
            <a:avLst/>
          </a:prstGeom>
          <a:solidFill>
            <a:srgbClr val="F57F17"/>
          </a:solidFill>
          <a:ln w="12700">
            <a:solidFill>
              <a:srgbClr val="F57F1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3767328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সাওম ভেঙে যায় যখন...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274320" y="4160520"/>
            <a:ext cx="3931920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ইচ্ছাকৃতভাবে পানাহার করলে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74320" y="4361688"/>
            <a:ext cx="3931920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ভুলে কিছু খেয়ে পুনরায় ইচ্ছায় খেলে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74320" y="4562856"/>
            <a:ext cx="3931920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ইচ্ছাকৃতভাবে বমি করলে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74320" y="4764024"/>
            <a:ext cx="3931920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ইচ্ছায় ওষুধ সেবন করলে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663440" y="1005840"/>
            <a:ext cx="4206240" cy="384048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663440" y="1005840"/>
            <a:ext cx="4206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সাওমের গুরুত্ব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1097280" y="1444752"/>
            <a:ext cx="6949440" cy="594360"/>
          </a:xfrm>
          <a:prstGeom prst="rect">
            <a:avLst/>
          </a:prstGeom>
          <a:solidFill>
            <a:srgbClr val="FFF8E1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097280" y="1444752"/>
            <a:ext cx="69494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يَا أَيُّهَا الَّذِينَ آمَنُوا كُتِبَ عَلَيْكُمُ الصِّيَامُ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4663440" y="2084832"/>
            <a:ext cx="4206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B7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অর্থ: হে ঈমানদারগণ! তোমাদের ওপর রোজা ফরজ করা হলো... যাতে তোমরা তাকওয়া অর্জন করতে পারো। (সূরা আল-বাকারা, আয়াত: ১৮৩)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4663440" y="2834640"/>
            <a:ext cx="4206240" cy="365760"/>
          </a:xfrm>
          <a:prstGeom prst="rect">
            <a:avLst/>
          </a:prstGeom>
          <a:solidFill>
            <a:srgbClr val="43A047"/>
          </a:solidFill>
          <a:ln w="12700">
            <a:solidFill>
              <a:srgbClr val="43A04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663440" y="2834640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রমজানে করণীয়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663440" y="3246120"/>
            <a:ext cx="4206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তারাবির নামাজ আদায়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663440" y="3520440"/>
            <a:ext cx="4206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সাহরি খাওয়া ও ইফতার করা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663440" y="3794760"/>
            <a:ext cx="4206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ইতিকাফ করা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4663440" y="4069080"/>
            <a:ext cx="4206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লাইলাতুল কদর অনুসন্ধান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4663440" y="4343400"/>
            <a:ext cx="4206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অনেককে ইফতার করানো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663440" y="4617720"/>
            <a:ext cx="4206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পবিত্র কুরআন তিলাওয়াত করা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74320" y="4873752"/>
            <a:ext cx="8595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ইসলাম শিক্ষা | পঞ্চম শ্রেণি | প্রথম অধ্যায়: আকাইদ ও ইবাদত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91440"/>
            <a:ext cx="85953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জাকাত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274320" y="1005840"/>
            <a:ext cx="8595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জাকাত (زكاة) অর্থ বৃদ্ধি, শুদ্ধিকরণ ও পবিত্রকরণ। নিসাব পরিমাণ সম্পদ পূর্ণ এক বছর কারো মালিকানায় থাকলে ৪০ ভাগের ১ ভাগ জাকাত দিতে হয়।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274320" y="1664208"/>
            <a:ext cx="3931920" cy="384048"/>
          </a:xfrm>
          <a:prstGeom prst="rect">
            <a:avLst/>
          </a:prstGeom>
          <a:solidFill>
            <a:srgbClr val="43A047"/>
          </a:solidFill>
          <a:ln w="12700">
            <a:solidFill>
              <a:srgbClr val="43A04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1664208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জাকাতের নিসাব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274320" y="2075688"/>
            <a:ext cx="3931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সোনা, রুপা, নগদ অর্থ ও অলংকার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274320" y="2423160"/>
            <a:ext cx="3931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গৃহপালিত পশু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274320" y="2770632"/>
            <a:ext cx="3931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জমিতে উৎপন্ন ফসল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274320" y="3118104"/>
            <a:ext cx="3931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ব্যবসা-বাণিজ্যের পণ্য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274320" y="3465576"/>
            <a:ext cx="3931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অর্জিত সম্পদ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274320" y="3822192"/>
            <a:ext cx="3931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সোনার নিসাব: সাড়ে সাত তোলা</a:t>
            </a:r>
            <a:endParaRPr lang="en-US" sz="1250" dirty="0"/>
          </a:p>
          <a:p>
            <a:pPr indent="0" marL="0">
              <a:buNone/>
            </a:pPr>
            <a:r>
              <a:rPr lang="en-US" sz="125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রুপার নিসাব: সাড়ে বায়ান্ন তোলা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4663440" y="1664208"/>
            <a:ext cx="4206240" cy="384048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663440" y="1664208"/>
            <a:ext cx="4206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জাকাতের সুফল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663440" y="2075688"/>
            <a:ext cx="42062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জাকাত সম্পদ পরিশুদ্ধ করে।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663440" y="2532888"/>
            <a:ext cx="42062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জাকাত দারিদ্র্য বিমোচন করে।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663440" y="2990088"/>
            <a:ext cx="42062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জাকাত উৎপাদন বৃদ্ধি করে।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663440" y="3447288"/>
            <a:ext cx="42062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জাকাত অর্থনৈতিক বৈষম্য দূর করে।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663440" y="3904488"/>
            <a:ext cx="42062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জাকাত সমাজে শান্তি প্রতিষ্ঠা করে।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663440" y="4389120"/>
            <a:ext cx="4206240" cy="320040"/>
          </a:xfrm>
          <a:prstGeom prst="rect">
            <a:avLst/>
          </a:prstGeom>
          <a:solidFill>
            <a:srgbClr val="F57F17"/>
          </a:solidFill>
          <a:ln w="12700">
            <a:solidFill>
              <a:srgbClr val="F57F1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663440" y="4727448"/>
            <a:ext cx="420624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dirty="0">
                <a:solidFill>
                  <a:srgbClr val="000000"/>
                </a:solidFill>
              </a:rPr>
              <a:t>জাকাতের খাতসমূহ: ফকির, মিসকিন, ঋণগ্রস্ত, আল্লাহর পথে নিয়োজিত ব্যক্তি ইত্যাদি।</a:t>
            </a:r>
            <a:endParaRPr lang="en-US" dirty="0"/>
          </a:p>
        </p:txBody>
      </p:sp>
      <p:sp>
        <p:nvSpPr>
          <p:cNvPr id="22" name="Shape 20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74320" y="4873752"/>
            <a:ext cx="8595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ইসলাম শিক্ষা | পঞ্চম শ্রেণি | প্রথম অধ্যায়: আকাইদ ও ইবাদত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ইসলাম শিক্ষা - পঞ্চম শ্রেণি</dc:title>
  <dc:subject>PptxGenJS Presentation</dc:subject>
  <dc:creator>PptxGenJS</dc:creator>
  <cp:lastModifiedBy>PptxGenJS</cp:lastModifiedBy>
  <cp:revision>1</cp:revision>
  <dcterms:created xsi:type="dcterms:W3CDTF">2026-04-16T16:29:54Z</dcterms:created>
  <dcterms:modified xsi:type="dcterms:W3CDTF">2026-04-16T16:29:54Z</dcterms:modified>
</cp:coreProperties>
</file>