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5C38"/>
        </a:solidFill>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227"/>
          </a:solidFill>
          <a:ln w="12700">
            <a:solidFill>
              <a:srgbClr val="C9A227"/>
            </a:solidFill>
            <a:prstDash val="solid"/>
          </a:ln>
        </p:spPr>
      </p:sp>
      <p:sp>
        <p:nvSpPr>
          <p:cNvPr id="3" name="Shape 1"/>
          <p:cNvSpPr/>
          <p:nvPr/>
        </p:nvSpPr>
        <p:spPr>
          <a:xfrm>
            <a:off x="0" y="5070348"/>
            <a:ext cx="9144000" cy="73152"/>
          </a:xfrm>
          <a:prstGeom prst="rect">
            <a:avLst/>
          </a:prstGeom>
          <a:solidFill>
            <a:srgbClr val="C9A227"/>
          </a:solidFill>
          <a:ln w="12700">
            <a:solidFill>
              <a:srgbClr val="C9A227"/>
            </a:solidFill>
            <a:prstDash val="solid"/>
          </a:ln>
        </p:spPr>
      </p:sp>
      <p:sp>
        <p:nvSpPr>
          <p:cNvPr id="4" name="Shape 2"/>
          <p:cNvSpPr/>
          <p:nvPr/>
        </p:nvSpPr>
        <p:spPr>
          <a:xfrm>
            <a:off x="0" y="73152"/>
            <a:ext cx="9144000" cy="594360"/>
          </a:xfrm>
          <a:prstGeom prst="rect">
            <a:avLst/>
          </a:prstGeom>
          <a:solidFill>
            <a:srgbClr val="2E7D52"/>
          </a:solidFill>
          <a:ln w="12700">
            <a:solidFill>
              <a:srgbClr val="2E7D52"/>
            </a:solidFill>
            <a:prstDash val="solid"/>
          </a:ln>
        </p:spPr>
      </p:sp>
      <p:sp>
        <p:nvSpPr>
          <p:cNvPr id="5" name="Text 3"/>
          <p:cNvSpPr/>
          <p:nvPr/>
        </p:nvSpPr>
        <p:spPr>
          <a:xfrm>
            <a:off x="0" y="91440"/>
            <a:ext cx="9144000" cy="548640"/>
          </a:xfrm>
          <a:prstGeom prst="rect">
            <a:avLst/>
          </a:prstGeom>
          <a:noFill/>
          <a:ln/>
        </p:spPr>
        <p:txBody>
          <a:bodyPr wrap="square" rtlCol="0" anchor="ctr"/>
          <a:lstStyle/>
          <a:p>
            <a:pPr algn="ctr" indent="0" marL="0">
              <a:buNone/>
            </a:pPr>
            <a:r>
              <a:rPr lang="en-US" sz="1300" b="1" dirty="0">
                <a:solidFill>
                  <a:srgbClr val="F5E6C0"/>
                </a:solidFill>
                <a:latin typeface="Georgia" pitchFamily="34" charset="0"/>
                <a:ea typeface="Georgia" pitchFamily="34" charset="-122"/>
                <a:cs typeface="Georgia" pitchFamily="34" charset="-120"/>
              </a:rPr>
              <a:t>৬৫ নং ছনপাড়া সরকারি প্রাথমিক বিদ্যালয়, আড়াইহাজার, নারায়ণগঞ্জ</a:t>
            </a:r>
            <a:endParaRPr lang="en-US" sz="1300" dirty="0"/>
          </a:p>
        </p:txBody>
      </p:sp>
      <p:sp>
        <p:nvSpPr>
          <p:cNvPr id="6" name="Shape 4"/>
          <p:cNvSpPr/>
          <p:nvPr/>
        </p:nvSpPr>
        <p:spPr>
          <a:xfrm>
            <a:off x="3474720" y="868680"/>
            <a:ext cx="2194560" cy="2194560"/>
          </a:xfrm>
          <a:prstGeom prst="ellipse">
            <a:avLst/>
          </a:prstGeom>
          <a:solidFill>
            <a:srgbClr val="C9A227"/>
          </a:solidFill>
          <a:ln w="12700">
            <a:solidFill>
              <a:srgbClr val="C9A227"/>
            </a:solidFill>
            <a:prstDash val="solid"/>
          </a:ln>
        </p:spPr>
      </p:sp>
      <p:pic>
        <p:nvPicPr>
          <p:cNvPr id="7" name="Image 0" descr="preencoded.png"/>
          <p:cNvPicPr>
            <a:picLocks noChangeAspect="1"/>
          </p:cNvPicPr>
          <p:nvPr/>
        </p:nvPicPr>
        <p:blipFill>
          <a:blip r:embed="rId1"/>
          <a:stretch>
            <a:fillRect/>
          </a:stretch>
        </p:blipFill>
        <p:spPr>
          <a:xfrm>
            <a:off x="3611880" y="1005840"/>
            <a:ext cx="1920240" cy="1920240"/>
          </a:xfrm>
          <a:prstGeom prst="ellipse">
            <a:avLst/>
          </a:prstGeom>
        </p:spPr>
      </p:pic>
      <p:sp>
        <p:nvSpPr>
          <p:cNvPr id="8" name="Text 5"/>
          <p:cNvSpPr/>
          <p:nvPr/>
        </p:nvSpPr>
        <p:spPr>
          <a:xfrm>
            <a:off x="914400" y="3108960"/>
            <a:ext cx="7315200" cy="502920"/>
          </a:xfrm>
          <a:prstGeom prst="rect">
            <a:avLst/>
          </a:prstGeom>
          <a:noFill/>
          <a:ln/>
        </p:spPr>
        <p:txBody>
          <a:bodyPr wrap="square" rtlCol="0" anchor="ctr"/>
          <a:lstStyle/>
          <a:p>
            <a:pPr algn="ctr" indent="0" marL="0">
              <a:buNone/>
            </a:pPr>
            <a:r>
              <a:rPr lang="en-US" sz="2800" b="1" dirty="0">
                <a:solidFill>
                  <a:srgbClr val="C9A227"/>
                </a:solidFill>
                <a:latin typeface="Georgia" pitchFamily="34" charset="0"/>
                <a:ea typeface="Georgia" pitchFamily="34" charset="-122"/>
                <a:cs typeface="Georgia" pitchFamily="34" charset="-120"/>
              </a:rPr>
              <a:t>তামজীদ আহম্মদ</a:t>
            </a:r>
            <a:endParaRPr lang="en-US" sz="2800" dirty="0"/>
          </a:p>
        </p:txBody>
      </p:sp>
      <p:sp>
        <p:nvSpPr>
          <p:cNvPr id="9" name="Text 6"/>
          <p:cNvSpPr/>
          <p:nvPr/>
        </p:nvSpPr>
        <p:spPr>
          <a:xfrm>
            <a:off x="914400" y="3566160"/>
            <a:ext cx="7315200" cy="411480"/>
          </a:xfrm>
          <a:prstGeom prst="rect">
            <a:avLst/>
          </a:prstGeom>
          <a:noFill/>
          <a:ln/>
        </p:spPr>
        <p:txBody>
          <a:bodyPr wrap="square" rtlCol="0" anchor="ctr"/>
          <a:lstStyle/>
          <a:p>
            <a:pPr algn="ctr" indent="0" marL="0">
              <a:buNone/>
            </a:pPr>
            <a:r>
              <a:rPr lang="en-US" sz="1800" dirty="0">
                <a:solidFill>
                  <a:srgbClr val="FFFFFF"/>
                </a:solidFill>
                <a:latin typeface="Calibri" pitchFamily="34" charset="0"/>
                <a:ea typeface="Calibri" pitchFamily="34" charset="-122"/>
                <a:cs typeface="Calibri" pitchFamily="34" charset="-120"/>
              </a:rPr>
              <a:t>সহকারী শিক্ষক</a:t>
            </a:r>
            <a:endParaRPr lang="en-US" sz="1800" dirty="0"/>
          </a:p>
        </p:txBody>
      </p:sp>
      <p:sp>
        <p:nvSpPr>
          <p:cNvPr id="10" name="Shape 7"/>
          <p:cNvSpPr/>
          <p:nvPr/>
        </p:nvSpPr>
        <p:spPr>
          <a:xfrm>
            <a:off x="3017520" y="4023360"/>
            <a:ext cx="3108960" cy="457200"/>
          </a:xfrm>
          <a:prstGeom prst="rect">
            <a:avLst>
              <a:gd name="adj" fmla="val 10000"/>
            </a:avLst>
          </a:prstGeom>
          <a:solidFill>
            <a:srgbClr val="4CAF7D"/>
          </a:solidFill>
          <a:ln w="12700">
            <a:solidFill>
              <a:srgbClr val="4CAF7D"/>
            </a:solidFill>
            <a:prstDash val="solid"/>
          </a:ln>
        </p:spPr>
      </p:sp>
      <p:sp>
        <p:nvSpPr>
          <p:cNvPr id="11" name="Text 8"/>
          <p:cNvSpPr/>
          <p:nvPr/>
        </p:nvSpPr>
        <p:spPr>
          <a:xfrm>
            <a:off x="3017520" y="4023360"/>
            <a:ext cx="3108960" cy="457200"/>
          </a:xfrm>
          <a:prstGeom prst="rect">
            <a:avLst/>
          </a:prstGeom>
          <a:noFill/>
          <a:ln/>
        </p:spPr>
        <p:txBody>
          <a:bodyPr wrap="square" rtlCol="0" anchor="ctr"/>
          <a:lstStyle/>
          <a:p>
            <a:pPr algn="ctr" indent="0" marL="0">
              <a:buNone/>
            </a:pPr>
            <a:r>
              <a:rPr lang="en-US" sz="1300" b="1" dirty="0">
                <a:solidFill>
                  <a:srgbClr val="FFFFFF"/>
                </a:solidFill>
              </a:rPr>
              <a:t>বিষয়: ইসলাম শিক্ষা | শ্রেণি: পঞ্চম</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8F5EE"/>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5C38"/>
          </a:solidFill>
          <a:ln w="12700">
            <a:solidFill>
              <a:srgbClr val="1A5C38"/>
            </a:solidFill>
            <a:prstDash val="solid"/>
          </a:ln>
        </p:spPr>
      </p:sp>
      <p:sp>
        <p:nvSpPr>
          <p:cNvPr id="3" name="Text 1"/>
          <p:cNvSpPr/>
          <p:nvPr/>
        </p:nvSpPr>
        <p:spPr>
          <a:xfrm>
            <a:off x="274320" y="91440"/>
            <a:ext cx="8595360" cy="731520"/>
          </a:xfrm>
          <a:prstGeom prst="rect">
            <a:avLst/>
          </a:prstGeom>
          <a:noFill/>
          <a:ln/>
        </p:spPr>
        <p:txBody>
          <a:bodyPr wrap="square" rtlCol="0" anchor="ctr"/>
          <a:lstStyle/>
          <a:p>
            <a:pPr algn="ctr" indent="0" marL="0">
              <a:buNone/>
            </a:pPr>
            <a:r>
              <a:rPr lang="en-US" sz="2400" b="1" dirty="0">
                <a:solidFill>
                  <a:srgbClr val="C9A227"/>
                </a:solidFill>
                <a:latin typeface="Georgia" pitchFamily="34" charset="0"/>
                <a:ea typeface="Georgia" pitchFamily="34" charset="-122"/>
                <a:cs typeface="Georgia" pitchFamily="34" charset="-120"/>
              </a:rPr>
              <a:t>অনুশীলনী — সঠিক উত্তরে টিক (✓) দাও</a:t>
            </a:r>
            <a:endParaRPr lang="en-US" sz="2400" dirty="0"/>
          </a:p>
        </p:txBody>
      </p:sp>
      <p:sp>
        <p:nvSpPr>
          <p:cNvPr id="4" name="Shape 2"/>
          <p:cNvSpPr/>
          <p:nvPr/>
        </p:nvSpPr>
        <p:spPr>
          <a:xfrm>
            <a:off x="365760" y="1051560"/>
            <a:ext cx="4114800" cy="1737360"/>
          </a:xfrm>
          <a:prstGeom prst="rect">
            <a:avLst/>
          </a:prstGeom>
          <a:solidFill>
            <a:srgbClr val="FFFFFF"/>
          </a:solidFill>
          <a:ln w="12700">
            <a:solidFill>
              <a:srgbClr val="4CAF7D"/>
            </a:solidFill>
            <a:prstDash val="solid"/>
          </a:ln>
        </p:spPr>
      </p:sp>
      <p:sp>
        <p:nvSpPr>
          <p:cNvPr id="5" name="Text 3"/>
          <p:cNvSpPr/>
          <p:nvPr/>
        </p:nvSpPr>
        <p:spPr>
          <a:xfrm>
            <a:off x="502920" y="1143000"/>
            <a:ext cx="3840480" cy="347472"/>
          </a:xfrm>
          <a:prstGeom prst="rect">
            <a:avLst/>
          </a:prstGeom>
          <a:noFill/>
          <a:ln/>
        </p:spPr>
        <p:txBody>
          <a:bodyPr wrap="square" rtlCol="0" anchor="ctr"/>
          <a:lstStyle/>
          <a:p>
            <a:pPr indent="0" marL="0">
              <a:buNone/>
            </a:pPr>
            <a:r>
              <a:rPr lang="en-US" sz="1200" b="1" dirty="0">
                <a:solidFill>
                  <a:srgbClr val="1A5C38"/>
                </a:solidFill>
              </a:rPr>
              <a:t>(ক) কোনটি হজের ফরজ?</a:t>
            </a:r>
            <a:endParaRPr lang="en-US" sz="1200" dirty="0"/>
          </a:p>
        </p:txBody>
      </p:sp>
      <p:sp>
        <p:nvSpPr>
          <p:cNvPr id="6" name="Text 4"/>
          <p:cNvSpPr/>
          <p:nvPr/>
        </p:nvSpPr>
        <p:spPr>
          <a:xfrm>
            <a:off x="502920" y="1527048"/>
            <a:ext cx="3840480" cy="274320"/>
          </a:xfrm>
          <a:prstGeom prst="rect">
            <a:avLst/>
          </a:prstGeom>
          <a:noFill/>
          <a:ln/>
        </p:spPr>
        <p:txBody>
          <a:bodyPr wrap="square" rtlCol="0" anchor="ctr"/>
          <a:lstStyle/>
          <a:p>
            <a:pPr indent="0" marL="0">
              <a:buNone/>
            </a:pPr>
            <a:r>
              <a:rPr lang="en-US" sz="1050" dirty="0">
                <a:solidFill>
                  <a:srgbClr val="6B7280"/>
                </a:solidFill>
              </a:rPr>
              <a:t>1. কুরবানি করা</a:t>
            </a:r>
            <a:endParaRPr lang="en-US" sz="1050" dirty="0"/>
          </a:p>
        </p:txBody>
      </p:sp>
      <p:sp>
        <p:nvSpPr>
          <p:cNvPr id="7" name="Text 5"/>
          <p:cNvSpPr/>
          <p:nvPr/>
        </p:nvSpPr>
        <p:spPr>
          <a:xfrm>
            <a:off x="502920" y="1819656"/>
            <a:ext cx="3840480" cy="274320"/>
          </a:xfrm>
          <a:prstGeom prst="rect">
            <a:avLst/>
          </a:prstGeom>
          <a:noFill/>
          <a:ln/>
        </p:spPr>
        <p:txBody>
          <a:bodyPr wrap="square" rtlCol="0" anchor="ctr"/>
          <a:lstStyle/>
          <a:p>
            <a:pPr indent="0" marL="0">
              <a:buNone/>
            </a:pPr>
            <a:r>
              <a:rPr lang="en-US" sz="1050" b="1" dirty="0">
                <a:solidFill>
                  <a:srgbClr val="1A5C38"/>
                </a:solidFill>
              </a:rPr>
              <a:t>2. ইহরাম বাঁধা ✓</a:t>
            </a:r>
            <a:endParaRPr lang="en-US" sz="1050" dirty="0"/>
          </a:p>
        </p:txBody>
      </p:sp>
      <p:sp>
        <p:nvSpPr>
          <p:cNvPr id="8" name="Text 6"/>
          <p:cNvSpPr/>
          <p:nvPr/>
        </p:nvSpPr>
        <p:spPr>
          <a:xfrm>
            <a:off x="502920" y="2112264"/>
            <a:ext cx="3840480" cy="274320"/>
          </a:xfrm>
          <a:prstGeom prst="rect">
            <a:avLst/>
          </a:prstGeom>
          <a:noFill/>
          <a:ln/>
        </p:spPr>
        <p:txBody>
          <a:bodyPr wrap="square" rtlCol="0" anchor="ctr"/>
          <a:lstStyle/>
          <a:p>
            <a:pPr indent="0" marL="0">
              <a:buNone/>
            </a:pPr>
            <a:r>
              <a:rPr lang="en-US" sz="1050" dirty="0">
                <a:solidFill>
                  <a:srgbClr val="6B7280"/>
                </a:solidFill>
              </a:rPr>
              <a:t>3. মাথা কামানো</a:t>
            </a:r>
            <a:endParaRPr lang="en-US" sz="1050" dirty="0"/>
          </a:p>
        </p:txBody>
      </p:sp>
      <p:sp>
        <p:nvSpPr>
          <p:cNvPr id="9" name="Text 7"/>
          <p:cNvSpPr/>
          <p:nvPr/>
        </p:nvSpPr>
        <p:spPr>
          <a:xfrm>
            <a:off x="502920" y="2404872"/>
            <a:ext cx="3840480" cy="274320"/>
          </a:xfrm>
          <a:prstGeom prst="rect">
            <a:avLst/>
          </a:prstGeom>
          <a:noFill/>
          <a:ln/>
        </p:spPr>
        <p:txBody>
          <a:bodyPr wrap="square" rtlCol="0" anchor="ctr"/>
          <a:lstStyle/>
          <a:p>
            <a:pPr indent="0" marL="0">
              <a:buNone/>
            </a:pPr>
            <a:r>
              <a:rPr lang="en-US" sz="1050" dirty="0">
                <a:solidFill>
                  <a:srgbClr val="6B7280"/>
                </a:solidFill>
              </a:rPr>
              <a:t>4. সাঈ করা</a:t>
            </a:r>
            <a:endParaRPr lang="en-US" sz="1050" dirty="0"/>
          </a:p>
        </p:txBody>
      </p:sp>
      <p:sp>
        <p:nvSpPr>
          <p:cNvPr id="10" name="Shape 8"/>
          <p:cNvSpPr/>
          <p:nvPr/>
        </p:nvSpPr>
        <p:spPr>
          <a:xfrm>
            <a:off x="4754880" y="1051560"/>
            <a:ext cx="4114800" cy="1737360"/>
          </a:xfrm>
          <a:prstGeom prst="rect">
            <a:avLst/>
          </a:prstGeom>
          <a:solidFill>
            <a:srgbClr val="FFFFFF"/>
          </a:solidFill>
          <a:ln w="12700">
            <a:solidFill>
              <a:srgbClr val="4CAF7D"/>
            </a:solidFill>
            <a:prstDash val="solid"/>
          </a:ln>
        </p:spPr>
      </p:sp>
      <p:sp>
        <p:nvSpPr>
          <p:cNvPr id="11" name="Text 9"/>
          <p:cNvSpPr/>
          <p:nvPr/>
        </p:nvSpPr>
        <p:spPr>
          <a:xfrm>
            <a:off x="4892040" y="1143000"/>
            <a:ext cx="3840480" cy="347472"/>
          </a:xfrm>
          <a:prstGeom prst="rect">
            <a:avLst/>
          </a:prstGeom>
          <a:noFill/>
          <a:ln/>
        </p:spPr>
        <p:txBody>
          <a:bodyPr wrap="square" rtlCol="0" anchor="ctr"/>
          <a:lstStyle/>
          <a:p>
            <a:pPr indent="0" marL="0">
              <a:buNone/>
            </a:pPr>
            <a:r>
              <a:rPr lang="en-US" sz="1200" b="1" dirty="0">
                <a:solidFill>
                  <a:srgbClr val="1A5C38"/>
                </a:solidFill>
              </a:rPr>
              <a:t>(খ) তাওহিদ বলতে কী বোঝায়?</a:t>
            </a:r>
            <a:endParaRPr lang="en-US" sz="1200" dirty="0"/>
          </a:p>
        </p:txBody>
      </p:sp>
      <p:sp>
        <p:nvSpPr>
          <p:cNvPr id="12" name="Text 10"/>
          <p:cNvSpPr/>
          <p:nvPr/>
        </p:nvSpPr>
        <p:spPr>
          <a:xfrm>
            <a:off x="4892040" y="1527048"/>
            <a:ext cx="3840480" cy="274320"/>
          </a:xfrm>
          <a:prstGeom prst="rect">
            <a:avLst/>
          </a:prstGeom>
          <a:noFill/>
          <a:ln/>
        </p:spPr>
        <p:txBody>
          <a:bodyPr wrap="square" rtlCol="0" anchor="ctr"/>
          <a:lstStyle/>
          <a:p>
            <a:pPr indent="0" marL="0">
              <a:buNone/>
            </a:pPr>
            <a:r>
              <a:rPr lang="en-US" sz="1050" dirty="0">
                <a:solidFill>
                  <a:srgbClr val="6B7280"/>
                </a:solidFill>
              </a:rPr>
              <a:t>1. ফেরেশতাদের ওপর বিশ্বাস</a:t>
            </a:r>
            <a:endParaRPr lang="en-US" sz="1050" dirty="0"/>
          </a:p>
        </p:txBody>
      </p:sp>
      <p:sp>
        <p:nvSpPr>
          <p:cNvPr id="13" name="Text 11"/>
          <p:cNvSpPr/>
          <p:nvPr/>
        </p:nvSpPr>
        <p:spPr>
          <a:xfrm>
            <a:off x="4892040" y="1819656"/>
            <a:ext cx="3840480" cy="274320"/>
          </a:xfrm>
          <a:prstGeom prst="rect">
            <a:avLst/>
          </a:prstGeom>
          <a:noFill/>
          <a:ln/>
        </p:spPr>
        <p:txBody>
          <a:bodyPr wrap="square" rtlCol="0" anchor="ctr"/>
          <a:lstStyle/>
          <a:p>
            <a:pPr indent="0" marL="0">
              <a:buNone/>
            </a:pPr>
            <a:r>
              <a:rPr lang="en-US" sz="1050" b="1" dirty="0">
                <a:solidFill>
                  <a:srgbClr val="1A5C38"/>
                </a:solidFill>
              </a:rPr>
              <a:t>2. আল্লাহর একত্ববাদে বিশ্বাস ✓</a:t>
            </a:r>
            <a:endParaRPr lang="en-US" sz="1050" dirty="0"/>
          </a:p>
        </p:txBody>
      </p:sp>
      <p:sp>
        <p:nvSpPr>
          <p:cNvPr id="14" name="Text 12"/>
          <p:cNvSpPr/>
          <p:nvPr/>
        </p:nvSpPr>
        <p:spPr>
          <a:xfrm>
            <a:off x="4892040" y="2112264"/>
            <a:ext cx="3840480" cy="274320"/>
          </a:xfrm>
          <a:prstGeom prst="rect">
            <a:avLst/>
          </a:prstGeom>
          <a:noFill/>
          <a:ln/>
        </p:spPr>
        <p:txBody>
          <a:bodyPr wrap="square" rtlCol="0" anchor="ctr"/>
          <a:lstStyle/>
          <a:p>
            <a:pPr indent="0" marL="0">
              <a:buNone/>
            </a:pPr>
            <a:r>
              <a:rPr lang="en-US" sz="1050" dirty="0">
                <a:solidFill>
                  <a:srgbClr val="6B7280"/>
                </a:solidFill>
              </a:rPr>
              <a:t>3. রাসুল (স.)-এর ওপর বিশ্বাস</a:t>
            </a:r>
            <a:endParaRPr lang="en-US" sz="1050" dirty="0"/>
          </a:p>
        </p:txBody>
      </p:sp>
      <p:sp>
        <p:nvSpPr>
          <p:cNvPr id="15" name="Text 13"/>
          <p:cNvSpPr/>
          <p:nvPr/>
        </p:nvSpPr>
        <p:spPr>
          <a:xfrm>
            <a:off x="4892040" y="2404872"/>
            <a:ext cx="3840480" cy="274320"/>
          </a:xfrm>
          <a:prstGeom prst="rect">
            <a:avLst/>
          </a:prstGeom>
          <a:noFill/>
          <a:ln/>
        </p:spPr>
        <p:txBody>
          <a:bodyPr wrap="square" rtlCol="0" anchor="ctr"/>
          <a:lstStyle/>
          <a:p>
            <a:pPr indent="0" marL="0">
              <a:buNone/>
            </a:pPr>
            <a:r>
              <a:rPr lang="en-US" sz="1050" dirty="0">
                <a:solidFill>
                  <a:srgbClr val="6B7280"/>
                </a:solidFill>
              </a:rPr>
              <a:t>4. পরকালে বিশ্বাস</a:t>
            </a:r>
            <a:endParaRPr lang="en-US" sz="1050" dirty="0"/>
          </a:p>
        </p:txBody>
      </p:sp>
      <p:sp>
        <p:nvSpPr>
          <p:cNvPr id="16" name="Shape 14"/>
          <p:cNvSpPr/>
          <p:nvPr/>
        </p:nvSpPr>
        <p:spPr>
          <a:xfrm>
            <a:off x="365760" y="2971800"/>
            <a:ext cx="4114800" cy="1737360"/>
          </a:xfrm>
          <a:prstGeom prst="rect">
            <a:avLst/>
          </a:prstGeom>
          <a:solidFill>
            <a:srgbClr val="FFFFFF"/>
          </a:solidFill>
          <a:ln w="12700">
            <a:solidFill>
              <a:srgbClr val="4CAF7D"/>
            </a:solidFill>
            <a:prstDash val="solid"/>
          </a:ln>
        </p:spPr>
      </p:sp>
      <p:sp>
        <p:nvSpPr>
          <p:cNvPr id="17" name="Text 15"/>
          <p:cNvSpPr/>
          <p:nvPr/>
        </p:nvSpPr>
        <p:spPr>
          <a:xfrm>
            <a:off x="502920" y="3063240"/>
            <a:ext cx="3840480" cy="347472"/>
          </a:xfrm>
          <a:prstGeom prst="rect">
            <a:avLst/>
          </a:prstGeom>
          <a:noFill/>
          <a:ln/>
        </p:spPr>
        <p:txBody>
          <a:bodyPr wrap="square" rtlCol="0" anchor="ctr"/>
          <a:lstStyle/>
          <a:p>
            <a:pPr indent="0" marL="0">
              <a:buNone/>
            </a:pPr>
            <a:r>
              <a:rPr lang="en-US" sz="1200" b="1" dirty="0">
                <a:solidFill>
                  <a:srgbClr val="1A5C38"/>
                </a:solidFill>
              </a:rPr>
              <a:t>(গ) সালাতের ওয়াজিব কয়টি?</a:t>
            </a:r>
            <a:endParaRPr lang="en-US" sz="1200" dirty="0"/>
          </a:p>
        </p:txBody>
      </p:sp>
      <p:sp>
        <p:nvSpPr>
          <p:cNvPr id="18" name="Text 16"/>
          <p:cNvSpPr/>
          <p:nvPr/>
        </p:nvSpPr>
        <p:spPr>
          <a:xfrm>
            <a:off x="502920" y="3447288"/>
            <a:ext cx="3840480" cy="274320"/>
          </a:xfrm>
          <a:prstGeom prst="rect">
            <a:avLst/>
          </a:prstGeom>
          <a:noFill/>
          <a:ln/>
        </p:spPr>
        <p:txBody>
          <a:bodyPr wrap="square" rtlCol="0" anchor="ctr"/>
          <a:lstStyle/>
          <a:p>
            <a:pPr indent="0" marL="0">
              <a:buNone/>
            </a:pPr>
            <a:r>
              <a:rPr lang="en-US" sz="1050" dirty="0">
                <a:solidFill>
                  <a:srgbClr val="6B7280"/>
                </a:solidFill>
              </a:rPr>
              <a:t>1. ১২টি</a:t>
            </a:r>
            <a:endParaRPr lang="en-US" sz="1050" dirty="0"/>
          </a:p>
        </p:txBody>
      </p:sp>
      <p:sp>
        <p:nvSpPr>
          <p:cNvPr id="19" name="Text 17"/>
          <p:cNvSpPr/>
          <p:nvPr/>
        </p:nvSpPr>
        <p:spPr>
          <a:xfrm>
            <a:off x="502920" y="3739896"/>
            <a:ext cx="3840480" cy="274320"/>
          </a:xfrm>
          <a:prstGeom prst="rect">
            <a:avLst/>
          </a:prstGeom>
          <a:noFill/>
          <a:ln/>
        </p:spPr>
        <p:txBody>
          <a:bodyPr wrap="square" rtlCol="0" anchor="ctr"/>
          <a:lstStyle/>
          <a:p>
            <a:pPr indent="0" marL="0">
              <a:buNone/>
            </a:pPr>
            <a:r>
              <a:rPr lang="en-US" sz="1050" dirty="0">
                <a:solidFill>
                  <a:srgbClr val="6B7280"/>
                </a:solidFill>
              </a:rPr>
              <a:t>2. ১৩টি</a:t>
            </a:r>
            <a:endParaRPr lang="en-US" sz="1050" dirty="0"/>
          </a:p>
        </p:txBody>
      </p:sp>
      <p:sp>
        <p:nvSpPr>
          <p:cNvPr id="20" name="Text 18"/>
          <p:cNvSpPr/>
          <p:nvPr/>
        </p:nvSpPr>
        <p:spPr>
          <a:xfrm>
            <a:off x="502920" y="4032504"/>
            <a:ext cx="3840480" cy="274320"/>
          </a:xfrm>
          <a:prstGeom prst="rect">
            <a:avLst/>
          </a:prstGeom>
          <a:noFill/>
          <a:ln/>
        </p:spPr>
        <p:txBody>
          <a:bodyPr wrap="square" rtlCol="0" anchor="ctr"/>
          <a:lstStyle/>
          <a:p>
            <a:pPr indent="0" marL="0">
              <a:buNone/>
            </a:pPr>
            <a:r>
              <a:rPr lang="en-US" sz="1050" b="1" dirty="0">
                <a:solidFill>
                  <a:srgbClr val="1A5C38"/>
                </a:solidFill>
              </a:rPr>
              <a:t>3. ১৪টি ✓</a:t>
            </a:r>
            <a:endParaRPr lang="en-US" sz="1050" dirty="0"/>
          </a:p>
        </p:txBody>
      </p:sp>
      <p:sp>
        <p:nvSpPr>
          <p:cNvPr id="21" name="Text 19"/>
          <p:cNvSpPr/>
          <p:nvPr/>
        </p:nvSpPr>
        <p:spPr>
          <a:xfrm>
            <a:off x="502920" y="4325112"/>
            <a:ext cx="3840480" cy="274320"/>
          </a:xfrm>
          <a:prstGeom prst="rect">
            <a:avLst/>
          </a:prstGeom>
          <a:noFill/>
          <a:ln/>
        </p:spPr>
        <p:txBody>
          <a:bodyPr wrap="square" rtlCol="0" anchor="ctr"/>
          <a:lstStyle/>
          <a:p>
            <a:pPr indent="0" marL="0">
              <a:buNone/>
            </a:pPr>
            <a:r>
              <a:rPr lang="en-US" sz="1050" dirty="0">
                <a:solidFill>
                  <a:srgbClr val="6B7280"/>
                </a:solidFill>
              </a:rPr>
              <a:t>4. ১৫টি</a:t>
            </a:r>
            <a:endParaRPr lang="en-US" sz="1050" dirty="0"/>
          </a:p>
        </p:txBody>
      </p:sp>
      <p:sp>
        <p:nvSpPr>
          <p:cNvPr id="22" name="Shape 20"/>
          <p:cNvSpPr/>
          <p:nvPr/>
        </p:nvSpPr>
        <p:spPr>
          <a:xfrm>
            <a:off x="4754880" y="2971800"/>
            <a:ext cx="4114800" cy="1737360"/>
          </a:xfrm>
          <a:prstGeom prst="rect">
            <a:avLst/>
          </a:prstGeom>
          <a:solidFill>
            <a:srgbClr val="FFFFFF"/>
          </a:solidFill>
          <a:ln w="12700">
            <a:solidFill>
              <a:srgbClr val="4CAF7D"/>
            </a:solidFill>
            <a:prstDash val="solid"/>
          </a:ln>
        </p:spPr>
      </p:sp>
      <p:sp>
        <p:nvSpPr>
          <p:cNvPr id="23" name="Text 21"/>
          <p:cNvSpPr/>
          <p:nvPr/>
        </p:nvSpPr>
        <p:spPr>
          <a:xfrm>
            <a:off x="4892040" y="3063240"/>
            <a:ext cx="3840480" cy="347472"/>
          </a:xfrm>
          <a:prstGeom prst="rect">
            <a:avLst/>
          </a:prstGeom>
          <a:noFill/>
          <a:ln/>
        </p:spPr>
        <p:txBody>
          <a:bodyPr wrap="square" rtlCol="0" anchor="ctr"/>
          <a:lstStyle/>
          <a:p>
            <a:pPr indent="0" marL="0">
              <a:buNone/>
            </a:pPr>
            <a:r>
              <a:rPr lang="en-US" sz="1200" b="1" dirty="0">
                <a:solidFill>
                  <a:srgbClr val="1A5C38"/>
                </a:solidFill>
              </a:rPr>
              <a:t>(ঘ) হামজা (ء) কোথা থেকে উচ্চারিত হয়?</a:t>
            </a:r>
            <a:endParaRPr lang="en-US" sz="1200" dirty="0"/>
          </a:p>
        </p:txBody>
      </p:sp>
      <p:sp>
        <p:nvSpPr>
          <p:cNvPr id="24" name="Text 22"/>
          <p:cNvSpPr/>
          <p:nvPr/>
        </p:nvSpPr>
        <p:spPr>
          <a:xfrm>
            <a:off x="4892040" y="3447288"/>
            <a:ext cx="3840480" cy="274320"/>
          </a:xfrm>
          <a:prstGeom prst="rect">
            <a:avLst/>
          </a:prstGeom>
          <a:noFill/>
          <a:ln/>
        </p:spPr>
        <p:txBody>
          <a:bodyPr wrap="square" rtlCol="0" anchor="ctr"/>
          <a:lstStyle/>
          <a:p>
            <a:pPr indent="0" marL="0">
              <a:buNone/>
            </a:pPr>
            <a:r>
              <a:rPr lang="en-US" sz="1050" dirty="0">
                <a:solidFill>
                  <a:srgbClr val="6B7280"/>
                </a:solidFill>
              </a:rPr>
              <a:t>1. জিভার অগ্রভাগ থেকে</a:t>
            </a:r>
            <a:endParaRPr lang="en-US" sz="1050" dirty="0"/>
          </a:p>
        </p:txBody>
      </p:sp>
      <p:sp>
        <p:nvSpPr>
          <p:cNvPr id="25" name="Text 23"/>
          <p:cNvSpPr/>
          <p:nvPr/>
        </p:nvSpPr>
        <p:spPr>
          <a:xfrm>
            <a:off x="4892040" y="3739896"/>
            <a:ext cx="3840480" cy="274320"/>
          </a:xfrm>
          <a:prstGeom prst="rect">
            <a:avLst/>
          </a:prstGeom>
          <a:noFill/>
          <a:ln/>
        </p:spPr>
        <p:txBody>
          <a:bodyPr wrap="square" rtlCol="0" anchor="ctr"/>
          <a:lstStyle/>
          <a:p>
            <a:pPr indent="0" marL="0">
              <a:buNone/>
            </a:pPr>
            <a:r>
              <a:rPr lang="en-US" sz="1050" dirty="0">
                <a:solidFill>
                  <a:srgbClr val="6B7280"/>
                </a:solidFill>
              </a:rPr>
              <a:t>2. জিভার মধ্যভাগ থেকে</a:t>
            </a:r>
            <a:endParaRPr lang="en-US" sz="1050" dirty="0"/>
          </a:p>
        </p:txBody>
      </p:sp>
      <p:sp>
        <p:nvSpPr>
          <p:cNvPr id="26" name="Text 24"/>
          <p:cNvSpPr/>
          <p:nvPr/>
        </p:nvSpPr>
        <p:spPr>
          <a:xfrm>
            <a:off x="4892040" y="4032504"/>
            <a:ext cx="3840480" cy="274320"/>
          </a:xfrm>
          <a:prstGeom prst="rect">
            <a:avLst/>
          </a:prstGeom>
          <a:noFill/>
          <a:ln/>
        </p:spPr>
        <p:txBody>
          <a:bodyPr wrap="square" rtlCol="0" anchor="ctr"/>
          <a:lstStyle/>
          <a:p>
            <a:pPr indent="0" marL="0">
              <a:buNone/>
            </a:pPr>
            <a:r>
              <a:rPr lang="en-US" sz="1050" b="1" dirty="0">
                <a:solidFill>
                  <a:srgbClr val="1A5C38"/>
                </a:solidFill>
              </a:rPr>
              <a:t>3. কণ্ঠনালির শুরু থেকে ✓</a:t>
            </a:r>
            <a:endParaRPr lang="en-US" sz="1050" dirty="0"/>
          </a:p>
        </p:txBody>
      </p:sp>
      <p:sp>
        <p:nvSpPr>
          <p:cNvPr id="27" name="Text 25"/>
          <p:cNvSpPr/>
          <p:nvPr/>
        </p:nvSpPr>
        <p:spPr>
          <a:xfrm>
            <a:off x="4892040" y="4325112"/>
            <a:ext cx="3840480" cy="274320"/>
          </a:xfrm>
          <a:prstGeom prst="rect">
            <a:avLst/>
          </a:prstGeom>
          <a:noFill/>
          <a:ln/>
        </p:spPr>
        <p:txBody>
          <a:bodyPr wrap="square" rtlCol="0" anchor="ctr"/>
          <a:lstStyle/>
          <a:p>
            <a:pPr indent="0" marL="0">
              <a:buNone/>
            </a:pPr>
            <a:r>
              <a:rPr lang="en-US" sz="1050" dirty="0">
                <a:solidFill>
                  <a:srgbClr val="6B7280"/>
                </a:solidFill>
              </a:rPr>
              <a:t>4. কণ্ঠনালির শেষভাগ থেকে</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5C38"/>
        </a:solidFill>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A227"/>
          </a:solidFill>
          <a:ln w="12700">
            <a:solidFill>
              <a:srgbClr val="C9A227"/>
            </a:solidFill>
            <a:prstDash val="solid"/>
          </a:ln>
        </p:spPr>
      </p:sp>
      <p:sp>
        <p:nvSpPr>
          <p:cNvPr id="3" name="Shape 1"/>
          <p:cNvSpPr/>
          <p:nvPr/>
        </p:nvSpPr>
        <p:spPr>
          <a:xfrm>
            <a:off x="0" y="5070348"/>
            <a:ext cx="9144000" cy="73152"/>
          </a:xfrm>
          <a:prstGeom prst="rect">
            <a:avLst/>
          </a:prstGeom>
          <a:solidFill>
            <a:srgbClr val="C9A227"/>
          </a:solidFill>
          <a:ln w="12700">
            <a:solidFill>
              <a:srgbClr val="C9A227"/>
            </a:solidFill>
            <a:prstDash val="solid"/>
          </a:ln>
        </p:spPr>
      </p:sp>
      <p:sp>
        <p:nvSpPr>
          <p:cNvPr id="4" name="Text 2"/>
          <p:cNvSpPr/>
          <p:nvPr/>
        </p:nvSpPr>
        <p:spPr>
          <a:xfrm>
            <a:off x="274320" y="182880"/>
            <a:ext cx="8595360" cy="548640"/>
          </a:xfrm>
          <a:prstGeom prst="rect">
            <a:avLst/>
          </a:prstGeom>
          <a:noFill/>
          <a:ln/>
        </p:spPr>
        <p:txBody>
          <a:bodyPr wrap="square" rtlCol="0" anchor="ctr"/>
          <a:lstStyle/>
          <a:p>
            <a:pPr algn="ctr" indent="0" marL="0">
              <a:buNone/>
            </a:pPr>
            <a:r>
              <a:rPr lang="en-US" sz="2600" b="1" dirty="0">
                <a:solidFill>
                  <a:srgbClr val="C9A227"/>
                </a:solidFill>
                <a:latin typeface="Georgia" pitchFamily="34" charset="0"/>
                <a:ea typeface="Georgia" pitchFamily="34" charset="-122"/>
                <a:cs typeface="Georgia" pitchFamily="34" charset="-120"/>
              </a:rPr>
              <a:t>পাঠের সারসংক্ষেপ</a:t>
            </a:r>
            <a:endParaRPr lang="en-US" sz="2600" dirty="0"/>
          </a:p>
        </p:txBody>
      </p:sp>
      <p:sp>
        <p:nvSpPr>
          <p:cNvPr id="5" name="Shape 3"/>
          <p:cNvSpPr/>
          <p:nvPr/>
        </p:nvSpPr>
        <p:spPr>
          <a:xfrm>
            <a:off x="411480" y="914400"/>
            <a:ext cx="320040" cy="320040"/>
          </a:xfrm>
          <a:prstGeom prst="ellipse">
            <a:avLst/>
          </a:prstGeom>
          <a:solidFill>
            <a:srgbClr val="C9A227"/>
          </a:solidFill>
          <a:ln w="12700">
            <a:solidFill>
              <a:srgbClr val="C9A227"/>
            </a:solidFill>
            <a:prstDash val="solid"/>
          </a:ln>
        </p:spPr>
      </p:sp>
      <p:sp>
        <p:nvSpPr>
          <p:cNvPr id="6" name="Text 4"/>
          <p:cNvSpPr/>
          <p:nvPr/>
        </p:nvSpPr>
        <p:spPr>
          <a:xfrm>
            <a:off x="411480" y="914400"/>
            <a:ext cx="320040" cy="320040"/>
          </a:xfrm>
          <a:prstGeom prst="rect">
            <a:avLst/>
          </a:prstGeom>
          <a:noFill/>
          <a:ln/>
        </p:spPr>
        <p:txBody>
          <a:bodyPr wrap="square" rtlCol="0" anchor="ctr"/>
          <a:lstStyle/>
          <a:p>
            <a:pPr algn="ctr" indent="0" marL="0">
              <a:buNone/>
            </a:pPr>
            <a:r>
              <a:rPr lang="en-US" sz="1100" b="1" dirty="0">
                <a:solidFill>
                  <a:srgbClr val="1A5C38"/>
                </a:solidFill>
              </a:rPr>
              <a:t>1</a:t>
            </a:r>
            <a:endParaRPr lang="en-US" sz="1100" dirty="0"/>
          </a:p>
        </p:txBody>
      </p:sp>
      <p:sp>
        <p:nvSpPr>
          <p:cNvPr id="7" name="Text 5"/>
          <p:cNvSpPr/>
          <p:nvPr/>
        </p:nvSpPr>
        <p:spPr>
          <a:xfrm>
            <a:off x="822960" y="914400"/>
            <a:ext cx="8046720" cy="347472"/>
          </a:xfrm>
          <a:prstGeom prst="rect">
            <a:avLst/>
          </a:prstGeom>
          <a:noFill/>
          <a:ln/>
        </p:spPr>
        <p:txBody>
          <a:bodyPr wrap="square" rtlCol="0" anchor="ctr"/>
          <a:lstStyle/>
          <a:p>
            <a:pPr indent="0" marL="0">
              <a:buNone/>
            </a:pPr>
            <a:r>
              <a:rPr lang="en-US" sz="1100" dirty="0">
                <a:solidFill>
                  <a:srgbClr val="FFFFFF"/>
                </a:solidFill>
              </a:rPr>
              <a:t>হজ ইসলামের পঞ্চম স্তম্ভ — ফরজ (৩টি) ও ওয়াজিব (৬টি) কাজের মাধ্যমে পালন করতে হয়।</a:t>
            </a:r>
            <a:endParaRPr lang="en-US" sz="1100" dirty="0"/>
          </a:p>
        </p:txBody>
      </p:sp>
      <p:sp>
        <p:nvSpPr>
          <p:cNvPr id="8" name="Shape 6"/>
          <p:cNvSpPr/>
          <p:nvPr/>
        </p:nvSpPr>
        <p:spPr>
          <a:xfrm>
            <a:off x="411480" y="1572768"/>
            <a:ext cx="320040" cy="320040"/>
          </a:xfrm>
          <a:prstGeom prst="ellipse">
            <a:avLst/>
          </a:prstGeom>
          <a:solidFill>
            <a:srgbClr val="C9A227"/>
          </a:solidFill>
          <a:ln w="12700">
            <a:solidFill>
              <a:srgbClr val="C9A227"/>
            </a:solidFill>
            <a:prstDash val="solid"/>
          </a:ln>
        </p:spPr>
      </p:sp>
      <p:sp>
        <p:nvSpPr>
          <p:cNvPr id="9" name="Text 7"/>
          <p:cNvSpPr/>
          <p:nvPr/>
        </p:nvSpPr>
        <p:spPr>
          <a:xfrm>
            <a:off x="411480" y="1572768"/>
            <a:ext cx="320040" cy="320040"/>
          </a:xfrm>
          <a:prstGeom prst="rect">
            <a:avLst/>
          </a:prstGeom>
          <a:noFill/>
          <a:ln/>
        </p:spPr>
        <p:txBody>
          <a:bodyPr wrap="square" rtlCol="0" anchor="ctr"/>
          <a:lstStyle/>
          <a:p>
            <a:pPr algn="ctr" indent="0" marL="0">
              <a:buNone/>
            </a:pPr>
            <a:r>
              <a:rPr lang="en-US" sz="1100" b="1" dirty="0">
                <a:solidFill>
                  <a:srgbClr val="1A5C38"/>
                </a:solidFill>
              </a:rPr>
              <a:t>2</a:t>
            </a:r>
            <a:endParaRPr lang="en-US" sz="1100" dirty="0"/>
          </a:p>
        </p:txBody>
      </p:sp>
      <p:sp>
        <p:nvSpPr>
          <p:cNvPr id="10" name="Text 8"/>
          <p:cNvSpPr/>
          <p:nvPr/>
        </p:nvSpPr>
        <p:spPr>
          <a:xfrm>
            <a:off x="822960" y="1572768"/>
            <a:ext cx="8046720" cy="347472"/>
          </a:xfrm>
          <a:prstGeom prst="rect">
            <a:avLst/>
          </a:prstGeom>
          <a:noFill/>
          <a:ln/>
        </p:spPr>
        <p:txBody>
          <a:bodyPr wrap="square" rtlCol="0" anchor="ctr"/>
          <a:lstStyle/>
          <a:p>
            <a:pPr indent="0" marL="0">
              <a:buNone/>
            </a:pPr>
            <a:r>
              <a:rPr lang="en-US" sz="1100" dirty="0">
                <a:solidFill>
                  <a:srgbClr val="FFFFFF"/>
                </a:solidFill>
              </a:rPr>
              <a:t>ইহরাম বাঁধা হজের প্রথম ফরজ কাজ — তালবিয়াহ পাঠ করে হজ শুরু হয়।</a:t>
            </a:r>
            <a:endParaRPr lang="en-US" sz="1100" dirty="0"/>
          </a:p>
        </p:txBody>
      </p:sp>
      <p:sp>
        <p:nvSpPr>
          <p:cNvPr id="11" name="Shape 9"/>
          <p:cNvSpPr/>
          <p:nvPr/>
        </p:nvSpPr>
        <p:spPr>
          <a:xfrm>
            <a:off x="411480" y="2231136"/>
            <a:ext cx="320040" cy="320040"/>
          </a:xfrm>
          <a:prstGeom prst="ellipse">
            <a:avLst/>
          </a:prstGeom>
          <a:solidFill>
            <a:srgbClr val="C9A227"/>
          </a:solidFill>
          <a:ln w="12700">
            <a:solidFill>
              <a:srgbClr val="C9A227"/>
            </a:solidFill>
            <a:prstDash val="solid"/>
          </a:ln>
        </p:spPr>
      </p:sp>
      <p:sp>
        <p:nvSpPr>
          <p:cNvPr id="12" name="Text 10"/>
          <p:cNvSpPr/>
          <p:nvPr/>
        </p:nvSpPr>
        <p:spPr>
          <a:xfrm>
            <a:off x="411480" y="2231136"/>
            <a:ext cx="320040" cy="320040"/>
          </a:xfrm>
          <a:prstGeom prst="rect">
            <a:avLst/>
          </a:prstGeom>
          <a:noFill/>
          <a:ln/>
        </p:spPr>
        <p:txBody>
          <a:bodyPr wrap="square" rtlCol="0" anchor="ctr"/>
          <a:lstStyle/>
          <a:p>
            <a:pPr algn="ctr" indent="0" marL="0">
              <a:buNone/>
            </a:pPr>
            <a:r>
              <a:rPr lang="en-US" sz="1100" b="1" dirty="0">
                <a:solidFill>
                  <a:srgbClr val="1A5C38"/>
                </a:solidFill>
              </a:rPr>
              <a:t>3</a:t>
            </a:r>
            <a:endParaRPr lang="en-US" sz="1100" dirty="0"/>
          </a:p>
        </p:txBody>
      </p:sp>
      <p:sp>
        <p:nvSpPr>
          <p:cNvPr id="13" name="Text 11"/>
          <p:cNvSpPr/>
          <p:nvPr/>
        </p:nvSpPr>
        <p:spPr>
          <a:xfrm>
            <a:off x="822960" y="2231136"/>
            <a:ext cx="8046720" cy="347472"/>
          </a:xfrm>
          <a:prstGeom prst="rect">
            <a:avLst/>
          </a:prstGeom>
          <a:noFill/>
          <a:ln/>
        </p:spPr>
        <p:txBody>
          <a:bodyPr wrap="square" rtlCol="0" anchor="ctr"/>
          <a:lstStyle/>
          <a:p>
            <a:pPr indent="0" marL="0">
              <a:buNone/>
            </a:pPr>
            <a:r>
              <a:rPr lang="en-US" sz="1100" dirty="0">
                <a:solidFill>
                  <a:srgbClr val="FFFFFF"/>
                </a:solidFill>
              </a:rPr>
              <a:t>কুরবানি মহান আল্লাহর সন্তুষ্টির জন্য — ত্যাগ, আনুগত্য ও সামাজিক দায়িত্বের শিক্ষা দেয়।</a:t>
            </a:r>
            <a:endParaRPr lang="en-US" sz="1100" dirty="0"/>
          </a:p>
        </p:txBody>
      </p:sp>
      <p:sp>
        <p:nvSpPr>
          <p:cNvPr id="14" name="Shape 12"/>
          <p:cNvSpPr/>
          <p:nvPr/>
        </p:nvSpPr>
        <p:spPr>
          <a:xfrm>
            <a:off x="411480" y="2889504"/>
            <a:ext cx="320040" cy="320040"/>
          </a:xfrm>
          <a:prstGeom prst="ellipse">
            <a:avLst/>
          </a:prstGeom>
          <a:solidFill>
            <a:srgbClr val="C9A227"/>
          </a:solidFill>
          <a:ln w="12700">
            <a:solidFill>
              <a:srgbClr val="C9A227"/>
            </a:solidFill>
            <a:prstDash val="solid"/>
          </a:ln>
        </p:spPr>
      </p:sp>
      <p:sp>
        <p:nvSpPr>
          <p:cNvPr id="15" name="Text 13"/>
          <p:cNvSpPr/>
          <p:nvPr/>
        </p:nvSpPr>
        <p:spPr>
          <a:xfrm>
            <a:off x="411480" y="2889504"/>
            <a:ext cx="320040" cy="320040"/>
          </a:xfrm>
          <a:prstGeom prst="rect">
            <a:avLst/>
          </a:prstGeom>
          <a:noFill/>
          <a:ln/>
        </p:spPr>
        <p:txBody>
          <a:bodyPr wrap="square" rtlCol="0" anchor="ctr"/>
          <a:lstStyle/>
          <a:p>
            <a:pPr algn="ctr" indent="0" marL="0">
              <a:buNone/>
            </a:pPr>
            <a:r>
              <a:rPr lang="en-US" sz="1100" b="1" dirty="0">
                <a:solidFill>
                  <a:srgbClr val="1A5C38"/>
                </a:solidFill>
              </a:rPr>
              <a:t>4</a:t>
            </a:r>
            <a:endParaRPr lang="en-US" sz="1100" dirty="0"/>
          </a:p>
        </p:txBody>
      </p:sp>
      <p:sp>
        <p:nvSpPr>
          <p:cNvPr id="16" name="Text 14"/>
          <p:cNvSpPr/>
          <p:nvPr/>
        </p:nvSpPr>
        <p:spPr>
          <a:xfrm>
            <a:off x="822960" y="2889504"/>
            <a:ext cx="8046720" cy="347472"/>
          </a:xfrm>
          <a:prstGeom prst="rect">
            <a:avLst/>
          </a:prstGeom>
          <a:noFill/>
          <a:ln/>
        </p:spPr>
        <p:txBody>
          <a:bodyPr wrap="square" rtlCol="0" anchor="ctr"/>
          <a:lstStyle/>
          <a:p>
            <a:pPr indent="0" marL="0">
              <a:buNone/>
            </a:pPr>
            <a:r>
              <a:rPr lang="en-US" sz="1100" dirty="0">
                <a:solidFill>
                  <a:srgbClr val="FFFFFF"/>
                </a:solidFill>
              </a:rPr>
              <a:t>তাজবিদের নিয়ম মেনে কুরআন তিলাওয়াত করা আবশ্যক — মাখরাজ, গুন্নাহ, ইকলাব, ইদগাম, ইযহার ও ইখফা।</a:t>
            </a:r>
            <a:endParaRPr lang="en-US" sz="1100" dirty="0"/>
          </a:p>
        </p:txBody>
      </p:sp>
      <p:sp>
        <p:nvSpPr>
          <p:cNvPr id="17" name="Shape 15"/>
          <p:cNvSpPr/>
          <p:nvPr/>
        </p:nvSpPr>
        <p:spPr>
          <a:xfrm>
            <a:off x="411480" y="3547872"/>
            <a:ext cx="320040" cy="320040"/>
          </a:xfrm>
          <a:prstGeom prst="ellipse">
            <a:avLst/>
          </a:prstGeom>
          <a:solidFill>
            <a:srgbClr val="C9A227"/>
          </a:solidFill>
          <a:ln w="12700">
            <a:solidFill>
              <a:srgbClr val="C9A227"/>
            </a:solidFill>
            <a:prstDash val="solid"/>
          </a:ln>
        </p:spPr>
      </p:sp>
      <p:sp>
        <p:nvSpPr>
          <p:cNvPr id="18" name="Text 16"/>
          <p:cNvSpPr/>
          <p:nvPr/>
        </p:nvSpPr>
        <p:spPr>
          <a:xfrm>
            <a:off x="411480" y="3547872"/>
            <a:ext cx="320040" cy="320040"/>
          </a:xfrm>
          <a:prstGeom prst="rect">
            <a:avLst/>
          </a:prstGeom>
          <a:noFill/>
          <a:ln/>
        </p:spPr>
        <p:txBody>
          <a:bodyPr wrap="square" rtlCol="0" anchor="ctr"/>
          <a:lstStyle/>
          <a:p>
            <a:pPr algn="ctr" indent="0" marL="0">
              <a:buNone/>
            </a:pPr>
            <a:r>
              <a:rPr lang="en-US" sz="1100" b="1" dirty="0">
                <a:solidFill>
                  <a:srgbClr val="1A5C38"/>
                </a:solidFill>
              </a:rPr>
              <a:t>5</a:t>
            </a:r>
            <a:endParaRPr lang="en-US" sz="1100" dirty="0"/>
          </a:p>
        </p:txBody>
      </p:sp>
      <p:sp>
        <p:nvSpPr>
          <p:cNvPr id="19" name="Text 17"/>
          <p:cNvSpPr/>
          <p:nvPr/>
        </p:nvSpPr>
        <p:spPr>
          <a:xfrm>
            <a:off x="822960" y="3547872"/>
            <a:ext cx="8046720" cy="347472"/>
          </a:xfrm>
          <a:prstGeom prst="rect">
            <a:avLst/>
          </a:prstGeom>
          <a:noFill/>
          <a:ln/>
        </p:spPr>
        <p:txBody>
          <a:bodyPr wrap="square" rtlCol="0" anchor="ctr"/>
          <a:lstStyle/>
          <a:p>
            <a:pPr indent="0" marL="0">
              <a:buNone/>
            </a:pPr>
            <a:r>
              <a:rPr lang="en-US" sz="1100" dirty="0">
                <a:solidFill>
                  <a:srgbClr val="FFFFFF"/>
                </a:solidFill>
              </a:rPr>
              <a:t>সূরা আল-কাওসার কুরআনের সবচেয়ে ছোট সূরা — তিনটি আয়াতে মহান আল্লাহর নিয়ামতের কথা বলা হয়েছে।</a:t>
            </a:r>
            <a:endParaRPr lang="en-US" sz="1100" dirty="0"/>
          </a:p>
        </p:txBody>
      </p:sp>
      <p:sp>
        <p:nvSpPr>
          <p:cNvPr id="20" name="Shape 18"/>
          <p:cNvSpPr/>
          <p:nvPr/>
        </p:nvSpPr>
        <p:spPr>
          <a:xfrm>
            <a:off x="2286000" y="4297680"/>
            <a:ext cx="4572000" cy="640080"/>
          </a:xfrm>
          <a:prstGeom prst="rect">
            <a:avLst/>
          </a:prstGeom>
          <a:solidFill>
            <a:srgbClr val="C9A227"/>
          </a:solidFill>
          <a:ln w="12700">
            <a:solidFill>
              <a:srgbClr val="C9A227"/>
            </a:solidFill>
            <a:prstDash val="solid"/>
          </a:ln>
        </p:spPr>
      </p:sp>
      <p:sp>
        <p:nvSpPr>
          <p:cNvPr id="21" name="Text 19"/>
          <p:cNvSpPr/>
          <p:nvPr/>
        </p:nvSpPr>
        <p:spPr>
          <a:xfrm>
            <a:off x="2286000" y="4297680"/>
            <a:ext cx="4572000" cy="640080"/>
          </a:xfrm>
          <a:prstGeom prst="rect">
            <a:avLst/>
          </a:prstGeom>
          <a:noFill/>
          <a:ln/>
        </p:spPr>
        <p:txBody>
          <a:bodyPr wrap="square" rtlCol="0" anchor="ctr"/>
          <a:lstStyle/>
          <a:p>
            <a:pPr algn="ctr" indent="0" marL="0">
              <a:buNone/>
            </a:pPr>
            <a:r>
              <a:rPr lang="en-US" sz="1500" b="1" dirty="0">
                <a:solidFill>
                  <a:srgbClr val="1A5C38"/>
                </a:solidFill>
              </a:rPr>
              <a:t>সকলকে আন্তরিক ধন্যবাদ ও শুভেচ্ছা!</a:t>
            </a:r>
            <a:endParaRPr lang="en-US" sz="1500" dirty="0"/>
          </a:p>
        </p:txBody>
      </p:sp>
      <p:sp>
        <p:nvSpPr>
          <p:cNvPr id="22" name="Text 20"/>
          <p:cNvSpPr/>
          <p:nvPr/>
        </p:nvSpPr>
        <p:spPr>
          <a:xfrm>
            <a:off x="0" y="4800600"/>
            <a:ext cx="9144000" cy="274320"/>
          </a:xfrm>
          <a:prstGeom prst="rect">
            <a:avLst/>
          </a:prstGeom>
          <a:noFill/>
          <a:ln/>
        </p:spPr>
        <p:txBody>
          <a:bodyPr wrap="square" rtlCol="0" anchor="ctr"/>
          <a:lstStyle/>
          <a:p>
            <a:pPr algn="ctr" indent="0" marL="0">
              <a:buNone/>
            </a:pPr>
            <a:r>
              <a:rPr lang="en-US" sz="1000" i="1" dirty="0">
                <a:solidFill>
                  <a:srgbClr val="4CAF7D"/>
                </a:solidFill>
              </a:rPr>
              <a:t>তামজীদ আহম্মদ | সহকারী শিক্ষক | ৬৫ নং ছনপাড়া সরকারি প্রাথমিক বিদ্যালয়</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8F5EE"/>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C38"/>
          </a:solidFill>
          <a:ln w="12700">
            <a:solidFill>
              <a:srgbClr val="1A5C38"/>
            </a:solidFill>
            <a:prstDash val="solid"/>
          </a:ln>
        </p:spPr>
      </p:sp>
      <p:sp>
        <p:nvSpPr>
          <p:cNvPr id="3" name="Text 1"/>
          <p:cNvSpPr/>
          <p:nvPr/>
        </p:nvSpPr>
        <p:spPr>
          <a:xfrm>
            <a:off x="274320" y="137160"/>
            <a:ext cx="8595360" cy="731520"/>
          </a:xfrm>
          <a:prstGeom prst="rect">
            <a:avLst/>
          </a:prstGeom>
          <a:noFill/>
          <a:ln/>
        </p:spPr>
        <p:txBody>
          <a:bodyPr wrap="square" rtlCol="0" anchor="ctr"/>
          <a:lstStyle/>
          <a:p>
            <a:pPr algn="ctr" indent="0" marL="0">
              <a:buNone/>
            </a:pPr>
            <a:r>
              <a:rPr lang="en-US" sz="3000" b="1" dirty="0">
                <a:solidFill>
                  <a:srgbClr val="C9A227"/>
                </a:solidFill>
                <a:latin typeface="Georgia" pitchFamily="34" charset="0"/>
                <a:ea typeface="Georgia" pitchFamily="34" charset="-122"/>
                <a:cs typeface="Georgia" pitchFamily="34" charset="-120"/>
              </a:rPr>
              <a:t>আজকের পাঠ পরিকল্পনা</a:t>
            </a:r>
            <a:endParaRPr lang="en-US" sz="3000" dirty="0"/>
          </a:p>
        </p:txBody>
      </p:sp>
      <p:sp>
        <p:nvSpPr>
          <p:cNvPr id="4" name="Shape 2"/>
          <p:cNvSpPr/>
          <p:nvPr/>
        </p:nvSpPr>
        <p:spPr>
          <a:xfrm>
            <a:off x="365760" y="1143000"/>
            <a:ext cx="8412480" cy="749808"/>
          </a:xfrm>
          <a:prstGeom prst="rect">
            <a:avLst/>
          </a:prstGeom>
          <a:solidFill>
            <a:srgbClr val="FFFFFF"/>
          </a:solidFill>
          <a:ln w="12700">
            <a:solidFill>
              <a:srgbClr val="4CAF7D"/>
            </a:solidFill>
            <a:prstDash val="solid"/>
          </a:ln>
        </p:spPr>
      </p:sp>
      <p:sp>
        <p:nvSpPr>
          <p:cNvPr id="5" name="Shape 3"/>
          <p:cNvSpPr/>
          <p:nvPr/>
        </p:nvSpPr>
        <p:spPr>
          <a:xfrm>
            <a:off x="365760" y="1143000"/>
            <a:ext cx="548640" cy="749808"/>
          </a:xfrm>
          <a:prstGeom prst="rect">
            <a:avLst/>
          </a:prstGeom>
          <a:solidFill>
            <a:srgbClr val="2E7D52"/>
          </a:solidFill>
          <a:ln w="12700">
            <a:solidFill>
              <a:srgbClr val="2E7D52"/>
            </a:solidFill>
            <a:prstDash val="solid"/>
          </a:ln>
        </p:spPr>
      </p:sp>
      <p:sp>
        <p:nvSpPr>
          <p:cNvPr id="6" name="Text 4"/>
          <p:cNvSpPr/>
          <p:nvPr/>
        </p:nvSpPr>
        <p:spPr>
          <a:xfrm>
            <a:off x="365760" y="1143000"/>
            <a:ext cx="548640" cy="749808"/>
          </a:xfrm>
          <a:prstGeom prst="rect">
            <a:avLst/>
          </a:prstGeom>
          <a:noFill/>
          <a:ln/>
        </p:spPr>
        <p:txBody>
          <a:bodyPr wrap="square" rtlCol="0" anchor="ctr"/>
          <a:lstStyle/>
          <a:p>
            <a:pPr algn="ctr" indent="0" marL="0">
              <a:buNone/>
            </a:pPr>
            <a:r>
              <a:rPr lang="en-US" sz="2000" b="1" dirty="0">
                <a:solidFill>
                  <a:srgbClr val="FFFFFF"/>
                </a:solidFill>
              </a:rPr>
              <a:t>১</a:t>
            </a:r>
            <a:endParaRPr lang="en-US" sz="2000" dirty="0"/>
          </a:p>
        </p:txBody>
      </p:sp>
      <p:sp>
        <p:nvSpPr>
          <p:cNvPr id="7" name="Text 5"/>
          <p:cNvSpPr/>
          <p:nvPr/>
        </p:nvSpPr>
        <p:spPr>
          <a:xfrm>
            <a:off x="1005840" y="1188720"/>
            <a:ext cx="2011680" cy="347472"/>
          </a:xfrm>
          <a:prstGeom prst="rect">
            <a:avLst/>
          </a:prstGeom>
          <a:noFill/>
          <a:ln/>
        </p:spPr>
        <p:txBody>
          <a:bodyPr wrap="square" rtlCol="0" anchor="ctr"/>
          <a:lstStyle/>
          <a:p>
            <a:pPr indent="0" marL="0">
              <a:buNone/>
            </a:pPr>
            <a:r>
              <a:rPr lang="en-US" sz="1500" b="1" dirty="0">
                <a:solidFill>
                  <a:srgbClr val="1A5C38"/>
                </a:solidFill>
              </a:rPr>
              <a:t>হজ</a:t>
            </a:r>
            <a:endParaRPr lang="en-US" sz="1500" dirty="0"/>
          </a:p>
        </p:txBody>
      </p:sp>
      <p:sp>
        <p:nvSpPr>
          <p:cNvPr id="8" name="Text 6"/>
          <p:cNvSpPr/>
          <p:nvPr/>
        </p:nvSpPr>
        <p:spPr>
          <a:xfrm>
            <a:off x="1005840" y="1508760"/>
            <a:ext cx="7498080" cy="320040"/>
          </a:xfrm>
          <a:prstGeom prst="rect">
            <a:avLst/>
          </a:prstGeom>
          <a:noFill/>
          <a:ln/>
        </p:spPr>
        <p:txBody>
          <a:bodyPr wrap="square" rtlCol="0" anchor="ctr"/>
          <a:lstStyle/>
          <a:p>
            <a:pPr indent="0" marL="0">
              <a:buNone/>
            </a:pPr>
            <a:r>
              <a:rPr lang="en-US" sz="1100" dirty="0">
                <a:solidFill>
                  <a:srgbClr val="6B7280"/>
                </a:solidFill>
              </a:rPr>
              <a:t>হজের ফরজ ও ওয়াজিব কাজসমূহ, ইহরাম এবং তালবিয়াহ</a:t>
            </a:r>
            <a:endParaRPr lang="en-US" sz="1100" dirty="0"/>
          </a:p>
        </p:txBody>
      </p:sp>
      <p:sp>
        <p:nvSpPr>
          <p:cNvPr id="9" name="Shape 7"/>
          <p:cNvSpPr/>
          <p:nvPr/>
        </p:nvSpPr>
        <p:spPr>
          <a:xfrm>
            <a:off x="365760" y="2057400"/>
            <a:ext cx="8412480" cy="749808"/>
          </a:xfrm>
          <a:prstGeom prst="rect">
            <a:avLst/>
          </a:prstGeom>
          <a:solidFill>
            <a:srgbClr val="FFFFFF"/>
          </a:solidFill>
          <a:ln w="12700">
            <a:solidFill>
              <a:srgbClr val="4CAF7D"/>
            </a:solidFill>
            <a:prstDash val="solid"/>
          </a:ln>
        </p:spPr>
      </p:sp>
      <p:sp>
        <p:nvSpPr>
          <p:cNvPr id="10" name="Shape 8"/>
          <p:cNvSpPr/>
          <p:nvPr/>
        </p:nvSpPr>
        <p:spPr>
          <a:xfrm>
            <a:off x="365760" y="2057400"/>
            <a:ext cx="548640" cy="749808"/>
          </a:xfrm>
          <a:prstGeom prst="rect">
            <a:avLst/>
          </a:prstGeom>
          <a:solidFill>
            <a:srgbClr val="2E7D52"/>
          </a:solidFill>
          <a:ln w="12700">
            <a:solidFill>
              <a:srgbClr val="2E7D52"/>
            </a:solidFill>
            <a:prstDash val="solid"/>
          </a:ln>
        </p:spPr>
      </p:sp>
      <p:sp>
        <p:nvSpPr>
          <p:cNvPr id="11" name="Text 9"/>
          <p:cNvSpPr/>
          <p:nvPr/>
        </p:nvSpPr>
        <p:spPr>
          <a:xfrm>
            <a:off x="365760" y="2057400"/>
            <a:ext cx="548640" cy="749808"/>
          </a:xfrm>
          <a:prstGeom prst="rect">
            <a:avLst/>
          </a:prstGeom>
          <a:noFill/>
          <a:ln/>
        </p:spPr>
        <p:txBody>
          <a:bodyPr wrap="square" rtlCol="0" anchor="ctr"/>
          <a:lstStyle/>
          <a:p>
            <a:pPr algn="ctr" indent="0" marL="0">
              <a:buNone/>
            </a:pPr>
            <a:r>
              <a:rPr lang="en-US" sz="2000" b="1" dirty="0">
                <a:solidFill>
                  <a:srgbClr val="FFFFFF"/>
                </a:solidFill>
              </a:rPr>
              <a:t>২</a:t>
            </a:r>
            <a:endParaRPr lang="en-US" sz="2000" dirty="0"/>
          </a:p>
        </p:txBody>
      </p:sp>
      <p:sp>
        <p:nvSpPr>
          <p:cNvPr id="12" name="Text 10"/>
          <p:cNvSpPr/>
          <p:nvPr/>
        </p:nvSpPr>
        <p:spPr>
          <a:xfrm>
            <a:off x="1005840" y="2103120"/>
            <a:ext cx="2011680" cy="347472"/>
          </a:xfrm>
          <a:prstGeom prst="rect">
            <a:avLst/>
          </a:prstGeom>
          <a:noFill/>
          <a:ln/>
        </p:spPr>
        <p:txBody>
          <a:bodyPr wrap="square" rtlCol="0" anchor="ctr"/>
          <a:lstStyle/>
          <a:p>
            <a:pPr indent="0" marL="0">
              <a:buNone/>
            </a:pPr>
            <a:r>
              <a:rPr lang="en-US" sz="1500" b="1" dirty="0">
                <a:solidFill>
                  <a:srgbClr val="1A5C38"/>
                </a:solidFill>
              </a:rPr>
              <a:t>কুরবানি</a:t>
            </a:r>
            <a:endParaRPr lang="en-US" sz="1500" dirty="0"/>
          </a:p>
        </p:txBody>
      </p:sp>
      <p:sp>
        <p:nvSpPr>
          <p:cNvPr id="13" name="Text 11"/>
          <p:cNvSpPr/>
          <p:nvPr/>
        </p:nvSpPr>
        <p:spPr>
          <a:xfrm>
            <a:off x="1005840" y="2423160"/>
            <a:ext cx="7498080" cy="320040"/>
          </a:xfrm>
          <a:prstGeom prst="rect">
            <a:avLst/>
          </a:prstGeom>
          <a:noFill/>
          <a:ln/>
        </p:spPr>
        <p:txBody>
          <a:bodyPr wrap="square" rtlCol="0" anchor="ctr"/>
          <a:lstStyle/>
          <a:p>
            <a:pPr indent="0" marL="0">
              <a:buNone/>
            </a:pPr>
            <a:r>
              <a:rPr lang="en-US" sz="1100" dirty="0">
                <a:solidFill>
                  <a:srgbClr val="6B7280"/>
                </a:solidFill>
              </a:rPr>
              <a:t>কুরবানির পরিচয়, ইতিহাস, নিয়ম ও গুরুত্ব</a:t>
            </a:r>
            <a:endParaRPr lang="en-US" sz="1100" dirty="0"/>
          </a:p>
        </p:txBody>
      </p:sp>
      <p:sp>
        <p:nvSpPr>
          <p:cNvPr id="14" name="Shape 12"/>
          <p:cNvSpPr/>
          <p:nvPr/>
        </p:nvSpPr>
        <p:spPr>
          <a:xfrm>
            <a:off x="365760" y="2971800"/>
            <a:ext cx="8412480" cy="749808"/>
          </a:xfrm>
          <a:prstGeom prst="rect">
            <a:avLst/>
          </a:prstGeom>
          <a:solidFill>
            <a:srgbClr val="FFFFFF"/>
          </a:solidFill>
          <a:ln w="12700">
            <a:solidFill>
              <a:srgbClr val="4CAF7D"/>
            </a:solidFill>
            <a:prstDash val="solid"/>
          </a:ln>
        </p:spPr>
      </p:sp>
      <p:sp>
        <p:nvSpPr>
          <p:cNvPr id="15" name="Shape 13"/>
          <p:cNvSpPr/>
          <p:nvPr/>
        </p:nvSpPr>
        <p:spPr>
          <a:xfrm>
            <a:off x="365760" y="2971800"/>
            <a:ext cx="548640" cy="749808"/>
          </a:xfrm>
          <a:prstGeom prst="rect">
            <a:avLst/>
          </a:prstGeom>
          <a:solidFill>
            <a:srgbClr val="2E7D52"/>
          </a:solidFill>
          <a:ln w="12700">
            <a:solidFill>
              <a:srgbClr val="2E7D52"/>
            </a:solidFill>
            <a:prstDash val="solid"/>
          </a:ln>
        </p:spPr>
      </p:sp>
      <p:sp>
        <p:nvSpPr>
          <p:cNvPr id="16" name="Text 14"/>
          <p:cNvSpPr/>
          <p:nvPr/>
        </p:nvSpPr>
        <p:spPr>
          <a:xfrm>
            <a:off x="365760" y="2971800"/>
            <a:ext cx="548640" cy="749808"/>
          </a:xfrm>
          <a:prstGeom prst="rect">
            <a:avLst/>
          </a:prstGeom>
          <a:noFill/>
          <a:ln/>
        </p:spPr>
        <p:txBody>
          <a:bodyPr wrap="square" rtlCol="0" anchor="ctr"/>
          <a:lstStyle/>
          <a:p>
            <a:pPr algn="ctr" indent="0" marL="0">
              <a:buNone/>
            </a:pPr>
            <a:r>
              <a:rPr lang="en-US" sz="2000" b="1" dirty="0">
                <a:solidFill>
                  <a:srgbClr val="FFFFFF"/>
                </a:solidFill>
              </a:rPr>
              <a:t>৩</a:t>
            </a:r>
            <a:endParaRPr lang="en-US" sz="2000" dirty="0"/>
          </a:p>
        </p:txBody>
      </p:sp>
      <p:sp>
        <p:nvSpPr>
          <p:cNvPr id="17" name="Text 15"/>
          <p:cNvSpPr/>
          <p:nvPr/>
        </p:nvSpPr>
        <p:spPr>
          <a:xfrm>
            <a:off x="1005840" y="3017520"/>
            <a:ext cx="2011680" cy="347472"/>
          </a:xfrm>
          <a:prstGeom prst="rect">
            <a:avLst/>
          </a:prstGeom>
          <a:noFill/>
          <a:ln/>
        </p:spPr>
        <p:txBody>
          <a:bodyPr wrap="square" rtlCol="0" anchor="ctr"/>
          <a:lstStyle/>
          <a:p>
            <a:pPr indent="0" marL="0">
              <a:buNone/>
            </a:pPr>
            <a:r>
              <a:rPr lang="en-US" sz="1500" b="1" dirty="0">
                <a:solidFill>
                  <a:srgbClr val="1A5C38"/>
                </a:solidFill>
              </a:rPr>
              <a:t>পবিত্র কুরআন তিলাওয়াত</a:t>
            </a:r>
            <a:endParaRPr lang="en-US" sz="1500" dirty="0"/>
          </a:p>
        </p:txBody>
      </p:sp>
      <p:sp>
        <p:nvSpPr>
          <p:cNvPr id="18" name="Text 16"/>
          <p:cNvSpPr/>
          <p:nvPr/>
        </p:nvSpPr>
        <p:spPr>
          <a:xfrm>
            <a:off x="1005840" y="3337560"/>
            <a:ext cx="7498080" cy="320040"/>
          </a:xfrm>
          <a:prstGeom prst="rect">
            <a:avLst/>
          </a:prstGeom>
          <a:noFill/>
          <a:ln/>
        </p:spPr>
        <p:txBody>
          <a:bodyPr wrap="square" rtlCol="0" anchor="ctr"/>
          <a:lstStyle/>
          <a:p>
            <a:pPr indent="0" marL="0">
              <a:buNone/>
            </a:pPr>
            <a:r>
              <a:rPr lang="en-US" sz="1100" dirty="0">
                <a:solidFill>
                  <a:srgbClr val="6B7280"/>
                </a:solidFill>
              </a:rPr>
              <a:t>তাজবিদ, মাখরাজ, গুন্নাহ, ইকলাব, ইদগাম, ইযহার, ইখফা</a:t>
            </a:r>
            <a:endParaRPr lang="en-US" sz="1100" dirty="0"/>
          </a:p>
        </p:txBody>
      </p:sp>
      <p:sp>
        <p:nvSpPr>
          <p:cNvPr id="19" name="Shape 17"/>
          <p:cNvSpPr/>
          <p:nvPr/>
        </p:nvSpPr>
        <p:spPr>
          <a:xfrm>
            <a:off x="365760" y="3886200"/>
            <a:ext cx="8412480" cy="749808"/>
          </a:xfrm>
          <a:prstGeom prst="rect">
            <a:avLst/>
          </a:prstGeom>
          <a:solidFill>
            <a:srgbClr val="FFFFFF"/>
          </a:solidFill>
          <a:ln w="12700">
            <a:solidFill>
              <a:srgbClr val="4CAF7D"/>
            </a:solidFill>
            <a:prstDash val="solid"/>
          </a:ln>
        </p:spPr>
      </p:sp>
      <p:sp>
        <p:nvSpPr>
          <p:cNvPr id="20" name="Shape 18"/>
          <p:cNvSpPr/>
          <p:nvPr/>
        </p:nvSpPr>
        <p:spPr>
          <a:xfrm>
            <a:off x="365760" y="3886200"/>
            <a:ext cx="548640" cy="749808"/>
          </a:xfrm>
          <a:prstGeom prst="rect">
            <a:avLst/>
          </a:prstGeom>
          <a:solidFill>
            <a:srgbClr val="2E7D52"/>
          </a:solidFill>
          <a:ln w="12700">
            <a:solidFill>
              <a:srgbClr val="2E7D52"/>
            </a:solidFill>
            <a:prstDash val="solid"/>
          </a:ln>
        </p:spPr>
      </p:sp>
      <p:sp>
        <p:nvSpPr>
          <p:cNvPr id="21" name="Text 19"/>
          <p:cNvSpPr/>
          <p:nvPr/>
        </p:nvSpPr>
        <p:spPr>
          <a:xfrm>
            <a:off x="365760" y="3886200"/>
            <a:ext cx="548640" cy="749808"/>
          </a:xfrm>
          <a:prstGeom prst="rect">
            <a:avLst/>
          </a:prstGeom>
          <a:noFill/>
          <a:ln/>
        </p:spPr>
        <p:txBody>
          <a:bodyPr wrap="square" rtlCol="0" anchor="ctr"/>
          <a:lstStyle/>
          <a:p>
            <a:pPr algn="ctr" indent="0" marL="0">
              <a:buNone/>
            </a:pPr>
            <a:r>
              <a:rPr lang="en-US" sz="2000" b="1" dirty="0">
                <a:solidFill>
                  <a:srgbClr val="FFFFFF"/>
                </a:solidFill>
              </a:rPr>
              <a:t>৪</a:t>
            </a:r>
            <a:endParaRPr lang="en-US" sz="2000" dirty="0"/>
          </a:p>
        </p:txBody>
      </p:sp>
      <p:sp>
        <p:nvSpPr>
          <p:cNvPr id="22" name="Text 20"/>
          <p:cNvSpPr/>
          <p:nvPr/>
        </p:nvSpPr>
        <p:spPr>
          <a:xfrm>
            <a:off x="1005840" y="3931920"/>
            <a:ext cx="2011680" cy="347472"/>
          </a:xfrm>
          <a:prstGeom prst="rect">
            <a:avLst/>
          </a:prstGeom>
          <a:noFill/>
          <a:ln/>
        </p:spPr>
        <p:txBody>
          <a:bodyPr wrap="square" rtlCol="0" anchor="ctr"/>
          <a:lstStyle/>
          <a:p>
            <a:pPr indent="0" marL="0">
              <a:buNone/>
            </a:pPr>
            <a:r>
              <a:rPr lang="en-US" sz="1500" b="1" dirty="0">
                <a:solidFill>
                  <a:srgbClr val="1A5C38"/>
                </a:solidFill>
              </a:rPr>
              <a:t>সূরা আল-কাওসার</a:t>
            </a:r>
            <a:endParaRPr lang="en-US" sz="1500" dirty="0"/>
          </a:p>
        </p:txBody>
      </p:sp>
      <p:sp>
        <p:nvSpPr>
          <p:cNvPr id="23" name="Text 21"/>
          <p:cNvSpPr/>
          <p:nvPr/>
        </p:nvSpPr>
        <p:spPr>
          <a:xfrm>
            <a:off x="1005840" y="4251960"/>
            <a:ext cx="7498080" cy="320040"/>
          </a:xfrm>
          <a:prstGeom prst="rect">
            <a:avLst/>
          </a:prstGeom>
          <a:noFill/>
          <a:ln/>
        </p:spPr>
        <p:txBody>
          <a:bodyPr wrap="square" rtlCol="0" anchor="ctr"/>
          <a:lstStyle/>
          <a:p>
            <a:pPr indent="0" marL="0">
              <a:buNone/>
            </a:pPr>
            <a:r>
              <a:rPr lang="en-US" sz="1100" dirty="0">
                <a:solidFill>
                  <a:srgbClr val="6B7280"/>
                </a:solidFill>
              </a:rPr>
              <a:t>আরবি পাঠ, উচ্চারণ, অর্থ ও তাৎপর্য</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C38"/>
          </a:solidFill>
          <a:ln w="12700">
            <a:solidFill>
              <a:srgbClr val="1A5C38"/>
            </a:solidFill>
            <a:prstDash val="solid"/>
          </a:ln>
        </p:spPr>
      </p:sp>
      <p:sp>
        <p:nvSpPr>
          <p:cNvPr id="3" name="Text 1"/>
          <p:cNvSpPr/>
          <p:nvPr/>
        </p:nvSpPr>
        <p:spPr>
          <a:xfrm>
            <a:off x="274320" y="91440"/>
            <a:ext cx="8595360" cy="822960"/>
          </a:xfrm>
          <a:prstGeom prst="rect">
            <a:avLst/>
          </a:prstGeom>
          <a:noFill/>
          <a:ln/>
        </p:spPr>
        <p:txBody>
          <a:bodyPr wrap="square" rtlCol="0" anchor="ctr"/>
          <a:lstStyle/>
          <a:p>
            <a:pPr algn="ctr" indent="0" marL="0">
              <a:buNone/>
            </a:pPr>
            <a:r>
              <a:rPr lang="en-US" sz="3400" b="1" dirty="0">
                <a:solidFill>
                  <a:srgbClr val="C9A227"/>
                </a:solidFill>
                <a:latin typeface="Georgia" pitchFamily="34" charset="0"/>
                <a:ea typeface="Georgia" pitchFamily="34" charset="-122"/>
                <a:cs typeface="Georgia" pitchFamily="34" charset="-120"/>
              </a:rPr>
              <a:t>হজ</a:t>
            </a:r>
            <a:endParaRPr lang="en-US" sz="3400" dirty="0"/>
          </a:p>
        </p:txBody>
      </p:sp>
      <p:sp>
        <p:nvSpPr>
          <p:cNvPr id="4" name="Text 2"/>
          <p:cNvSpPr/>
          <p:nvPr/>
        </p:nvSpPr>
        <p:spPr>
          <a:xfrm>
            <a:off x="365760" y="1097280"/>
            <a:ext cx="8412480" cy="411480"/>
          </a:xfrm>
          <a:prstGeom prst="rect">
            <a:avLst/>
          </a:prstGeom>
          <a:noFill/>
          <a:ln/>
        </p:spPr>
        <p:txBody>
          <a:bodyPr wrap="square" rtlCol="0" anchor="ctr"/>
          <a:lstStyle/>
          <a:p>
            <a:pPr indent="0" marL="0">
              <a:buNone/>
            </a:pPr>
            <a:r>
              <a:rPr lang="en-US" sz="2000" b="1" dirty="0">
                <a:solidFill>
                  <a:srgbClr val="1A5C38"/>
                </a:solidFill>
                <a:latin typeface="Georgia" pitchFamily="34" charset="0"/>
                <a:ea typeface="Georgia" pitchFamily="34" charset="-122"/>
                <a:cs typeface="Georgia" pitchFamily="34" charset="-120"/>
              </a:rPr>
              <a:t>হজের কাজসমূহ</a:t>
            </a:r>
            <a:endParaRPr lang="en-US" sz="2000" dirty="0"/>
          </a:p>
        </p:txBody>
      </p:sp>
      <p:sp>
        <p:nvSpPr>
          <p:cNvPr id="5" name="Shape 3"/>
          <p:cNvSpPr/>
          <p:nvPr/>
        </p:nvSpPr>
        <p:spPr>
          <a:xfrm>
            <a:off x="365760" y="1481328"/>
            <a:ext cx="1371600" cy="36576"/>
          </a:xfrm>
          <a:prstGeom prst="rect">
            <a:avLst/>
          </a:prstGeom>
          <a:solidFill>
            <a:srgbClr val="C9A227"/>
          </a:solidFill>
          <a:ln w="12700">
            <a:solidFill>
              <a:srgbClr val="C9A227"/>
            </a:solidFill>
            <a:prstDash val="solid"/>
          </a:ln>
        </p:spPr>
      </p:sp>
      <p:sp>
        <p:nvSpPr>
          <p:cNvPr id="6" name="Shape 4"/>
          <p:cNvSpPr/>
          <p:nvPr/>
        </p:nvSpPr>
        <p:spPr>
          <a:xfrm>
            <a:off x="365760" y="1645920"/>
            <a:ext cx="3931920" cy="1645920"/>
          </a:xfrm>
          <a:prstGeom prst="rect">
            <a:avLst/>
          </a:prstGeom>
          <a:solidFill>
            <a:srgbClr val="E8F5EE"/>
          </a:solidFill>
          <a:ln w="19050">
            <a:solidFill>
              <a:srgbClr val="2E7D52"/>
            </a:solidFill>
            <a:prstDash val="solid"/>
          </a:ln>
        </p:spPr>
      </p:sp>
      <p:sp>
        <p:nvSpPr>
          <p:cNvPr id="7" name="Shape 5"/>
          <p:cNvSpPr/>
          <p:nvPr/>
        </p:nvSpPr>
        <p:spPr>
          <a:xfrm>
            <a:off x="365760" y="1645920"/>
            <a:ext cx="3931920" cy="411480"/>
          </a:xfrm>
          <a:prstGeom prst="rect">
            <a:avLst/>
          </a:prstGeom>
          <a:solidFill>
            <a:srgbClr val="2E7D52"/>
          </a:solidFill>
          <a:ln w="12700">
            <a:solidFill>
              <a:srgbClr val="2E7D52"/>
            </a:solidFill>
            <a:prstDash val="solid"/>
          </a:ln>
        </p:spPr>
      </p:sp>
      <p:sp>
        <p:nvSpPr>
          <p:cNvPr id="8" name="Text 6"/>
          <p:cNvSpPr/>
          <p:nvPr/>
        </p:nvSpPr>
        <p:spPr>
          <a:xfrm>
            <a:off x="365760" y="1645920"/>
            <a:ext cx="3931920" cy="411480"/>
          </a:xfrm>
          <a:prstGeom prst="rect">
            <a:avLst/>
          </a:prstGeom>
          <a:noFill/>
          <a:ln/>
        </p:spPr>
        <p:txBody>
          <a:bodyPr wrap="square" rtlCol="0" anchor="ctr"/>
          <a:lstStyle/>
          <a:p>
            <a:pPr algn="ctr" indent="0" marL="0">
              <a:buNone/>
            </a:pPr>
            <a:r>
              <a:rPr lang="en-US" sz="1400" b="1" dirty="0">
                <a:solidFill>
                  <a:srgbClr val="FFFFFF"/>
                </a:solidFill>
              </a:rPr>
              <a:t>হজের ফরজ কাজ (৩টি)</a:t>
            </a:r>
            <a:endParaRPr lang="en-US" sz="1400" dirty="0"/>
          </a:p>
        </p:txBody>
      </p:sp>
      <p:sp>
        <p:nvSpPr>
          <p:cNvPr id="9" name="Text 7"/>
          <p:cNvSpPr/>
          <p:nvPr/>
        </p:nvSpPr>
        <p:spPr>
          <a:xfrm>
            <a:off x="502920" y="2103120"/>
            <a:ext cx="3657600" cy="1143000"/>
          </a:xfrm>
          <a:prstGeom prst="rect">
            <a:avLst/>
          </a:prstGeom>
          <a:noFill/>
          <a:ln/>
        </p:spPr>
        <p:txBody>
          <a:bodyPr wrap="square" rtlCol="0" anchor="t"/>
          <a:lstStyle/>
          <a:p>
            <a:pPr marL="342900" indent="-342900">
              <a:buSzPct val="100000"/>
              <a:buChar char="•"/>
            </a:pPr>
            <a:r>
              <a:rPr lang="en-US" sz="1050" dirty="0">
                <a:solidFill>
                  <a:srgbClr val="1A2B1F"/>
                </a:solidFill>
              </a:rPr>
              <a:t>১. ইহরাম বাঁধা</a:t>
            </a:r>
            <a:endParaRPr lang="en-US" sz="1050" dirty="0"/>
          </a:p>
          <a:p>
            <a:pPr marL="342900" indent="-342900">
              <a:buSzPct val="100000"/>
              <a:buChar char="•"/>
            </a:pPr>
            <a:r>
              <a:rPr lang="en-US" sz="1050" dirty="0">
                <a:solidFill>
                  <a:srgbClr val="1A2B1F"/>
                </a:solidFill>
              </a:rPr>
              <a:t>২. জিলহজ মাসের ৯ তারিখে আরাফাত ময়দানে অবস্থান করা</a:t>
            </a:r>
            <a:endParaRPr lang="en-US" sz="1050" dirty="0"/>
          </a:p>
          <a:p>
            <a:pPr marL="342900" indent="-342900">
              <a:buSzPct val="100000"/>
              <a:buChar char="•"/>
            </a:pPr>
            <a:r>
              <a:rPr lang="en-US" sz="1050" dirty="0">
                <a:solidFill>
                  <a:srgbClr val="1A2B1F"/>
                </a:solidFill>
              </a:rPr>
              <a:t>৩. তাওয়াফে জিয়ারত (১০ জিলহজ কুরবানি ও মাথা মুণ্ডনের পর থেকে ১২ জিলহজ সূর্যাস্ত পর্যন্ত পবিত্র কাবা শরিফ ৭ বার প্রদক্ষিণ করা)</a:t>
            </a:r>
            <a:endParaRPr lang="en-US" sz="1050" dirty="0"/>
          </a:p>
        </p:txBody>
      </p:sp>
      <p:sp>
        <p:nvSpPr>
          <p:cNvPr id="10" name="Shape 8"/>
          <p:cNvSpPr/>
          <p:nvPr/>
        </p:nvSpPr>
        <p:spPr>
          <a:xfrm>
            <a:off x="4846320" y="1645920"/>
            <a:ext cx="3931920" cy="3108960"/>
          </a:xfrm>
          <a:prstGeom prst="rect">
            <a:avLst/>
          </a:prstGeom>
          <a:solidFill>
            <a:srgbClr val="F5E6C0"/>
          </a:solidFill>
          <a:ln w="19050">
            <a:solidFill>
              <a:srgbClr val="C9A227"/>
            </a:solidFill>
            <a:prstDash val="solid"/>
          </a:ln>
        </p:spPr>
      </p:sp>
      <p:sp>
        <p:nvSpPr>
          <p:cNvPr id="11" name="Shape 9"/>
          <p:cNvSpPr/>
          <p:nvPr/>
        </p:nvSpPr>
        <p:spPr>
          <a:xfrm>
            <a:off x="4846320" y="1645920"/>
            <a:ext cx="3931920" cy="411480"/>
          </a:xfrm>
          <a:prstGeom prst="rect">
            <a:avLst/>
          </a:prstGeom>
          <a:solidFill>
            <a:srgbClr val="C9A227"/>
          </a:solidFill>
          <a:ln w="12700">
            <a:solidFill>
              <a:srgbClr val="C9A227"/>
            </a:solidFill>
            <a:prstDash val="solid"/>
          </a:ln>
        </p:spPr>
      </p:sp>
      <p:sp>
        <p:nvSpPr>
          <p:cNvPr id="12" name="Text 10"/>
          <p:cNvSpPr/>
          <p:nvPr/>
        </p:nvSpPr>
        <p:spPr>
          <a:xfrm>
            <a:off x="4846320" y="1645920"/>
            <a:ext cx="3931920" cy="411480"/>
          </a:xfrm>
          <a:prstGeom prst="rect">
            <a:avLst/>
          </a:prstGeom>
          <a:noFill/>
          <a:ln/>
        </p:spPr>
        <p:txBody>
          <a:bodyPr wrap="square" rtlCol="0" anchor="ctr"/>
          <a:lstStyle/>
          <a:p>
            <a:pPr algn="ctr" indent="0" marL="0">
              <a:buNone/>
            </a:pPr>
            <a:r>
              <a:rPr lang="en-US" sz="1400" b="1" dirty="0">
                <a:solidFill>
                  <a:srgbClr val="FFFFFF"/>
                </a:solidFill>
              </a:rPr>
              <a:t>হজের ওয়াজিব কাজ (৬টি)</a:t>
            </a:r>
            <a:endParaRPr lang="en-US" sz="1400" dirty="0"/>
          </a:p>
        </p:txBody>
      </p:sp>
      <p:sp>
        <p:nvSpPr>
          <p:cNvPr id="13" name="Text 11"/>
          <p:cNvSpPr/>
          <p:nvPr/>
        </p:nvSpPr>
        <p:spPr>
          <a:xfrm>
            <a:off x="4983480" y="2103120"/>
            <a:ext cx="3657600" cy="2560320"/>
          </a:xfrm>
          <a:prstGeom prst="rect">
            <a:avLst/>
          </a:prstGeom>
          <a:noFill/>
          <a:ln/>
        </p:spPr>
        <p:txBody>
          <a:bodyPr wrap="square" rtlCol="0" anchor="t"/>
          <a:lstStyle/>
          <a:p>
            <a:pPr marL="342900" indent="-342900">
              <a:buSzPct val="100000"/>
              <a:buChar char="•"/>
            </a:pPr>
            <a:r>
              <a:rPr lang="en-US" sz="1050" dirty="0">
                <a:solidFill>
                  <a:srgbClr val="1A2B1F"/>
                </a:solidFill>
              </a:rPr>
              <a:t>১. মুজদালিফায় অবস্থান করা</a:t>
            </a:r>
            <a:endParaRPr lang="en-US" sz="1050" dirty="0"/>
          </a:p>
          <a:p>
            <a:pPr marL="342900" indent="-342900">
              <a:buSzPct val="100000"/>
              <a:buChar char="•"/>
            </a:pPr>
            <a:r>
              <a:rPr lang="en-US" sz="1050" dirty="0">
                <a:solidFill>
                  <a:srgbClr val="1A2B1F"/>
                </a:solidFill>
              </a:rPr>
              <a:t>২. শয়তানের উদ্দেশ্যে কংকর নিক্ষেপ করা</a:t>
            </a:r>
            <a:endParaRPr lang="en-US" sz="1050" dirty="0"/>
          </a:p>
          <a:p>
            <a:pPr marL="342900" indent="-342900">
              <a:buSzPct val="100000"/>
              <a:buChar char="•"/>
            </a:pPr>
            <a:r>
              <a:rPr lang="en-US" sz="1050" dirty="0">
                <a:solidFill>
                  <a:srgbClr val="1A2B1F"/>
                </a:solidFill>
              </a:rPr>
              <a:t>৩. কুরবানির পর মাথা কামানো বা চুল কেটে ছোটো করা</a:t>
            </a:r>
            <a:endParaRPr lang="en-US" sz="1050" dirty="0"/>
          </a:p>
          <a:p>
            <a:pPr marL="342900" indent="-342900">
              <a:buSzPct val="100000"/>
              <a:buChar char="•"/>
            </a:pPr>
            <a:r>
              <a:rPr lang="en-US" sz="1050" dirty="0">
                <a:solidFill>
                  <a:srgbClr val="1A2B1F"/>
                </a:solidFill>
              </a:rPr>
              <a:t>৪. সাফা ও মারওয়া পাহাড়দ্বয়ের মাঝে সা'য়ী করা</a:t>
            </a:r>
            <a:endParaRPr lang="en-US" sz="1050" dirty="0"/>
          </a:p>
          <a:p>
            <a:pPr marL="342900" indent="-342900">
              <a:buSzPct val="100000"/>
              <a:buChar char="•"/>
            </a:pPr>
            <a:r>
              <a:rPr lang="en-US" sz="1050" dirty="0">
                <a:solidFill>
                  <a:srgbClr val="1A2B1F"/>
                </a:solidFill>
              </a:rPr>
              <a:t>৫. বিদায়ী তাওয়াফ করা (মক্কার বাইরের লোকদের জন্য)</a:t>
            </a:r>
            <a:endParaRPr lang="en-US" sz="1050" dirty="0"/>
          </a:p>
          <a:p>
            <a:pPr marL="342900" indent="-342900">
              <a:buSzPct val="100000"/>
              <a:buChar char="•"/>
            </a:pPr>
            <a:r>
              <a:rPr lang="en-US" sz="1050" dirty="0">
                <a:solidFill>
                  <a:srgbClr val="1A2B1F"/>
                </a:solidFill>
              </a:rPr>
              <a:t>৬. কুরবানি করা (উমরাসহ হজের ক্ষেত্রে)</a:t>
            </a:r>
            <a:endParaRPr lang="en-US" sz="1050" dirty="0"/>
          </a:p>
        </p:txBody>
      </p:sp>
      <p:sp>
        <p:nvSpPr>
          <p:cNvPr id="14" name="Shape 12"/>
          <p:cNvSpPr/>
          <p:nvPr/>
        </p:nvSpPr>
        <p:spPr>
          <a:xfrm>
            <a:off x="0" y="4846320"/>
            <a:ext cx="9144000" cy="297180"/>
          </a:xfrm>
          <a:prstGeom prst="rect">
            <a:avLst/>
          </a:prstGeom>
          <a:solidFill>
            <a:srgbClr val="1A5C38"/>
          </a:solidFill>
          <a:ln w="12700">
            <a:solidFill>
              <a:srgbClr val="1A5C38"/>
            </a:solidFill>
            <a:prstDash val="solid"/>
          </a:ln>
        </p:spPr>
      </p:sp>
      <p:sp>
        <p:nvSpPr>
          <p:cNvPr id="15" name="Text 13"/>
          <p:cNvSpPr/>
          <p:nvPr/>
        </p:nvSpPr>
        <p:spPr>
          <a:xfrm>
            <a:off x="274320" y="4846320"/>
            <a:ext cx="8595360" cy="297180"/>
          </a:xfrm>
          <a:prstGeom prst="rect">
            <a:avLst/>
          </a:prstGeom>
          <a:noFill/>
          <a:ln/>
        </p:spPr>
        <p:txBody>
          <a:bodyPr wrap="square" rtlCol="0" anchor="ctr"/>
          <a:lstStyle/>
          <a:p>
            <a:pPr algn="ctr" indent="0" marL="0">
              <a:buNone/>
            </a:pPr>
            <a:r>
              <a:rPr lang="en-US" sz="1100" i="1" dirty="0">
                <a:solidFill>
                  <a:srgbClr val="F5E6C0"/>
                </a:solidFill>
              </a:rPr>
              <a:t>হজ ইসলামের পঞ্চম স্তম্ভ — প্রতিটি সামর্থ্যবান মুসলিমের জন্য জীবনে একবার হজ ফরজ।</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2E7D52"/>
          </a:solidFill>
          <a:ln w="12700">
            <a:solidFill>
              <a:srgbClr val="2E7D52"/>
            </a:solidFill>
            <a:prstDash val="solid"/>
          </a:ln>
        </p:spPr>
      </p:sp>
      <p:sp>
        <p:nvSpPr>
          <p:cNvPr id="3" name="Text 1"/>
          <p:cNvSpPr/>
          <p:nvPr/>
        </p:nvSpPr>
        <p:spPr>
          <a:xfrm>
            <a:off x="274320" y="91440"/>
            <a:ext cx="8595360" cy="731520"/>
          </a:xfrm>
          <a:prstGeom prst="rect">
            <a:avLst/>
          </a:prstGeom>
          <a:noFill/>
          <a:ln/>
        </p:spPr>
        <p:txBody>
          <a:bodyPr wrap="square" rtlCol="0" anchor="ctr"/>
          <a:lstStyle/>
          <a:p>
            <a:pPr algn="ctr" indent="0" marL="0">
              <a:buNone/>
            </a:pPr>
            <a:r>
              <a:rPr lang="en-US" sz="2800" b="1" dirty="0">
                <a:solidFill>
                  <a:srgbClr val="FFFFFF"/>
                </a:solidFill>
                <a:latin typeface="Georgia" pitchFamily="34" charset="0"/>
                <a:ea typeface="Georgia" pitchFamily="34" charset="-122"/>
                <a:cs typeface="Georgia" pitchFamily="34" charset="-120"/>
              </a:rPr>
              <a:t>ইহরাম ও তালবিয়াহ</a:t>
            </a:r>
            <a:endParaRPr lang="en-US" sz="2800" dirty="0"/>
          </a:p>
        </p:txBody>
      </p:sp>
      <p:sp>
        <p:nvSpPr>
          <p:cNvPr id="4" name="Text 2"/>
          <p:cNvSpPr/>
          <p:nvPr/>
        </p:nvSpPr>
        <p:spPr>
          <a:xfrm>
            <a:off x="365760" y="1005840"/>
            <a:ext cx="8412480" cy="347472"/>
          </a:xfrm>
          <a:prstGeom prst="rect">
            <a:avLst/>
          </a:prstGeom>
          <a:noFill/>
          <a:ln/>
        </p:spPr>
        <p:txBody>
          <a:bodyPr wrap="square" rtlCol="0" anchor="ctr"/>
          <a:lstStyle/>
          <a:p>
            <a:pPr indent="0" marL="0">
              <a:buNone/>
            </a:pPr>
            <a:r>
              <a:rPr lang="en-US" sz="1700" b="1" dirty="0">
                <a:solidFill>
                  <a:srgbClr val="1A5C38"/>
                </a:solidFill>
              </a:rPr>
              <a:t>ইহরাম কী?</a:t>
            </a:r>
            <a:endParaRPr lang="en-US" sz="1700" dirty="0"/>
          </a:p>
        </p:txBody>
      </p:sp>
      <p:sp>
        <p:nvSpPr>
          <p:cNvPr id="5" name="Text 3"/>
          <p:cNvSpPr/>
          <p:nvPr/>
        </p:nvSpPr>
        <p:spPr>
          <a:xfrm>
            <a:off x="365760" y="1389888"/>
            <a:ext cx="5303520" cy="1371600"/>
          </a:xfrm>
          <a:prstGeom prst="rect">
            <a:avLst/>
          </a:prstGeom>
          <a:noFill/>
          <a:ln/>
        </p:spPr>
        <p:txBody>
          <a:bodyPr wrap="square" rtlCol="0" anchor="t"/>
          <a:lstStyle/>
          <a:p>
            <a:pPr indent="0" marL="0">
              <a:buNone/>
            </a:pPr>
            <a:r>
              <a:rPr lang="en-US" sz="1150" dirty="0">
                <a:solidFill>
                  <a:srgbClr val="1A2B1F"/>
                </a:solidFill>
              </a:rPr>
              <a:t>হজ ও উমরার প্রথম ফরজ কাজ হলো ইহরাম বাঁধা। মিকাত বা নির্ধারিত স্থানগুলো অতিক্রম করার পূর্বে ইহরাম বাঁধতে হয়। 'ইহরাম' শব্দটি আরবি হারাম শব্দ থেকে এসেছে, যার অর্থ হলো কোনো জিনিসকে নিজের ওপর হারাম (নিষিদ্ধ) করে নেওয়া। ইহরামে বাঁধতে পুরুষদের সেলাইবিহীন দুই টুকরো সাদা কাপড় আর নারীদের শালীন পোশাক পরিধান করতে হয়।</a:t>
            </a:r>
            <a:endParaRPr lang="en-US" sz="1150" dirty="0"/>
          </a:p>
        </p:txBody>
      </p:sp>
      <p:sp>
        <p:nvSpPr>
          <p:cNvPr id="6" name="Shape 4"/>
          <p:cNvSpPr/>
          <p:nvPr/>
        </p:nvSpPr>
        <p:spPr>
          <a:xfrm>
            <a:off x="5852160" y="960120"/>
            <a:ext cx="2926080" cy="1874520"/>
          </a:xfrm>
          <a:prstGeom prst="rect">
            <a:avLst/>
          </a:prstGeom>
          <a:solidFill>
            <a:srgbClr val="E8F5EE"/>
          </a:solidFill>
          <a:ln w="12700">
            <a:solidFill>
              <a:srgbClr val="4CAF7D"/>
            </a:solidFill>
            <a:prstDash val="solid"/>
          </a:ln>
        </p:spPr>
      </p:sp>
      <p:sp>
        <p:nvSpPr>
          <p:cNvPr id="7" name="Text 5"/>
          <p:cNvSpPr/>
          <p:nvPr/>
        </p:nvSpPr>
        <p:spPr>
          <a:xfrm>
            <a:off x="5852160" y="960120"/>
            <a:ext cx="2926080" cy="347472"/>
          </a:xfrm>
          <a:prstGeom prst="rect">
            <a:avLst/>
          </a:prstGeom>
          <a:noFill/>
          <a:ln/>
        </p:spPr>
        <p:txBody>
          <a:bodyPr wrap="square" rtlCol="0" anchor="ctr"/>
          <a:lstStyle/>
          <a:p>
            <a:pPr algn="ctr" indent="0" marL="0">
              <a:buNone/>
            </a:pPr>
            <a:r>
              <a:rPr lang="en-US" sz="1200" b="1" dirty="0">
                <a:solidFill>
                  <a:srgbClr val="1A5C38"/>
                </a:solidFill>
              </a:rPr>
              <a:t>ইহরাম অবস্থায় নিষিদ্ধ</a:t>
            </a:r>
            <a:endParaRPr lang="en-US" sz="1200" dirty="0"/>
          </a:p>
        </p:txBody>
      </p:sp>
      <p:sp>
        <p:nvSpPr>
          <p:cNvPr id="8" name="Text 6"/>
          <p:cNvSpPr/>
          <p:nvPr/>
        </p:nvSpPr>
        <p:spPr>
          <a:xfrm>
            <a:off x="5943600" y="1325880"/>
            <a:ext cx="2743200" cy="1371600"/>
          </a:xfrm>
          <a:prstGeom prst="rect">
            <a:avLst/>
          </a:prstGeom>
          <a:noFill/>
          <a:ln/>
        </p:spPr>
        <p:txBody>
          <a:bodyPr wrap="square" rtlCol="0" anchor="ctr"/>
          <a:lstStyle/>
          <a:p>
            <a:pPr marL="342900" indent="-342900">
              <a:buSzPct val="100000"/>
              <a:buChar char="•"/>
            </a:pPr>
            <a:r>
              <a:rPr lang="en-US" sz="1000" dirty="0">
                <a:solidFill>
                  <a:srgbClr val="1A2B1F"/>
                </a:solidFill>
              </a:rPr>
              <a:t>চুল, নখ ও গোঁফ কাটা</a:t>
            </a:r>
            <a:endParaRPr lang="en-US" sz="1000" dirty="0"/>
          </a:p>
          <a:p>
            <a:pPr marL="342900" indent="-342900">
              <a:buSzPct val="100000"/>
              <a:buChar char="•"/>
            </a:pPr>
            <a:r>
              <a:rPr lang="en-US" sz="1000" dirty="0">
                <a:solidFill>
                  <a:srgbClr val="1A2B1F"/>
                </a:solidFill>
              </a:rPr>
              <a:t>সুগন্ধি ব্যবহার</a:t>
            </a:r>
            <a:endParaRPr lang="en-US" sz="1000" dirty="0"/>
          </a:p>
          <a:p>
            <a:pPr marL="342900" indent="-342900">
              <a:buSzPct val="100000"/>
              <a:buChar char="•"/>
            </a:pPr>
            <a:r>
              <a:rPr lang="en-US" sz="1000" dirty="0">
                <a:solidFill>
                  <a:srgbClr val="1A2B1F"/>
                </a:solidFill>
              </a:rPr>
              <a:t>সেলাই করা পোশাক পরা (পুরুষ)</a:t>
            </a:r>
            <a:endParaRPr lang="en-US" sz="1000" dirty="0"/>
          </a:p>
          <a:p>
            <a:pPr marL="342900" indent="-342900">
              <a:buSzPct val="100000"/>
              <a:buChar char="•"/>
            </a:pPr>
            <a:r>
              <a:rPr lang="en-US" sz="1000" dirty="0">
                <a:solidFill>
                  <a:srgbClr val="1A2B1F"/>
                </a:solidFill>
              </a:rPr>
              <a:t>প্রাণীহত্যা</a:t>
            </a:r>
            <a:endParaRPr lang="en-US" sz="1000" dirty="0"/>
          </a:p>
          <a:p>
            <a:pPr marL="342900" indent="-342900">
              <a:buSzPct val="100000"/>
              <a:buChar char="•"/>
            </a:pPr>
            <a:r>
              <a:rPr lang="en-US" sz="1000" dirty="0">
                <a:solidFill>
                  <a:srgbClr val="1A2B1F"/>
                </a:solidFill>
              </a:rPr>
              <a:t>স্বামী-স্ত্রী মিলন</a:t>
            </a:r>
            <a:endParaRPr lang="en-US" sz="1000" dirty="0"/>
          </a:p>
        </p:txBody>
      </p:sp>
      <p:sp>
        <p:nvSpPr>
          <p:cNvPr id="9" name="Shape 7"/>
          <p:cNvSpPr/>
          <p:nvPr/>
        </p:nvSpPr>
        <p:spPr>
          <a:xfrm>
            <a:off x="365760" y="2834640"/>
            <a:ext cx="8412480" cy="347472"/>
          </a:xfrm>
          <a:prstGeom prst="rect">
            <a:avLst/>
          </a:prstGeom>
          <a:solidFill>
            <a:srgbClr val="1A5C38"/>
          </a:solidFill>
          <a:ln w="12700">
            <a:solidFill>
              <a:srgbClr val="1A5C38"/>
            </a:solidFill>
            <a:prstDash val="solid"/>
          </a:ln>
        </p:spPr>
      </p:sp>
      <p:sp>
        <p:nvSpPr>
          <p:cNvPr id="10" name="Text 8"/>
          <p:cNvSpPr/>
          <p:nvPr/>
        </p:nvSpPr>
        <p:spPr>
          <a:xfrm>
            <a:off x="365760" y="2834640"/>
            <a:ext cx="8412480" cy="347472"/>
          </a:xfrm>
          <a:prstGeom prst="rect">
            <a:avLst/>
          </a:prstGeom>
          <a:noFill/>
          <a:ln/>
        </p:spPr>
        <p:txBody>
          <a:bodyPr wrap="square" rtlCol="0" anchor="ctr"/>
          <a:lstStyle/>
          <a:p>
            <a:pPr algn="ctr" indent="0" marL="0">
              <a:buNone/>
            </a:pPr>
            <a:r>
              <a:rPr lang="en-US" sz="1600" b="1" dirty="0">
                <a:solidFill>
                  <a:srgbClr val="C9A227"/>
                </a:solidFill>
              </a:rPr>
              <a:t>তালবিয়াহ</a:t>
            </a:r>
            <a:endParaRPr lang="en-US" sz="16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365760" y="3218688"/>
          <a:ext cx="8412480" cy="1645920"/>
        </p:xfrm>
        <a:graphic>
          <a:graphicData uri="http://schemas.openxmlformats.org/drawingml/2006/table">
            <a:tbl>
              <a:tblPr/>
              <a:tblGrid>
                <a:gridCol w="2560320"/>
                <a:gridCol w="2834640"/>
                <a:gridCol w="3017520"/>
              </a:tblGrid>
              <a:tr h="329184">
                <a:tc>
                  <a:txBody>
                    <a:bodyPr/>
                    <a:lstStyle/>
                    <a:p>
                      <a:pPr algn="ctr" indent="0" marL="0">
                        <a:buNone/>
                      </a:pPr>
                      <a:r>
                        <a:rPr lang="en-US" sz="1000" b="1" dirty="0">
                          <a:solidFill>
                            <a:srgbClr val="FFFFFF"/>
                          </a:solidFill>
                        </a:rPr>
                        <a:t>তালবিয়াহ</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solidFill>
                      <a:srgbClr val="2E7D52"/>
                    </a:solidFill>
                  </a:tcPr>
                </a:tc>
                <a:tc>
                  <a:txBody>
                    <a:bodyPr/>
                    <a:lstStyle/>
                    <a:p>
                      <a:pPr algn="ctr" indent="0" marL="0">
                        <a:buNone/>
                      </a:pPr>
                      <a:r>
                        <a:rPr lang="en-US" sz="1000" b="1" dirty="0">
                          <a:solidFill>
                            <a:srgbClr val="FFFFFF"/>
                          </a:solidFill>
                        </a:rPr>
                        <a:t>উচ্চারণ</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solidFill>
                      <a:srgbClr val="2E7D52"/>
                    </a:solidFill>
                  </a:tcPr>
                </a:tc>
                <a:tc>
                  <a:txBody>
                    <a:bodyPr/>
                    <a:lstStyle/>
                    <a:p>
                      <a:pPr algn="ctr" indent="0" marL="0">
                        <a:buNone/>
                      </a:pPr>
                      <a:r>
                        <a:rPr lang="en-US" sz="1000" b="1" dirty="0">
                          <a:solidFill>
                            <a:srgbClr val="FFFFFF"/>
                          </a:solidFill>
                        </a:rPr>
                        <a:t>অর্থ</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solidFill>
                      <a:srgbClr val="2E7D52"/>
                    </a:solidFill>
                  </a:tcPr>
                </a:tc>
              </a:tr>
              <a:tr h="329184">
                <a:tc>
                  <a:txBody>
                    <a:bodyPr/>
                    <a:lstStyle/>
                    <a:p>
                      <a:pPr indent="0" marL="0">
                        <a:buNone/>
                      </a:pPr>
                      <a:r>
                        <a:rPr lang="en-US" sz="1000" dirty="0">
                          <a:solidFill>
                            <a:srgbClr val="000000"/>
                          </a:solidFill>
                        </a:rPr>
                        <a:t>لَبَّيْكَ اللَّهُمَّ لَبَّيْكَ</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c>
                  <a:txBody>
                    <a:bodyPr/>
                    <a:lstStyle/>
                    <a:p>
                      <a:pPr indent="0" marL="0">
                        <a:buNone/>
                      </a:pPr>
                      <a:r>
                        <a:rPr lang="en-US" sz="1000" dirty="0">
                          <a:solidFill>
                            <a:srgbClr val="000000"/>
                          </a:solidFill>
                        </a:rPr>
                        <a:t>লাব্বাইক, আল্লাহুম্মা লাব্বাইক</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c>
                  <a:txBody>
                    <a:bodyPr/>
                    <a:lstStyle/>
                    <a:p>
                      <a:pPr indent="0" marL="0">
                        <a:buNone/>
                      </a:pPr>
                      <a:r>
                        <a:rPr lang="en-US" sz="1000" dirty="0">
                          <a:solidFill>
                            <a:srgbClr val="000000"/>
                          </a:solidFill>
                        </a:rPr>
                        <a:t>আমি হাজির, হে আল্লাহ! আমি হাজির।</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r>
              <a:tr h="329184">
                <a:tc>
                  <a:txBody>
                    <a:bodyPr/>
                    <a:lstStyle/>
                    <a:p>
                      <a:pPr indent="0" marL="0">
                        <a:buNone/>
                      </a:pPr>
                      <a:r>
                        <a:rPr lang="en-US" sz="1000" dirty="0">
                          <a:solidFill>
                            <a:srgbClr val="000000"/>
                          </a:solidFill>
                        </a:rPr>
                        <a:t>لَبَّيْكَ لَا شَرِيكَ لَكَ لَبَّيْكَ</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c>
                  <a:txBody>
                    <a:bodyPr/>
                    <a:lstStyle/>
                    <a:p>
                      <a:pPr indent="0" marL="0">
                        <a:buNone/>
                      </a:pPr>
                      <a:r>
                        <a:rPr lang="en-US" sz="1000" dirty="0">
                          <a:solidFill>
                            <a:srgbClr val="000000"/>
                          </a:solidFill>
                        </a:rPr>
                        <a:t>লাব্বাইকা লা শারিকা লাকা লাব্বাইক</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c>
                  <a:txBody>
                    <a:bodyPr/>
                    <a:lstStyle/>
                    <a:p>
                      <a:pPr indent="0" marL="0">
                        <a:buNone/>
                      </a:pPr>
                      <a:r>
                        <a:rPr lang="en-US" sz="1000" dirty="0">
                          <a:solidFill>
                            <a:srgbClr val="000000"/>
                          </a:solidFill>
                        </a:rPr>
                        <a:t>আপনার কোনো শরিক নেই, আমি হাজির।</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r>
              <a:tr h="329184">
                <a:tc>
                  <a:txBody>
                    <a:bodyPr/>
                    <a:lstStyle/>
                    <a:p>
                      <a:pPr indent="0" marL="0">
                        <a:buNone/>
                      </a:pPr>
                      <a:r>
                        <a:rPr lang="en-US" sz="1000" dirty="0">
                          <a:solidFill>
                            <a:srgbClr val="000000"/>
                          </a:solidFill>
                        </a:rPr>
                        <a:t>إِنَّ الْحَمْدَ وَالنِّعْمَةَ لَكَ وَالْمُلْكَ</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c>
                  <a:txBody>
                    <a:bodyPr/>
                    <a:lstStyle/>
                    <a:p>
                      <a:pPr indent="0" marL="0">
                        <a:buNone/>
                      </a:pPr>
                      <a:r>
                        <a:rPr lang="en-US" sz="1000" dirty="0">
                          <a:solidFill>
                            <a:srgbClr val="000000"/>
                          </a:solidFill>
                        </a:rPr>
                        <a:t>ইন্নাল হামদা ওয়ান নি'মাতা লাকা ওয়াল মুলক</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c>
                  <a:txBody>
                    <a:bodyPr/>
                    <a:lstStyle/>
                    <a:p>
                      <a:pPr indent="0" marL="0">
                        <a:buNone/>
                      </a:pPr>
                      <a:r>
                        <a:rPr lang="en-US" sz="1000" dirty="0">
                          <a:solidFill>
                            <a:srgbClr val="000000"/>
                          </a:solidFill>
                        </a:rPr>
                        <a:t>নিশ্চয়ই সকল প্রশংসা, নিয়ামত ও রাজত্ব আপনার।</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r>
              <a:tr h="329184">
                <a:tc>
                  <a:txBody>
                    <a:bodyPr/>
                    <a:lstStyle/>
                    <a:p>
                      <a:pPr indent="0" marL="0">
                        <a:buNone/>
                      </a:pPr>
                      <a:r>
                        <a:rPr lang="en-US" sz="1000" dirty="0">
                          <a:solidFill>
                            <a:srgbClr val="000000"/>
                          </a:solidFill>
                        </a:rPr>
                        <a:t>لَا شَرِيكَ لَكَ</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c>
                  <a:txBody>
                    <a:bodyPr/>
                    <a:lstStyle/>
                    <a:p>
                      <a:pPr indent="0" marL="0">
                        <a:buNone/>
                      </a:pPr>
                      <a:r>
                        <a:rPr lang="en-US" sz="1000" dirty="0">
                          <a:solidFill>
                            <a:srgbClr val="000000"/>
                          </a:solidFill>
                        </a:rPr>
                        <a:t>লা শারিকা লাকা</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c>
                  <a:txBody>
                    <a:bodyPr/>
                    <a:lstStyle/>
                    <a:p>
                      <a:pPr indent="0" marL="0">
                        <a:buNone/>
                      </a:pPr>
                      <a:r>
                        <a:rPr lang="en-US" sz="1000" dirty="0">
                          <a:solidFill>
                            <a:srgbClr val="000000"/>
                          </a:solidFill>
                        </a:rPr>
                        <a:t>আপনার কোনো শরিক নেই।</a:t>
                      </a:r>
                      <a:endParaRPr lang="en-US" sz="1000" dirty="0"/>
                    </a:p>
                  </a:txBody>
                  <a:tcPr marL="91440" marR="91440" marT="45720" marB="45720">
                    <a:lnL w="6350" cap="flat" cmpd="sng" algn="ctr">
                      <a:solidFill>
                        <a:srgbClr val="4CAF7D"/>
                      </a:solidFill>
                      <a:prstDash val="solid"/>
                      <a:round/>
                      <a:headEnd type="none" w="med" len="med"/>
                      <a:tailEnd type="none" w="med" len="med"/>
                    </a:lnL>
                    <a:lnR w="6350" cap="flat" cmpd="sng" algn="ctr">
                      <a:solidFill>
                        <a:srgbClr val="4CAF7D"/>
                      </a:solidFill>
                      <a:prstDash val="solid"/>
                      <a:round/>
                      <a:headEnd type="none" w="med" len="med"/>
                      <a:tailEnd type="none" w="med" len="med"/>
                    </a:lnR>
                    <a:lnT w="6350" cap="flat" cmpd="sng" algn="ctr">
                      <a:solidFill>
                        <a:srgbClr val="4CAF7D"/>
                      </a:solidFill>
                      <a:prstDash val="solid"/>
                      <a:round/>
                      <a:headEnd type="none" w="med" len="med"/>
                      <a:tailEnd type="none" w="med" len="med"/>
                    </a:lnT>
                    <a:lnB w="6350" cap="flat" cmpd="sng" algn="ctr">
                      <a:solidFill>
                        <a:srgbClr val="4CAF7D"/>
                      </a:solidFill>
                      <a:prstDash val="solid"/>
                      <a:round/>
                      <a:headEnd type="none" w="med" len="med"/>
                      <a:tailEnd type="none" w="med" len="med"/>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8F5EE"/>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5C38"/>
          </a:solidFill>
          <a:ln w="12700">
            <a:solidFill>
              <a:srgbClr val="1A5C38"/>
            </a:solidFill>
            <a:prstDash val="solid"/>
          </a:ln>
        </p:spPr>
      </p:sp>
      <p:sp>
        <p:nvSpPr>
          <p:cNvPr id="3" name="Text 1"/>
          <p:cNvSpPr/>
          <p:nvPr/>
        </p:nvSpPr>
        <p:spPr>
          <a:xfrm>
            <a:off x="274320" y="91440"/>
            <a:ext cx="8595360" cy="731520"/>
          </a:xfrm>
          <a:prstGeom prst="rect">
            <a:avLst/>
          </a:prstGeom>
          <a:noFill/>
          <a:ln/>
        </p:spPr>
        <p:txBody>
          <a:bodyPr wrap="square" rtlCol="0" anchor="ctr"/>
          <a:lstStyle/>
          <a:p>
            <a:pPr algn="ctr" indent="0" marL="0">
              <a:buNone/>
            </a:pPr>
            <a:r>
              <a:rPr lang="en-US" sz="2600" b="1" dirty="0">
                <a:solidFill>
                  <a:srgbClr val="C9A227"/>
                </a:solidFill>
                <a:latin typeface="Georgia" pitchFamily="34" charset="0"/>
                <a:ea typeface="Georgia" pitchFamily="34" charset="-122"/>
                <a:cs typeface="Georgia" pitchFamily="34" charset="-120"/>
              </a:rPr>
              <a:t>হজের ধর্মীয় ও সামাজিক গুরুত্ব</a:t>
            </a:r>
            <a:endParaRPr lang="en-US" sz="2600" dirty="0"/>
          </a:p>
        </p:txBody>
      </p:sp>
      <p:sp>
        <p:nvSpPr>
          <p:cNvPr id="4" name="Shape 2"/>
          <p:cNvSpPr/>
          <p:nvPr/>
        </p:nvSpPr>
        <p:spPr>
          <a:xfrm>
            <a:off x="365760" y="1051560"/>
            <a:ext cx="3931920" cy="1691640"/>
          </a:xfrm>
          <a:prstGeom prst="rect">
            <a:avLst/>
          </a:prstGeom>
          <a:solidFill>
            <a:srgbClr val="FFFFFF"/>
          </a:solidFill>
          <a:ln w="12700">
            <a:solidFill>
              <a:srgbClr val="4CAF7D"/>
            </a:solidFill>
            <a:prstDash val="solid"/>
          </a:ln>
        </p:spPr>
      </p:sp>
      <p:sp>
        <p:nvSpPr>
          <p:cNvPr id="5" name="Shape 3"/>
          <p:cNvSpPr/>
          <p:nvPr/>
        </p:nvSpPr>
        <p:spPr>
          <a:xfrm>
            <a:off x="502920" y="1234440"/>
            <a:ext cx="502920" cy="502920"/>
          </a:xfrm>
          <a:prstGeom prst="ellipse">
            <a:avLst/>
          </a:prstGeom>
          <a:solidFill>
            <a:srgbClr val="2E7D52"/>
          </a:solidFill>
          <a:ln w="12700">
            <a:solidFill>
              <a:srgbClr val="2E7D52"/>
            </a:solidFill>
            <a:prstDash val="solid"/>
          </a:ln>
        </p:spPr>
      </p:sp>
      <p:sp>
        <p:nvSpPr>
          <p:cNvPr id="6" name="Text 4"/>
          <p:cNvSpPr/>
          <p:nvPr/>
        </p:nvSpPr>
        <p:spPr>
          <a:xfrm>
            <a:off x="502920" y="1234440"/>
            <a:ext cx="502920" cy="502920"/>
          </a:xfrm>
          <a:prstGeom prst="rect">
            <a:avLst/>
          </a:prstGeom>
          <a:noFill/>
          <a:ln/>
        </p:spPr>
        <p:txBody>
          <a:bodyPr wrap="square" rtlCol="0" anchor="ctr"/>
          <a:lstStyle/>
          <a:p>
            <a:pPr algn="ctr" indent="0" marL="0">
              <a:buNone/>
            </a:pPr>
            <a:r>
              <a:rPr lang="en-US" sz="1400" b="1" dirty="0">
                <a:solidFill>
                  <a:srgbClr val="FFFFFF"/>
                </a:solidFill>
              </a:rPr>
              <a:t>১</a:t>
            </a:r>
            <a:endParaRPr lang="en-US" sz="1400" dirty="0"/>
          </a:p>
        </p:txBody>
      </p:sp>
      <p:sp>
        <p:nvSpPr>
          <p:cNvPr id="7" name="Text 5"/>
          <p:cNvSpPr/>
          <p:nvPr/>
        </p:nvSpPr>
        <p:spPr>
          <a:xfrm>
            <a:off x="1115568" y="1234440"/>
            <a:ext cx="3017520" cy="411480"/>
          </a:xfrm>
          <a:prstGeom prst="rect">
            <a:avLst/>
          </a:prstGeom>
          <a:noFill/>
          <a:ln/>
        </p:spPr>
        <p:txBody>
          <a:bodyPr wrap="square" rtlCol="0" anchor="ctr"/>
          <a:lstStyle/>
          <a:p>
            <a:pPr indent="0" marL="0">
              <a:buNone/>
            </a:pPr>
            <a:r>
              <a:rPr lang="en-US" sz="1300" b="1" dirty="0">
                <a:solidFill>
                  <a:srgbClr val="1A5C38"/>
                </a:solidFill>
              </a:rPr>
              <a:t>আল্লাহর নিকটবর্তী হওয়া</a:t>
            </a:r>
            <a:endParaRPr lang="en-US" sz="1300" dirty="0"/>
          </a:p>
        </p:txBody>
      </p:sp>
      <p:sp>
        <p:nvSpPr>
          <p:cNvPr id="8" name="Text 6"/>
          <p:cNvSpPr/>
          <p:nvPr/>
        </p:nvSpPr>
        <p:spPr>
          <a:xfrm>
            <a:off x="502920" y="1709928"/>
            <a:ext cx="3657600" cy="960120"/>
          </a:xfrm>
          <a:prstGeom prst="rect">
            <a:avLst/>
          </a:prstGeom>
          <a:noFill/>
          <a:ln/>
        </p:spPr>
        <p:txBody>
          <a:bodyPr wrap="square" rtlCol="0" anchor="ctr"/>
          <a:lstStyle/>
          <a:p>
            <a:pPr indent="0" marL="0">
              <a:buNone/>
            </a:pPr>
            <a:r>
              <a:rPr lang="en-US" sz="1050" dirty="0">
                <a:solidFill>
                  <a:srgbClr val="1A2B1F"/>
                </a:solidFill>
              </a:rPr>
              <a:t>হজ পালনের মাধ্যমে মহান আল্লাহর সন্তুষ্টি অর্জিত হয়। হজ আদায়কারী নবজাতক শিশুর মতো নিষ্পাপ হয়ে যান।</a:t>
            </a:r>
            <a:endParaRPr lang="en-US" sz="1050" dirty="0"/>
          </a:p>
        </p:txBody>
      </p:sp>
      <p:sp>
        <p:nvSpPr>
          <p:cNvPr id="9" name="Shape 7"/>
          <p:cNvSpPr/>
          <p:nvPr/>
        </p:nvSpPr>
        <p:spPr>
          <a:xfrm>
            <a:off x="4617720" y="1051560"/>
            <a:ext cx="3931920" cy="1691640"/>
          </a:xfrm>
          <a:prstGeom prst="rect">
            <a:avLst/>
          </a:prstGeom>
          <a:solidFill>
            <a:srgbClr val="FFFFFF"/>
          </a:solidFill>
          <a:ln w="12700">
            <a:solidFill>
              <a:srgbClr val="4CAF7D"/>
            </a:solidFill>
            <a:prstDash val="solid"/>
          </a:ln>
        </p:spPr>
      </p:sp>
      <p:sp>
        <p:nvSpPr>
          <p:cNvPr id="10" name="Shape 8"/>
          <p:cNvSpPr/>
          <p:nvPr/>
        </p:nvSpPr>
        <p:spPr>
          <a:xfrm>
            <a:off x="4754880" y="1234440"/>
            <a:ext cx="502920" cy="502920"/>
          </a:xfrm>
          <a:prstGeom prst="ellipse">
            <a:avLst/>
          </a:prstGeom>
          <a:solidFill>
            <a:srgbClr val="2E7D52"/>
          </a:solidFill>
          <a:ln w="12700">
            <a:solidFill>
              <a:srgbClr val="2E7D52"/>
            </a:solidFill>
            <a:prstDash val="solid"/>
          </a:ln>
        </p:spPr>
      </p:sp>
      <p:sp>
        <p:nvSpPr>
          <p:cNvPr id="11" name="Text 9"/>
          <p:cNvSpPr/>
          <p:nvPr/>
        </p:nvSpPr>
        <p:spPr>
          <a:xfrm>
            <a:off x="4754880" y="1234440"/>
            <a:ext cx="502920" cy="502920"/>
          </a:xfrm>
          <a:prstGeom prst="rect">
            <a:avLst/>
          </a:prstGeom>
          <a:noFill/>
          <a:ln/>
        </p:spPr>
        <p:txBody>
          <a:bodyPr wrap="square" rtlCol="0" anchor="ctr"/>
          <a:lstStyle/>
          <a:p>
            <a:pPr algn="ctr" indent="0" marL="0">
              <a:buNone/>
            </a:pPr>
            <a:r>
              <a:rPr lang="en-US" sz="1400" b="1" dirty="0">
                <a:solidFill>
                  <a:srgbClr val="FFFFFF"/>
                </a:solidFill>
              </a:rPr>
              <a:t>২</a:t>
            </a:r>
            <a:endParaRPr lang="en-US" sz="1400" dirty="0"/>
          </a:p>
        </p:txBody>
      </p:sp>
      <p:sp>
        <p:nvSpPr>
          <p:cNvPr id="12" name="Text 10"/>
          <p:cNvSpPr/>
          <p:nvPr/>
        </p:nvSpPr>
        <p:spPr>
          <a:xfrm>
            <a:off x="5367528" y="1234440"/>
            <a:ext cx="3017520" cy="411480"/>
          </a:xfrm>
          <a:prstGeom prst="rect">
            <a:avLst/>
          </a:prstGeom>
          <a:noFill/>
          <a:ln/>
        </p:spPr>
        <p:txBody>
          <a:bodyPr wrap="square" rtlCol="0" anchor="ctr"/>
          <a:lstStyle/>
          <a:p>
            <a:pPr indent="0" marL="0">
              <a:buNone/>
            </a:pPr>
            <a:r>
              <a:rPr lang="en-US" sz="1300" b="1" dirty="0">
                <a:solidFill>
                  <a:srgbClr val="1A5C38"/>
                </a:solidFill>
              </a:rPr>
              <a:t>বিশ্বভ্রাতৃত্ব তৈরি</a:t>
            </a:r>
            <a:endParaRPr lang="en-US" sz="1300" dirty="0"/>
          </a:p>
        </p:txBody>
      </p:sp>
      <p:sp>
        <p:nvSpPr>
          <p:cNvPr id="13" name="Text 11"/>
          <p:cNvSpPr/>
          <p:nvPr/>
        </p:nvSpPr>
        <p:spPr>
          <a:xfrm>
            <a:off x="4754880" y="1709928"/>
            <a:ext cx="3657600" cy="960120"/>
          </a:xfrm>
          <a:prstGeom prst="rect">
            <a:avLst/>
          </a:prstGeom>
          <a:noFill/>
          <a:ln/>
        </p:spPr>
        <p:txBody>
          <a:bodyPr wrap="square" rtlCol="0" anchor="ctr"/>
          <a:lstStyle/>
          <a:p>
            <a:pPr indent="0" marL="0">
              <a:buNone/>
            </a:pPr>
            <a:r>
              <a:rPr lang="en-US" sz="1050" dirty="0">
                <a:solidFill>
                  <a:srgbClr val="1A2B1F"/>
                </a:solidFill>
              </a:rPr>
              <a:t>হজ বিশ্ব মুসলিমদের মহাসম্মেলন। প্রতিবছর বিশ্বের নানা প্রান্ত থেকে লক্ষ লক্ষ মুসলমান হজ পালনের জন্য একসাথে আসেন।</a:t>
            </a:r>
            <a:endParaRPr lang="en-US" sz="1050" dirty="0"/>
          </a:p>
        </p:txBody>
      </p:sp>
      <p:sp>
        <p:nvSpPr>
          <p:cNvPr id="14" name="Shape 12"/>
          <p:cNvSpPr/>
          <p:nvPr/>
        </p:nvSpPr>
        <p:spPr>
          <a:xfrm>
            <a:off x="365760" y="2971800"/>
            <a:ext cx="3931920" cy="1691640"/>
          </a:xfrm>
          <a:prstGeom prst="rect">
            <a:avLst/>
          </a:prstGeom>
          <a:solidFill>
            <a:srgbClr val="FFFFFF"/>
          </a:solidFill>
          <a:ln w="12700">
            <a:solidFill>
              <a:srgbClr val="4CAF7D"/>
            </a:solidFill>
            <a:prstDash val="solid"/>
          </a:ln>
        </p:spPr>
      </p:sp>
      <p:sp>
        <p:nvSpPr>
          <p:cNvPr id="15" name="Shape 13"/>
          <p:cNvSpPr/>
          <p:nvPr/>
        </p:nvSpPr>
        <p:spPr>
          <a:xfrm>
            <a:off x="502920" y="3154680"/>
            <a:ext cx="502920" cy="502920"/>
          </a:xfrm>
          <a:prstGeom prst="ellipse">
            <a:avLst/>
          </a:prstGeom>
          <a:solidFill>
            <a:srgbClr val="2E7D52"/>
          </a:solidFill>
          <a:ln w="12700">
            <a:solidFill>
              <a:srgbClr val="2E7D52"/>
            </a:solidFill>
            <a:prstDash val="solid"/>
          </a:ln>
        </p:spPr>
      </p:sp>
      <p:sp>
        <p:nvSpPr>
          <p:cNvPr id="16" name="Text 14"/>
          <p:cNvSpPr/>
          <p:nvPr/>
        </p:nvSpPr>
        <p:spPr>
          <a:xfrm>
            <a:off x="502920" y="3154680"/>
            <a:ext cx="502920" cy="502920"/>
          </a:xfrm>
          <a:prstGeom prst="rect">
            <a:avLst/>
          </a:prstGeom>
          <a:noFill/>
          <a:ln/>
        </p:spPr>
        <p:txBody>
          <a:bodyPr wrap="square" rtlCol="0" anchor="ctr"/>
          <a:lstStyle/>
          <a:p>
            <a:pPr algn="ctr" indent="0" marL="0">
              <a:buNone/>
            </a:pPr>
            <a:r>
              <a:rPr lang="en-US" sz="1400" b="1" dirty="0">
                <a:solidFill>
                  <a:srgbClr val="FFFFFF"/>
                </a:solidFill>
              </a:rPr>
              <a:t>৩</a:t>
            </a:r>
            <a:endParaRPr lang="en-US" sz="1400" dirty="0"/>
          </a:p>
        </p:txBody>
      </p:sp>
      <p:sp>
        <p:nvSpPr>
          <p:cNvPr id="17" name="Text 15"/>
          <p:cNvSpPr/>
          <p:nvPr/>
        </p:nvSpPr>
        <p:spPr>
          <a:xfrm>
            <a:off x="1115568" y="3154680"/>
            <a:ext cx="3017520" cy="411480"/>
          </a:xfrm>
          <a:prstGeom prst="rect">
            <a:avLst/>
          </a:prstGeom>
          <a:noFill/>
          <a:ln/>
        </p:spPr>
        <p:txBody>
          <a:bodyPr wrap="square" rtlCol="0" anchor="ctr"/>
          <a:lstStyle/>
          <a:p>
            <a:pPr indent="0" marL="0">
              <a:buNone/>
            </a:pPr>
            <a:r>
              <a:rPr lang="en-US" sz="1300" b="1" dirty="0">
                <a:solidFill>
                  <a:srgbClr val="1A5C38"/>
                </a:solidFill>
              </a:rPr>
              <a:t>সাম্য ও ঐক্যের শিক্ষা</a:t>
            </a:r>
            <a:endParaRPr lang="en-US" sz="1300" dirty="0"/>
          </a:p>
        </p:txBody>
      </p:sp>
      <p:sp>
        <p:nvSpPr>
          <p:cNvPr id="18" name="Text 16"/>
          <p:cNvSpPr/>
          <p:nvPr/>
        </p:nvSpPr>
        <p:spPr>
          <a:xfrm>
            <a:off x="502920" y="3630168"/>
            <a:ext cx="3657600" cy="960120"/>
          </a:xfrm>
          <a:prstGeom prst="rect">
            <a:avLst/>
          </a:prstGeom>
          <a:noFill/>
          <a:ln/>
        </p:spPr>
        <p:txBody>
          <a:bodyPr wrap="square" rtlCol="0" anchor="ctr"/>
          <a:lstStyle/>
          <a:p>
            <a:pPr indent="0" marL="0">
              <a:buNone/>
            </a:pPr>
            <a:r>
              <a:rPr lang="en-US" sz="1050" dirty="0">
                <a:solidFill>
                  <a:srgbClr val="1A2B1F"/>
                </a:solidFill>
              </a:rPr>
              <a:t>হজ ধনী-গরিব, রাজা-প্রজা, মালিক-ভৃত্য সকলকে একই উদ্দেশ্যে মহান প্রভুর দরবারে উপস্থিত করে এবং সাম্যের শিক্ষা দেয়।</a:t>
            </a:r>
            <a:endParaRPr lang="en-US" sz="1050" dirty="0"/>
          </a:p>
        </p:txBody>
      </p:sp>
      <p:sp>
        <p:nvSpPr>
          <p:cNvPr id="19" name="Shape 17"/>
          <p:cNvSpPr/>
          <p:nvPr/>
        </p:nvSpPr>
        <p:spPr>
          <a:xfrm>
            <a:off x="4617720" y="2971800"/>
            <a:ext cx="3931920" cy="1691640"/>
          </a:xfrm>
          <a:prstGeom prst="rect">
            <a:avLst/>
          </a:prstGeom>
          <a:solidFill>
            <a:srgbClr val="FFFFFF"/>
          </a:solidFill>
          <a:ln w="12700">
            <a:solidFill>
              <a:srgbClr val="4CAF7D"/>
            </a:solidFill>
            <a:prstDash val="solid"/>
          </a:ln>
        </p:spPr>
      </p:sp>
      <p:sp>
        <p:nvSpPr>
          <p:cNvPr id="20" name="Shape 18"/>
          <p:cNvSpPr/>
          <p:nvPr/>
        </p:nvSpPr>
        <p:spPr>
          <a:xfrm>
            <a:off x="4754880" y="3154680"/>
            <a:ext cx="502920" cy="502920"/>
          </a:xfrm>
          <a:prstGeom prst="ellipse">
            <a:avLst/>
          </a:prstGeom>
          <a:solidFill>
            <a:srgbClr val="2E7D52"/>
          </a:solidFill>
          <a:ln w="12700">
            <a:solidFill>
              <a:srgbClr val="2E7D52"/>
            </a:solidFill>
            <a:prstDash val="solid"/>
          </a:ln>
        </p:spPr>
      </p:sp>
      <p:sp>
        <p:nvSpPr>
          <p:cNvPr id="21" name="Text 19"/>
          <p:cNvSpPr/>
          <p:nvPr/>
        </p:nvSpPr>
        <p:spPr>
          <a:xfrm>
            <a:off x="4754880" y="3154680"/>
            <a:ext cx="502920" cy="502920"/>
          </a:xfrm>
          <a:prstGeom prst="rect">
            <a:avLst/>
          </a:prstGeom>
          <a:noFill/>
          <a:ln/>
        </p:spPr>
        <p:txBody>
          <a:bodyPr wrap="square" rtlCol="0" anchor="ctr"/>
          <a:lstStyle/>
          <a:p>
            <a:pPr algn="ctr" indent="0" marL="0">
              <a:buNone/>
            </a:pPr>
            <a:r>
              <a:rPr lang="en-US" sz="1400" b="1" dirty="0">
                <a:solidFill>
                  <a:srgbClr val="FFFFFF"/>
                </a:solidFill>
              </a:rPr>
              <a:t>৪</a:t>
            </a:r>
            <a:endParaRPr lang="en-US" sz="1400" dirty="0"/>
          </a:p>
        </p:txBody>
      </p:sp>
      <p:sp>
        <p:nvSpPr>
          <p:cNvPr id="22" name="Text 20"/>
          <p:cNvSpPr/>
          <p:nvPr/>
        </p:nvSpPr>
        <p:spPr>
          <a:xfrm>
            <a:off x="5367528" y="3154680"/>
            <a:ext cx="3017520" cy="411480"/>
          </a:xfrm>
          <a:prstGeom prst="rect">
            <a:avLst/>
          </a:prstGeom>
          <a:noFill/>
          <a:ln/>
        </p:spPr>
        <p:txBody>
          <a:bodyPr wrap="square" rtlCol="0" anchor="ctr"/>
          <a:lstStyle/>
          <a:p>
            <a:pPr indent="0" marL="0">
              <a:buNone/>
            </a:pPr>
            <a:r>
              <a:rPr lang="en-US" sz="1300" b="1" dirty="0">
                <a:solidFill>
                  <a:srgbClr val="1A5C38"/>
                </a:solidFill>
              </a:rPr>
              <a:t>পারস্পরিক সম্প্রীতি</a:t>
            </a:r>
            <a:endParaRPr lang="en-US" sz="1300" dirty="0"/>
          </a:p>
        </p:txBody>
      </p:sp>
      <p:sp>
        <p:nvSpPr>
          <p:cNvPr id="23" name="Text 21"/>
          <p:cNvSpPr/>
          <p:nvPr/>
        </p:nvSpPr>
        <p:spPr>
          <a:xfrm>
            <a:off x="4754880" y="3630168"/>
            <a:ext cx="3657600" cy="960120"/>
          </a:xfrm>
          <a:prstGeom prst="rect">
            <a:avLst/>
          </a:prstGeom>
          <a:noFill/>
          <a:ln/>
        </p:spPr>
        <p:txBody>
          <a:bodyPr wrap="square" rtlCol="0" anchor="ctr"/>
          <a:lstStyle/>
          <a:p>
            <a:pPr indent="0" marL="0">
              <a:buNone/>
            </a:pPr>
            <a:r>
              <a:rPr lang="en-US" sz="1050" dirty="0">
                <a:solidFill>
                  <a:srgbClr val="1A2B1F"/>
                </a:solidFill>
              </a:rPr>
              <a:t>হজের মাধ্যমে মেলা, পারস্পরিক সম্প্রীতি ও শুভেচ্ছাবোধের শিক্ষা পাওয়া যায়। বিশ্বজনীন ভ্রাতৃত্ববোধ উদ্বুদ্ধ হয়।</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5C38"/>
          </a:solidFill>
          <a:ln w="12700">
            <a:solidFill>
              <a:srgbClr val="1A5C38"/>
            </a:solidFill>
            <a:prstDash val="solid"/>
          </a:ln>
        </p:spPr>
      </p:sp>
      <p:sp>
        <p:nvSpPr>
          <p:cNvPr id="3" name="Text 1"/>
          <p:cNvSpPr/>
          <p:nvPr/>
        </p:nvSpPr>
        <p:spPr>
          <a:xfrm>
            <a:off x="274320" y="91440"/>
            <a:ext cx="8595360" cy="731520"/>
          </a:xfrm>
          <a:prstGeom prst="rect">
            <a:avLst/>
          </a:prstGeom>
          <a:noFill/>
          <a:ln/>
        </p:spPr>
        <p:txBody>
          <a:bodyPr wrap="square" rtlCol="0" anchor="ctr"/>
          <a:lstStyle/>
          <a:p>
            <a:pPr algn="ctr" indent="0" marL="0">
              <a:buNone/>
            </a:pPr>
            <a:r>
              <a:rPr lang="en-US" sz="3400" b="1" dirty="0">
                <a:solidFill>
                  <a:srgbClr val="C9A227"/>
                </a:solidFill>
                <a:latin typeface="Georgia" pitchFamily="34" charset="0"/>
                <a:ea typeface="Georgia" pitchFamily="34" charset="-122"/>
                <a:cs typeface="Georgia" pitchFamily="34" charset="-120"/>
              </a:rPr>
              <a:t>কুরবানি</a:t>
            </a:r>
            <a:endParaRPr lang="en-US" sz="3400" dirty="0"/>
          </a:p>
        </p:txBody>
      </p:sp>
      <p:sp>
        <p:nvSpPr>
          <p:cNvPr id="4" name="Shape 2"/>
          <p:cNvSpPr/>
          <p:nvPr/>
        </p:nvSpPr>
        <p:spPr>
          <a:xfrm>
            <a:off x="365760" y="1005840"/>
            <a:ext cx="8412480" cy="1005840"/>
          </a:xfrm>
          <a:prstGeom prst="rect">
            <a:avLst/>
          </a:prstGeom>
          <a:solidFill>
            <a:srgbClr val="E8F5EE"/>
          </a:solidFill>
          <a:ln w="19050">
            <a:solidFill>
              <a:srgbClr val="2E7D52"/>
            </a:solidFill>
            <a:prstDash val="solid"/>
          </a:ln>
        </p:spPr>
      </p:sp>
      <p:sp>
        <p:nvSpPr>
          <p:cNvPr id="5" name="Text 3"/>
          <p:cNvSpPr/>
          <p:nvPr/>
        </p:nvSpPr>
        <p:spPr>
          <a:xfrm>
            <a:off x="548640" y="1005840"/>
            <a:ext cx="2743200" cy="347472"/>
          </a:xfrm>
          <a:prstGeom prst="rect">
            <a:avLst/>
          </a:prstGeom>
          <a:noFill/>
          <a:ln/>
        </p:spPr>
        <p:txBody>
          <a:bodyPr wrap="square" rtlCol="0" anchor="ctr"/>
          <a:lstStyle/>
          <a:p>
            <a:pPr indent="0" marL="0">
              <a:buNone/>
            </a:pPr>
            <a:r>
              <a:rPr lang="en-US" sz="1500" b="1" dirty="0">
                <a:solidFill>
                  <a:srgbClr val="1A5C38"/>
                </a:solidFill>
              </a:rPr>
              <a:t>কুরবানির পরিচয়</a:t>
            </a:r>
            <a:endParaRPr lang="en-US" sz="1500" dirty="0"/>
          </a:p>
        </p:txBody>
      </p:sp>
      <p:sp>
        <p:nvSpPr>
          <p:cNvPr id="6" name="Text 4"/>
          <p:cNvSpPr/>
          <p:nvPr/>
        </p:nvSpPr>
        <p:spPr>
          <a:xfrm>
            <a:off x="502920" y="1371600"/>
            <a:ext cx="8229600" cy="594360"/>
          </a:xfrm>
          <a:prstGeom prst="rect">
            <a:avLst/>
          </a:prstGeom>
          <a:noFill/>
          <a:ln/>
        </p:spPr>
        <p:txBody>
          <a:bodyPr wrap="square" rtlCol="0" anchor="ctr"/>
          <a:lstStyle/>
          <a:p>
            <a:pPr indent="0" marL="0">
              <a:buNone/>
            </a:pPr>
            <a:r>
              <a:rPr lang="en-US" sz="1100" dirty="0">
                <a:solidFill>
                  <a:srgbClr val="1A2B1F"/>
                </a:solidFill>
              </a:rPr>
              <a:t>ইসলামে কুরবানি একটি গুরুত্বপূর্ণ ইবাদত। আরবি 'কুরবুন' বা 'কুরবান' শব্দটি ফারসিতে 'কুরবানি' শব্দ হিসেবে ব্যবহৃত হয়েছে। ঈদুল আযহার সময় এই ইবাদত করতে হয়। কুরবানির অর্থ 'উৎসর্গ করা'। অর্থাৎ মহান আল্লাহর সন্তুষ্টি ও নৈকট্যলাভের জন্য নির্দিষ্ট শ্রেণির পশু তার নামে জবেহ করে কুরবানি দেওয়া।</a:t>
            </a:r>
            <a:endParaRPr lang="en-US" sz="1100" dirty="0"/>
          </a:p>
        </p:txBody>
      </p:sp>
      <p:sp>
        <p:nvSpPr>
          <p:cNvPr id="7" name="Text 5"/>
          <p:cNvSpPr/>
          <p:nvPr/>
        </p:nvSpPr>
        <p:spPr>
          <a:xfrm>
            <a:off x="365760" y="2103120"/>
            <a:ext cx="4206240" cy="347472"/>
          </a:xfrm>
          <a:prstGeom prst="rect">
            <a:avLst/>
          </a:prstGeom>
          <a:noFill/>
          <a:ln/>
        </p:spPr>
        <p:txBody>
          <a:bodyPr wrap="square" rtlCol="0" anchor="ctr"/>
          <a:lstStyle/>
          <a:p>
            <a:pPr indent="0" marL="0">
              <a:buNone/>
            </a:pPr>
            <a:r>
              <a:rPr lang="en-US" sz="1600" b="1" dirty="0">
                <a:solidFill>
                  <a:srgbClr val="1A5C38"/>
                </a:solidFill>
              </a:rPr>
              <a:t>কুরবানির নিয়মাবলি</a:t>
            </a:r>
            <a:endParaRPr lang="en-US" sz="1600" dirty="0"/>
          </a:p>
        </p:txBody>
      </p:sp>
      <p:sp>
        <p:nvSpPr>
          <p:cNvPr id="8" name="Text 6"/>
          <p:cNvSpPr/>
          <p:nvPr/>
        </p:nvSpPr>
        <p:spPr>
          <a:xfrm>
            <a:off x="365760" y="2468880"/>
            <a:ext cx="4297680" cy="2331720"/>
          </a:xfrm>
          <a:prstGeom prst="rect">
            <a:avLst/>
          </a:prstGeom>
          <a:noFill/>
          <a:ln/>
        </p:spPr>
        <p:txBody>
          <a:bodyPr wrap="square" rtlCol="0" anchor="ctr"/>
          <a:lstStyle/>
          <a:p>
            <a:pPr marL="342900" indent="-342900">
              <a:buSzPct val="100000"/>
              <a:buChar char="•"/>
            </a:pPr>
            <a:r>
              <a:rPr lang="en-US" sz="1050" dirty="0">
                <a:solidFill>
                  <a:srgbClr val="1A2B1F"/>
                </a:solidFill>
              </a:rPr>
              <a:t>সময়: ঈদুল আযহার দিন এবং এর পরের দুই দিন (১০, ১১ ও ১২ জিলহজ)</a:t>
            </a:r>
            <a:endParaRPr lang="en-US" sz="1050" dirty="0"/>
          </a:p>
          <a:p>
            <a:pPr marL="342900" indent="-342900">
              <a:buSzPct val="100000"/>
              <a:buChar char="•"/>
            </a:pPr>
            <a:r>
              <a:rPr lang="en-US" sz="1050" dirty="0">
                <a:solidFill>
                  <a:srgbClr val="1A2B1F"/>
                </a:solidFill>
              </a:rPr>
              <a:t>নির্দিষ্ট পশু: উট, গরু, মহিষ, ছাগল, ভেড়া এবং দুম্বা</a:t>
            </a:r>
            <a:endParaRPr lang="en-US" sz="1050" dirty="0"/>
          </a:p>
          <a:p>
            <a:pPr marL="342900" indent="-342900">
              <a:buSzPct val="100000"/>
              <a:buChar char="•"/>
            </a:pPr>
            <a:r>
              <a:rPr lang="en-US" sz="1050" dirty="0">
                <a:solidFill>
                  <a:srgbClr val="1A2B1F"/>
                </a:solidFill>
              </a:rPr>
              <a:t>পশুর বয়স: নির্দিষ্ট বয়স হতে হবে এবং পশু সুস্থ ও নিখুঁত হতে হবে</a:t>
            </a:r>
            <a:endParaRPr lang="en-US" sz="1050" dirty="0"/>
          </a:p>
          <a:p>
            <a:pPr marL="342900" indent="-342900">
              <a:buSzPct val="100000"/>
              <a:buChar char="•"/>
            </a:pPr>
            <a:r>
              <a:rPr lang="en-US" sz="1050" dirty="0">
                <a:solidFill>
                  <a:srgbClr val="1A2B1F"/>
                </a:solidFill>
              </a:rPr>
              <a:t>সঠিক নিয়ত করে 'বিসমিল্লাহি আল্লাহু আকবার' বলে জবাই করতে হবে</a:t>
            </a:r>
            <a:endParaRPr lang="en-US" sz="1050" dirty="0"/>
          </a:p>
          <a:p>
            <a:pPr marL="342900" indent="-342900">
              <a:buSzPct val="100000"/>
              <a:buChar char="•"/>
            </a:pPr>
            <a:r>
              <a:rPr lang="en-US" sz="1050" dirty="0">
                <a:solidFill>
                  <a:srgbClr val="1A2B1F"/>
                </a:solidFill>
              </a:rPr>
              <a:t>গোশত তিন ভাগে ভাগ: নিজের পরিবার, আত্মীয়স্বজন ও গরিব-মিসকিন</a:t>
            </a:r>
            <a:endParaRPr lang="en-US" sz="1050" dirty="0"/>
          </a:p>
        </p:txBody>
      </p:sp>
      <p:sp>
        <p:nvSpPr>
          <p:cNvPr id="9" name="Shape 7"/>
          <p:cNvSpPr/>
          <p:nvPr/>
        </p:nvSpPr>
        <p:spPr>
          <a:xfrm>
            <a:off x="4937760" y="2084832"/>
            <a:ext cx="3840480" cy="2743200"/>
          </a:xfrm>
          <a:prstGeom prst="rect">
            <a:avLst/>
          </a:prstGeom>
          <a:solidFill>
            <a:srgbClr val="F5E6C0"/>
          </a:solidFill>
          <a:ln w="19050">
            <a:solidFill>
              <a:srgbClr val="C9A227"/>
            </a:solidFill>
            <a:prstDash val="solid"/>
          </a:ln>
        </p:spPr>
      </p:sp>
      <p:sp>
        <p:nvSpPr>
          <p:cNvPr id="10" name="Text 8"/>
          <p:cNvSpPr/>
          <p:nvPr/>
        </p:nvSpPr>
        <p:spPr>
          <a:xfrm>
            <a:off x="4937760" y="2084832"/>
            <a:ext cx="3840480" cy="347472"/>
          </a:xfrm>
          <a:prstGeom prst="rect">
            <a:avLst/>
          </a:prstGeom>
          <a:noFill/>
          <a:ln/>
        </p:spPr>
        <p:txBody>
          <a:bodyPr wrap="square" rtlCol="0" anchor="ctr"/>
          <a:lstStyle/>
          <a:p>
            <a:pPr algn="ctr" indent="0" marL="0">
              <a:buNone/>
            </a:pPr>
            <a:r>
              <a:rPr lang="en-US" sz="1400" b="1" dirty="0">
                <a:solidFill>
                  <a:srgbClr val="1A5C38"/>
                </a:solidFill>
              </a:rPr>
              <a:t>কুরবানির তাৎপর্য</a:t>
            </a:r>
            <a:endParaRPr lang="en-US" sz="1400" dirty="0"/>
          </a:p>
        </p:txBody>
      </p:sp>
      <p:sp>
        <p:nvSpPr>
          <p:cNvPr id="11" name="Shape 9"/>
          <p:cNvSpPr/>
          <p:nvPr/>
        </p:nvSpPr>
        <p:spPr>
          <a:xfrm>
            <a:off x="5120640" y="2514600"/>
            <a:ext cx="320040" cy="320040"/>
          </a:xfrm>
          <a:prstGeom prst="ellipse">
            <a:avLst/>
          </a:prstGeom>
          <a:solidFill>
            <a:srgbClr val="2E7D52"/>
          </a:solidFill>
          <a:ln w="12700">
            <a:solidFill>
              <a:srgbClr val="2E7D52"/>
            </a:solidFill>
            <a:prstDash val="solid"/>
          </a:ln>
        </p:spPr>
      </p:sp>
      <p:sp>
        <p:nvSpPr>
          <p:cNvPr id="12" name="Text 10"/>
          <p:cNvSpPr/>
          <p:nvPr/>
        </p:nvSpPr>
        <p:spPr>
          <a:xfrm>
            <a:off x="5120640" y="2514600"/>
            <a:ext cx="320040" cy="320040"/>
          </a:xfrm>
          <a:prstGeom prst="rect">
            <a:avLst/>
          </a:prstGeom>
          <a:noFill/>
          <a:ln/>
        </p:spPr>
        <p:txBody>
          <a:bodyPr wrap="square" rtlCol="0" anchor="ctr"/>
          <a:lstStyle/>
          <a:p>
            <a:pPr algn="ctr" indent="0" marL="0">
              <a:buNone/>
            </a:pPr>
            <a:r>
              <a:rPr lang="en-US" sz="1000" b="1" dirty="0">
                <a:solidFill>
                  <a:srgbClr val="FFFFFF"/>
                </a:solidFill>
              </a:rPr>
              <a:t>১</a:t>
            </a:r>
            <a:endParaRPr lang="en-US" sz="1000" dirty="0"/>
          </a:p>
        </p:txBody>
      </p:sp>
      <p:sp>
        <p:nvSpPr>
          <p:cNvPr id="13" name="Text 11"/>
          <p:cNvSpPr/>
          <p:nvPr/>
        </p:nvSpPr>
        <p:spPr>
          <a:xfrm>
            <a:off x="5532120" y="2514600"/>
            <a:ext cx="3108960" cy="347472"/>
          </a:xfrm>
          <a:prstGeom prst="rect">
            <a:avLst/>
          </a:prstGeom>
          <a:noFill/>
          <a:ln/>
        </p:spPr>
        <p:txBody>
          <a:bodyPr wrap="square" rtlCol="0" anchor="ctr"/>
          <a:lstStyle/>
          <a:p>
            <a:pPr indent="0" marL="0">
              <a:buNone/>
            </a:pPr>
            <a:r>
              <a:rPr lang="en-US" sz="1100" dirty="0">
                <a:solidFill>
                  <a:srgbClr val="1A2B1F"/>
                </a:solidFill>
              </a:rPr>
              <a:t>মহান আল্লাহর প্রতি আনুগত্য প্রদর্শন</a:t>
            </a:r>
            <a:endParaRPr lang="en-US" sz="1100" dirty="0"/>
          </a:p>
        </p:txBody>
      </p:sp>
      <p:sp>
        <p:nvSpPr>
          <p:cNvPr id="14" name="Shape 12"/>
          <p:cNvSpPr/>
          <p:nvPr/>
        </p:nvSpPr>
        <p:spPr>
          <a:xfrm>
            <a:off x="5120640" y="3063240"/>
            <a:ext cx="320040" cy="320040"/>
          </a:xfrm>
          <a:prstGeom prst="ellipse">
            <a:avLst/>
          </a:prstGeom>
          <a:solidFill>
            <a:srgbClr val="2E7D52"/>
          </a:solidFill>
          <a:ln w="12700">
            <a:solidFill>
              <a:srgbClr val="2E7D52"/>
            </a:solidFill>
            <a:prstDash val="solid"/>
          </a:ln>
        </p:spPr>
      </p:sp>
      <p:sp>
        <p:nvSpPr>
          <p:cNvPr id="15" name="Text 13"/>
          <p:cNvSpPr/>
          <p:nvPr/>
        </p:nvSpPr>
        <p:spPr>
          <a:xfrm>
            <a:off x="5120640" y="3063240"/>
            <a:ext cx="320040" cy="320040"/>
          </a:xfrm>
          <a:prstGeom prst="rect">
            <a:avLst/>
          </a:prstGeom>
          <a:noFill/>
          <a:ln/>
        </p:spPr>
        <p:txBody>
          <a:bodyPr wrap="square" rtlCol="0" anchor="ctr"/>
          <a:lstStyle/>
          <a:p>
            <a:pPr algn="ctr" indent="0" marL="0">
              <a:buNone/>
            </a:pPr>
            <a:r>
              <a:rPr lang="en-US" sz="1000" b="1" dirty="0">
                <a:solidFill>
                  <a:srgbClr val="FFFFFF"/>
                </a:solidFill>
              </a:rPr>
              <a:t>২</a:t>
            </a:r>
            <a:endParaRPr lang="en-US" sz="1000" dirty="0"/>
          </a:p>
        </p:txBody>
      </p:sp>
      <p:sp>
        <p:nvSpPr>
          <p:cNvPr id="16" name="Text 14"/>
          <p:cNvSpPr/>
          <p:nvPr/>
        </p:nvSpPr>
        <p:spPr>
          <a:xfrm>
            <a:off x="5532120" y="3063240"/>
            <a:ext cx="3108960" cy="347472"/>
          </a:xfrm>
          <a:prstGeom prst="rect">
            <a:avLst/>
          </a:prstGeom>
          <a:noFill/>
          <a:ln/>
        </p:spPr>
        <p:txBody>
          <a:bodyPr wrap="square" rtlCol="0" anchor="ctr"/>
          <a:lstStyle/>
          <a:p>
            <a:pPr indent="0" marL="0">
              <a:buNone/>
            </a:pPr>
            <a:r>
              <a:rPr lang="en-US" sz="1100" dirty="0">
                <a:solidFill>
                  <a:srgbClr val="1A2B1F"/>
                </a:solidFill>
              </a:rPr>
              <a:t>আত্মার পরিশুদ্ধি ও লোভ-অহংকার দূর হওয়া</a:t>
            </a:r>
            <a:endParaRPr lang="en-US" sz="1100" dirty="0"/>
          </a:p>
        </p:txBody>
      </p:sp>
      <p:sp>
        <p:nvSpPr>
          <p:cNvPr id="17" name="Shape 15"/>
          <p:cNvSpPr/>
          <p:nvPr/>
        </p:nvSpPr>
        <p:spPr>
          <a:xfrm>
            <a:off x="5120640" y="3611880"/>
            <a:ext cx="320040" cy="320040"/>
          </a:xfrm>
          <a:prstGeom prst="ellipse">
            <a:avLst/>
          </a:prstGeom>
          <a:solidFill>
            <a:srgbClr val="2E7D52"/>
          </a:solidFill>
          <a:ln w="12700">
            <a:solidFill>
              <a:srgbClr val="2E7D52"/>
            </a:solidFill>
            <a:prstDash val="solid"/>
          </a:ln>
        </p:spPr>
      </p:sp>
      <p:sp>
        <p:nvSpPr>
          <p:cNvPr id="18" name="Text 16"/>
          <p:cNvSpPr/>
          <p:nvPr/>
        </p:nvSpPr>
        <p:spPr>
          <a:xfrm>
            <a:off x="5120640" y="3611880"/>
            <a:ext cx="320040" cy="320040"/>
          </a:xfrm>
          <a:prstGeom prst="rect">
            <a:avLst/>
          </a:prstGeom>
          <a:noFill/>
          <a:ln/>
        </p:spPr>
        <p:txBody>
          <a:bodyPr wrap="square" rtlCol="0" anchor="ctr"/>
          <a:lstStyle/>
          <a:p>
            <a:pPr algn="ctr" indent="0" marL="0">
              <a:buNone/>
            </a:pPr>
            <a:r>
              <a:rPr lang="en-US" sz="1000" b="1" dirty="0">
                <a:solidFill>
                  <a:srgbClr val="FFFFFF"/>
                </a:solidFill>
              </a:rPr>
              <a:t>৩</a:t>
            </a:r>
            <a:endParaRPr lang="en-US" sz="1000" dirty="0"/>
          </a:p>
        </p:txBody>
      </p:sp>
      <p:sp>
        <p:nvSpPr>
          <p:cNvPr id="19" name="Text 17"/>
          <p:cNvSpPr/>
          <p:nvPr/>
        </p:nvSpPr>
        <p:spPr>
          <a:xfrm>
            <a:off x="5532120" y="3611880"/>
            <a:ext cx="3108960" cy="347472"/>
          </a:xfrm>
          <a:prstGeom prst="rect">
            <a:avLst/>
          </a:prstGeom>
          <a:noFill/>
          <a:ln/>
        </p:spPr>
        <p:txBody>
          <a:bodyPr wrap="square" rtlCol="0" anchor="ctr"/>
          <a:lstStyle/>
          <a:p>
            <a:pPr indent="0" marL="0">
              <a:buNone/>
            </a:pPr>
            <a:r>
              <a:rPr lang="en-US" sz="1100" dirty="0">
                <a:solidFill>
                  <a:srgbClr val="1A2B1F"/>
                </a:solidFill>
              </a:rPr>
              <a:t>ত্যাগের মানসিকতা গড়ে ওঠা</a:t>
            </a:r>
            <a:endParaRPr lang="en-US" sz="1100" dirty="0"/>
          </a:p>
        </p:txBody>
      </p:sp>
      <p:sp>
        <p:nvSpPr>
          <p:cNvPr id="20" name="Shape 18"/>
          <p:cNvSpPr/>
          <p:nvPr/>
        </p:nvSpPr>
        <p:spPr>
          <a:xfrm>
            <a:off x="5120640" y="4160520"/>
            <a:ext cx="320040" cy="320040"/>
          </a:xfrm>
          <a:prstGeom prst="ellipse">
            <a:avLst/>
          </a:prstGeom>
          <a:solidFill>
            <a:srgbClr val="2E7D52"/>
          </a:solidFill>
          <a:ln w="12700">
            <a:solidFill>
              <a:srgbClr val="2E7D52"/>
            </a:solidFill>
            <a:prstDash val="solid"/>
          </a:ln>
        </p:spPr>
      </p:sp>
      <p:sp>
        <p:nvSpPr>
          <p:cNvPr id="21" name="Text 19"/>
          <p:cNvSpPr/>
          <p:nvPr/>
        </p:nvSpPr>
        <p:spPr>
          <a:xfrm>
            <a:off x="5120640" y="4160520"/>
            <a:ext cx="320040" cy="320040"/>
          </a:xfrm>
          <a:prstGeom prst="rect">
            <a:avLst/>
          </a:prstGeom>
          <a:noFill/>
          <a:ln/>
        </p:spPr>
        <p:txBody>
          <a:bodyPr wrap="square" rtlCol="0" anchor="ctr"/>
          <a:lstStyle/>
          <a:p>
            <a:pPr algn="ctr" indent="0" marL="0">
              <a:buNone/>
            </a:pPr>
            <a:r>
              <a:rPr lang="en-US" sz="1000" b="1" dirty="0">
                <a:solidFill>
                  <a:srgbClr val="FFFFFF"/>
                </a:solidFill>
              </a:rPr>
              <a:t>৪</a:t>
            </a:r>
            <a:endParaRPr lang="en-US" sz="1000" dirty="0"/>
          </a:p>
        </p:txBody>
      </p:sp>
      <p:sp>
        <p:nvSpPr>
          <p:cNvPr id="22" name="Text 20"/>
          <p:cNvSpPr/>
          <p:nvPr/>
        </p:nvSpPr>
        <p:spPr>
          <a:xfrm>
            <a:off x="5532120" y="4160520"/>
            <a:ext cx="3108960" cy="347472"/>
          </a:xfrm>
          <a:prstGeom prst="rect">
            <a:avLst/>
          </a:prstGeom>
          <a:noFill/>
          <a:ln/>
        </p:spPr>
        <p:txBody>
          <a:bodyPr wrap="square" rtlCol="0" anchor="ctr"/>
          <a:lstStyle/>
          <a:p>
            <a:pPr indent="0" marL="0">
              <a:buNone/>
            </a:pPr>
            <a:r>
              <a:rPr lang="en-US" sz="1100" dirty="0">
                <a:solidFill>
                  <a:srgbClr val="1A2B1F"/>
                </a:solidFill>
              </a:rPr>
              <a:t>সমাজের প্রতি দায়িত্ববোধ ও গরিব মানুষের উপকার</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28090"/>
          </a:solidFill>
          <a:ln w="12700">
            <a:solidFill>
              <a:srgbClr val="028090"/>
            </a:solidFill>
            <a:prstDash val="solid"/>
          </a:ln>
        </p:spPr>
      </p:sp>
      <p:sp>
        <p:nvSpPr>
          <p:cNvPr id="3" name="Text 1"/>
          <p:cNvSpPr/>
          <p:nvPr/>
        </p:nvSpPr>
        <p:spPr>
          <a:xfrm>
            <a:off x="274320" y="91440"/>
            <a:ext cx="8595360" cy="731520"/>
          </a:xfrm>
          <a:prstGeom prst="rect">
            <a:avLst/>
          </a:prstGeom>
          <a:noFill/>
          <a:ln/>
        </p:spPr>
        <p:txBody>
          <a:bodyPr wrap="square" rtlCol="0" anchor="ctr"/>
          <a:lstStyle/>
          <a:p>
            <a:pPr algn="ctr" indent="0" marL="0">
              <a:buNone/>
            </a:pPr>
            <a:r>
              <a:rPr lang="en-US" sz="2400" b="1" dirty="0">
                <a:solidFill>
                  <a:srgbClr val="FFFFFF"/>
                </a:solidFill>
                <a:latin typeface="Georgia" pitchFamily="34" charset="0"/>
                <a:ea typeface="Georgia" pitchFamily="34" charset="-122"/>
                <a:cs typeface="Georgia" pitchFamily="34" charset="-120"/>
              </a:rPr>
              <a:t>পবিত্র কুরআন তিলাওয়াত ও তাজবিদ</a:t>
            </a:r>
            <a:endParaRPr lang="en-US" sz="2400" dirty="0"/>
          </a:p>
        </p:txBody>
      </p:sp>
      <p:sp>
        <p:nvSpPr>
          <p:cNvPr id="4" name="Text 2"/>
          <p:cNvSpPr/>
          <p:nvPr/>
        </p:nvSpPr>
        <p:spPr>
          <a:xfrm>
            <a:off x="365760" y="1005840"/>
            <a:ext cx="8412480" cy="347472"/>
          </a:xfrm>
          <a:prstGeom prst="rect">
            <a:avLst/>
          </a:prstGeom>
          <a:noFill/>
          <a:ln/>
        </p:spPr>
        <p:txBody>
          <a:bodyPr wrap="square" rtlCol="0" anchor="ctr"/>
          <a:lstStyle/>
          <a:p>
            <a:pPr indent="0" marL="0">
              <a:buNone/>
            </a:pPr>
            <a:r>
              <a:rPr lang="en-US" sz="1600" b="1" dirty="0">
                <a:solidFill>
                  <a:srgbClr val="028090"/>
                </a:solidFill>
              </a:rPr>
              <a:t>কুরআন তিলাওয়াতের গুরুত্ব</a:t>
            </a:r>
            <a:endParaRPr lang="en-US" sz="1600" dirty="0"/>
          </a:p>
        </p:txBody>
      </p:sp>
      <p:sp>
        <p:nvSpPr>
          <p:cNvPr id="5" name="Text 3"/>
          <p:cNvSpPr/>
          <p:nvPr/>
        </p:nvSpPr>
        <p:spPr>
          <a:xfrm>
            <a:off x="365760" y="1389888"/>
            <a:ext cx="8412480" cy="731520"/>
          </a:xfrm>
          <a:prstGeom prst="rect">
            <a:avLst/>
          </a:prstGeom>
          <a:noFill/>
          <a:ln/>
        </p:spPr>
        <p:txBody>
          <a:bodyPr wrap="square" rtlCol="0" anchor="ctr"/>
          <a:lstStyle/>
          <a:p>
            <a:pPr indent="0" marL="0">
              <a:buNone/>
            </a:pPr>
            <a:r>
              <a:rPr lang="en-US" sz="1150" dirty="0">
                <a:solidFill>
                  <a:srgbClr val="1A2B1F"/>
                </a:solidFill>
              </a:rPr>
              <a:t>পবিত্র কুরআন মহান আল্লাহর বাণী। এই গ্রন্থ শুদ্ধভাবে পড়া ও বোঝা প্রত্যেক মুসলমানের জন্য অপরিহার্য। বিশুদ্ধভাবে কুরআন পাঠ না করলে অর্থের পরিবর্তন হতে পারে। তাজবিদের নিয়মাবলি অনুসারে সঠিকভাবে ও সুরেলা কণ্ঠে কুরআন তিলাওয়াত করতে হবে।</a:t>
            </a:r>
            <a:endParaRPr lang="en-US" sz="1150" dirty="0"/>
          </a:p>
        </p:txBody>
      </p:sp>
      <p:sp>
        <p:nvSpPr>
          <p:cNvPr id="6" name="Shape 4"/>
          <p:cNvSpPr/>
          <p:nvPr/>
        </p:nvSpPr>
        <p:spPr>
          <a:xfrm>
            <a:off x="365760" y="2194560"/>
            <a:ext cx="8412480" cy="347472"/>
          </a:xfrm>
          <a:prstGeom prst="rect">
            <a:avLst/>
          </a:prstGeom>
          <a:solidFill>
            <a:srgbClr val="028090"/>
          </a:solidFill>
          <a:ln w="12700">
            <a:solidFill>
              <a:srgbClr val="028090"/>
            </a:solidFill>
            <a:prstDash val="solid"/>
          </a:ln>
        </p:spPr>
      </p:sp>
      <p:sp>
        <p:nvSpPr>
          <p:cNvPr id="7" name="Text 5"/>
          <p:cNvSpPr/>
          <p:nvPr/>
        </p:nvSpPr>
        <p:spPr>
          <a:xfrm>
            <a:off x="365760" y="2194560"/>
            <a:ext cx="8412480" cy="347472"/>
          </a:xfrm>
          <a:prstGeom prst="rect">
            <a:avLst/>
          </a:prstGeom>
          <a:noFill/>
          <a:ln/>
        </p:spPr>
        <p:txBody>
          <a:bodyPr wrap="square" rtlCol="0" anchor="ctr"/>
          <a:lstStyle/>
          <a:p>
            <a:pPr algn="ctr" indent="0" marL="0">
              <a:buNone/>
            </a:pPr>
            <a:r>
              <a:rPr lang="en-US" sz="1400" b="1" dirty="0">
                <a:solidFill>
                  <a:srgbClr val="FFFFFF"/>
                </a:solidFill>
              </a:rPr>
              <a:t>তাজবিদ (تَجْوِيدٌ) — আরবি শব্দ, অর্থ 'সুন্দর করা'</a:t>
            </a:r>
            <a:endParaRPr lang="en-US" sz="1400" dirty="0"/>
          </a:p>
        </p:txBody>
      </p:sp>
      <p:sp>
        <p:nvSpPr>
          <p:cNvPr id="8" name="Shape 6"/>
          <p:cNvSpPr/>
          <p:nvPr/>
        </p:nvSpPr>
        <p:spPr>
          <a:xfrm>
            <a:off x="365760" y="2651760"/>
            <a:ext cx="2651760" cy="1097280"/>
          </a:xfrm>
          <a:prstGeom prst="rect">
            <a:avLst/>
          </a:prstGeom>
          <a:solidFill>
            <a:srgbClr val="E8F5EE"/>
          </a:solidFill>
          <a:ln w="12700">
            <a:solidFill>
              <a:srgbClr val="4CAF7D"/>
            </a:solidFill>
            <a:prstDash val="solid"/>
          </a:ln>
        </p:spPr>
      </p:sp>
      <p:sp>
        <p:nvSpPr>
          <p:cNvPr id="9" name="Shape 7"/>
          <p:cNvSpPr/>
          <p:nvPr/>
        </p:nvSpPr>
        <p:spPr>
          <a:xfrm>
            <a:off x="365760" y="2651760"/>
            <a:ext cx="2651760" cy="347472"/>
          </a:xfrm>
          <a:prstGeom prst="rect">
            <a:avLst/>
          </a:prstGeom>
          <a:solidFill>
            <a:srgbClr val="2E7D52"/>
          </a:solidFill>
          <a:ln w="12700">
            <a:solidFill>
              <a:srgbClr val="2E7D52"/>
            </a:solidFill>
            <a:prstDash val="solid"/>
          </a:ln>
        </p:spPr>
      </p:sp>
      <p:sp>
        <p:nvSpPr>
          <p:cNvPr id="10" name="Text 8"/>
          <p:cNvSpPr/>
          <p:nvPr/>
        </p:nvSpPr>
        <p:spPr>
          <a:xfrm>
            <a:off x="365760" y="2651760"/>
            <a:ext cx="2651760" cy="347472"/>
          </a:xfrm>
          <a:prstGeom prst="rect">
            <a:avLst/>
          </a:prstGeom>
          <a:noFill/>
          <a:ln/>
        </p:spPr>
        <p:txBody>
          <a:bodyPr wrap="square" rtlCol="0" anchor="ctr"/>
          <a:lstStyle/>
          <a:p>
            <a:pPr algn="ctr" indent="0" marL="0">
              <a:buNone/>
            </a:pPr>
            <a:r>
              <a:rPr lang="en-US" sz="1300" b="1" dirty="0">
                <a:solidFill>
                  <a:srgbClr val="FFFFFF"/>
                </a:solidFill>
              </a:rPr>
              <a:t>মাখরাজ</a:t>
            </a:r>
            <a:endParaRPr lang="en-US" sz="1300" dirty="0"/>
          </a:p>
        </p:txBody>
      </p:sp>
      <p:sp>
        <p:nvSpPr>
          <p:cNvPr id="11" name="Text 9"/>
          <p:cNvSpPr/>
          <p:nvPr/>
        </p:nvSpPr>
        <p:spPr>
          <a:xfrm>
            <a:off x="457200" y="3035808"/>
            <a:ext cx="2468880" cy="640080"/>
          </a:xfrm>
          <a:prstGeom prst="rect">
            <a:avLst/>
          </a:prstGeom>
          <a:noFill/>
          <a:ln/>
        </p:spPr>
        <p:txBody>
          <a:bodyPr wrap="square" rtlCol="0" anchor="t"/>
          <a:lstStyle/>
          <a:p>
            <a:pPr indent="0" marL="0">
              <a:buNone/>
            </a:pPr>
            <a:r>
              <a:rPr lang="en-US" sz="950" dirty="0">
                <a:solidFill>
                  <a:srgbClr val="1A2B1F"/>
                </a:solidFill>
              </a:rPr>
              <a:t>আরবি হরফের উচ্চারণস্থান। প্রতিটি হরফ মুখের নির্দিষ্ট স্থান থেকে উচ্চারিত হয়।</a:t>
            </a:r>
            <a:endParaRPr lang="en-US" sz="950" dirty="0"/>
          </a:p>
        </p:txBody>
      </p:sp>
      <p:sp>
        <p:nvSpPr>
          <p:cNvPr id="12" name="Shape 10"/>
          <p:cNvSpPr/>
          <p:nvPr/>
        </p:nvSpPr>
        <p:spPr>
          <a:xfrm>
            <a:off x="3200400" y="2651760"/>
            <a:ext cx="2651760" cy="1097280"/>
          </a:xfrm>
          <a:prstGeom prst="rect">
            <a:avLst/>
          </a:prstGeom>
          <a:solidFill>
            <a:srgbClr val="E8F5EE"/>
          </a:solidFill>
          <a:ln w="12700">
            <a:solidFill>
              <a:srgbClr val="4CAF7D"/>
            </a:solidFill>
            <a:prstDash val="solid"/>
          </a:ln>
        </p:spPr>
      </p:sp>
      <p:sp>
        <p:nvSpPr>
          <p:cNvPr id="13" name="Shape 11"/>
          <p:cNvSpPr/>
          <p:nvPr/>
        </p:nvSpPr>
        <p:spPr>
          <a:xfrm>
            <a:off x="3200400" y="2651760"/>
            <a:ext cx="2651760" cy="347472"/>
          </a:xfrm>
          <a:prstGeom prst="rect">
            <a:avLst/>
          </a:prstGeom>
          <a:solidFill>
            <a:srgbClr val="2E7D52"/>
          </a:solidFill>
          <a:ln w="12700">
            <a:solidFill>
              <a:srgbClr val="2E7D52"/>
            </a:solidFill>
            <a:prstDash val="solid"/>
          </a:ln>
        </p:spPr>
      </p:sp>
      <p:sp>
        <p:nvSpPr>
          <p:cNvPr id="14" name="Text 12"/>
          <p:cNvSpPr/>
          <p:nvPr/>
        </p:nvSpPr>
        <p:spPr>
          <a:xfrm>
            <a:off x="3200400" y="2651760"/>
            <a:ext cx="2651760" cy="347472"/>
          </a:xfrm>
          <a:prstGeom prst="rect">
            <a:avLst/>
          </a:prstGeom>
          <a:noFill/>
          <a:ln/>
        </p:spPr>
        <p:txBody>
          <a:bodyPr wrap="square" rtlCol="0" anchor="ctr"/>
          <a:lstStyle/>
          <a:p>
            <a:pPr algn="ctr" indent="0" marL="0">
              <a:buNone/>
            </a:pPr>
            <a:r>
              <a:rPr lang="en-US" sz="1300" b="1" dirty="0">
                <a:solidFill>
                  <a:srgbClr val="FFFFFF"/>
                </a:solidFill>
              </a:rPr>
              <a:t>গুন্নাহ</a:t>
            </a:r>
            <a:endParaRPr lang="en-US" sz="1300" dirty="0"/>
          </a:p>
        </p:txBody>
      </p:sp>
      <p:sp>
        <p:nvSpPr>
          <p:cNvPr id="15" name="Text 13"/>
          <p:cNvSpPr/>
          <p:nvPr/>
        </p:nvSpPr>
        <p:spPr>
          <a:xfrm>
            <a:off x="3291840" y="3035808"/>
            <a:ext cx="2468880" cy="640080"/>
          </a:xfrm>
          <a:prstGeom prst="rect">
            <a:avLst/>
          </a:prstGeom>
          <a:noFill/>
          <a:ln/>
        </p:spPr>
        <p:txBody>
          <a:bodyPr wrap="square" rtlCol="0" anchor="t"/>
          <a:lstStyle/>
          <a:p>
            <a:pPr indent="0" marL="0">
              <a:buNone/>
            </a:pPr>
            <a:r>
              <a:rPr lang="en-US" sz="950" dirty="0">
                <a:solidFill>
                  <a:srgbClr val="1A2B1F"/>
                </a:solidFill>
              </a:rPr>
              <a:t>নির্দিষ্ট কিছু আরবি বর্ণ নাকের মাধ্যমে উচ্চারণ করা হয়। মিম (م) ও নুন (ن) গুন্নাহর হরফ।</a:t>
            </a:r>
            <a:endParaRPr lang="en-US" sz="950" dirty="0"/>
          </a:p>
        </p:txBody>
      </p:sp>
      <p:sp>
        <p:nvSpPr>
          <p:cNvPr id="16" name="Shape 14"/>
          <p:cNvSpPr/>
          <p:nvPr/>
        </p:nvSpPr>
        <p:spPr>
          <a:xfrm>
            <a:off x="6035040" y="2651760"/>
            <a:ext cx="2651760" cy="1097280"/>
          </a:xfrm>
          <a:prstGeom prst="rect">
            <a:avLst/>
          </a:prstGeom>
          <a:solidFill>
            <a:srgbClr val="E8F5EE"/>
          </a:solidFill>
          <a:ln w="12700">
            <a:solidFill>
              <a:srgbClr val="4CAF7D"/>
            </a:solidFill>
            <a:prstDash val="solid"/>
          </a:ln>
        </p:spPr>
      </p:sp>
      <p:sp>
        <p:nvSpPr>
          <p:cNvPr id="17" name="Shape 15"/>
          <p:cNvSpPr/>
          <p:nvPr/>
        </p:nvSpPr>
        <p:spPr>
          <a:xfrm>
            <a:off x="6035040" y="2651760"/>
            <a:ext cx="2651760" cy="347472"/>
          </a:xfrm>
          <a:prstGeom prst="rect">
            <a:avLst/>
          </a:prstGeom>
          <a:solidFill>
            <a:srgbClr val="2E7D52"/>
          </a:solidFill>
          <a:ln w="12700">
            <a:solidFill>
              <a:srgbClr val="2E7D52"/>
            </a:solidFill>
            <a:prstDash val="solid"/>
          </a:ln>
        </p:spPr>
      </p:sp>
      <p:sp>
        <p:nvSpPr>
          <p:cNvPr id="18" name="Text 16"/>
          <p:cNvSpPr/>
          <p:nvPr/>
        </p:nvSpPr>
        <p:spPr>
          <a:xfrm>
            <a:off x="6035040" y="2651760"/>
            <a:ext cx="2651760" cy="347472"/>
          </a:xfrm>
          <a:prstGeom prst="rect">
            <a:avLst/>
          </a:prstGeom>
          <a:noFill/>
          <a:ln/>
        </p:spPr>
        <p:txBody>
          <a:bodyPr wrap="square" rtlCol="0" anchor="ctr"/>
          <a:lstStyle/>
          <a:p>
            <a:pPr algn="ctr" indent="0" marL="0">
              <a:buNone/>
            </a:pPr>
            <a:r>
              <a:rPr lang="en-US" sz="1300" b="1" dirty="0">
                <a:solidFill>
                  <a:srgbClr val="FFFFFF"/>
                </a:solidFill>
              </a:rPr>
              <a:t>ইকলাব</a:t>
            </a:r>
            <a:endParaRPr lang="en-US" sz="1300" dirty="0"/>
          </a:p>
        </p:txBody>
      </p:sp>
      <p:sp>
        <p:nvSpPr>
          <p:cNvPr id="19" name="Text 17"/>
          <p:cNvSpPr/>
          <p:nvPr/>
        </p:nvSpPr>
        <p:spPr>
          <a:xfrm>
            <a:off x="6126480" y="3035808"/>
            <a:ext cx="2468880" cy="640080"/>
          </a:xfrm>
          <a:prstGeom prst="rect">
            <a:avLst/>
          </a:prstGeom>
          <a:noFill/>
          <a:ln/>
        </p:spPr>
        <p:txBody>
          <a:bodyPr wrap="square" rtlCol="0" anchor="t"/>
          <a:lstStyle/>
          <a:p>
            <a:pPr indent="0" marL="0">
              <a:buNone/>
            </a:pPr>
            <a:r>
              <a:rPr lang="en-US" sz="950" dirty="0">
                <a:solidFill>
                  <a:srgbClr val="1A2B1F"/>
                </a:solidFill>
              </a:rPr>
              <a:t>নুন সাকিন বা তানবিনের পর বা (ب) হরফ আসলে নুনকে মিম (م) দ্বারা পরিবর্তন করে পড়া।</a:t>
            </a:r>
            <a:endParaRPr lang="en-US" sz="950" dirty="0"/>
          </a:p>
        </p:txBody>
      </p:sp>
      <p:sp>
        <p:nvSpPr>
          <p:cNvPr id="20" name="Shape 18"/>
          <p:cNvSpPr/>
          <p:nvPr/>
        </p:nvSpPr>
        <p:spPr>
          <a:xfrm>
            <a:off x="365760" y="3840480"/>
            <a:ext cx="2651760" cy="1097280"/>
          </a:xfrm>
          <a:prstGeom prst="rect">
            <a:avLst/>
          </a:prstGeom>
          <a:solidFill>
            <a:srgbClr val="E8F5EE"/>
          </a:solidFill>
          <a:ln w="12700">
            <a:solidFill>
              <a:srgbClr val="4CAF7D"/>
            </a:solidFill>
            <a:prstDash val="solid"/>
          </a:ln>
        </p:spPr>
      </p:sp>
      <p:sp>
        <p:nvSpPr>
          <p:cNvPr id="21" name="Shape 19"/>
          <p:cNvSpPr/>
          <p:nvPr/>
        </p:nvSpPr>
        <p:spPr>
          <a:xfrm>
            <a:off x="365760" y="3840480"/>
            <a:ext cx="2651760" cy="347472"/>
          </a:xfrm>
          <a:prstGeom prst="rect">
            <a:avLst/>
          </a:prstGeom>
          <a:solidFill>
            <a:srgbClr val="2E7D52"/>
          </a:solidFill>
          <a:ln w="12700">
            <a:solidFill>
              <a:srgbClr val="2E7D52"/>
            </a:solidFill>
            <a:prstDash val="solid"/>
          </a:ln>
        </p:spPr>
      </p:sp>
      <p:sp>
        <p:nvSpPr>
          <p:cNvPr id="22" name="Text 20"/>
          <p:cNvSpPr/>
          <p:nvPr/>
        </p:nvSpPr>
        <p:spPr>
          <a:xfrm>
            <a:off x="365760" y="3840480"/>
            <a:ext cx="2651760" cy="347472"/>
          </a:xfrm>
          <a:prstGeom prst="rect">
            <a:avLst/>
          </a:prstGeom>
          <a:noFill/>
          <a:ln/>
        </p:spPr>
        <p:txBody>
          <a:bodyPr wrap="square" rtlCol="0" anchor="ctr"/>
          <a:lstStyle/>
          <a:p>
            <a:pPr algn="ctr" indent="0" marL="0">
              <a:buNone/>
            </a:pPr>
            <a:r>
              <a:rPr lang="en-US" sz="1300" b="1" dirty="0">
                <a:solidFill>
                  <a:srgbClr val="FFFFFF"/>
                </a:solidFill>
              </a:rPr>
              <a:t>ইদগাম</a:t>
            </a:r>
            <a:endParaRPr lang="en-US" sz="1300" dirty="0"/>
          </a:p>
        </p:txBody>
      </p:sp>
      <p:sp>
        <p:nvSpPr>
          <p:cNvPr id="23" name="Text 21"/>
          <p:cNvSpPr/>
          <p:nvPr/>
        </p:nvSpPr>
        <p:spPr>
          <a:xfrm>
            <a:off x="457200" y="4224528"/>
            <a:ext cx="2468880" cy="640080"/>
          </a:xfrm>
          <a:prstGeom prst="rect">
            <a:avLst/>
          </a:prstGeom>
          <a:noFill/>
          <a:ln/>
        </p:spPr>
        <p:txBody>
          <a:bodyPr wrap="square" rtlCol="0" anchor="t"/>
          <a:lstStyle/>
          <a:p>
            <a:pPr indent="0" marL="0">
              <a:buNone/>
            </a:pPr>
            <a:r>
              <a:rPr lang="en-US" sz="950" dirty="0">
                <a:solidFill>
                  <a:srgbClr val="1A2B1F"/>
                </a:solidFill>
              </a:rPr>
              <a:t>নুন সাকিন বা তানবিনের পর ইদগামের হরফ আসলে মিলিয়ে পড়া হয়। দুই প্রকার: বা-গুন্নাহ ও বেলা-গুন্নাহ।</a:t>
            </a:r>
            <a:endParaRPr lang="en-US" sz="950" dirty="0"/>
          </a:p>
        </p:txBody>
      </p:sp>
      <p:sp>
        <p:nvSpPr>
          <p:cNvPr id="24" name="Shape 22"/>
          <p:cNvSpPr/>
          <p:nvPr/>
        </p:nvSpPr>
        <p:spPr>
          <a:xfrm>
            <a:off x="3200400" y="3840480"/>
            <a:ext cx="2651760" cy="1097280"/>
          </a:xfrm>
          <a:prstGeom prst="rect">
            <a:avLst/>
          </a:prstGeom>
          <a:solidFill>
            <a:srgbClr val="E8F5EE"/>
          </a:solidFill>
          <a:ln w="12700">
            <a:solidFill>
              <a:srgbClr val="4CAF7D"/>
            </a:solidFill>
            <a:prstDash val="solid"/>
          </a:ln>
        </p:spPr>
      </p:sp>
      <p:sp>
        <p:nvSpPr>
          <p:cNvPr id="25" name="Shape 23"/>
          <p:cNvSpPr/>
          <p:nvPr/>
        </p:nvSpPr>
        <p:spPr>
          <a:xfrm>
            <a:off x="3200400" y="3840480"/>
            <a:ext cx="2651760" cy="347472"/>
          </a:xfrm>
          <a:prstGeom prst="rect">
            <a:avLst/>
          </a:prstGeom>
          <a:solidFill>
            <a:srgbClr val="2E7D52"/>
          </a:solidFill>
          <a:ln w="12700">
            <a:solidFill>
              <a:srgbClr val="2E7D52"/>
            </a:solidFill>
            <a:prstDash val="solid"/>
          </a:ln>
        </p:spPr>
      </p:sp>
      <p:sp>
        <p:nvSpPr>
          <p:cNvPr id="26" name="Text 24"/>
          <p:cNvSpPr/>
          <p:nvPr/>
        </p:nvSpPr>
        <p:spPr>
          <a:xfrm>
            <a:off x="3200400" y="3840480"/>
            <a:ext cx="2651760" cy="347472"/>
          </a:xfrm>
          <a:prstGeom prst="rect">
            <a:avLst/>
          </a:prstGeom>
          <a:noFill/>
          <a:ln/>
        </p:spPr>
        <p:txBody>
          <a:bodyPr wrap="square" rtlCol="0" anchor="ctr"/>
          <a:lstStyle/>
          <a:p>
            <a:pPr algn="ctr" indent="0" marL="0">
              <a:buNone/>
            </a:pPr>
            <a:r>
              <a:rPr lang="en-US" sz="1300" b="1" dirty="0">
                <a:solidFill>
                  <a:srgbClr val="FFFFFF"/>
                </a:solidFill>
              </a:rPr>
              <a:t>ইযহার</a:t>
            </a:r>
            <a:endParaRPr lang="en-US" sz="1300" dirty="0"/>
          </a:p>
        </p:txBody>
      </p:sp>
      <p:sp>
        <p:nvSpPr>
          <p:cNvPr id="27" name="Text 25"/>
          <p:cNvSpPr/>
          <p:nvPr/>
        </p:nvSpPr>
        <p:spPr>
          <a:xfrm>
            <a:off x="3291840" y="4224528"/>
            <a:ext cx="2468880" cy="640080"/>
          </a:xfrm>
          <a:prstGeom prst="rect">
            <a:avLst/>
          </a:prstGeom>
          <a:noFill/>
          <a:ln/>
        </p:spPr>
        <p:txBody>
          <a:bodyPr wrap="square" rtlCol="0" anchor="t"/>
          <a:lstStyle/>
          <a:p>
            <a:pPr indent="0" marL="0">
              <a:buNone/>
            </a:pPr>
            <a:r>
              <a:rPr lang="en-US" sz="950" dirty="0">
                <a:solidFill>
                  <a:srgbClr val="1A2B1F"/>
                </a:solidFill>
              </a:rPr>
              <a:t>নুন সাকিন ও তানবিনের পর ইযহারের ৬টি হরফ আসলে স্পষ্ট করে পড়া হয়।</a:t>
            </a:r>
            <a:endParaRPr lang="en-US" sz="950" dirty="0"/>
          </a:p>
        </p:txBody>
      </p:sp>
      <p:sp>
        <p:nvSpPr>
          <p:cNvPr id="28" name="Shape 26"/>
          <p:cNvSpPr/>
          <p:nvPr/>
        </p:nvSpPr>
        <p:spPr>
          <a:xfrm>
            <a:off x="6035040" y="3840480"/>
            <a:ext cx="2651760" cy="1097280"/>
          </a:xfrm>
          <a:prstGeom prst="rect">
            <a:avLst/>
          </a:prstGeom>
          <a:solidFill>
            <a:srgbClr val="E8F5EE"/>
          </a:solidFill>
          <a:ln w="12700">
            <a:solidFill>
              <a:srgbClr val="4CAF7D"/>
            </a:solidFill>
            <a:prstDash val="solid"/>
          </a:ln>
        </p:spPr>
      </p:sp>
      <p:sp>
        <p:nvSpPr>
          <p:cNvPr id="29" name="Shape 27"/>
          <p:cNvSpPr/>
          <p:nvPr/>
        </p:nvSpPr>
        <p:spPr>
          <a:xfrm>
            <a:off x="6035040" y="3840480"/>
            <a:ext cx="2651760" cy="347472"/>
          </a:xfrm>
          <a:prstGeom prst="rect">
            <a:avLst/>
          </a:prstGeom>
          <a:solidFill>
            <a:srgbClr val="2E7D52"/>
          </a:solidFill>
          <a:ln w="12700">
            <a:solidFill>
              <a:srgbClr val="2E7D52"/>
            </a:solidFill>
            <a:prstDash val="solid"/>
          </a:ln>
        </p:spPr>
      </p:sp>
      <p:sp>
        <p:nvSpPr>
          <p:cNvPr id="30" name="Text 28"/>
          <p:cNvSpPr/>
          <p:nvPr/>
        </p:nvSpPr>
        <p:spPr>
          <a:xfrm>
            <a:off x="6035040" y="3840480"/>
            <a:ext cx="2651760" cy="347472"/>
          </a:xfrm>
          <a:prstGeom prst="rect">
            <a:avLst/>
          </a:prstGeom>
          <a:noFill/>
          <a:ln/>
        </p:spPr>
        <p:txBody>
          <a:bodyPr wrap="square" rtlCol="0" anchor="ctr"/>
          <a:lstStyle/>
          <a:p>
            <a:pPr algn="ctr" indent="0" marL="0">
              <a:buNone/>
            </a:pPr>
            <a:r>
              <a:rPr lang="en-US" sz="1300" b="1" dirty="0">
                <a:solidFill>
                  <a:srgbClr val="FFFFFF"/>
                </a:solidFill>
              </a:rPr>
              <a:t>ইখফা</a:t>
            </a:r>
            <a:endParaRPr lang="en-US" sz="1300" dirty="0"/>
          </a:p>
        </p:txBody>
      </p:sp>
      <p:sp>
        <p:nvSpPr>
          <p:cNvPr id="31" name="Text 29"/>
          <p:cNvSpPr/>
          <p:nvPr/>
        </p:nvSpPr>
        <p:spPr>
          <a:xfrm>
            <a:off x="6126480" y="4224528"/>
            <a:ext cx="2468880" cy="640080"/>
          </a:xfrm>
          <a:prstGeom prst="rect">
            <a:avLst/>
          </a:prstGeom>
          <a:noFill/>
          <a:ln/>
        </p:spPr>
        <p:txBody>
          <a:bodyPr wrap="square" rtlCol="0" anchor="t"/>
          <a:lstStyle/>
          <a:p>
            <a:pPr indent="0" marL="0">
              <a:buNone/>
            </a:pPr>
            <a:r>
              <a:rPr lang="en-US" sz="950" dirty="0">
                <a:solidFill>
                  <a:srgbClr val="1A2B1F"/>
                </a:solidFill>
              </a:rPr>
              <a:t>ইখফার ১৫টি হরফের যেকোনো একটি আসলে নুন সাকিন বা তানবিনকে লুকিয়ে গুন্নাহর সাথে পড়তে হয়।</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28090"/>
          </a:solidFill>
          <a:ln w="12700">
            <a:solidFill>
              <a:srgbClr val="028090"/>
            </a:solidFill>
            <a:prstDash val="solid"/>
          </a:ln>
        </p:spPr>
      </p:sp>
      <p:sp>
        <p:nvSpPr>
          <p:cNvPr id="3" name="Text 1"/>
          <p:cNvSpPr/>
          <p:nvPr/>
        </p:nvSpPr>
        <p:spPr>
          <a:xfrm>
            <a:off x="274320" y="91440"/>
            <a:ext cx="8595360" cy="731520"/>
          </a:xfrm>
          <a:prstGeom prst="rect">
            <a:avLst/>
          </a:prstGeom>
          <a:noFill/>
          <a:ln/>
        </p:spPr>
        <p:txBody>
          <a:bodyPr wrap="square" rtlCol="0" anchor="ctr"/>
          <a:lstStyle/>
          <a:p>
            <a:pPr algn="ctr" indent="0" marL="0">
              <a:buNone/>
            </a:pPr>
            <a:r>
              <a:rPr lang="en-US" sz="2400" b="1" dirty="0">
                <a:solidFill>
                  <a:srgbClr val="FFFFFF"/>
                </a:solidFill>
                <a:latin typeface="Georgia" pitchFamily="34" charset="0"/>
                <a:ea typeface="Georgia" pitchFamily="34" charset="-122"/>
                <a:cs typeface="Georgia" pitchFamily="34" charset="-120"/>
              </a:rPr>
              <a:t>মাখরাজ — আরবি হরফের উচ্চারণস্থান</a:t>
            </a:r>
            <a:endParaRPr lang="en-US" sz="2400" dirty="0"/>
          </a:p>
        </p:txBody>
      </p:sp>
      <p:sp>
        <p:nvSpPr>
          <p:cNvPr id="4" name="Text 2"/>
          <p:cNvSpPr/>
          <p:nvPr/>
        </p:nvSpPr>
        <p:spPr>
          <a:xfrm>
            <a:off x="365760" y="987552"/>
            <a:ext cx="8412480" cy="457200"/>
          </a:xfrm>
          <a:prstGeom prst="rect">
            <a:avLst/>
          </a:prstGeom>
          <a:noFill/>
          <a:ln/>
        </p:spPr>
        <p:txBody>
          <a:bodyPr wrap="square" rtlCol="0" anchor="ctr"/>
          <a:lstStyle/>
          <a:p>
            <a:pPr indent="0" marL="0">
              <a:buNone/>
            </a:pPr>
            <a:r>
              <a:rPr lang="en-US" sz="1200" dirty="0">
                <a:solidFill>
                  <a:srgbClr val="1A2B1F"/>
                </a:solidFill>
              </a:rPr>
              <a:t>আরবি ২৯টি হরফ সর্বমোট ১৭টি মাখরাজ থেকে উচ্চারিত হয়। এই ১৭টি মাখরাজ মুখের ৫টি খানে অবস্থিত:</a:t>
            </a:r>
            <a:endParaRPr lang="en-US" sz="1200" dirty="0"/>
          </a:p>
        </p:txBody>
      </p:sp>
      <p:sp>
        <p:nvSpPr>
          <p:cNvPr id="5" name="Shape 3"/>
          <p:cNvSpPr/>
          <p:nvPr/>
        </p:nvSpPr>
        <p:spPr>
          <a:xfrm>
            <a:off x="365760" y="1508760"/>
            <a:ext cx="8412480" cy="594360"/>
          </a:xfrm>
          <a:prstGeom prst="rect">
            <a:avLst/>
          </a:prstGeom>
          <a:solidFill>
            <a:srgbClr val="E8F5EE"/>
          </a:solidFill>
          <a:ln w="6350">
            <a:solidFill>
              <a:srgbClr val="4CAF7D"/>
            </a:solidFill>
            <a:prstDash val="solid"/>
          </a:ln>
        </p:spPr>
      </p:sp>
      <p:sp>
        <p:nvSpPr>
          <p:cNvPr id="6" name="Text 4"/>
          <p:cNvSpPr/>
          <p:nvPr/>
        </p:nvSpPr>
        <p:spPr>
          <a:xfrm>
            <a:off x="502920" y="1554480"/>
            <a:ext cx="3200400" cy="502920"/>
          </a:xfrm>
          <a:prstGeom prst="rect">
            <a:avLst/>
          </a:prstGeom>
          <a:noFill/>
          <a:ln/>
        </p:spPr>
        <p:txBody>
          <a:bodyPr wrap="square" rtlCol="0" anchor="ctr"/>
          <a:lstStyle/>
          <a:p>
            <a:pPr indent="0" marL="0">
              <a:buNone/>
            </a:pPr>
            <a:r>
              <a:rPr lang="en-US" sz="1150" b="1" dirty="0">
                <a:solidFill>
                  <a:srgbClr val="1A5C38"/>
                </a:solidFill>
              </a:rPr>
              <a:t>১. মুখের খালি জায়গা (জাওফ)</a:t>
            </a:r>
            <a:endParaRPr lang="en-US" sz="1150" dirty="0"/>
          </a:p>
        </p:txBody>
      </p:sp>
      <p:sp>
        <p:nvSpPr>
          <p:cNvPr id="7" name="Text 5"/>
          <p:cNvSpPr/>
          <p:nvPr/>
        </p:nvSpPr>
        <p:spPr>
          <a:xfrm>
            <a:off x="3749040" y="1554480"/>
            <a:ext cx="4846320" cy="502920"/>
          </a:xfrm>
          <a:prstGeom prst="rect">
            <a:avLst/>
          </a:prstGeom>
          <a:noFill/>
          <a:ln/>
        </p:spPr>
        <p:txBody>
          <a:bodyPr wrap="square" rtlCol="0" anchor="ctr"/>
          <a:lstStyle/>
          <a:p>
            <a:pPr indent="0" marL="0">
              <a:buNone/>
            </a:pPr>
            <a:r>
              <a:rPr lang="en-US" sz="1050" dirty="0">
                <a:solidFill>
                  <a:srgbClr val="1A2B1F"/>
                </a:solidFill>
              </a:rPr>
              <a:t>আলিফ (ا), ওয়াও (و), ইয়া (ي)</a:t>
            </a:r>
            <a:endParaRPr lang="en-US" sz="1050" dirty="0"/>
          </a:p>
        </p:txBody>
      </p:sp>
      <p:sp>
        <p:nvSpPr>
          <p:cNvPr id="8" name="Shape 6"/>
          <p:cNvSpPr/>
          <p:nvPr/>
        </p:nvSpPr>
        <p:spPr>
          <a:xfrm>
            <a:off x="365760" y="2194560"/>
            <a:ext cx="8412480" cy="594360"/>
          </a:xfrm>
          <a:prstGeom prst="rect">
            <a:avLst/>
          </a:prstGeom>
          <a:solidFill>
            <a:srgbClr val="F5E6C0"/>
          </a:solidFill>
          <a:ln w="6350">
            <a:solidFill>
              <a:srgbClr val="4CAF7D"/>
            </a:solidFill>
            <a:prstDash val="solid"/>
          </a:ln>
        </p:spPr>
      </p:sp>
      <p:sp>
        <p:nvSpPr>
          <p:cNvPr id="9" name="Text 7"/>
          <p:cNvSpPr/>
          <p:nvPr/>
        </p:nvSpPr>
        <p:spPr>
          <a:xfrm>
            <a:off x="502920" y="2240280"/>
            <a:ext cx="3200400" cy="502920"/>
          </a:xfrm>
          <a:prstGeom prst="rect">
            <a:avLst/>
          </a:prstGeom>
          <a:noFill/>
          <a:ln/>
        </p:spPr>
        <p:txBody>
          <a:bodyPr wrap="square" rtlCol="0" anchor="ctr"/>
          <a:lstStyle/>
          <a:p>
            <a:pPr indent="0" marL="0">
              <a:buNone/>
            </a:pPr>
            <a:r>
              <a:rPr lang="en-US" sz="1150" b="1" dirty="0">
                <a:solidFill>
                  <a:srgbClr val="1A5C38"/>
                </a:solidFill>
              </a:rPr>
              <a:t>২. কণ্ঠনালি (হলক)</a:t>
            </a:r>
            <a:endParaRPr lang="en-US" sz="1150" dirty="0"/>
          </a:p>
        </p:txBody>
      </p:sp>
      <p:sp>
        <p:nvSpPr>
          <p:cNvPr id="10" name="Text 8"/>
          <p:cNvSpPr/>
          <p:nvPr/>
        </p:nvSpPr>
        <p:spPr>
          <a:xfrm>
            <a:off x="3749040" y="2240280"/>
            <a:ext cx="4846320" cy="502920"/>
          </a:xfrm>
          <a:prstGeom prst="rect">
            <a:avLst/>
          </a:prstGeom>
          <a:noFill/>
          <a:ln/>
        </p:spPr>
        <p:txBody>
          <a:bodyPr wrap="square" rtlCol="0" anchor="ctr"/>
          <a:lstStyle/>
          <a:p>
            <a:pPr indent="0" marL="0">
              <a:buNone/>
            </a:pPr>
            <a:r>
              <a:rPr lang="en-US" sz="1050" dirty="0">
                <a:solidFill>
                  <a:srgbClr val="1A2B1F"/>
                </a:solidFill>
              </a:rPr>
              <a:t>হামজা (ء), হা (ه), আইন (ع), হা (ح), গাইন (غ), খা (خ)</a:t>
            </a:r>
            <a:endParaRPr lang="en-US" sz="1050" dirty="0"/>
          </a:p>
        </p:txBody>
      </p:sp>
      <p:sp>
        <p:nvSpPr>
          <p:cNvPr id="11" name="Shape 9"/>
          <p:cNvSpPr/>
          <p:nvPr/>
        </p:nvSpPr>
        <p:spPr>
          <a:xfrm>
            <a:off x="365760" y="2880360"/>
            <a:ext cx="8412480" cy="594360"/>
          </a:xfrm>
          <a:prstGeom prst="rect">
            <a:avLst/>
          </a:prstGeom>
          <a:solidFill>
            <a:srgbClr val="E8F5EE"/>
          </a:solidFill>
          <a:ln w="6350">
            <a:solidFill>
              <a:srgbClr val="4CAF7D"/>
            </a:solidFill>
            <a:prstDash val="solid"/>
          </a:ln>
        </p:spPr>
      </p:sp>
      <p:sp>
        <p:nvSpPr>
          <p:cNvPr id="12" name="Text 10"/>
          <p:cNvSpPr/>
          <p:nvPr/>
        </p:nvSpPr>
        <p:spPr>
          <a:xfrm>
            <a:off x="502920" y="2926080"/>
            <a:ext cx="3200400" cy="502920"/>
          </a:xfrm>
          <a:prstGeom prst="rect">
            <a:avLst/>
          </a:prstGeom>
          <a:noFill/>
          <a:ln/>
        </p:spPr>
        <p:txBody>
          <a:bodyPr wrap="square" rtlCol="0" anchor="ctr"/>
          <a:lstStyle/>
          <a:p>
            <a:pPr indent="0" marL="0">
              <a:buNone/>
            </a:pPr>
            <a:r>
              <a:rPr lang="en-US" sz="1150" b="1" dirty="0">
                <a:solidFill>
                  <a:srgbClr val="1A5C38"/>
                </a:solidFill>
              </a:rPr>
              <a:t>৩. জিভা (লিসান)</a:t>
            </a:r>
            <a:endParaRPr lang="en-US" sz="1150" dirty="0"/>
          </a:p>
        </p:txBody>
      </p:sp>
      <p:sp>
        <p:nvSpPr>
          <p:cNvPr id="13" name="Text 11"/>
          <p:cNvSpPr/>
          <p:nvPr/>
        </p:nvSpPr>
        <p:spPr>
          <a:xfrm>
            <a:off x="3749040" y="2926080"/>
            <a:ext cx="4846320" cy="502920"/>
          </a:xfrm>
          <a:prstGeom prst="rect">
            <a:avLst/>
          </a:prstGeom>
          <a:noFill/>
          <a:ln/>
        </p:spPr>
        <p:txBody>
          <a:bodyPr wrap="square" rtlCol="0" anchor="ctr"/>
          <a:lstStyle/>
          <a:p>
            <a:pPr indent="0" marL="0">
              <a:buNone/>
            </a:pPr>
            <a:r>
              <a:rPr lang="en-US" sz="1050" dirty="0">
                <a:solidFill>
                  <a:srgbClr val="1A2B1F"/>
                </a:solidFill>
              </a:rPr>
              <a:t>কাফ (ق), কাফ (ك), জিম (ج), শিন (ش), ইয়া (ي), দোয়াদ (ض), লাম (ل), নুন (ن), রা (ر), তা (ط), দাল (د), তা (ت) ইত্যাদি</a:t>
            </a:r>
            <a:endParaRPr lang="en-US" sz="1050" dirty="0"/>
          </a:p>
        </p:txBody>
      </p:sp>
      <p:sp>
        <p:nvSpPr>
          <p:cNvPr id="14" name="Shape 12"/>
          <p:cNvSpPr/>
          <p:nvPr/>
        </p:nvSpPr>
        <p:spPr>
          <a:xfrm>
            <a:off x="365760" y="3566160"/>
            <a:ext cx="8412480" cy="594360"/>
          </a:xfrm>
          <a:prstGeom prst="rect">
            <a:avLst/>
          </a:prstGeom>
          <a:solidFill>
            <a:srgbClr val="F5E6C0"/>
          </a:solidFill>
          <a:ln w="6350">
            <a:solidFill>
              <a:srgbClr val="4CAF7D"/>
            </a:solidFill>
            <a:prstDash val="solid"/>
          </a:ln>
        </p:spPr>
      </p:sp>
      <p:sp>
        <p:nvSpPr>
          <p:cNvPr id="15" name="Text 13"/>
          <p:cNvSpPr/>
          <p:nvPr/>
        </p:nvSpPr>
        <p:spPr>
          <a:xfrm>
            <a:off x="502920" y="3611880"/>
            <a:ext cx="3200400" cy="502920"/>
          </a:xfrm>
          <a:prstGeom prst="rect">
            <a:avLst/>
          </a:prstGeom>
          <a:noFill/>
          <a:ln/>
        </p:spPr>
        <p:txBody>
          <a:bodyPr wrap="square" rtlCol="0" anchor="ctr"/>
          <a:lstStyle/>
          <a:p>
            <a:pPr indent="0" marL="0">
              <a:buNone/>
            </a:pPr>
            <a:r>
              <a:rPr lang="en-US" sz="1150" b="1" dirty="0">
                <a:solidFill>
                  <a:srgbClr val="1A5C38"/>
                </a:solidFill>
              </a:rPr>
              <a:t>৪. নিচের ঠোঁটে পেট থেকে</a:t>
            </a:r>
            <a:endParaRPr lang="en-US" sz="1150" dirty="0"/>
          </a:p>
        </p:txBody>
      </p:sp>
      <p:sp>
        <p:nvSpPr>
          <p:cNvPr id="16" name="Text 14"/>
          <p:cNvSpPr/>
          <p:nvPr/>
        </p:nvSpPr>
        <p:spPr>
          <a:xfrm>
            <a:off x="3749040" y="3611880"/>
            <a:ext cx="4846320" cy="502920"/>
          </a:xfrm>
          <a:prstGeom prst="rect">
            <a:avLst/>
          </a:prstGeom>
          <a:noFill/>
          <a:ln/>
        </p:spPr>
        <p:txBody>
          <a:bodyPr wrap="square" rtlCol="0" anchor="ctr"/>
          <a:lstStyle/>
          <a:p>
            <a:pPr indent="0" marL="0">
              <a:buNone/>
            </a:pPr>
            <a:r>
              <a:rPr lang="en-US" sz="1050" dirty="0">
                <a:solidFill>
                  <a:srgbClr val="1A2B1F"/>
                </a:solidFill>
              </a:rPr>
              <a:t>ফা (ف)</a:t>
            </a:r>
            <a:endParaRPr lang="en-US" sz="1050" dirty="0"/>
          </a:p>
        </p:txBody>
      </p:sp>
      <p:sp>
        <p:nvSpPr>
          <p:cNvPr id="17" name="Shape 15"/>
          <p:cNvSpPr/>
          <p:nvPr/>
        </p:nvSpPr>
        <p:spPr>
          <a:xfrm>
            <a:off x="365760" y="4251960"/>
            <a:ext cx="8412480" cy="594360"/>
          </a:xfrm>
          <a:prstGeom prst="rect">
            <a:avLst/>
          </a:prstGeom>
          <a:solidFill>
            <a:srgbClr val="E8F5EE"/>
          </a:solidFill>
          <a:ln w="6350">
            <a:solidFill>
              <a:srgbClr val="4CAF7D"/>
            </a:solidFill>
            <a:prstDash val="solid"/>
          </a:ln>
        </p:spPr>
      </p:sp>
      <p:sp>
        <p:nvSpPr>
          <p:cNvPr id="18" name="Text 16"/>
          <p:cNvSpPr/>
          <p:nvPr/>
        </p:nvSpPr>
        <p:spPr>
          <a:xfrm>
            <a:off x="502920" y="4297680"/>
            <a:ext cx="3200400" cy="502920"/>
          </a:xfrm>
          <a:prstGeom prst="rect">
            <a:avLst/>
          </a:prstGeom>
          <a:noFill/>
          <a:ln/>
        </p:spPr>
        <p:txBody>
          <a:bodyPr wrap="square" rtlCol="0" anchor="ctr"/>
          <a:lstStyle/>
          <a:p>
            <a:pPr indent="0" marL="0">
              <a:buNone/>
            </a:pPr>
            <a:r>
              <a:rPr lang="en-US" sz="1150" b="1" dirty="0">
                <a:solidFill>
                  <a:srgbClr val="1A5C38"/>
                </a:solidFill>
              </a:rPr>
              <a:t>৫. দুই ঠোঁট (শাফতাইন)</a:t>
            </a:r>
            <a:endParaRPr lang="en-US" sz="1150" dirty="0"/>
          </a:p>
        </p:txBody>
      </p:sp>
      <p:sp>
        <p:nvSpPr>
          <p:cNvPr id="19" name="Text 17"/>
          <p:cNvSpPr/>
          <p:nvPr/>
        </p:nvSpPr>
        <p:spPr>
          <a:xfrm>
            <a:off x="3749040" y="4297680"/>
            <a:ext cx="4846320" cy="502920"/>
          </a:xfrm>
          <a:prstGeom prst="rect">
            <a:avLst/>
          </a:prstGeom>
          <a:noFill/>
          <a:ln/>
        </p:spPr>
        <p:txBody>
          <a:bodyPr wrap="square" rtlCol="0" anchor="ctr"/>
          <a:lstStyle/>
          <a:p>
            <a:pPr indent="0" marL="0">
              <a:buNone/>
            </a:pPr>
            <a:r>
              <a:rPr lang="en-US" sz="1050" dirty="0">
                <a:solidFill>
                  <a:srgbClr val="1A2B1F"/>
                </a:solidFill>
              </a:rPr>
              <a:t>বা (ب), মিম (م), ওয়াও (و)</a:t>
            </a:r>
            <a:endParaRPr lang="en-US" sz="1050" dirty="0"/>
          </a:p>
        </p:txBody>
      </p:sp>
      <p:sp>
        <p:nvSpPr>
          <p:cNvPr id="20" name="Shape 18"/>
          <p:cNvSpPr/>
          <p:nvPr/>
        </p:nvSpPr>
        <p:spPr>
          <a:xfrm>
            <a:off x="365760" y="4937760"/>
            <a:ext cx="8412480" cy="137160"/>
          </a:xfrm>
          <a:prstGeom prst="rect">
            <a:avLst/>
          </a:prstGeom>
          <a:solidFill>
            <a:srgbClr val="028090"/>
          </a:solidFill>
          <a:ln w="12700">
            <a:solidFill>
              <a:srgbClr val="028090"/>
            </a:solidFill>
            <a:prstDash val="solid"/>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5C38"/>
          </a:solidFill>
          <a:ln w="12700">
            <a:solidFill>
              <a:srgbClr val="1A5C38"/>
            </a:solidFill>
            <a:prstDash val="solid"/>
          </a:ln>
        </p:spPr>
      </p:sp>
      <p:sp>
        <p:nvSpPr>
          <p:cNvPr id="3" name="Text 1"/>
          <p:cNvSpPr/>
          <p:nvPr/>
        </p:nvSpPr>
        <p:spPr>
          <a:xfrm>
            <a:off x="274320" y="91440"/>
            <a:ext cx="8595360" cy="731520"/>
          </a:xfrm>
          <a:prstGeom prst="rect">
            <a:avLst/>
          </a:prstGeom>
          <a:noFill/>
          <a:ln/>
        </p:spPr>
        <p:txBody>
          <a:bodyPr wrap="square" rtlCol="0" anchor="ctr"/>
          <a:lstStyle/>
          <a:p>
            <a:pPr algn="ctr" indent="0" marL="0">
              <a:buNone/>
            </a:pPr>
            <a:r>
              <a:rPr lang="en-US" sz="3000" b="1" dirty="0">
                <a:solidFill>
                  <a:srgbClr val="C9A227"/>
                </a:solidFill>
                <a:latin typeface="Georgia" pitchFamily="34" charset="0"/>
                <a:ea typeface="Georgia" pitchFamily="34" charset="-122"/>
                <a:cs typeface="Georgia" pitchFamily="34" charset="-120"/>
              </a:rPr>
              <a:t>সূরা আল-কাওসার</a:t>
            </a:r>
            <a:endParaRPr lang="en-US" sz="3000" dirty="0"/>
          </a:p>
        </p:txBody>
      </p:sp>
      <p:sp>
        <p:nvSpPr>
          <p:cNvPr id="4" name="Text 2"/>
          <p:cNvSpPr/>
          <p:nvPr/>
        </p:nvSpPr>
        <p:spPr>
          <a:xfrm>
            <a:off x="274320" y="1005840"/>
            <a:ext cx="8595360" cy="502920"/>
          </a:xfrm>
          <a:prstGeom prst="rect">
            <a:avLst/>
          </a:prstGeom>
          <a:noFill/>
          <a:ln/>
        </p:spPr>
        <p:txBody>
          <a:bodyPr wrap="square" rtlCol="0" anchor="ctr"/>
          <a:lstStyle/>
          <a:p>
            <a:pPr algn="ctr" indent="0" marL="0">
              <a:buNone/>
            </a:pPr>
            <a:r>
              <a:rPr lang="en-US" sz="2200" b="1" dirty="0">
                <a:solidFill>
                  <a:srgbClr val="1A5C38"/>
                </a:solidFill>
              </a:rPr>
              <a:t>بِسْمِ اللهِ الرَّحْمَنِ الرَّحِيمِ</a:t>
            </a:r>
            <a:endParaRPr lang="en-US" sz="22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365760" y="1572768"/>
          <a:ext cx="8412480" cy="1828800"/>
        </p:xfrm>
        <a:graphic>
          <a:graphicData uri="http://schemas.openxmlformats.org/drawingml/2006/table">
            <a:tbl>
              <a:tblPr/>
              <a:tblGrid>
                <a:gridCol w="2560320"/>
                <a:gridCol w="2834640"/>
                <a:gridCol w="3017520"/>
              </a:tblGrid>
              <a:tr h="457200">
                <a:tc>
                  <a:txBody>
                    <a:bodyPr/>
                    <a:lstStyle/>
                    <a:p>
                      <a:pPr algn="ctr" indent="0" marL="0">
                        <a:buNone/>
                      </a:pPr>
                      <a:r>
                        <a:rPr lang="en-US" sz="1100" b="1" dirty="0">
                          <a:solidFill>
                            <a:srgbClr val="FFFFFF"/>
                          </a:solidFill>
                        </a:rPr>
                        <a:t>সূরা আল-কাওসার</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solidFill>
                      <a:srgbClr val="1A5C38"/>
                    </a:solidFill>
                  </a:tcPr>
                </a:tc>
                <a:tc>
                  <a:txBody>
                    <a:bodyPr/>
                    <a:lstStyle/>
                    <a:p>
                      <a:pPr algn="ctr" indent="0" marL="0">
                        <a:buNone/>
                      </a:pPr>
                      <a:r>
                        <a:rPr lang="en-US" sz="1100" b="1" dirty="0">
                          <a:solidFill>
                            <a:srgbClr val="FFFFFF"/>
                          </a:solidFill>
                        </a:rPr>
                        <a:t>উচ্চারণ</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solidFill>
                      <a:srgbClr val="1A5C38"/>
                    </a:solidFill>
                  </a:tcPr>
                </a:tc>
                <a:tc>
                  <a:txBody>
                    <a:bodyPr/>
                    <a:lstStyle/>
                    <a:p>
                      <a:pPr algn="ctr" indent="0" marL="0">
                        <a:buNone/>
                      </a:pPr>
                      <a:r>
                        <a:rPr lang="en-US" sz="1100" b="1" dirty="0">
                          <a:solidFill>
                            <a:srgbClr val="FFFFFF"/>
                          </a:solidFill>
                        </a:rPr>
                        <a:t>অর্থ</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solidFill>
                      <a:srgbClr val="1A5C38"/>
                    </a:solidFill>
                  </a:tcPr>
                </a:tc>
              </a:tr>
              <a:tr h="457200">
                <a:tc>
                  <a:txBody>
                    <a:bodyPr/>
                    <a:lstStyle/>
                    <a:p>
                      <a:pPr indent="0" marL="0">
                        <a:buNone/>
                      </a:pPr>
                      <a:r>
                        <a:rPr lang="en-US" sz="1100" dirty="0">
                          <a:solidFill>
                            <a:srgbClr val="000000"/>
                          </a:solidFill>
                        </a:rPr>
                        <a:t>إِنَّا أَعْطَيْنَاكَ الْكَوْثَرَ</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tcPr>
                </a:tc>
                <a:tc>
                  <a:txBody>
                    <a:bodyPr/>
                    <a:lstStyle/>
                    <a:p>
                      <a:pPr indent="0" marL="0">
                        <a:buNone/>
                      </a:pPr>
                      <a:r>
                        <a:rPr lang="en-US" sz="1100" dirty="0">
                          <a:solidFill>
                            <a:srgbClr val="000000"/>
                          </a:solidFill>
                        </a:rPr>
                        <a:t>১. ইন্না আ'তাইনা কাল-কাওছার।</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tcPr>
                </a:tc>
                <a:tc>
                  <a:txBody>
                    <a:bodyPr/>
                    <a:lstStyle/>
                    <a:p>
                      <a:pPr indent="0" marL="0">
                        <a:buNone/>
                      </a:pPr>
                      <a:r>
                        <a:rPr lang="en-US" sz="1100" dirty="0">
                          <a:solidFill>
                            <a:srgbClr val="000000"/>
                          </a:solidFill>
                        </a:rPr>
                        <a:t>১. নিশ্চয়ই আমি তোমাকে কাওছার দান করেছি।</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tcPr>
                </a:tc>
              </a:tr>
              <a:tr h="457200">
                <a:tc>
                  <a:txBody>
                    <a:bodyPr/>
                    <a:lstStyle/>
                    <a:p>
                      <a:pPr indent="0" marL="0">
                        <a:buNone/>
                      </a:pPr>
                      <a:r>
                        <a:rPr lang="en-US" sz="1100" dirty="0">
                          <a:solidFill>
                            <a:srgbClr val="000000"/>
                          </a:solidFill>
                        </a:rPr>
                        <a:t>فَصَلِّ لِرَبِّكَ وَانْحَرْ</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tcPr>
                </a:tc>
                <a:tc>
                  <a:txBody>
                    <a:bodyPr/>
                    <a:lstStyle/>
                    <a:p>
                      <a:pPr indent="0" marL="0">
                        <a:buNone/>
                      </a:pPr>
                      <a:r>
                        <a:rPr lang="en-US" sz="1100" dirty="0">
                          <a:solidFill>
                            <a:srgbClr val="000000"/>
                          </a:solidFill>
                        </a:rPr>
                        <a:t>২. ফাসাল্লি লিরাব্বিকা ওয়ানহার।</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tcPr>
                </a:tc>
                <a:tc>
                  <a:txBody>
                    <a:bodyPr/>
                    <a:lstStyle/>
                    <a:p>
                      <a:pPr indent="0" marL="0">
                        <a:buNone/>
                      </a:pPr>
                      <a:r>
                        <a:rPr lang="en-US" sz="1100" dirty="0">
                          <a:solidFill>
                            <a:srgbClr val="000000"/>
                          </a:solidFill>
                        </a:rPr>
                        <a:t>২. সুতরাং তোমার প্রতিপালকের উদ্দেশ্যে সালাত আদায় করো এবং কুরবানি করো।</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tcPr>
                </a:tc>
              </a:tr>
              <a:tr h="457200">
                <a:tc>
                  <a:txBody>
                    <a:bodyPr/>
                    <a:lstStyle/>
                    <a:p>
                      <a:pPr indent="0" marL="0">
                        <a:buNone/>
                      </a:pPr>
                      <a:r>
                        <a:rPr lang="en-US" sz="1100" dirty="0">
                          <a:solidFill>
                            <a:srgbClr val="000000"/>
                          </a:solidFill>
                        </a:rPr>
                        <a:t>إِنَّ شَانِئَكَ هُوَ الْأَبْتَرُ</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tcPr>
                </a:tc>
                <a:tc>
                  <a:txBody>
                    <a:bodyPr/>
                    <a:lstStyle/>
                    <a:p>
                      <a:pPr indent="0" marL="0">
                        <a:buNone/>
                      </a:pPr>
                      <a:r>
                        <a:rPr lang="en-US" sz="1100" dirty="0">
                          <a:solidFill>
                            <a:srgbClr val="000000"/>
                          </a:solidFill>
                        </a:rPr>
                        <a:t>৩. ইন্না শানিয়াকা হুয়াল আবতার।</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tcPr>
                </a:tc>
                <a:tc>
                  <a:txBody>
                    <a:bodyPr/>
                    <a:lstStyle/>
                    <a:p>
                      <a:pPr indent="0" marL="0">
                        <a:buNone/>
                      </a:pPr>
                      <a:r>
                        <a:rPr lang="en-US" sz="1100" dirty="0">
                          <a:solidFill>
                            <a:srgbClr val="000000"/>
                          </a:solidFill>
                        </a:rPr>
                        <a:t>৩. নিশ্চয়ই তোমার প্রতি বিদ্বেষ পোষণকারীই নির্বংশ।</a:t>
                      </a:r>
                      <a:endParaRPr lang="en-US" sz="1100" dirty="0"/>
                    </a:p>
                  </a:txBody>
                  <a:tcPr marL="91440" marR="91440" marT="45720" marB="45720">
                    <a:lnL w="6350" cap="flat" cmpd="sng" algn="ctr">
                      <a:solidFill>
                        <a:srgbClr val="2E7D52"/>
                      </a:solidFill>
                      <a:prstDash val="solid"/>
                      <a:round/>
                      <a:headEnd type="none" w="med" len="med"/>
                      <a:tailEnd type="none" w="med" len="med"/>
                    </a:lnL>
                    <a:lnR w="6350" cap="flat" cmpd="sng" algn="ctr">
                      <a:solidFill>
                        <a:srgbClr val="2E7D52"/>
                      </a:solidFill>
                      <a:prstDash val="solid"/>
                      <a:round/>
                      <a:headEnd type="none" w="med" len="med"/>
                      <a:tailEnd type="none" w="med" len="med"/>
                    </a:lnR>
                    <a:lnT w="6350" cap="flat" cmpd="sng" algn="ctr">
                      <a:solidFill>
                        <a:srgbClr val="2E7D52"/>
                      </a:solidFill>
                      <a:prstDash val="solid"/>
                      <a:round/>
                      <a:headEnd type="none" w="med" len="med"/>
                      <a:tailEnd type="none" w="med" len="med"/>
                    </a:lnT>
                    <a:lnB w="6350" cap="flat" cmpd="sng" algn="ctr">
                      <a:solidFill>
                        <a:srgbClr val="2E7D52"/>
                      </a:solidFill>
                      <a:prstDash val="solid"/>
                      <a:round/>
                      <a:headEnd type="none" w="med" len="med"/>
                      <a:tailEnd type="none" w="med" len="med"/>
                    </a:lnB>
                  </a:tcPr>
                </a:tc>
              </a:tr>
            </a:tbl>
          </a:graphicData>
        </a:graphic>
      </p:graphicFrame>
      <p:sp>
        <p:nvSpPr>
          <p:cNvPr id="6" name="Shape 3"/>
          <p:cNvSpPr/>
          <p:nvPr/>
        </p:nvSpPr>
        <p:spPr>
          <a:xfrm>
            <a:off x="365760" y="3520440"/>
            <a:ext cx="8412480" cy="347472"/>
          </a:xfrm>
          <a:prstGeom prst="rect">
            <a:avLst/>
          </a:prstGeom>
          <a:solidFill>
            <a:srgbClr val="2E7D52"/>
          </a:solidFill>
          <a:ln w="12700">
            <a:solidFill>
              <a:srgbClr val="2E7D52"/>
            </a:solidFill>
            <a:prstDash val="solid"/>
          </a:ln>
        </p:spPr>
      </p:sp>
      <p:sp>
        <p:nvSpPr>
          <p:cNvPr id="7" name="Text 4"/>
          <p:cNvSpPr/>
          <p:nvPr/>
        </p:nvSpPr>
        <p:spPr>
          <a:xfrm>
            <a:off x="365760" y="3520440"/>
            <a:ext cx="8412480" cy="347472"/>
          </a:xfrm>
          <a:prstGeom prst="rect">
            <a:avLst/>
          </a:prstGeom>
          <a:noFill/>
          <a:ln/>
        </p:spPr>
        <p:txBody>
          <a:bodyPr wrap="square" rtlCol="0" anchor="ctr"/>
          <a:lstStyle/>
          <a:p>
            <a:pPr algn="ctr" indent="0" marL="0">
              <a:buNone/>
            </a:pPr>
            <a:r>
              <a:rPr lang="en-US" sz="1500" b="1" dirty="0">
                <a:solidFill>
                  <a:srgbClr val="FFFFFF"/>
                </a:solidFill>
              </a:rPr>
              <a:t>সূরা আল-কাওসারের তাৎপর্য</a:t>
            </a:r>
            <a:endParaRPr lang="en-US" sz="1500" dirty="0"/>
          </a:p>
        </p:txBody>
      </p:sp>
      <p:sp>
        <p:nvSpPr>
          <p:cNvPr id="8" name="Text 5"/>
          <p:cNvSpPr/>
          <p:nvPr/>
        </p:nvSpPr>
        <p:spPr>
          <a:xfrm>
            <a:off x="502920" y="3904488"/>
            <a:ext cx="8229600" cy="914400"/>
          </a:xfrm>
          <a:prstGeom prst="rect">
            <a:avLst/>
          </a:prstGeom>
          <a:noFill/>
          <a:ln/>
        </p:spPr>
        <p:txBody>
          <a:bodyPr wrap="square" rtlCol="0" anchor="ctr"/>
          <a:lstStyle/>
          <a:p>
            <a:pPr indent="0" marL="0">
              <a:buNone/>
            </a:pPr>
            <a:r>
              <a:rPr lang="en-US" sz="1100" dirty="0">
                <a:solidFill>
                  <a:srgbClr val="1A2B1F"/>
                </a:solidFill>
              </a:rPr>
              <a:t>সূরা আল-কাওসার পবিত্র কুরআনের ১০৮-তম সূরা। এটি কুরআনের সবচেয়ে ছোট সূরা — মাত্র ৩টি আয়াত। সূরাটি মক্কায় অবতীর্ণ হয়। 'কাওসার' অর্থ 'অফুরন্ত কল্যাণ'। এই সূরা থেকে 'হাউজে কাওসার' সম্পর্কে জানা যায়, যা কিয়ামতের দিন মহানবি (স.)-কে প্রদান করা হবে।</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ইসলাম শিক্ষা - পঞ্চম শ্রেণি</dc:title>
  <dc:subject>PptxGenJS Presentation</dc:subject>
  <dc:creator>PptxGenJS</dc:creator>
  <cp:lastModifiedBy>PptxGenJS</cp:lastModifiedBy>
  <cp:revision>1</cp:revision>
  <dcterms:created xsi:type="dcterms:W3CDTF">2026-04-16T16:40:49Z</dcterms:created>
  <dcterms:modified xsi:type="dcterms:W3CDTF">2026-04-16T16:40:49Z</dcterms:modified>
</cp:coreProperties>
</file>