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828800" y="-1828800"/>
            <a:ext cx="12801600" cy="4572000"/>
          </a:xfrm>
          <a:prstGeom prst="ellipse">
            <a:avLst/>
          </a:prstGeom>
          <a:solidFill>
            <a:srgbClr val="388E3C">
              <a:alpha val="40000"/>
            </a:srgbClr>
          </a:solidFill>
          <a:ln w="12700">
            <a:solidFill>
              <a:srgbClr val="388E3C">
                <a:alpha val="40000"/>
              </a:srgbClr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640080"/>
            <a:ext cx="2286000" cy="2286000"/>
          </a:xfrm>
          <a:prstGeom prst="ellipse">
            <a:avLst/>
          </a:prstGeom>
        </p:spPr>
      </p:pic>
      <p:sp>
        <p:nvSpPr>
          <p:cNvPr id="4" name="Text 1"/>
          <p:cNvSpPr/>
          <p:nvPr/>
        </p:nvSpPr>
        <p:spPr>
          <a:xfrm>
            <a:off x="2926080" y="731520"/>
            <a:ext cx="5943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</a:t>
            </a:r>
            <a:endParaRPr lang="en-US" sz="3000" dirty="0"/>
          </a:p>
        </p:txBody>
      </p:sp>
      <p:sp>
        <p:nvSpPr>
          <p:cNvPr id="5" name="Text 2"/>
          <p:cNvSpPr/>
          <p:nvPr/>
        </p:nvSpPr>
        <p:spPr>
          <a:xfrm>
            <a:off x="2926080" y="1417320"/>
            <a:ext cx="5943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সহকারী শিক্ষক</a:t>
            </a:r>
            <a:endParaRPr lang="en-US" sz="2000" dirty="0"/>
          </a:p>
        </p:txBody>
      </p:sp>
      <p:sp>
        <p:nvSpPr>
          <p:cNvPr id="6" name="Text 3"/>
          <p:cNvSpPr/>
          <p:nvPr/>
        </p:nvSpPr>
        <p:spPr>
          <a:xfrm>
            <a:off x="2926080" y="1920240"/>
            <a:ext cx="5943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81C7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 নং ছনপাড়া সরকারি প্রাথমিক বিদ্যালয়</a:t>
            </a:r>
            <a:endParaRPr lang="en-US" sz="1700" dirty="0"/>
          </a:p>
        </p:txBody>
      </p:sp>
      <p:sp>
        <p:nvSpPr>
          <p:cNvPr id="7" name="Text 4"/>
          <p:cNvSpPr/>
          <p:nvPr/>
        </p:nvSpPr>
        <p:spPr>
          <a:xfrm>
            <a:off x="2926080" y="237744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81C7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আড়াইহাজার, নারায়ণগঞ্জ</a:t>
            </a:r>
            <a:endParaRPr lang="en-US" sz="1600" dirty="0"/>
          </a:p>
        </p:txBody>
      </p:sp>
      <p:sp>
        <p:nvSpPr>
          <p:cNvPr id="8" name="Shape 5"/>
          <p:cNvSpPr/>
          <p:nvPr/>
        </p:nvSpPr>
        <p:spPr>
          <a:xfrm>
            <a:off x="365760" y="3108960"/>
            <a:ext cx="8412480" cy="36576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65760" y="3291840"/>
            <a:ext cx="8412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81C7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দ্বিতীয় অধ্যায়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365760" y="3749040"/>
            <a:ext cx="84124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নবি, রাসুল ও মহানবি (স.)-এর সাহাবিগণের জীবনচরিত</a:t>
            </a:r>
            <a:endParaRPr lang="en-US" sz="2200" dirty="0"/>
          </a:p>
        </p:txBody>
      </p:sp>
      <p:sp>
        <p:nvSpPr>
          <p:cNvPr id="11" name="Shape 8"/>
          <p:cNvSpPr/>
          <p:nvPr/>
        </p:nvSpPr>
        <p:spPr>
          <a:xfrm>
            <a:off x="3200400" y="4480560"/>
            <a:ext cx="2743200" cy="411480"/>
          </a:xfrm>
          <a:prstGeom prst="roundRect">
            <a:avLst>
              <a:gd name="adj" fmla="val 22222"/>
            </a:avLst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3200400" y="44805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 শিক্ষা | শ্রেণি: পঞ্চম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880E4F"/>
          </a:solidFill>
          <a:ln w="12700">
            <a:solidFill>
              <a:srgbClr val="880E4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ফাতেমা (রা.)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5029200" cy="3931920"/>
          </a:xfrm>
          <a:prstGeom prst="rect">
            <a:avLst/>
          </a:prstGeom>
          <a:solidFill>
            <a:srgbClr val="FFFFFF"/>
          </a:solidFill>
          <a:ln w="19050">
            <a:solidFill>
              <a:srgbClr val="F48FB1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880E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 পরিচয়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47548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 ও হজরত খাদিজা (রা.)-এর কনিষ্ঠ কন্যা।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৬০৫ খ্রিষ্টাব্দে মক্কায় জন্মগ্রহণ করেন। উপাধি 'সাইয়্যিদাতুন নিসা'।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অল্প বয়স থেকেই উত্তম চরিত্র, ধার্মিকতা, জ্ঞান ও বিচক্ষণতার অধিকারী।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নবুয়ত লাভের পরই ইসলাম ধর্ম গ্রহণ করেন।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৬২৪ খ্রিষ্টাব্দে হজরত আলী (রা.)-এর সাথে বিবাহ হয়।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হাসান, হুসাইন, জয়নব ও কুলসুম নামে ৪ জন সন্তান ছিল।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জিহাদের ময়দানে বিশেষ ভূমিকা পালন করেছিলেন।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ইন্তেকালের কিছুদিন পরেই ইন্তেকাল করেন।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0" y="914400"/>
            <a:ext cx="3383280" cy="1097280"/>
          </a:xfrm>
          <a:prstGeom prst="rect">
            <a:avLst/>
          </a:prstGeom>
          <a:solidFill>
            <a:srgbClr val="880E4F"/>
          </a:solidFill>
          <a:ln w="12700">
            <a:solidFill>
              <a:srgbClr val="880E4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0" y="9144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বিশেষ উপাধি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0" y="1353312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সাইয়্যিদাতুন নিসা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5486400" y="2194560"/>
            <a:ext cx="3383280" cy="2651760"/>
          </a:xfrm>
          <a:prstGeom prst="rect">
            <a:avLst/>
          </a:prstGeom>
          <a:solidFill>
            <a:srgbClr val="FFFFFF"/>
          </a:solidFill>
          <a:ln w="19050">
            <a:solidFill>
              <a:srgbClr val="880E4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22402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880E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জীবনাদর্শ থেকে শিক্ষা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577840" y="2651760"/>
            <a:ext cx="32004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সবসময় তাঁর আদর্শ অনুসারে জীবনযাপন করব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বিপদে ধৈর্যধারণ করব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ইসলামের সেবায় নিজেকে নিয়োজিত রাখব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নিজের কাজ নিজে করব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আর্থিক কৃচ্ছ্রতা ও কষ্টের মধ্যে ধৈর্যধারণ করব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সারসংক্ষেপ তালিকা - আসমানি কিতাব ও বিশেষ পরিচয়</a:t>
            </a:r>
            <a:endParaRPr lang="en-US" sz="2200" dirty="0"/>
          </a:p>
        </p:txBody>
      </p:sp>
      <p:graphicFrame>
        <p:nvGraphicFramePr>
          <p:cNvPr id="12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4023360"/>
        </p:xfrm>
        <a:graphic>
          <a:graphicData uri="http://schemas.openxmlformats.org/drawingml/2006/table">
            <a:tbl>
              <a:tblPr/>
              <a:tblGrid>
                <a:gridCol w="2011680"/>
                <a:gridCol w="1280160"/>
                <a:gridCol w="3291840"/>
                <a:gridCol w="2011680"/>
              </a:tblGrid>
              <a:tr h="5303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নাম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74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আসমানি কিতাব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74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বিশেষ পরিচয় / অবদান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74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প্রধান গুণ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7474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B5E2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হজরত দাউদ (আ.)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2E7D32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যাবুর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নবি ও রাসুল, সুমধুর কণ্ঠস্বরের অধিকারী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সততা, নম্রতা, পরিশ্রম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D47A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হজরত ঈসা (আ.)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ইনজিল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নবি ও রাসুল, মুজেযার অধিকারী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দয়া, ভালোবাসা, ক্ষমা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4A148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মহানবি মুহাম্মদ (স.)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6A1B9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কুরআন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সর্বশ্রেষ্ঠ ও সর্বশেষ নবি, মানবতার আদর্শ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সততা, দয়া, ন্যায়পরায়ণতা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BF360C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হজরত উসমান (রা.)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তৃতীয় খলিফা, কুরআন সংকলন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উদারতা, দানশীলতা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00606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হজরত আলী (রা.)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চতুর্থ খলিফা, জ্ঞান ও ন্যায়বিচার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বীরত্ব, ন্যায়পরায়ণতা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3035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880E4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হজরত ফাতেমা (রা.)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নারীদের সরদার, মহানবি (স.)-এর কন্যা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ধার্মিকতা, ধৈর্য, সেবা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FD8D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অনুশীলনী প্রশ্ন - ২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১. সঠিক উত্তরে টিক (✓) দাও: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417320"/>
            <a:ext cx="8412480" cy="475488"/>
          </a:xfrm>
          <a:prstGeom prst="rect">
            <a:avLst/>
          </a:prstGeom>
          <a:solidFill>
            <a:srgbClr val="E8F5E9"/>
          </a:solidFill>
          <a:ln w="6350">
            <a:solidFill>
              <a:srgbClr val="C8E6C9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44752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(ক) হজরত দাউদ (আ.)-এর উপর কোন আসমানি কিতাব নাযিল হয়?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7040880" y="1481328"/>
            <a:ext cx="1554480" cy="292608"/>
          </a:xfrm>
          <a:prstGeom prst="roundRect">
            <a:avLst>
              <a:gd name="adj" fmla="val 15625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040880" y="1481328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৩. যাবুর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65760" y="1984248"/>
            <a:ext cx="841248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8E6C9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2011680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(খ) হজরত ঈসা (আ.) কোন খানে জন্মগ্রহণ করেন?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040880" y="2048256"/>
            <a:ext cx="1554480" cy="292608"/>
          </a:xfrm>
          <a:prstGeom prst="roundRect">
            <a:avLst>
              <a:gd name="adj" fmla="val 15625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7040880" y="2048256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২. বেথলেহেম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2551176"/>
            <a:ext cx="8412480" cy="475488"/>
          </a:xfrm>
          <a:prstGeom prst="rect">
            <a:avLst/>
          </a:prstGeom>
          <a:solidFill>
            <a:srgbClr val="E8F5E9"/>
          </a:solidFill>
          <a:ln w="6350">
            <a:solidFill>
              <a:srgbClr val="C8E6C9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02920" y="2578608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(গ) কোন গুণের কারণে মহানবি (স.)-কে 'আল-আমিন' বলা হত?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040880" y="2615184"/>
            <a:ext cx="1554480" cy="292608"/>
          </a:xfrm>
          <a:prstGeom prst="roundRect">
            <a:avLst>
              <a:gd name="adj" fmla="val 15625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7040880" y="2615184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৩. বিশ্বস্ততা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3118104"/>
            <a:ext cx="8412480" cy="475488"/>
          </a:xfrm>
          <a:prstGeom prst="rect">
            <a:avLst/>
          </a:prstGeom>
          <a:solidFill>
            <a:srgbClr val="FFFFFF"/>
          </a:solidFill>
          <a:ln w="6350">
            <a:solidFill>
              <a:srgbClr val="C8E6C9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3145536"/>
            <a:ext cx="64008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(ঘ) 'জুন্নুরাইন' উপাধি কার?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040880" y="3182112"/>
            <a:ext cx="1554480" cy="292608"/>
          </a:xfrm>
          <a:prstGeom prst="roundRect">
            <a:avLst>
              <a:gd name="adj" fmla="val 15625"/>
            </a:avLst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040880" y="3182112"/>
            <a:ext cx="1554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উত্তর: ২. হজরত উসমান (রা.)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65760" y="3749040"/>
            <a:ext cx="8412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২. সংক্ষিপ্ত প্রশ্ন: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457200" y="4160520"/>
            <a:ext cx="83210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ক) হজরত দাউদ (আ.) কে ছিলেন?   </a:t>
            </a:r>
            <a:pPr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খ) হজরত ঈসা (আ.)-এর দুইটি আদর্শ উল্লেখ কর।   </a:t>
            </a:r>
            <a:pPr indent="0" marL="0">
              <a:buNone/>
            </a:pPr>
            <a:r>
              <a:rPr lang="en-US" sz="12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গ) হজরত উসমান (রা.)-এর দুটি আদর্শ লেখ।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B5E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-914400"/>
            <a:ext cx="5486400" cy="4572000"/>
          </a:xfrm>
          <a:prstGeom prst="ellipse">
            <a:avLst/>
          </a:prstGeom>
          <a:solidFill>
            <a:srgbClr val="388E3C">
              <a:alpha val="30000"/>
            </a:srgbClr>
          </a:solidFill>
          <a:ln w="12700">
            <a:solidFill>
              <a:srgbClr val="388E3C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828800" y="2743200"/>
            <a:ext cx="4572000" cy="4572000"/>
          </a:xfrm>
          <a:prstGeom prst="ellipse">
            <a:avLst/>
          </a:prstGeom>
          <a:solidFill>
            <a:srgbClr val="388E3C">
              <a:alpha val="30000"/>
            </a:srgbClr>
          </a:solidFill>
          <a:ln w="12700">
            <a:solidFill>
              <a:srgbClr val="388E3C">
                <a:alpha val="3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পাঠের সারসংক্ষেপ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457200" y="914400"/>
            <a:ext cx="8229600" cy="2286000"/>
          </a:xfrm>
          <a:prstGeom prst="rect">
            <a:avLst/>
          </a:prstGeom>
          <a:solidFill>
            <a:srgbClr val="388E3C">
              <a:alpha val="50000"/>
            </a:srgbClr>
          </a:solidFill>
          <a:ln w="12700">
            <a:solidFill>
              <a:srgbClr val="81C78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1005840"/>
            <a:ext cx="786384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এই অধ্যায়ে আমরা ছয়জন মহান ব্যক্তিত্বের জীবনচরিত সম্পর্কে জানলাম:
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হজরত দাউদ (আ.), হজরত ঈসা (আ.) ও মহানবি হজরত মুহাম্মদ (স.) ছিলেন নবি ও রাসুল।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হজরত উসমান (রা.) ও হজরত আলী (রা.) ছিলেন ইসলামের তৃতীয় ও চতুর্থ খলিফা। </a:t>
            </a: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ফাতেমা (রা.) ছিলেন মহানবি (স.)-এর প্রিয় কন্যা ও মুসলিম নারীদের আদর্শ।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i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তাঁদের জীবনাদর্শ অনুসরণ করে আমরা দুনিয়া ও আখিরাতে সফল হতে পারব।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2286000" y="3840480"/>
            <a:ext cx="4572000" cy="731520"/>
          </a:xfrm>
          <a:prstGeom prst="rect">
            <a:avLst/>
          </a:prstGeom>
          <a:solidFill>
            <a:srgbClr val="F9A825"/>
          </a:solidFill>
          <a:ln w="12700">
            <a:solidFill>
              <a:srgbClr val="F9A825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286000" y="3840480"/>
            <a:ext cx="4572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সবাইকে ধন্যবাদ 🌿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81C78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তামজীদ আহম্মদ | সহকারী শিক্ষক | ৬৫ নং ছনপাড়া সরকারি প্রাথমিক বিদ্যালয়, আড়াইহাজার, নারায়ণগঞ্জ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B5E20"/>
          </a:solidFill>
          <a:ln w="12700">
            <a:solidFill>
              <a:srgbClr val="1B5E2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অধ্যায়ের পরিচিতি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365760" y="1005840"/>
            <a:ext cx="84124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এই অধ্যায়ে আমরা যাদের জীবনচরিত জানব: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274320" y="1554480"/>
            <a:ext cx="27432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2E7D3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274320" y="1554480"/>
            <a:ext cx="2743200" cy="32004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5544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দাউদ (আ.)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365760" y="192024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নবি ও রাসুল, যাঁর উপর 'যাবুর' কিতাব নাযিল হয়েছিল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3200400" y="1554480"/>
            <a:ext cx="27432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1565C0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200400" y="1554480"/>
            <a:ext cx="2743200" cy="32004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00400" y="15544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ঈসা (আ.)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3291840" y="192024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নবি ও রাসুল, যাঁর উপর 'ইনজিল' কিতাব নাযিল হয়েছিল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126480" y="1554480"/>
            <a:ext cx="27432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6A1B9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126480" y="1554480"/>
            <a:ext cx="2743200" cy="32004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26480" y="155448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হজরত মুহাম্মদ (স.)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6217920" y="192024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সর্বশ্রেষ্ঠ ও সর্বশেষ নবি, যাঁর উপর 'কুরআন' নাযিল হয়েছে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274320" y="3108960"/>
            <a:ext cx="27432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BF360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74320" y="3108960"/>
            <a:ext cx="2743200" cy="320040"/>
          </a:xfrm>
          <a:prstGeom prst="rect">
            <a:avLst/>
          </a:prstGeom>
          <a:solidFill>
            <a:srgbClr val="BF360C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74320" y="3108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উসমান (রা.)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65760" y="34747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তৃতীয় খলিফা, কুরআন সংকলনের জন্য বিখ্যাত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200400" y="3108960"/>
            <a:ext cx="27432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695C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200400" y="3108960"/>
            <a:ext cx="2743200" cy="32004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0" y="3108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আলী (রা.)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3291840" y="34747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চতুর্থ খলিফা, ন্যায়বিচার ও জ্ঞানের জন্য বিখ্যাত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6126480" y="3108960"/>
            <a:ext cx="2743200" cy="1371600"/>
          </a:xfrm>
          <a:prstGeom prst="rect">
            <a:avLst/>
          </a:prstGeom>
          <a:solidFill>
            <a:srgbClr val="FFFFFF"/>
          </a:solidFill>
          <a:ln w="25400">
            <a:solidFill>
              <a:srgbClr val="880E4F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6126480" y="3108960"/>
            <a:ext cx="2743200" cy="320040"/>
          </a:xfrm>
          <a:prstGeom prst="rect">
            <a:avLst/>
          </a:prstGeom>
          <a:solidFill>
            <a:srgbClr val="880E4F"/>
          </a:solidFill>
          <a:ln w="12700">
            <a:solidFill>
              <a:srgbClr val="880E4F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126480" y="31089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ফাতেমা (রা.)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6217920" y="3474720"/>
            <a:ext cx="25603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কন্যা, মুসলিম নারীদের আদর্শ</a:t>
            </a:r>
            <a:endParaRPr lang="en-US" sz="10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দাউদ (আ.)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5303520" cy="3657600"/>
          </a:xfrm>
          <a:prstGeom prst="rect">
            <a:avLst/>
          </a:prstGeom>
          <a:solidFill>
            <a:srgbClr val="FFFFFF"/>
          </a:solidFill>
          <a:ln w="19050">
            <a:solidFill>
              <a:srgbClr val="81C784"/>
            </a:solidFill>
            <a:prstDash val="solid"/>
          </a:ln>
          <a:effectLst>
            <a:outerShdw sx="100000" sy="100000" kx="0" ky="0" algn="bl" rotWithShape="0" blurRad="38100" dist="25400" dir="810000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57200" y="1005840"/>
            <a:ext cx="4937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 পরিচয়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5029200" cy="3017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ফিলিস্তিনের বেথলেহেমে বনি ইসরাইল বংশে জন্মগ্রহণ করেন।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ছোটবেলা থেকেই তিনি সাহসী, মেধাবী ও ধার্মিক ছিলেন।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বাদশাহ তালুতের সৈন্যবাহিনীতে যোগ দেন এবং জালুতকে পরাজিত করেন।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বাদশাহ তালুত তাঁর সাথে নিজ কন্যার বিবাহ দেন।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তালুতের মৃত্যুর পর তিনি বনি ইসরাইলের বাদশাহ হন।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তাঁর উপর আসমানি কিতাব 'যাবুর' নাযিল হয়।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তাঁর কণ্ঠস্বর ছিল অসাধারণ সুন্দর।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নিজ হাতে কাজ করে জীবিকা অর্জন করতেন।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760720" y="914400"/>
            <a:ext cx="3108960" cy="137160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760720" y="9144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আসমানি কিতাব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760720" y="1325880"/>
            <a:ext cx="31089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যাবুর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760720" y="2468880"/>
            <a:ext cx="3108960" cy="2103120"/>
          </a:xfrm>
          <a:prstGeom prst="rect">
            <a:avLst/>
          </a:prstGeom>
          <a:solidFill>
            <a:srgbClr val="FFFFFF"/>
          </a:solidFill>
          <a:ln w="19050">
            <a:solidFill>
              <a:srgbClr val="2E7D3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760720" y="25146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E7D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জীবনাদর্শ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5852160" y="2926080"/>
            <a:ext cx="292608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সততা ও ন্যায়পরায়ণতা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নম্রতা ও তাকওয়া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ধার্মিকতা ও মহান আল্লাহর প্রতি কৃতজ্ঞতা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বিনয়ী ও নিরহংকারী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নিজ হাতে কাজ করা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দাউদ (আ.) - শিক্ষামূলক দিক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365760" y="91440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 হজরত দাউদ (আ.)-এর প্রশংসা করতে গিয়ে বলেছেন: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365760" y="1325880"/>
            <a:ext cx="8412480" cy="685800"/>
          </a:xfrm>
          <a:prstGeom prst="rect">
            <a:avLst/>
          </a:prstGeom>
          <a:solidFill>
            <a:srgbClr val="E8F5E9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325880"/>
            <a:ext cx="82296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"নিজ হাতে উপার্জিত খাদ্যের চেয়ে উত্তম খাদ্য কেউ কখনো খায় না। আল্লাহর নবি দাউদ (আ.) নিজ হাতে উপার্জন করে খেতেন।" (সহিহ বুখারি)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365760" y="219456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দাউদ (আ.)-এর জীবন থেকে আমরা যা শিখতে পারি: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65760" y="2651760"/>
            <a:ext cx="32004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265176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777240" y="267004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 আল্লাহর ইবাদত করা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777240" y="2862072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তাঁর আদর্শ অনুসরণ করে আমরা মহান আল্লাহর ইবাদত করতে পারি এবং সঠিকভাবে নামায পড়তে পারি।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365760" y="3200400"/>
            <a:ext cx="32004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320040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777240" y="321868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আমানতদারী রক্ষা করা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777240" y="3410712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সব কাজে সততা ও আমানতদারিতার সাথে চলব।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3749040"/>
            <a:ext cx="32004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65760" y="374904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777240" y="376732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নিজ হাতে কাজ করা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77240" y="3959352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নিজের কাজ নিজে করব এবং পরিশ্রমী হব।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65760" y="4297680"/>
            <a:ext cx="320040" cy="411480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4297680"/>
            <a:ext cx="3200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777240" y="4315968"/>
            <a:ext cx="228600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B5E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সবার সাথে ভালো আচরণ করা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77240" y="4507992"/>
            <a:ext cx="79552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পিতা-মাতা, ভাই-বোন, আত্মীয়-স্বজন ও প্রতিবেশীর সাথে সদয় ব্যবহার করব।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ঈসা (আ.)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5029200" cy="3931920"/>
          </a:xfrm>
          <a:prstGeom prst="rect">
            <a:avLst/>
          </a:prstGeom>
          <a:solidFill>
            <a:srgbClr val="FFFFFF"/>
          </a:solidFill>
          <a:ln w="19050">
            <a:solidFill>
              <a:srgbClr val="90CAF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 পরিচয়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47548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একজন নবি ও রাসুল ছিলেন।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তাঁর উপর আসমানি কিতাব 'ইনজিল' নাযিল হয়।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প্রায় দুই হাজার বছর আগে ফিলিস্তিনের বেথলেহেমে জন্মগ্রহণ করেন।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মাতার নাম ছিল হজরত মারিয়াম (আ.)।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শৈশব থেকেই অসাধারণ জ্ঞানী ও দয়ালু ছিলেন।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মানুষের মধ্যে আল্লাহর অনুগত্য, দয়া, ভালোবাসা ও শান্তির বাণী ছড়িয়ে দিয়েছিলেন।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 আল্লাহ তাঁকে অসীম কুদরতে জীবিত অবস্থায় আসমানে উঠিয়ে নেন।</a:t>
            </a:r>
            <a:endParaRPr lang="en-US" sz="1150" dirty="0"/>
          </a:p>
          <a:p>
            <a:pPr marL="342900" indent="-342900">
              <a:buSzPct val="100000"/>
              <a:buChar char="•"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কিয়ামতের পূর্বে তিনি পুনরায় পৃথিবীতে আগমন করবেন।</a:t>
            </a:r>
            <a:endParaRPr lang="en-US" sz="1150" dirty="0"/>
          </a:p>
        </p:txBody>
      </p:sp>
      <p:sp>
        <p:nvSpPr>
          <p:cNvPr id="7" name="Shape 5"/>
          <p:cNvSpPr/>
          <p:nvPr/>
        </p:nvSpPr>
        <p:spPr>
          <a:xfrm>
            <a:off x="5486400" y="914400"/>
            <a:ext cx="3383280" cy="137160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0" y="9144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আসমানি কিতাব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5486400" y="1325880"/>
            <a:ext cx="33832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ইনজিল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5486400" y="2468880"/>
            <a:ext cx="3383280" cy="2377440"/>
          </a:xfrm>
          <a:prstGeom prst="rect">
            <a:avLst/>
          </a:prstGeom>
          <a:solidFill>
            <a:srgbClr val="FFFFFF"/>
          </a:solidFill>
          <a:ln w="19050">
            <a:solidFill>
              <a:srgbClr val="1565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251460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জীবনাদর্শ ও শিক্ষা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577840" y="2926080"/>
            <a:ext cx="3200400" cy="1828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মহান আল্লাহর প্রতি অগাধ বিশ্বাস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সকল মানুষের প্রতি দয়া ও ভালোবাসা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অসুস্থ রোগীদের সেবা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দুঃখ-কষ্ট দেখলে সাহায্য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অপরাধীকে ক্ষমা করে দেওয়া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বিনয়ী ও নিরহংকারী হওয়া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হজরত মুহাম্মদ (স.)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2743200" cy="41148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914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জন্ম ও শৈশব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74320" y="1325880"/>
            <a:ext cx="2743200" cy="3246120"/>
          </a:xfrm>
          <a:prstGeom prst="rect">
            <a:avLst/>
          </a:prstGeom>
          <a:solidFill>
            <a:srgbClr val="FFFFFF"/>
          </a:solidFill>
          <a:ln w="19050">
            <a:solidFill>
              <a:srgbClr val="6A1B9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365760" y="1389888"/>
            <a:ext cx="2560320" cy="310896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৫৭০ খ্রিষ্টাব্দে আরবের মক্কায় কুরাইশ বংশে জন্মগ্রহণ করেন।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পিতার নাম আব্দুল্লাহ এবং মাতার নাম আমিনা।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শৈশবেই পিতা-মাতা হারিয়ে দুঃখ-দুর্দশা সহ্য করেন।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সততা ও বিশ্বস্ততার জন্য 'আল-আমিন' নামে পরিচিত।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00400" y="914400"/>
            <a:ext cx="2743200" cy="411480"/>
          </a:xfrm>
          <a:prstGeom prst="rect">
            <a:avLst/>
          </a:prstGeom>
          <a:solidFill>
            <a:srgbClr val="4527A0"/>
          </a:solidFill>
          <a:ln w="12700">
            <a:solidFill>
              <a:srgbClr val="4527A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200400" y="914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নবুওয়তপ্রাপ্তি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3200400" y="1325880"/>
            <a:ext cx="2743200" cy="3246120"/>
          </a:xfrm>
          <a:prstGeom prst="rect">
            <a:avLst/>
          </a:prstGeom>
          <a:solidFill>
            <a:srgbClr val="FFFFFF"/>
          </a:solidFill>
          <a:ln w="19050">
            <a:solidFill>
              <a:srgbClr val="4527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291840" y="1389888"/>
            <a:ext cx="2560320" cy="310896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৬১০ খ্রিষ্টাব্দে হেরা গুহায় প্রথম ওহি নাযিল হয়।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মক্কায় গোপনে ইসলাম প্রচার শুরু করেন।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পরে প্রকাশ্যে ইসলামের দাওয়াত দিতে থাকেন।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৬২২ খ্রিষ্টাব্দে মদিনায় হিজরত করেন।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126480" y="914400"/>
            <a:ext cx="2743200" cy="411480"/>
          </a:xfrm>
          <a:prstGeom prst="rect">
            <a:avLst/>
          </a:prstGeom>
          <a:solidFill>
            <a:srgbClr val="1A237E"/>
          </a:solidFill>
          <a:ln w="12700">
            <a:solidFill>
              <a:srgbClr val="1A237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126480" y="91440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মদিনায় ইসলাম প্রতিষ্ঠা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126480" y="1325880"/>
            <a:ext cx="2743200" cy="3246120"/>
          </a:xfrm>
          <a:prstGeom prst="rect">
            <a:avLst/>
          </a:prstGeom>
          <a:solidFill>
            <a:srgbClr val="FFFFFF"/>
          </a:solidFill>
          <a:ln w="19050">
            <a:solidFill>
              <a:srgbClr val="1A237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217920" y="1389888"/>
            <a:ext cx="2560320" cy="3108960"/>
          </a:xfrm>
          <a:prstGeom prst="rect">
            <a:avLst/>
          </a:prstGeom>
          <a:noFill/>
          <a:ln/>
        </p:spPr>
        <p:txBody>
          <a:bodyPr wrap="square" rtlCol="0" anchor="ctr">
            <a:spAutoFit/>
          </a:bodyPr>
          <a:lstStyle/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 সনদ প্রণয়ন করে শান্তিপূর্ণ রাষ্ট্র গঠন করেন।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বদর, উহুদসহ অনেক যুদ্ধে অংশ নেন।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৬৩০ খ্রিষ্টাব্দে বিনা রক্তপাতে মক্কা জয় করেন।</a:t>
            </a:r>
            <a:endParaRPr lang="en-US" sz="1050" dirty="0"/>
          </a:p>
          <a:p>
            <a:pPr marL="342900" indent="-342900">
              <a:buSzPct val="100000"/>
              <a:buChar char="•"/>
            </a:pPr>
            <a:r>
              <a:rPr lang="en-US" sz="10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৬৩২ খ্রিষ্টাব্দে বিদায় হজ পালন করেন এবং ইন্তেকাল করেন।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365760" y="4663440"/>
            <a:ext cx="8412480" cy="365760"/>
          </a:xfrm>
          <a:prstGeom prst="rect">
            <a:avLst/>
          </a:prstGeom>
          <a:solidFill>
            <a:srgbClr val="EDE7F6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57200" y="4663440"/>
            <a:ext cx="8229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527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আল্লাহর রাসুলের জীবনাচরণ তোমাদের জন্য সর্বোত্তম আদর্শ। (সূরা আল-আহযাব, আয়াত: ২১)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 - যৌবনকাল ও আদর্শ</a:t>
            </a:r>
            <a:endParaRPr lang="en-US" sz="25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যৌবনকালের বিশেষ ঘটনা: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365760" y="1371600"/>
            <a:ext cx="8412480" cy="1554480"/>
          </a:xfrm>
          <a:prstGeom prst="rect">
            <a:avLst/>
          </a:prstGeom>
          <a:solidFill>
            <a:srgbClr val="FFFFFF"/>
          </a:solidFill>
          <a:ln w="12700">
            <a:solidFill>
              <a:srgbClr val="B0BEC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444752"/>
            <a:ext cx="813816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কাবা শরীফ সংস্কারের ঘটনা: </a:t>
            </a:r>
            <a:pPr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কুরাইশরা কাবা ঘর সংস্কার করার সময় হাজরে আসওয়াদ স্থাপন নিয়ে বিতর্ক হয়। মহানবি (স.) বুদ্ধিমত্তার সাথে সবাইকে সন্তুষ্ট করে চাদরে পাথরটি বহন করে যথাস্থানে স্থাপন করেন।</a:t>
            </a:r>
            <a:endParaRPr lang="en-US" sz="1150" dirty="0"/>
          </a:p>
          <a:p>
            <a:pPr indent="0" marL="0">
              <a:buNone/>
            </a:pPr>
            <a:r>
              <a:rPr lang="en-US" sz="1150" b="1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হজরত খাদিজা (রা.)-এর সাথে বিবাহ: </a:t>
            </a:r>
            <a:pPr indent="0" marL="0">
              <a:buNone/>
            </a:pPr>
            <a:r>
              <a:rPr lang="en-US" sz="115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তাঁর সততা ও বিশ্বস্ততায় মুগ্ধ হয়ে হজরত খাদিজা (রা.) তাঁকে বিবাহের প্রস্তাব দেন। তখন মহানবি (স.)-এর বয়স ছিল পঁচিশ বছর।</a:t>
            </a:r>
            <a:endParaRPr lang="en-US" sz="1150" dirty="0"/>
          </a:p>
        </p:txBody>
      </p:sp>
      <p:sp>
        <p:nvSpPr>
          <p:cNvPr id="7" name="Text 5"/>
          <p:cNvSpPr/>
          <p:nvPr/>
        </p:nvSpPr>
        <p:spPr>
          <a:xfrm>
            <a:off x="365760" y="3063240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যৌবনকালের আদর্শসমূহ: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365760" y="3520440"/>
            <a:ext cx="4114800" cy="548640"/>
          </a:xfrm>
          <a:prstGeom prst="rect">
            <a:avLst/>
          </a:prstGeom>
          <a:solidFill>
            <a:srgbClr val="ECEFF1"/>
          </a:solidFill>
          <a:ln w="6350">
            <a:solidFill>
              <a:srgbClr val="CFD8DC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65760" y="3520440"/>
            <a:ext cx="64008" cy="54864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355701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ক্ষমা ও উদারতা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379476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সবার প্রতি উদার ও ক্ষমাশীল ছিলেন।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754880" y="3520440"/>
            <a:ext cx="4114800" cy="548640"/>
          </a:xfrm>
          <a:prstGeom prst="rect">
            <a:avLst/>
          </a:prstGeom>
          <a:solidFill>
            <a:srgbClr val="E8EAF6"/>
          </a:solidFill>
          <a:ln w="6350">
            <a:solidFill>
              <a:srgbClr val="CFD8DC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54880" y="3520440"/>
            <a:ext cx="64008" cy="54864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892040" y="355701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সততা ও বিশ্বস্ততা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892040" y="379476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সত্যবাদিতা তাঁর সবচেয়ে বড় গুণ।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65760" y="4206240"/>
            <a:ext cx="4114800" cy="548640"/>
          </a:xfrm>
          <a:prstGeom prst="rect">
            <a:avLst/>
          </a:prstGeom>
          <a:solidFill>
            <a:srgbClr val="ECEFF1"/>
          </a:solidFill>
          <a:ln w="6350">
            <a:solidFill>
              <a:srgbClr val="CFD8DC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65760" y="4206240"/>
            <a:ext cx="64008" cy="54864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2920" y="424281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দয়া ও মানবতা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502920" y="448056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মানুষের কষ্টে ব্যথিত হতেন।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754880" y="4206240"/>
            <a:ext cx="4114800" cy="548640"/>
          </a:xfrm>
          <a:prstGeom prst="rect">
            <a:avLst/>
          </a:prstGeom>
          <a:solidFill>
            <a:srgbClr val="E8EAF6"/>
          </a:solidFill>
          <a:ln w="6350">
            <a:solidFill>
              <a:srgbClr val="CFD8DC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4754880" y="4206240"/>
            <a:ext cx="64008" cy="548640"/>
          </a:xfrm>
          <a:prstGeom prst="rect">
            <a:avLst/>
          </a:prstGeom>
          <a:solidFill>
            <a:srgbClr val="37474F"/>
          </a:solidFill>
          <a:ln w="12700">
            <a:solidFill>
              <a:srgbClr val="37474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892040" y="4242816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37474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ন্যায়পরায়ণতা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892040" y="4480560"/>
            <a:ext cx="3840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সকলের সাথে ন্যায় আচরণ করতেন।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BF360C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উসমান (রা.)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5029200" cy="3931920"/>
          </a:xfrm>
          <a:prstGeom prst="rect">
            <a:avLst/>
          </a:prstGeom>
          <a:solidFill>
            <a:srgbClr val="FFFFFF"/>
          </a:solidFill>
          <a:ln w="19050">
            <a:solidFill>
              <a:srgbClr val="FFCCB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BF3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 পরিচয় ও কৃতিত্ব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47548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৫৭৩-৫৭৬ খ্রিষ্টাব্দে মক্কার কুরাইশ বংশের উমাইয়া গোত্রে জন্মগ্রহণ করেন।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ইসলামের প্রথম দিকে ইসলাম গ্রহণকারী একজন সাহাবি।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দুই কন্যাকে বিয়ে করেছিলেন বলে 'জুন্নুরাইন' বা 'দুই নুরের অধিকারী' উপাধি পান।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দান, পরোপকারিতা ও উদারতার জন্য বিখ্যাত ছিলেন।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মদিনায় পানির একমাত্র উৎস 'বির-ই-রুমাহ' কূপ ২০ হাজার দিরহামে কিনে জনগণের জন্য মুক্ত করে দেন।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৬৪৪ খ্রিষ্টাব্দে খলিফা নিযুক্ত হন - খুলাফায়ে রাশেদিনের তৃতীয় খলিফা।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পবিত্র কুরআন সংকলন করেন - 'জামিউল কুরআন' উপাধি পান।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৬৫৬ খ্রিষ্টাব্দে পবিত্র কুরআন তিলাওয়াতরত অবস্থায় শাহাদাতবরণ করেন।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0" y="914400"/>
            <a:ext cx="3383280" cy="1097280"/>
          </a:xfrm>
          <a:prstGeom prst="rect">
            <a:avLst/>
          </a:prstGeom>
          <a:solidFill>
            <a:srgbClr val="BF360C"/>
          </a:solidFill>
          <a:ln w="12700">
            <a:solidFill>
              <a:srgbClr val="BF360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0" y="9144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বিশেষ অবদান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0" y="1353312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কুরআন সংকলন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0" y="2194560"/>
            <a:ext cx="3383280" cy="2651760"/>
          </a:xfrm>
          <a:prstGeom prst="rect">
            <a:avLst/>
          </a:prstGeom>
          <a:solidFill>
            <a:srgbClr val="FFFFFF"/>
          </a:solidFill>
          <a:ln w="19050">
            <a:solidFill>
              <a:srgbClr val="BF360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22402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BF3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জীবনাদর্শ থেকে আমাদের শিক্ষা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577840" y="2651760"/>
            <a:ext cx="32004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জনকল্যাণে আর্থিক সহায়তা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সততা ও নায়পরায়ণতার আদর্শ অনুসরণ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সকলের সাথে সহজ-সরল ও সদয় আচরণ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ধর্মকর্মে নিষ্ঠাবান হওয়া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দরিদ্র ও অসহায়দের সাহায্য করা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1F8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274320" y="0"/>
            <a:ext cx="859536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হজরত আলী (রা.)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274320" y="914400"/>
            <a:ext cx="5029200" cy="3931920"/>
          </a:xfrm>
          <a:prstGeom prst="rect">
            <a:avLst/>
          </a:prstGeom>
          <a:solidFill>
            <a:srgbClr val="FFFFFF"/>
          </a:solidFill>
          <a:ln w="19050">
            <a:solidFill>
              <a:srgbClr val="80CBC4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457200" y="1005840"/>
            <a:ext cx="4663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 পরিচয় ও বীরত্ব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457200" y="1417320"/>
            <a:ext cx="4754880" cy="3291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৬০০ খ্রিষ্টাব্দে মক্কার কুরাইশ বংশে হাশিম গোত্রে জন্মগ্রহণ করেন।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চাচা আবু তালিবের পুত্র।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কিশোরদের মধ্যে তিনি প্রথম ইসলাম গ্রহণ করেন। তখন তাঁর বয়স মাত্র ১০ বছর।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ইসলামের চতুর্থ খলিফা - ৬৫৬ থেকে ৬৬১ খ্রিষ্টাব্দ পর্যন্ত।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(স.)-এর কন্যা হজরত ফাতেমা (রা.)-এর সাথে বিবাহ হয়।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বদর, উহুদসহ অনেক যুদ্ধে সাহসিকতার সাথে অংশগ্রহণ করেন।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মহানবি (স.) তাঁকে 'জুলফিকার' নামক তরবারি উপহার দেন।</a:t>
            </a:r>
            <a:endParaRPr lang="en-US" sz="1100" dirty="0"/>
          </a:p>
          <a:p>
            <a:pPr marL="342900" indent="-342900">
              <a:buSzPct val="100000"/>
              <a:buChar char="•"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তিনি ছিলেন তৎকালীন শ্রেষ্ঠ বিশেষজ্ঞদের মধ্যে অন্যতম।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5486400" y="914400"/>
            <a:ext cx="3383280" cy="1097280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0" y="914400"/>
            <a:ext cx="338328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A82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বিশেষ উপাধি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5486400" y="1353312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দিওয়ান আলী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5486400" y="2194560"/>
            <a:ext cx="3383280" cy="26517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695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486400" y="2240280"/>
            <a:ext cx="3383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জীবনাদর্শ থেকে শিক্ষা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5577840" y="2651760"/>
            <a:ext cx="320040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ন্যায়বিচার ও নায়পরায়ণতা অনুশীলন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সততা ও আমানিয়াগতার আদর্শ অনুসরণ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অসহায় ও দুর্বলদের সহায়তা করা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বিনয়ী ও নিরহংকারী হওয়া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21212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✦ ইসলামের সেবায় নিবেদিত থাকা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ইসলাম শিক্ষা - দ্বিতীয় অধ্যায়</dc:title>
  <dc:subject>PptxGenJS Presentation</dc:subject>
  <dc:creator>PptxGenJS</dc:creator>
  <cp:lastModifiedBy>PptxGenJS</cp:lastModifiedBy>
  <cp:revision>1</cp:revision>
  <dcterms:created xsi:type="dcterms:W3CDTF">2026-04-16T16:49:47Z</dcterms:created>
  <dcterms:modified xsi:type="dcterms:W3CDTF">2026-04-16T16:49:47Z</dcterms:modified>
</cp:coreProperties>
</file>